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5" r:id="rId1"/>
  </p:sldMasterIdLst>
  <p:sldIdLst>
    <p:sldId id="256" r:id="rId2"/>
    <p:sldId id="257" r:id="rId3"/>
    <p:sldId id="258" r:id="rId4"/>
    <p:sldId id="274" r:id="rId5"/>
    <p:sldId id="275" r:id="rId6"/>
    <p:sldId id="276" r:id="rId7"/>
    <p:sldId id="277" r:id="rId8"/>
    <p:sldId id="278" r:id="rId9"/>
    <p:sldId id="280" r:id="rId10"/>
    <p:sldId id="279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>
        <p:scale>
          <a:sx n="70" d="100"/>
          <a:sy n="70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EEB4-8BED-4579-BC55-93860833AA6E}" type="datetimeFigureOut">
              <a:rPr lang="cs-CZ" smtClean="0"/>
              <a:t>5.3.2013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BB03-DC91-4E0C-A9E0-B0894946ED33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EEB4-8BED-4579-BC55-93860833AA6E}" type="datetimeFigureOut">
              <a:rPr lang="cs-CZ" smtClean="0"/>
              <a:t>5.3.2013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BB03-DC91-4E0C-A9E0-B0894946ED3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EEB4-8BED-4579-BC55-93860833AA6E}" type="datetimeFigureOut">
              <a:rPr lang="cs-CZ" smtClean="0"/>
              <a:t>5.3.2013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BB03-DC91-4E0C-A9E0-B0894946ED3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EEB4-8BED-4579-BC55-93860833AA6E}" type="datetimeFigureOut">
              <a:rPr lang="cs-CZ" smtClean="0"/>
              <a:t>5.3.2013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BB03-DC91-4E0C-A9E0-B0894946ED3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EEB4-8BED-4579-BC55-93860833AA6E}" type="datetimeFigureOut">
              <a:rPr lang="cs-CZ" smtClean="0"/>
              <a:t>5.3.2013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BB03-DC91-4E0C-A9E0-B0894946ED33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EEB4-8BED-4579-BC55-93860833AA6E}" type="datetimeFigureOut">
              <a:rPr lang="cs-CZ" smtClean="0"/>
              <a:t>5.3.2013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BB03-DC91-4E0C-A9E0-B0894946ED3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EEB4-8BED-4579-BC55-93860833AA6E}" type="datetimeFigureOut">
              <a:rPr lang="cs-CZ" smtClean="0"/>
              <a:t>5.3.2013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BB03-DC91-4E0C-A9E0-B0894946ED3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EEB4-8BED-4579-BC55-93860833AA6E}" type="datetimeFigureOut">
              <a:rPr lang="cs-CZ" smtClean="0"/>
              <a:t>5.3.2013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BB03-DC91-4E0C-A9E0-B0894946ED3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EEB4-8BED-4579-BC55-93860833AA6E}" type="datetimeFigureOut">
              <a:rPr lang="cs-CZ" smtClean="0"/>
              <a:t>5.3.2013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BB03-DC91-4E0C-A9E0-B0894946ED3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EEB4-8BED-4579-BC55-93860833AA6E}" type="datetimeFigureOut">
              <a:rPr lang="cs-CZ" smtClean="0"/>
              <a:t>5.3.2013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BB03-DC91-4E0C-A9E0-B0894946ED33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8EE0EEB4-8BED-4579-BC55-93860833AA6E}" type="datetimeFigureOut">
              <a:rPr lang="cs-CZ" smtClean="0"/>
              <a:t>5.3.2013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C1CBB03-DC91-4E0C-A9E0-B0894946ED33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EE0EEB4-8BED-4579-BC55-93860833AA6E}" type="datetimeFigureOut">
              <a:rPr lang="cs-CZ" smtClean="0"/>
              <a:t>5.3.2013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C1CBB03-DC91-4E0C-A9E0-B0894946ED33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ature.cz/natura2000-design3/hp.php" TargetMode="External"/><Relationship Id="rId13" Type="http://schemas.openxmlformats.org/officeDocument/2006/relationships/hyperlink" Target="http://portal.nature.cz/publik_syst/ctihtmlpage.php?what=3&amp;nabidka=hlavni" TargetMode="External"/><Relationship Id="rId3" Type="http://schemas.openxmlformats.org/officeDocument/2006/relationships/hyperlink" Target="http://ms.vumop.cz/mapserv/php/maps.php" TargetMode="External"/><Relationship Id="rId7" Type="http://schemas.openxmlformats.org/officeDocument/2006/relationships/hyperlink" Target="http://geoportal2.uhul.cz/index.php" TargetMode="External"/><Relationship Id="rId12" Type="http://schemas.openxmlformats.org/officeDocument/2006/relationships/hyperlink" Target="http://www.kr-jihomoravsky.cz/Default.aspx?TypeID=1&amp;PubID=22" TargetMode="External"/><Relationship Id="rId2" Type="http://schemas.openxmlformats.org/officeDocument/2006/relationships/hyperlink" Target="http://www.geology.cz/extranet/geodata/mapserve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ibavod.cz/" TargetMode="External"/><Relationship Id="rId11" Type="http://schemas.openxmlformats.org/officeDocument/2006/relationships/hyperlink" Target="http://lucc.ic.cz/" TargetMode="External"/><Relationship Id="rId5" Type="http://schemas.openxmlformats.org/officeDocument/2006/relationships/hyperlink" Target="http://heis.vuv.cz/" TargetMode="External"/><Relationship Id="rId10" Type="http://schemas.openxmlformats.org/officeDocument/2006/relationships/hyperlink" Target="http://oldmaps.geolab.cz/" TargetMode="External"/><Relationship Id="rId4" Type="http://schemas.openxmlformats.org/officeDocument/2006/relationships/hyperlink" Target="http://klasifikace.pedologie.cz/" TargetMode="External"/><Relationship Id="rId9" Type="http://schemas.openxmlformats.org/officeDocument/2006/relationships/hyperlink" Target="http://nahlizenidokn.cuzk.cz/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3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cs-CZ" sz="6000" b="1" dirty="0" smtClean="0">
                <a:solidFill>
                  <a:srgbClr val="FF0000"/>
                </a:solidFill>
              </a:rPr>
              <a:t>Krajinná </a:t>
            </a:r>
            <a:r>
              <a:rPr lang="cs-CZ" sz="6000" b="1" dirty="0" smtClean="0">
                <a:solidFill>
                  <a:srgbClr val="FF0000"/>
                </a:solidFill>
              </a:rPr>
              <a:t>ekologie</a:t>
            </a:r>
            <a:endParaRPr lang="cs-CZ" sz="6000" b="1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5805264"/>
            <a:ext cx="2982075" cy="1052736"/>
          </a:xfrm>
        </p:spPr>
        <p:txBody>
          <a:bodyPr>
            <a:normAutofit/>
          </a:bodyPr>
          <a:lstStyle/>
          <a:p>
            <a:pPr algn="ctr"/>
            <a:r>
              <a:rPr lang="cs-CZ" sz="2400" b="1" dirty="0" smtClean="0">
                <a:solidFill>
                  <a:srgbClr val="FFFF00"/>
                </a:solidFill>
              </a:rPr>
              <a:t>Ondřej </a:t>
            </a:r>
            <a:r>
              <a:rPr lang="cs-CZ" sz="2400" b="1" dirty="0" err="1" smtClean="0">
                <a:solidFill>
                  <a:srgbClr val="FFFF00"/>
                </a:solidFill>
              </a:rPr>
              <a:t>Kinc</a:t>
            </a:r>
            <a:endParaRPr lang="cs-CZ" sz="2400" b="1" dirty="0" smtClean="0">
              <a:solidFill>
                <a:srgbClr val="FFFF00"/>
              </a:solidFill>
            </a:endParaRPr>
          </a:p>
          <a:p>
            <a:pPr algn="ctr"/>
            <a:r>
              <a:rPr lang="cs-CZ" sz="2400" b="1" dirty="0">
                <a:solidFill>
                  <a:srgbClr val="FFFF00"/>
                </a:solidFill>
              </a:rPr>
              <a:t>kinc@mail.muni.cz</a:t>
            </a:r>
          </a:p>
          <a:p>
            <a:endParaRPr lang="cs-CZ" b="1" dirty="0" smtClean="0">
              <a:solidFill>
                <a:srgbClr val="FF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947756" y="-1"/>
            <a:ext cx="2196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b="1" dirty="0"/>
              <a:t>5</a:t>
            </a:r>
            <a:r>
              <a:rPr lang="cs-CZ" sz="2000" b="1" dirty="0" smtClean="0"/>
              <a:t>. 3. </a:t>
            </a:r>
            <a:r>
              <a:rPr lang="cs-CZ" sz="2000" b="1" dirty="0" smtClean="0"/>
              <a:t>2013</a:t>
            </a:r>
            <a:endParaRPr lang="cs-CZ" sz="20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3635896" y="980728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Úterý 12 – 12.50; Z5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Úterý 19 – 19.50; Z3</a:t>
            </a:r>
            <a:endParaRPr lang="cs-CZ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46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Rámcové typy sídelních krajin </a:t>
            </a:r>
            <a:r>
              <a:rPr lang="cs-CZ" dirty="0" smtClean="0"/>
              <a:t>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 algn="just">
              <a:buNone/>
            </a:pPr>
            <a:r>
              <a:rPr lang="cs-CZ" b="1" dirty="0">
                <a:solidFill>
                  <a:schemeClr val="tx2"/>
                </a:solidFill>
              </a:rPr>
              <a:t>Stará sídelní krajina </a:t>
            </a:r>
            <a:r>
              <a:rPr lang="cs-CZ" b="1" dirty="0" err="1" smtClean="0">
                <a:solidFill>
                  <a:schemeClr val="tx2"/>
                </a:solidFill>
              </a:rPr>
              <a:t>Panonika</a:t>
            </a:r>
            <a:endParaRPr lang="cs-CZ" b="1" dirty="0" smtClean="0">
              <a:solidFill>
                <a:schemeClr val="tx2"/>
              </a:solidFill>
            </a:endParaRPr>
          </a:p>
          <a:p>
            <a:pPr algn="just">
              <a:defRPr/>
            </a:pPr>
            <a:r>
              <a:rPr lang="cs-CZ" sz="2400" dirty="0" smtClean="0"/>
              <a:t>krajina  </a:t>
            </a:r>
            <a:r>
              <a:rPr lang="cs-CZ" sz="2400" dirty="0"/>
              <a:t>rovněž nepřetržitě </a:t>
            </a:r>
            <a:r>
              <a:rPr lang="cs-CZ" sz="2400" dirty="0" smtClean="0"/>
              <a:t>osídlena od </a:t>
            </a:r>
            <a:r>
              <a:rPr lang="cs-CZ" sz="2400" dirty="0"/>
              <a:t>neolitu,</a:t>
            </a:r>
          </a:p>
          <a:p>
            <a:pPr algn="just">
              <a:defRPr/>
            </a:pPr>
            <a:r>
              <a:rPr lang="cs-CZ" sz="2400" dirty="0" smtClean="0"/>
              <a:t>zabírá </a:t>
            </a:r>
            <a:r>
              <a:rPr lang="cs-CZ" sz="2400" dirty="0"/>
              <a:t>1. a 2. vegetační stupeň </a:t>
            </a:r>
            <a:r>
              <a:rPr lang="cs-CZ" sz="2400" dirty="0" err="1" smtClean="0"/>
              <a:t>Panonika</a:t>
            </a:r>
            <a:r>
              <a:rPr lang="cs-CZ" sz="2400" dirty="0" smtClean="0"/>
              <a:t> a </a:t>
            </a:r>
            <a:r>
              <a:rPr lang="cs-CZ" sz="2400" dirty="0" err="1"/>
              <a:t>Karpatika</a:t>
            </a:r>
            <a:endParaRPr lang="cs-CZ" sz="2400" dirty="0"/>
          </a:p>
          <a:p>
            <a:pPr algn="just">
              <a:defRPr/>
            </a:pPr>
            <a:r>
              <a:rPr lang="cs-CZ" sz="2400" dirty="0" smtClean="0"/>
              <a:t>sídelní </a:t>
            </a:r>
            <a:r>
              <a:rPr lang="cs-CZ" sz="2400" dirty="0"/>
              <a:t>typy vesnic - </a:t>
            </a:r>
            <a:r>
              <a:rPr lang="cs-CZ" sz="2400" dirty="0" err="1"/>
              <a:t>ulicovky</a:t>
            </a:r>
            <a:r>
              <a:rPr lang="cs-CZ" sz="2400" dirty="0"/>
              <a:t> či </a:t>
            </a:r>
            <a:r>
              <a:rPr lang="cs-CZ" sz="2400" dirty="0" err="1"/>
              <a:t>silnicovky</a:t>
            </a:r>
            <a:endParaRPr lang="cs-CZ" sz="2400" dirty="0"/>
          </a:p>
          <a:p>
            <a:pPr algn="just">
              <a:defRPr/>
            </a:pPr>
            <a:r>
              <a:rPr lang="cs-CZ" sz="2400" dirty="0" smtClean="0"/>
              <a:t>pro </a:t>
            </a:r>
            <a:r>
              <a:rPr lang="cs-CZ" sz="2400" dirty="0"/>
              <a:t>oblast je typický lidový </a:t>
            </a:r>
            <a:r>
              <a:rPr lang="cs-CZ" sz="2400" dirty="0" smtClean="0"/>
              <a:t>typ hliněného </a:t>
            </a:r>
            <a:r>
              <a:rPr lang="cs-CZ" sz="2400" dirty="0"/>
              <a:t>případně </a:t>
            </a:r>
            <a:r>
              <a:rPr lang="cs-CZ" sz="2400" dirty="0" smtClean="0"/>
              <a:t>kamenného podunajského </a:t>
            </a:r>
            <a:r>
              <a:rPr lang="cs-CZ" sz="2400" dirty="0"/>
              <a:t>domu,</a:t>
            </a:r>
          </a:p>
          <a:p>
            <a:pPr algn="just">
              <a:defRPr/>
            </a:pPr>
            <a:r>
              <a:rPr lang="cs-CZ" sz="2400" dirty="0" smtClean="0"/>
              <a:t>plošiny </a:t>
            </a:r>
            <a:r>
              <a:rPr lang="cs-CZ" sz="2400" dirty="0"/>
              <a:t>a </a:t>
            </a:r>
            <a:r>
              <a:rPr lang="cs-CZ" sz="2400" dirty="0" smtClean="0"/>
              <a:t>ploché pahorkatiny</a:t>
            </a:r>
            <a:r>
              <a:rPr lang="cs-CZ" sz="2400" dirty="0"/>
              <a:t>, převažuje </a:t>
            </a:r>
            <a:r>
              <a:rPr lang="cs-CZ" sz="2400" dirty="0" smtClean="0"/>
              <a:t>mírná modelace </a:t>
            </a:r>
            <a:r>
              <a:rPr lang="cs-CZ" sz="2400" dirty="0"/>
              <a:t>terénu bez </a:t>
            </a:r>
            <a:r>
              <a:rPr lang="cs-CZ" sz="2400" dirty="0" smtClean="0"/>
              <a:t>výraznějších převýšení</a:t>
            </a:r>
            <a:r>
              <a:rPr lang="cs-CZ" sz="2400" dirty="0"/>
              <a:t>,</a:t>
            </a:r>
          </a:p>
          <a:p>
            <a:pPr algn="just">
              <a:defRPr/>
            </a:pPr>
            <a:r>
              <a:rPr lang="cs-CZ" sz="2400" dirty="0" smtClean="0"/>
              <a:t>je </a:t>
            </a:r>
            <a:r>
              <a:rPr lang="cs-CZ" sz="2400" dirty="0"/>
              <a:t>tvořena převážně </a:t>
            </a:r>
            <a:r>
              <a:rPr lang="cs-CZ" sz="2400" dirty="0" smtClean="0"/>
              <a:t>zemědělské krajiny</a:t>
            </a:r>
            <a:r>
              <a:rPr lang="cs-CZ" sz="2400" dirty="0"/>
              <a:t>, místy </a:t>
            </a:r>
            <a:r>
              <a:rPr lang="cs-CZ" sz="2400" dirty="0" err="1"/>
              <a:t>lesozemědělské</a:t>
            </a:r>
            <a:endParaRPr lang="cs-CZ" sz="2400" dirty="0"/>
          </a:p>
          <a:p>
            <a:pPr algn="just"/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426500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 descr="http://www.vyletnicile.cz/files/object19/775-skanzen_str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31554"/>
            <a:ext cx="6555110" cy="435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87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Rámcové typy sídelních krajin </a:t>
            </a:r>
            <a:r>
              <a:rPr lang="cs-CZ" dirty="0" smtClean="0"/>
              <a:t>III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18872" indent="0" algn="just">
              <a:buNone/>
            </a:pPr>
            <a:r>
              <a:rPr lang="cs-CZ" sz="3500" b="1" dirty="0" smtClean="0">
                <a:solidFill>
                  <a:schemeClr val="tx2"/>
                </a:solidFill>
              </a:rPr>
              <a:t>Vrcholně středověká sídelní krajina Hercynika</a:t>
            </a:r>
            <a:endParaRPr lang="cs-CZ" sz="3500" b="1" dirty="0">
              <a:solidFill>
                <a:schemeClr val="tx2"/>
              </a:solidFill>
            </a:endParaRPr>
          </a:p>
          <a:p>
            <a:pPr algn="just">
              <a:defRPr/>
            </a:pPr>
            <a:r>
              <a:rPr lang="cs-CZ" sz="2800" dirty="0"/>
              <a:t>zabírá 3. a většinu 4. </a:t>
            </a:r>
            <a:r>
              <a:rPr lang="cs-CZ" sz="2800" dirty="0" smtClean="0"/>
              <a:t>vegetačního stupně</a:t>
            </a:r>
            <a:r>
              <a:rPr lang="cs-CZ" sz="2800" dirty="0"/>
              <a:t>,</a:t>
            </a:r>
          </a:p>
          <a:p>
            <a:pPr algn="just">
              <a:defRPr/>
            </a:pPr>
            <a:r>
              <a:rPr lang="cs-CZ" sz="2800" dirty="0" smtClean="0"/>
              <a:t>sídelní </a:t>
            </a:r>
            <a:r>
              <a:rPr lang="cs-CZ" sz="2800" dirty="0"/>
              <a:t>typy - návesní (a </a:t>
            </a:r>
            <a:r>
              <a:rPr lang="cs-CZ" sz="2800" dirty="0" smtClean="0"/>
              <a:t>návesní ulicové</a:t>
            </a:r>
            <a:r>
              <a:rPr lang="cs-CZ" sz="2800" dirty="0"/>
              <a:t>) vsi</a:t>
            </a:r>
          </a:p>
          <a:p>
            <a:pPr algn="just">
              <a:defRPr/>
            </a:pPr>
            <a:r>
              <a:rPr lang="cs-CZ" sz="2800" dirty="0" smtClean="0"/>
              <a:t>pro </a:t>
            </a:r>
            <a:r>
              <a:rPr lang="cs-CZ" sz="2800" dirty="0"/>
              <a:t>oblast je typický český a </a:t>
            </a:r>
            <a:r>
              <a:rPr lang="cs-CZ" sz="2800" dirty="0" smtClean="0"/>
              <a:t>moravský roubený </a:t>
            </a:r>
            <a:r>
              <a:rPr lang="cs-CZ" sz="2800" dirty="0"/>
              <a:t>dům, v </a:t>
            </a:r>
            <a:r>
              <a:rPr lang="cs-CZ" sz="2800" dirty="0" smtClean="0"/>
              <a:t>severozápadní </a:t>
            </a:r>
            <a:r>
              <a:rPr lang="pt-BR" sz="2800" dirty="0" smtClean="0"/>
              <a:t>části </a:t>
            </a:r>
            <a:r>
              <a:rPr lang="pt-BR" sz="2800" dirty="0"/>
              <a:t>sem přesahuje i </a:t>
            </a:r>
            <a:r>
              <a:rPr lang="pt-BR" sz="2800" dirty="0" smtClean="0"/>
              <a:t>dů</a:t>
            </a:r>
            <a:r>
              <a:rPr lang="cs-CZ" sz="2800" dirty="0" smtClean="0"/>
              <a:t>m západoevropský </a:t>
            </a:r>
            <a:r>
              <a:rPr lang="cs-CZ" sz="2800" dirty="0"/>
              <a:t>hrázděný, v </a:t>
            </a:r>
            <a:r>
              <a:rPr lang="cs-CZ" sz="2800" dirty="0" smtClean="0"/>
              <a:t>Jesenické </a:t>
            </a:r>
            <a:r>
              <a:rPr lang="nn-NO" sz="2800" dirty="0" smtClean="0"/>
              <a:t>oblasti </a:t>
            </a:r>
            <a:r>
              <a:rPr lang="nn-NO" sz="2800" dirty="0"/>
              <a:t>i roubený dům </a:t>
            </a:r>
            <a:r>
              <a:rPr lang="nn-NO" sz="2800" dirty="0" smtClean="0"/>
              <a:t>slezského</a:t>
            </a:r>
            <a:r>
              <a:rPr lang="cs-CZ" sz="2800" dirty="0" smtClean="0"/>
              <a:t> pomezí</a:t>
            </a:r>
            <a:endParaRPr lang="cs-CZ" sz="2800" dirty="0"/>
          </a:p>
          <a:p>
            <a:pPr algn="just">
              <a:defRPr/>
            </a:pPr>
            <a:r>
              <a:rPr lang="cs-CZ" sz="2800" dirty="0" smtClean="0"/>
              <a:t>oblast </a:t>
            </a:r>
            <a:r>
              <a:rPr lang="cs-CZ" sz="2800" dirty="0"/>
              <a:t>nepřetržitě </a:t>
            </a:r>
            <a:r>
              <a:rPr lang="cs-CZ" sz="2800" dirty="0" smtClean="0"/>
              <a:t>osídlená od </a:t>
            </a:r>
            <a:r>
              <a:rPr lang="cs-CZ" sz="2800" dirty="0"/>
              <a:t>vrcholného středověku, </a:t>
            </a:r>
            <a:r>
              <a:rPr lang="cs-CZ" sz="2800" dirty="0" smtClean="0"/>
              <a:t>tj. </a:t>
            </a:r>
            <a:r>
              <a:rPr lang="pl-PL" sz="2800" dirty="0" smtClean="0"/>
              <a:t>od </a:t>
            </a:r>
            <a:r>
              <a:rPr lang="pl-PL" sz="2800" dirty="0"/>
              <a:t>13. až 14. </a:t>
            </a:r>
            <a:r>
              <a:rPr lang="pl-PL" sz="2800" dirty="0" smtClean="0"/>
              <a:t>století </a:t>
            </a:r>
          </a:p>
          <a:p>
            <a:pPr algn="just">
              <a:defRPr/>
            </a:pPr>
            <a:r>
              <a:rPr lang="cs-CZ" sz="2800" dirty="0" smtClean="0"/>
              <a:t>členité pahorkatiny a </a:t>
            </a:r>
            <a:r>
              <a:rPr lang="cs-CZ" sz="2800" dirty="0"/>
              <a:t>plochými vrchovinami, v </a:t>
            </a:r>
            <a:r>
              <a:rPr lang="cs-CZ" sz="2800" dirty="0" smtClean="0"/>
              <a:t>jižních Čechách </a:t>
            </a:r>
            <a:r>
              <a:rPr lang="cs-CZ" sz="2800" dirty="0"/>
              <a:t>i chladnějšími </a:t>
            </a:r>
            <a:r>
              <a:rPr lang="cs-CZ" sz="2800" dirty="0" smtClean="0"/>
              <a:t>rovinami pánví</a:t>
            </a:r>
            <a:endParaRPr lang="cs-CZ" sz="2800" dirty="0"/>
          </a:p>
          <a:p>
            <a:pPr algn="just">
              <a:defRPr/>
            </a:pPr>
            <a:r>
              <a:rPr lang="cs-CZ" sz="2800" dirty="0" err="1" smtClean="0"/>
              <a:t>lesozemědělská</a:t>
            </a:r>
            <a:r>
              <a:rPr lang="cs-CZ" sz="2800" dirty="0" smtClean="0"/>
              <a:t> </a:t>
            </a:r>
            <a:r>
              <a:rPr lang="cs-CZ" sz="2800" dirty="0"/>
              <a:t>krajina, lesní a zemědělská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496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http://www.salajna.cz/images/doubra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16832"/>
            <a:ext cx="6882997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84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Rámcové typy sídelních krajin </a:t>
            </a:r>
            <a:r>
              <a:rPr lang="cs-CZ" dirty="0" smtClean="0"/>
              <a:t>IV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18872" indent="0" algn="just">
              <a:buNone/>
            </a:pPr>
            <a:r>
              <a:rPr lang="cs-CZ" sz="4100" b="1" dirty="0">
                <a:solidFill>
                  <a:schemeClr val="tx2"/>
                </a:solidFill>
              </a:rPr>
              <a:t>Vrcholně středověká sídelní krajina </a:t>
            </a:r>
            <a:r>
              <a:rPr lang="cs-CZ" sz="4100" b="1" dirty="0" err="1" smtClean="0">
                <a:solidFill>
                  <a:schemeClr val="tx2"/>
                </a:solidFill>
              </a:rPr>
              <a:t>Karpatika</a:t>
            </a:r>
            <a:endParaRPr lang="cs-CZ" sz="4100" b="1" dirty="0">
              <a:solidFill>
                <a:schemeClr val="tx2"/>
              </a:solidFill>
            </a:endParaRPr>
          </a:p>
          <a:p>
            <a:pPr algn="just">
              <a:defRPr/>
            </a:pPr>
            <a:r>
              <a:rPr lang="cs-CZ" dirty="0"/>
              <a:t>tvoří ji 3. a většina 4. </a:t>
            </a:r>
            <a:r>
              <a:rPr lang="cs-CZ" dirty="0" smtClean="0"/>
              <a:t>vegetačního stupně</a:t>
            </a:r>
            <a:endParaRPr lang="cs-CZ" dirty="0"/>
          </a:p>
          <a:p>
            <a:pPr algn="just">
              <a:defRPr/>
            </a:pPr>
            <a:r>
              <a:rPr lang="cs-CZ" dirty="0" smtClean="0"/>
              <a:t>jižní </a:t>
            </a:r>
            <a:r>
              <a:rPr lang="cs-CZ" dirty="0"/>
              <a:t>část - </a:t>
            </a:r>
            <a:r>
              <a:rPr lang="cs-CZ" dirty="0" smtClean="0"/>
              <a:t>návesní(a návesní ulicové</a:t>
            </a:r>
            <a:r>
              <a:rPr lang="cs-CZ" dirty="0"/>
              <a:t>) vesnice </a:t>
            </a:r>
          </a:p>
          <a:p>
            <a:pPr algn="just">
              <a:defRPr/>
            </a:pPr>
            <a:r>
              <a:rPr lang="pl-PL" dirty="0" smtClean="0"/>
              <a:t>od </a:t>
            </a:r>
            <a:r>
              <a:rPr lang="pl-PL" dirty="0"/>
              <a:t>Moravské brány na </a:t>
            </a:r>
            <a:r>
              <a:rPr lang="pl-PL" dirty="0" smtClean="0"/>
              <a:t>sever, </a:t>
            </a:r>
            <a:r>
              <a:rPr lang="cs-CZ" dirty="0" smtClean="0"/>
              <a:t>vesnice </a:t>
            </a:r>
            <a:r>
              <a:rPr lang="cs-CZ" dirty="0"/>
              <a:t>řadové se </a:t>
            </a:r>
            <a:r>
              <a:rPr lang="cs-CZ" dirty="0" smtClean="0"/>
              <a:t>záhumenicovou </a:t>
            </a:r>
            <a:r>
              <a:rPr lang="cs-CZ" dirty="0" err="1" smtClean="0"/>
              <a:t>plužinou</a:t>
            </a:r>
            <a:endParaRPr lang="cs-CZ" dirty="0"/>
          </a:p>
          <a:p>
            <a:pPr algn="just">
              <a:defRPr/>
            </a:pPr>
            <a:r>
              <a:rPr lang="cs-CZ" dirty="0" smtClean="0"/>
              <a:t>pestrá  skladba původních </a:t>
            </a:r>
            <a:r>
              <a:rPr lang="cs-CZ" dirty="0"/>
              <a:t>typů domů – od </a:t>
            </a:r>
            <a:r>
              <a:rPr lang="cs-CZ" dirty="0" smtClean="0"/>
              <a:t>hliněných na </a:t>
            </a:r>
            <a:r>
              <a:rPr lang="cs-CZ" dirty="0"/>
              <a:t>jihu přes moravský </a:t>
            </a:r>
            <a:r>
              <a:rPr lang="cs-CZ" dirty="0" smtClean="0"/>
              <a:t>roubený dům </a:t>
            </a:r>
            <a:r>
              <a:rPr lang="cs-CZ" dirty="0"/>
              <a:t>moravského </a:t>
            </a:r>
            <a:r>
              <a:rPr lang="cs-CZ" dirty="0" smtClean="0"/>
              <a:t>Valašska po </a:t>
            </a:r>
            <a:r>
              <a:rPr lang="cs-CZ" dirty="0"/>
              <a:t>dům slezského </a:t>
            </a:r>
            <a:r>
              <a:rPr lang="cs-CZ" dirty="0" smtClean="0"/>
              <a:t>pomezí </a:t>
            </a:r>
          </a:p>
          <a:p>
            <a:pPr algn="just">
              <a:defRPr/>
            </a:pPr>
            <a:r>
              <a:rPr lang="cs-CZ" dirty="0" smtClean="0"/>
              <a:t>nepřetržitě osídlená od </a:t>
            </a:r>
            <a:r>
              <a:rPr lang="cs-CZ" dirty="0"/>
              <a:t>vrcholného středověku, </a:t>
            </a:r>
            <a:r>
              <a:rPr lang="cs-CZ" dirty="0" smtClean="0"/>
              <a:t>tj. </a:t>
            </a:r>
            <a:r>
              <a:rPr lang="pl-PL" dirty="0" smtClean="0"/>
              <a:t>od </a:t>
            </a:r>
            <a:r>
              <a:rPr lang="pl-PL" dirty="0"/>
              <a:t>13. a 14. století</a:t>
            </a:r>
          </a:p>
          <a:p>
            <a:pPr algn="just">
              <a:defRPr/>
            </a:pPr>
            <a:r>
              <a:rPr lang="cs-CZ" dirty="0" smtClean="0"/>
              <a:t>v </a:t>
            </a:r>
            <a:r>
              <a:rPr lang="cs-CZ" dirty="0"/>
              <a:t>reliéfu plošně převládají </a:t>
            </a:r>
            <a:r>
              <a:rPr lang="cs-CZ" dirty="0" smtClean="0"/>
              <a:t>členité pahorkatiny</a:t>
            </a:r>
            <a:r>
              <a:rPr lang="cs-CZ" dirty="0"/>
              <a:t>,</a:t>
            </a:r>
          </a:p>
          <a:p>
            <a:pPr algn="just">
              <a:defRPr/>
            </a:pPr>
            <a:r>
              <a:rPr lang="cs-CZ" dirty="0" smtClean="0"/>
              <a:t>typ </a:t>
            </a:r>
            <a:r>
              <a:rPr lang="cs-CZ" dirty="0"/>
              <a:t>je tvořen v drtivé většině </a:t>
            </a:r>
            <a:r>
              <a:rPr lang="cs-CZ" dirty="0" err="1" smtClean="0"/>
              <a:t>lesopolní</a:t>
            </a:r>
            <a:r>
              <a:rPr lang="cs-CZ" dirty="0" smtClean="0"/>
              <a:t> krajinou</a:t>
            </a:r>
            <a:r>
              <a:rPr lang="cs-CZ" dirty="0"/>
              <a:t>, lesní a polní krajina jen enklávy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344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http://www.rekreace.jannemec.com/tips/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815" y="1784962"/>
            <a:ext cx="6536109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05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Rámcové typy sídelních krajin </a:t>
            </a:r>
            <a:r>
              <a:rPr lang="cs-CZ" dirty="0" smtClean="0"/>
              <a:t>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18872" indent="0" algn="just">
              <a:buNone/>
            </a:pPr>
            <a:r>
              <a:rPr lang="cs-CZ" sz="4100" b="1" dirty="0" smtClean="0">
                <a:solidFill>
                  <a:schemeClr val="tx2"/>
                </a:solidFill>
              </a:rPr>
              <a:t>Pozdně středověká krajina Hercynika</a:t>
            </a:r>
            <a:endParaRPr lang="cs-CZ" sz="4100" b="1" dirty="0">
              <a:solidFill>
                <a:schemeClr val="tx2"/>
              </a:solidFill>
            </a:endParaRPr>
          </a:p>
          <a:p>
            <a:pPr algn="just"/>
            <a:r>
              <a:rPr lang="cs-CZ" dirty="0"/>
              <a:t>typ je tvořen krajinou </a:t>
            </a:r>
            <a:r>
              <a:rPr lang="cs-CZ" dirty="0" smtClean="0"/>
              <a:t>Hercynika </a:t>
            </a:r>
            <a:r>
              <a:rPr lang="es-ES" dirty="0" smtClean="0"/>
              <a:t>z </a:t>
            </a:r>
            <a:r>
              <a:rPr lang="es-ES" dirty="0"/>
              <a:t>části ve 4. a zcela v 5. </a:t>
            </a:r>
            <a:r>
              <a:rPr lang="es-ES" dirty="0" smtClean="0"/>
              <a:t>vegetačním</a:t>
            </a:r>
            <a:r>
              <a:rPr lang="cs-CZ" dirty="0" smtClean="0"/>
              <a:t> stupni</a:t>
            </a:r>
            <a:endParaRPr lang="cs-CZ" dirty="0"/>
          </a:p>
          <a:p>
            <a:pPr algn="just"/>
            <a:r>
              <a:rPr lang="cs-CZ" dirty="0" smtClean="0"/>
              <a:t>jižní </a:t>
            </a:r>
            <a:r>
              <a:rPr lang="cs-CZ" dirty="0"/>
              <a:t>část </a:t>
            </a:r>
            <a:r>
              <a:rPr lang="cs-CZ" dirty="0" smtClean="0"/>
              <a:t>– okrouhlice, severní </a:t>
            </a:r>
            <a:r>
              <a:rPr lang="cs-CZ" dirty="0"/>
              <a:t>část (od osy </a:t>
            </a:r>
            <a:r>
              <a:rPr lang="cs-CZ" dirty="0" smtClean="0"/>
              <a:t>Hlinsko - </a:t>
            </a:r>
            <a:r>
              <a:rPr lang="cs-CZ" dirty="0"/>
              <a:t>Bystré na Žďársku a údolím </a:t>
            </a:r>
            <a:r>
              <a:rPr lang="cs-CZ" dirty="0" smtClean="0"/>
              <a:t>Ohře na </a:t>
            </a:r>
            <a:r>
              <a:rPr lang="cs-CZ" dirty="0"/>
              <a:t>Karlovarsku) – lesní lánové vsi</a:t>
            </a:r>
          </a:p>
          <a:p>
            <a:pPr algn="just"/>
            <a:r>
              <a:rPr lang="cs-CZ" dirty="0" smtClean="0"/>
              <a:t>vnitrozemí </a:t>
            </a:r>
            <a:r>
              <a:rPr lang="cs-CZ" dirty="0"/>
              <a:t>- </a:t>
            </a:r>
            <a:r>
              <a:rPr lang="cs-CZ" dirty="0" smtClean="0"/>
              <a:t> českomoravský </a:t>
            </a:r>
            <a:r>
              <a:rPr lang="cs-CZ" dirty="0"/>
              <a:t>roubený </a:t>
            </a:r>
            <a:r>
              <a:rPr lang="cs-CZ" dirty="0" smtClean="0"/>
              <a:t>dům, severní příhraniční </a:t>
            </a:r>
            <a:r>
              <a:rPr lang="cs-CZ" dirty="0"/>
              <a:t>oblasti - vliv </a:t>
            </a:r>
            <a:r>
              <a:rPr lang="cs-CZ" dirty="0" smtClean="0"/>
              <a:t>roubeného domu </a:t>
            </a:r>
            <a:r>
              <a:rPr lang="cs-CZ" dirty="0"/>
              <a:t>slezského pomezí </a:t>
            </a:r>
            <a:r>
              <a:rPr lang="cs-CZ" dirty="0" smtClean="0"/>
              <a:t>a západoevropského domu </a:t>
            </a:r>
            <a:r>
              <a:rPr lang="cs-CZ" dirty="0"/>
              <a:t>hrázděného</a:t>
            </a:r>
          </a:p>
          <a:p>
            <a:pPr algn="just"/>
            <a:r>
              <a:rPr lang="cs-CZ" dirty="0" smtClean="0"/>
              <a:t>oblast </a:t>
            </a:r>
            <a:r>
              <a:rPr lang="cs-CZ" dirty="0"/>
              <a:t>nepřetržitě </a:t>
            </a:r>
            <a:r>
              <a:rPr lang="cs-CZ" dirty="0" smtClean="0"/>
              <a:t>osídlenou až </a:t>
            </a:r>
            <a:r>
              <a:rPr lang="cs-CZ" dirty="0"/>
              <a:t>od pozdního </a:t>
            </a:r>
            <a:r>
              <a:rPr lang="cs-CZ" dirty="0" smtClean="0"/>
              <a:t>středověku, </a:t>
            </a:r>
            <a:r>
              <a:rPr lang="pl-PL" dirty="0" smtClean="0"/>
              <a:t>tj</a:t>
            </a:r>
            <a:r>
              <a:rPr lang="pl-PL" dirty="0"/>
              <a:t>. od druhé poloviny 14. </a:t>
            </a:r>
            <a:r>
              <a:rPr lang="pl-PL" dirty="0" smtClean="0"/>
              <a:t>století a </a:t>
            </a:r>
            <a:r>
              <a:rPr lang="pl-PL" dirty="0"/>
              <a:t>před rokem </a:t>
            </a:r>
            <a:r>
              <a:rPr lang="pl-PL" dirty="0" smtClean="0"/>
              <a:t>1500</a:t>
            </a:r>
            <a:endParaRPr lang="pl-PL" dirty="0"/>
          </a:p>
          <a:p>
            <a:pPr algn="just"/>
            <a:r>
              <a:rPr lang="cs-CZ" dirty="0" smtClean="0"/>
              <a:t>reliéf </a:t>
            </a:r>
            <a:r>
              <a:rPr lang="cs-CZ" dirty="0"/>
              <a:t>–ploché vrchoviny a hornatiny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796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http://upload.wikimedia.org/wikipedia/commons/5/53/Bystra_nad_jizero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288" y="1649236"/>
            <a:ext cx="6124575" cy="459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1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Rámcové typy sídelních krajin </a:t>
            </a:r>
            <a:r>
              <a:rPr lang="cs-CZ" dirty="0" smtClean="0"/>
              <a:t>VI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 algn="just">
              <a:buNone/>
            </a:pPr>
            <a:r>
              <a:rPr lang="cs-CZ" sz="3600" b="1" dirty="0" smtClean="0">
                <a:solidFill>
                  <a:schemeClr val="tx2"/>
                </a:solidFill>
              </a:rPr>
              <a:t>Novověká sídelní krajina Hercynika</a:t>
            </a:r>
          </a:p>
          <a:p>
            <a:pPr algn="just"/>
            <a:r>
              <a:rPr lang="cs-CZ" sz="2400" dirty="0"/>
              <a:t>typ je tvořen krajinou </a:t>
            </a:r>
            <a:r>
              <a:rPr lang="cs-CZ" sz="2400" dirty="0" smtClean="0"/>
              <a:t>Hercynika z </a:t>
            </a:r>
            <a:r>
              <a:rPr lang="cs-CZ" sz="2400" dirty="0"/>
              <a:t>části v 5. a ve všech vyšších </a:t>
            </a:r>
            <a:r>
              <a:rPr lang="cs-CZ" sz="2400" dirty="0" smtClean="0"/>
              <a:t>vegetačních stupních</a:t>
            </a:r>
            <a:endParaRPr lang="cs-CZ" sz="2400" dirty="0"/>
          </a:p>
          <a:p>
            <a:pPr algn="just"/>
            <a:r>
              <a:rPr lang="cs-CZ" sz="2400" dirty="0"/>
              <a:t>ř</a:t>
            </a:r>
            <a:r>
              <a:rPr lang="cs-CZ" sz="2400" dirty="0" smtClean="0"/>
              <a:t>adové vsi </a:t>
            </a:r>
            <a:r>
              <a:rPr lang="cs-CZ" sz="2400" dirty="0"/>
              <a:t>(lesní lánové) , </a:t>
            </a:r>
            <a:r>
              <a:rPr lang="cs-CZ" sz="2400" dirty="0" smtClean="0"/>
              <a:t>rozptýlené osídlení </a:t>
            </a:r>
            <a:r>
              <a:rPr lang="cs-CZ" sz="2400" dirty="0"/>
              <a:t>osamělých dvorců</a:t>
            </a:r>
          </a:p>
          <a:p>
            <a:pPr algn="just"/>
            <a:r>
              <a:rPr lang="cs-CZ" sz="2400" dirty="0" smtClean="0"/>
              <a:t>vnější </a:t>
            </a:r>
            <a:r>
              <a:rPr lang="cs-CZ" sz="2400" dirty="0"/>
              <a:t>vlivy - </a:t>
            </a:r>
            <a:r>
              <a:rPr lang="cs-CZ" sz="2400" dirty="0" smtClean="0"/>
              <a:t>v </a:t>
            </a:r>
            <a:r>
              <a:rPr lang="cs-CZ" sz="2400" dirty="0"/>
              <a:t>sv. pohořích v klasické formě </a:t>
            </a:r>
            <a:r>
              <a:rPr lang="cs-CZ" sz="2400" dirty="0" smtClean="0"/>
              <a:t>roubený dům </a:t>
            </a:r>
            <a:r>
              <a:rPr lang="cs-CZ" sz="2400" dirty="0"/>
              <a:t>slezského pohraničí, na </a:t>
            </a:r>
            <a:r>
              <a:rPr lang="cs-CZ" sz="2400" dirty="0" err="1" smtClean="0"/>
              <a:t>Krušnohorsku</a:t>
            </a:r>
            <a:r>
              <a:rPr lang="cs-CZ" sz="2400" dirty="0" smtClean="0"/>
              <a:t> západoevropský dům </a:t>
            </a:r>
            <a:r>
              <a:rPr lang="cs-CZ" sz="2400" dirty="0"/>
              <a:t>hrázděný a na Šumavě</a:t>
            </a:r>
          </a:p>
          <a:p>
            <a:pPr algn="just"/>
            <a:r>
              <a:rPr lang="cs-CZ" sz="2400" dirty="0"/>
              <a:t>dokonce alpský </a:t>
            </a:r>
            <a:r>
              <a:rPr lang="cs-CZ" sz="2400" dirty="0" smtClean="0"/>
              <a:t>roubený dům</a:t>
            </a:r>
            <a:endParaRPr lang="cs-CZ" sz="2400" dirty="0"/>
          </a:p>
          <a:p>
            <a:pPr algn="just"/>
            <a:r>
              <a:rPr lang="cs-CZ" sz="2400" dirty="0" smtClean="0"/>
              <a:t>oblast </a:t>
            </a:r>
            <a:r>
              <a:rPr lang="cs-CZ" sz="2400" dirty="0"/>
              <a:t>osídlená až v </a:t>
            </a:r>
            <a:r>
              <a:rPr lang="cs-CZ" sz="2400" dirty="0" smtClean="0"/>
              <a:t>novověku, </a:t>
            </a:r>
            <a:r>
              <a:rPr lang="pl-PL" sz="2400" dirty="0" smtClean="0"/>
              <a:t>tj</a:t>
            </a:r>
            <a:r>
              <a:rPr lang="pl-PL" sz="2400" dirty="0"/>
              <a:t>. nejdříve od 16. století,</a:t>
            </a:r>
          </a:p>
          <a:p>
            <a:pPr algn="just"/>
            <a:r>
              <a:rPr lang="cs-CZ" sz="2400" dirty="0" smtClean="0"/>
              <a:t>georeliéf </a:t>
            </a:r>
            <a:r>
              <a:rPr lang="cs-CZ" sz="2400" dirty="0"/>
              <a:t>- hornatiny</a:t>
            </a:r>
          </a:p>
          <a:p>
            <a:pPr marL="118872" indent="0" algn="just">
              <a:buNone/>
            </a:pPr>
            <a:endParaRPr lang="cs-CZ" sz="4100" b="1" dirty="0">
              <a:solidFill>
                <a:schemeClr val="tx2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472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 descr="http://volary.eu/wp-content/uploads/2009/04/volarsky-alpsky-d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00808"/>
            <a:ext cx="5905500" cy="479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68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Co dnes budeme dělat…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b="1" dirty="0" smtClean="0"/>
              <a:t>Typologie krajin České republiky</a:t>
            </a:r>
          </a:p>
          <a:p>
            <a:pPr algn="just"/>
            <a:endParaRPr lang="cs-CZ" dirty="0" smtClean="0"/>
          </a:p>
          <a:p>
            <a:pPr algn="just"/>
            <a:r>
              <a:rPr lang="cs-CZ" dirty="0" smtClean="0"/>
              <a:t>Moje krajina – ukázka</a:t>
            </a:r>
          </a:p>
          <a:p>
            <a:pPr algn="just"/>
            <a:r>
              <a:rPr lang="cs-CZ" dirty="0" smtClean="0"/>
              <a:t>Seminární práce - ukázka</a:t>
            </a:r>
          </a:p>
          <a:p>
            <a:pPr algn="just"/>
            <a:r>
              <a:rPr lang="cs-CZ" dirty="0" smtClean="0"/>
              <a:t>Zdroje </a:t>
            </a:r>
            <a:r>
              <a:rPr lang="cs-CZ" dirty="0" err="1" smtClean="0"/>
              <a:t>geodat</a:t>
            </a:r>
            <a:r>
              <a:rPr lang="cs-CZ" dirty="0"/>
              <a:t> </a:t>
            </a:r>
            <a:r>
              <a:rPr lang="cs-CZ" dirty="0" smtClean="0"/>
              <a:t>a mapových podkladů</a:t>
            </a:r>
            <a:endParaRPr lang="cs-CZ" dirty="0" smtClean="0"/>
          </a:p>
          <a:p>
            <a:pPr algn="just"/>
            <a:r>
              <a:rPr lang="cs-CZ" dirty="0" smtClean="0"/>
              <a:t>Konzultace výběru lokality do seminární práce</a:t>
            </a:r>
            <a:endParaRPr lang="cs-CZ" dirty="0" smtClean="0"/>
          </a:p>
          <a:p>
            <a:pPr algn="just"/>
            <a:r>
              <a:rPr lang="cs-CZ" dirty="0" smtClean="0"/>
              <a:t>Dotazy </a:t>
            </a:r>
            <a:r>
              <a:rPr lang="cs-CZ" dirty="0" smtClean="0"/>
              <a:t>atp.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761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Rámcové typy sídelních krajin </a:t>
            </a:r>
            <a:r>
              <a:rPr lang="cs-CZ" dirty="0" smtClean="0"/>
              <a:t>VII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118872" indent="0" algn="just">
              <a:buNone/>
            </a:pPr>
            <a:r>
              <a:rPr lang="cs-CZ" sz="4200" b="1" dirty="0">
                <a:solidFill>
                  <a:schemeClr val="tx2"/>
                </a:solidFill>
              </a:rPr>
              <a:t>Novověká sídelní krajina </a:t>
            </a:r>
            <a:r>
              <a:rPr lang="cs-CZ" sz="4200" b="1" dirty="0" err="1" smtClean="0">
                <a:solidFill>
                  <a:schemeClr val="tx2"/>
                </a:solidFill>
              </a:rPr>
              <a:t>Karpatika</a:t>
            </a:r>
            <a:endParaRPr lang="cs-CZ" sz="4200" b="1" dirty="0">
              <a:solidFill>
                <a:schemeClr val="tx2"/>
              </a:solidFill>
            </a:endParaRPr>
          </a:p>
          <a:p>
            <a:pPr algn="just"/>
            <a:r>
              <a:rPr lang="cs-CZ" dirty="0" smtClean="0"/>
              <a:t>typ </a:t>
            </a:r>
            <a:r>
              <a:rPr lang="cs-CZ" dirty="0"/>
              <a:t>je tvořen krajinou </a:t>
            </a:r>
            <a:r>
              <a:rPr lang="cs-CZ" dirty="0" err="1" smtClean="0"/>
              <a:t>Karpatika</a:t>
            </a:r>
            <a:r>
              <a:rPr lang="cs-CZ" dirty="0" smtClean="0"/>
              <a:t> </a:t>
            </a:r>
            <a:r>
              <a:rPr lang="es-ES" dirty="0" smtClean="0"/>
              <a:t>z </a:t>
            </a:r>
            <a:r>
              <a:rPr lang="es-ES" dirty="0"/>
              <a:t>části ve 4. a dále ve vyšších </a:t>
            </a:r>
            <a:r>
              <a:rPr lang="es-ES" dirty="0" smtClean="0"/>
              <a:t>vegetačních</a:t>
            </a:r>
            <a:r>
              <a:rPr lang="cs-CZ" dirty="0" smtClean="0"/>
              <a:t> stupních</a:t>
            </a:r>
            <a:endParaRPr lang="cs-CZ" dirty="0"/>
          </a:p>
          <a:p>
            <a:pPr algn="just"/>
            <a:r>
              <a:rPr lang="cs-CZ" dirty="0" smtClean="0"/>
              <a:t>valašské </a:t>
            </a:r>
            <a:r>
              <a:rPr lang="cs-CZ" dirty="0"/>
              <a:t>řadové a řetězové vsi</a:t>
            </a:r>
            <a:r>
              <a:rPr lang="cs-CZ" dirty="0" smtClean="0"/>
              <a:t>, rozptýlené osídlení </a:t>
            </a:r>
            <a:r>
              <a:rPr lang="pl-PL" dirty="0" smtClean="0"/>
              <a:t>typ </a:t>
            </a:r>
            <a:r>
              <a:rPr lang="pl-PL" dirty="0"/>
              <a:t>je z hlediska kulturních okruhů</a:t>
            </a:r>
          </a:p>
          <a:p>
            <a:pPr algn="just"/>
            <a:r>
              <a:rPr lang="cs-CZ" dirty="0"/>
              <a:t>klasicky vyhraněn v roubených </a:t>
            </a:r>
            <a:r>
              <a:rPr lang="cs-CZ" dirty="0" smtClean="0"/>
              <a:t>typech domů </a:t>
            </a:r>
            <a:r>
              <a:rPr lang="cs-CZ" dirty="0"/>
              <a:t>moravského </a:t>
            </a:r>
            <a:r>
              <a:rPr lang="cs-CZ" dirty="0" smtClean="0"/>
              <a:t>Valašska </a:t>
            </a:r>
            <a:r>
              <a:rPr lang="pl-PL" dirty="0" smtClean="0"/>
              <a:t>a </a:t>
            </a:r>
            <a:r>
              <a:rPr lang="pl-PL" dirty="0"/>
              <a:t>góralského typu na Těšínsku,</a:t>
            </a:r>
          </a:p>
          <a:p>
            <a:pPr algn="just"/>
            <a:r>
              <a:rPr lang="cs-CZ" dirty="0" smtClean="0"/>
              <a:t>jde </a:t>
            </a:r>
            <a:r>
              <a:rPr lang="cs-CZ" dirty="0"/>
              <a:t>o oblast osídlenou až v </a:t>
            </a:r>
            <a:r>
              <a:rPr lang="cs-CZ" dirty="0" smtClean="0"/>
              <a:t>novověku, </a:t>
            </a:r>
            <a:r>
              <a:rPr lang="pl-PL" dirty="0" smtClean="0"/>
              <a:t>tj</a:t>
            </a:r>
            <a:r>
              <a:rPr lang="pl-PL" dirty="0"/>
              <a:t>. nejdříve od 16. století</a:t>
            </a:r>
          </a:p>
          <a:p>
            <a:pPr algn="just"/>
            <a:r>
              <a:rPr lang="cs-CZ" dirty="0" smtClean="0"/>
              <a:t>georeliéf </a:t>
            </a:r>
            <a:r>
              <a:rPr lang="cs-CZ" dirty="0"/>
              <a:t>-  </a:t>
            </a:r>
            <a:r>
              <a:rPr lang="cs-CZ" dirty="0" err="1" smtClean="0"/>
              <a:t>hornatiny,nižší</a:t>
            </a:r>
            <a:r>
              <a:rPr lang="cs-CZ" dirty="0" smtClean="0"/>
              <a:t> </a:t>
            </a:r>
            <a:r>
              <a:rPr lang="cs-CZ" dirty="0"/>
              <a:t>polohy – členité vrchoviny</a:t>
            </a:r>
          </a:p>
          <a:p>
            <a:pPr algn="just"/>
            <a:r>
              <a:rPr lang="pl-PL" dirty="0" smtClean="0"/>
              <a:t>především </a:t>
            </a:r>
            <a:r>
              <a:rPr lang="cs-CZ" dirty="0"/>
              <a:t>krajina lesní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110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4" name="Picture 2" descr="http://www.jicinsko.cz/images/mistopis/excerpta/lid_u/lid_u0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53" y="1916830"/>
            <a:ext cx="6238875" cy="440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55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cs-CZ" dirty="0" smtClean="0"/>
              <a:t>Rámcové typy způsobů využití krajiny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3600" b="1" dirty="0" smtClean="0"/>
              <a:t>Zemědělské </a:t>
            </a:r>
            <a:r>
              <a:rPr lang="cs-CZ" sz="3600" b="1" dirty="0"/>
              <a:t>krajiny</a:t>
            </a:r>
          </a:p>
          <a:p>
            <a:pPr algn="just"/>
            <a:r>
              <a:rPr lang="cs-CZ" sz="3600" b="1" dirty="0" err="1" smtClean="0"/>
              <a:t>Lesozemědělské</a:t>
            </a:r>
            <a:r>
              <a:rPr lang="cs-CZ" sz="3600" b="1" dirty="0" smtClean="0"/>
              <a:t> </a:t>
            </a:r>
            <a:r>
              <a:rPr lang="cs-CZ" sz="3600" b="1" dirty="0"/>
              <a:t>krajiny</a:t>
            </a:r>
          </a:p>
          <a:p>
            <a:pPr algn="just"/>
            <a:r>
              <a:rPr lang="cs-CZ" sz="3600" b="1" dirty="0" smtClean="0"/>
              <a:t>Lesní </a:t>
            </a:r>
            <a:r>
              <a:rPr lang="cs-CZ" sz="3600" b="1" dirty="0"/>
              <a:t>krajiny</a:t>
            </a:r>
          </a:p>
          <a:p>
            <a:pPr algn="just"/>
            <a:r>
              <a:rPr lang="cs-CZ" sz="3600" b="1" dirty="0" smtClean="0"/>
              <a:t>Rybniční </a:t>
            </a:r>
            <a:r>
              <a:rPr lang="cs-CZ" sz="3600" b="1" dirty="0"/>
              <a:t>krajiny</a:t>
            </a:r>
          </a:p>
          <a:p>
            <a:pPr algn="just"/>
            <a:r>
              <a:rPr lang="cs-CZ" sz="3600" b="1" dirty="0" smtClean="0"/>
              <a:t>Krajiny </a:t>
            </a:r>
            <a:r>
              <a:rPr lang="cs-CZ" sz="3600" b="1" dirty="0"/>
              <a:t>horských holí</a:t>
            </a:r>
          </a:p>
          <a:p>
            <a:pPr algn="just"/>
            <a:r>
              <a:rPr lang="cs-CZ" sz="3600" b="1" dirty="0" smtClean="0"/>
              <a:t>Urbanizované krajiny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420193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Rámcové </a:t>
            </a:r>
            <a:r>
              <a:rPr lang="cs-CZ" dirty="0" smtClean="0"/>
              <a:t>krajinné typy dle reliéfu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/>
            <a:r>
              <a:rPr lang="cs-CZ" b="1" dirty="0" smtClean="0"/>
              <a:t>Krajiny </a:t>
            </a:r>
            <a:r>
              <a:rPr lang="cs-CZ" b="1" dirty="0"/>
              <a:t>plošin a plochých </a:t>
            </a:r>
            <a:r>
              <a:rPr lang="cs-CZ" b="1" dirty="0" smtClean="0"/>
              <a:t>pahorkatin </a:t>
            </a:r>
            <a:r>
              <a:rPr lang="cs-CZ" dirty="0" smtClean="0"/>
              <a:t>(zabírají </a:t>
            </a:r>
            <a:r>
              <a:rPr lang="cs-CZ" dirty="0"/>
              <a:t>11,57 % území)</a:t>
            </a:r>
          </a:p>
          <a:p>
            <a:pPr algn="just"/>
            <a:r>
              <a:rPr lang="cs-CZ" b="1" dirty="0" smtClean="0"/>
              <a:t>Krajiny </a:t>
            </a:r>
            <a:r>
              <a:rPr lang="cs-CZ" b="1" dirty="0"/>
              <a:t>členitých </a:t>
            </a:r>
            <a:r>
              <a:rPr lang="cs-CZ" b="1" dirty="0" smtClean="0"/>
              <a:t>pahorkatin a </a:t>
            </a:r>
            <a:r>
              <a:rPr lang="cs-CZ" b="1" dirty="0"/>
              <a:t>vrchovin Hercynika </a:t>
            </a:r>
            <a:r>
              <a:rPr lang="cs-CZ" dirty="0"/>
              <a:t>(</a:t>
            </a:r>
            <a:r>
              <a:rPr lang="cs-CZ" dirty="0" smtClean="0"/>
              <a:t>zabírají 51,34 </a:t>
            </a:r>
            <a:r>
              <a:rPr lang="cs-CZ" dirty="0"/>
              <a:t>% území)</a:t>
            </a:r>
          </a:p>
          <a:p>
            <a:pPr algn="just"/>
            <a:r>
              <a:rPr lang="cs-CZ" b="1" dirty="0" smtClean="0"/>
              <a:t>Krajiny </a:t>
            </a:r>
            <a:r>
              <a:rPr lang="cs-CZ" b="1" dirty="0"/>
              <a:t>vrchovin </a:t>
            </a:r>
            <a:r>
              <a:rPr lang="cs-CZ" b="1" dirty="0" err="1"/>
              <a:t>Karpatika</a:t>
            </a:r>
            <a:r>
              <a:rPr lang="cs-CZ" b="1" dirty="0"/>
              <a:t> </a:t>
            </a:r>
            <a:r>
              <a:rPr lang="cs-CZ" dirty="0"/>
              <a:t>(</a:t>
            </a:r>
            <a:r>
              <a:rPr lang="cs-CZ" dirty="0" smtClean="0"/>
              <a:t>zabírají 3,95 </a:t>
            </a:r>
            <a:r>
              <a:rPr lang="cs-CZ" dirty="0"/>
              <a:t>% území)</a:t>
            </a:r>
          </a:p>
          <a:p>
            <a:pPr algn="just"/>
            <a:r>
              <a:rPr lang="pl-PL" b="1" dirty="0" smtClean="0"/>
              <a:t>Krajiny </a:t>
            </a:r>
            <a:r>
              <a:rPr lang="pl-PL" b="1" dirty="0"/>
              <a:t>rovin </a:t>
            </a:r>
            <a:r>
              <a:rPr lang="pl-PL" dirty="0"/>
              <a:t>(zabírají 5,10 </a:t>
            </a:r>
            <a:r>
              <a:rPr lang="pl-PL" dirty="0" smtClean="0"/>
              <a:t>% </a:t>
            </a:r>
            <a:r>
              <a:rPr lang="cs-CZ" dirty="0" smtClean="0"/>
              <a:t>území</a:t>
            </a:r>
            <a:r>
              <a:rPr lang="cs-CZ" dirty="0"/>
              <a:t>)</a:t>
            </a:r>
          </a:p>
          <a:p>
            <a:pPr algn="just"/>
            <a:r>
              <a:rPr lang="cs-CZ" b="1" dirty="0" smtClean="0"/>
              <a:t>Krajiny </a:t>
            </a:r>
            <a:r>
              <a:rPr lang="cs-CZ" b="1" dirty="0"/>
              <a:t>rozřezaných tabulí </a:t>
            </a:r>
            <a:r>
              <a:rPr lang="cs-CZ" dirty="0"/>
              <a:t>(</a:t>
            </a:r>
            <a:r>
              <a:rPr lang="cs-CZ" dirty="0" smtClean="0"/>
              <a:t>zabírají 4,35 </a:t>
            </a:r>
            <a:r>
              <a:rPr lang="cs-CZ" dirty="0"/>
              <a:t>% území)</a:t>
            </a:r>
          </a:p>
          <a:p>
            <a:pPr algn="just"/>
            <a:r>
              <a:rPr lang="cs-CZ" b="1" dirty="0" smtClean="0"/>
              <a:t>Krajiny </a:t>
            </a:r>
            <a:r>
              <a:rPr lang="cs-CZ" b="1" dirty="0"/>
              <a:t>hornatin </a:t>
            </a:r>
            <a:r>
              <a:rPr lang="cs-CZ" dirty="0"/>
              <a:t>(zabírají 1,39 </a:t>
            </a:r>
            <a:r>
              <a:rPr lang="cs-CZ" dirty="0" smtClean="0"/>
              <a:t>% území</a:t>
            </a:r>
            <a:r>
              <a:rPr lang="cs-CZ" dirty="0"/>
              <a:t>)</a:t>
            </a:r>
          </a:p>
          <a:p>
            <a:pPr algn="just"/>
            <a:r>
              <a:rPr lang="cs-CZ" b="1" dirty="0" smtClean="0"/>
              <a:t>Krajiny </a:t>
            </a:r>
            <a:r>
              <a:rPr lang="cs-CZ" b="1" dirty="0"/>
              <a:t>sopečných pohoří </a:t>
            </a:r>
            <a:r>
              <a:rPr lang="cs-CZ" dirty="0"/>
              <a:t>(</a:t>
            </a:r>
            <a:r>
              <a:rPr lang="cs-CZ" dirty="0" smtClean="0"/>
              <a:t>zabírají 1,13 </a:t>
            </a:r>
            <a:r>
              <a:rPr lang="cs-CZ" dirty="0"/>
              <a:t>% území)</a:t>
            </a:r>
          </a:p>
          <a:p>
            <a:pPr algn="just"/>
            <a:r>
              <a:rPr lang="cs-CZ" b="1" dirty="0" smtClean="0"/>
              <a:t>Krajiny </a:t>
            </a:r>
            <a:r>
              <a:rPr lang="cs-CZ" b="1" dirty="0"/>
              <a:t>vysoko položených </a:t>
            </a:r>
            <a:r>
              <a:rPr lang="cs-CZ" b="1" dirty="0" smtClean="0"/>
              <a:t>plošin </a:t>
            </a:r>
            <a:r>
              <a:rPr lang="cs-CZ" dirty="0" smtClean="0"/>
              <a:t>(zabírají </a:t>
            </a:r>
            <a:r>
              <a:rPr lang="cs-CZ" dirty="0"/>
              <a:t>0,99 % území</a:t>
            </a:r>
            <a:r>
              <a:rPr lang="cs-CZ" dirty="0" smtClean="0"/>
              <a:t>)</a:t>
            </a:r>
            <a:r>
              <a:rPr lang="cs-CZ" b="1" dirty="0"/>
              <a:t> </a:t>
            </a:r>
            <a:endParaRPr lang="cs-CZ" b="1" dirty="0" smtClean="0"/>
          </a:p>
          <a:p>
            <a:pPr algn="just"/>
            <a:r>
              <a:rPr lang="cs-CZ" b="1" dirty="0" smtClean="0"/>
              <a:t>Krajiny </a:t>
            </a:r>
            <a:r>
              <a:rPr lang="cs-CZ" b="1" dirty="0" err="1"/>
              <a:t>vátých</a:t>
            </a:r>
            <a:r>
              <a:rPr lang="cs-CZ" b="1" dirty="0"/>
              <a:t> písků </a:t>
            </a:r>
            <a:r>
              <a:rPr lang="cs-CZ" dirty="0"/>
              <a:t>(</a:t>
            </a:r>
            <a:r>
              <a:rPr lang="cs-CZ" dirty="0" smtClean="0"/>
              <a:t>zabírají 0,39 </a:t>
            </a:r>
            <a:r>
              <a:rPr lang="cs-CZ" dirty="0"/>
              <a:t>% území)</a:t>
            </a:r>
          </a:p>
          <a:p>
            <a:pPr algn="just"/>
            <a:r>
              <a:rPr lang="cs-CZ" b="1" dirty="0" smtClean="0"/>
              <a:t>Těžební </a:t>
            </a:r>
            <a:r>
              <a:rPr lang="cs-CZ" b="1" dirty="0"/>
              <a:t>krajiny </a:t>
            </a:r>
            <a:r>
              <a:rPr lang="cs-CZ" dirty="0"/>
              <a:t>(zabírají 0,49 </a:t>
            </a:r>
            <a:r>
              <a:rPr lang="cs-CZ" dirty="0" smtClean="0"/>
              <a:t>% území</a:t>
            </a:r>
            <a:r>
              <a:rPr lang="cs-CZ" dirty="0"/>
              <a:t>)</a:t>
            </a:r>
          </a:p>
          <a:p>
            <a:pPr algn="just"/>
            <a:r>
              <a:rPr lang="cs-CZ" b="1" dirty="0" smtClean="0"/>
              <a:t>Krajiny </a:t>
            </a:r>
            <a:r>
              <a:rPr lang="cs-CZ" b="1" dirty="0"/>
              <a:t>širokých říčních niv </a:t>
            </a:r>
            <a:r>
              <a:rPr lang="cs-CZ" dirty="0"/>
              <a:t>(</a:t>
            </a:r>
            <a:r>
              <a:rPr lang="cs-CZ" dirty="0" smtClean="0"/>
              <a:t>zabírají 3,15 </a:t>
            </a:r>
            <a:r>
              <a:rPr lang="cs-CZ" dirty="0"/>
              <a:t>% území)</a:t>
            </a:r>
          </a:p>
          <a:p>
            <a:pPr algn="just"/>
            <a:r>
              <a:rPr lang="pl-PL" b="1" dirty="0" smtClean="0"/>
              <a:t>Krasové </a:t>
            </a:r>
            <a:r>
              <a:rPr lang="pl-PL" b="1" dirty="0"/>
              <a:t>krajiny </a:t>
            </a:r>
            <a:r>
              <a:rPr lang="pl-PL" dirty="0"/>
              <a:t>(zabírají 0,42 </a:t>
            </a:r>
            <a:r>
              <a:rPr lang="pl-PL" dirty="0" smtClean="0"/>
              <a:t>% </a:t>
            </a:r>
            <a:r>
              <a:rPr lang="cs-CZ" dirty="0" smtClean="0"/>
              <a:t>území</a:t>
            </a:r>
            <a:r>
              <a:rPr lang="cs-CZ" dirty="0"/>
              <a:t>)</a:t>
            </a:r>
          </a:p>
          <a:p>
            <a:pPr algn="just"/>
            <a:r>
              <a:rPr lang="cs-CZ" b="1" dirty="0" smtClean="0"/>
              <a:t>Krajiny </a:t>
            </a:r>
            <a:r>
              <a:rPr lang="cs-CZ" b="1" dirty="0"/>
              <a:t>výrazných svahů a </a:t>
            </a:r>
            <a:r>
              <a:rPr lang="cs-CZ" b="1" dirty="0" smtClean="0"/>
              <a:t>skalnatých a </a:t>
            </a:r>
            <a:r>
              <a:rPr lang="cs-CZ" b="1" dirty="0"/>
              <a:t>horských hřbetů </a:t>
            </a:r>
            <a:r>
              <a:rPr lang="cs-CZ" dirty="0"/>
              <a:t>(</a:t>
            </a:r>
            <a:r>
              <a:rPr lang="cs-CZ" dirty="0" smtClean="0"/>
              <a:t>zabírají 6,85 </a:t>
            </a:r>
            <a:r>
              <a:rPr lang="cs-CZ" dirty="0"/>
              <a:t>% území)</a:t>
            </a:r>
          </a:p>
          <a:p>
            <a:pPr algn="just"/>
            <a:r>
              <a:rPr lang="cs-CZ" b="1" dirty="0" smtClean="0"/>
              <a:t>Krajiny </a:t>
            </a:r>
            <a:r>
              <a:rPr lang="cs-CZ" b="1" dirty="0"/>
              <a:t>ledovcových karů </a:t>
            </a:r>
            <a:r>
              <a:rPr lang="cs-CZ" dirty="0"/>
              <a:t>(</a:t>
            </a:r>
            <a:r>
              <a:rPr lang="cs-CZ" dirty="0" smtClean="0"/>
              <a:t>zabírají 0,02 </a:t>
            </a:r>
            <a:r>
              <a:rPr lang="cs-CZ" dirty="0"/>
              <a:t>% území)</a:t>
            </a:r>
          </a:p>
          <a:p>
            <a:pPr algn="just"/>
            <a:r>
              <a:rPr lang="cs-CZ" b="1" dirty="0" smtClean="0"/>
              <a:t>Krajiny </a:t>
            </a:r>
            <a:r>
              <a:rPr lang="cs-CZ" b="1" dirty="0"/>
              <a:t>zaříznutých údolí </a:t>
            </a:r>
            <a:r>
              <a:rPr lang="cs-CZ" dirty="0"/>
              <a:t>(</a:t>
            </a:r>
            <a:r>
              <a:rPr lang="cs-CZ" dirty="0" smtClean="0"/>
              <a:t>zabírají 4,04 </a:t>
            </a:r>
            <a:r>
              <a:rPr lang="cs-CZ" dirty="0"/>
              <a:t>% území)</a:t>
            </a:r>
          </a:p>
          <a:p>
            <a:pPr algn="just"/>
            <a:r>
              <a:rPr lang="cs-CZ" b="1" dirty="0" smtClean="0"/>
              <a:t>Izolované </a:t>
            </a:r>
            <a:r>
              <a:rPr lang="cs-CZ" b="1" dirty="0"/>
              <a:t>kužele </a:t>
            </a:r>
            <a:r>
              <a:rPr lang="cs-CZ" dirty="0"/>
              <a:t>(zabírají 0,20 </a:t>
            </a:r>
            <a:r>
              <a:rPr lang="cs-CZ" dirty="0" smtClean="0"/>
              <a:t>% území</a:t>
            </a:r>
            <a:r>
              <a:rPr lang="cs-CZ" dirty="0"/>
              <a:t>)</a:t>
            </a:r>
          </a:p>
          <a:p>
            <a:pPr algn="just"/>
            <a:r>
              <a:rPr lang="cs-CZ" b="1" dirty="0" smtClean="0"/>
              <a:t>Krajiny </a:t>
            </a:r>
            <a:r>
              <a:rPr lang="cs-CZ" b="1" dirty="0"/>
              <a:t>kup a kuželů </a:t>
            </a:r>
            <a:r>
              <a:rPr lang="cs-CZ" dirty="0"/>
              <a:t>(</a:t>
            </a:r>
            <a:r>
              <a:rPr lang="cs-CZ" dirty="0" smtClean="0"/>
              <a:t>zabírají 0,87 </a:t>
            </a:r>
            <a:r>
              <a:rPr lang="cs-CZ" dirty="0"/>
              <a:t>% území)</a:t>
            </a:r>
          </a:p>
          <a:p>
            <a:pPr algn="just"/>
            <a:r>
              <a:rPr lang="cs-CZ" b="1" dirty="0" smtClean="0"/>
              <a:t>Krajiny </a:t>
            </a:r>
            <a:r>
              <a:rPr lang="cs-CZ" b="1" dirty="0"/>
              <a:t>vápencových bradel </a:t>
            </a:r>
            <a:r>
              <a:rPr lang="cs-CZ" dirty="0"/>
              <a:t>(</a:t>
            </a:r>
            <a:r>
              <a:rPr lang="cs-CZ" dirty="0" smtClean="0"/>
              <a:t>zabírají 0,02 </a:t>
            </a:r>
            <a:r>
              <a:rPr lang="cs-CZ" dirty="0"/>
              <a:t>% území)</a:t>
            </a:r>
          </a:p>
          <a:p>
            <a:pPr algn="just"/>
            <a:r>
              <a:rPr lang="pl-PL" b="1" dirty="0" smtClean="0"/>
              <a:t>Krajiny </a:t>
            </a:r>
            <a:r>
              <a:rPr lang="pl-PL" b="1" dirty="0"/>
              <a:t>skalních měst </a:t>
            </a:r>
            <a:r>
              <a:rPr lang="pl-PL" dirty="0"/>
              <a:t>(0,76 </a:t>
            </a:r>
            <a:r>
              <a:rPr lang="pl-PL" dirty="0" smtClean="0"/>
              <a:t>% </a:t>
            </a:r>
            <a:r>
              <a:rPr lang="cs-CZ" dirty="0" smtClean="0"/>
              <a:t>území</a:t>
            </a:r>
            <a:r>
              <a:rPr lang="cs-CZ" dirty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108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cs-CZ" sz="2800" dirty="0" smtClean="0"/>
              <a:t>LŐW</a:t>
            </a:r>
            <a:r>
              <a:rPr lang="cs-CZ" sz="2800" dirty="0"/>
              <a:t>, J., CULEK, M., HARTL, P., NOVÁK, J. </a:t>
            </a:r>
            <a:r>
              <a:rPr lang="cs-CZ" sz="2800" dirty="0"/>
              <a:t>(2006): Krajinné typy České republiky. Sborník 23. výroční konference </a:t>
            </a:r>
            <a:r>
              <a:rPr lang="cs-CZ" sz="2800" dirty="0" err="1"/>
              <a:t>Fyzickogeografické</a:t>
            </a:r>
            <a:r>
              <a:rPr lang="cs-CZ" sz="2800" dirty="0"/>
              <a:t> sekce ČGS – Brno 2006. </a:t>
            </a:r>
            <a:r>
              <a:rPr lang="cs-CZ" sz="2800" dirty="0"/>
              <a:t>Brno</a:t>
            </a:r>
            <a:r>
              <a:rPr lang="cs-CZ" sz="2800" dirty="0" smtClean="0"/>
              <a:t>.</a:t>
            </a:r>
          </a:p>
          <a:p>
            <a:pPr marL="0" indent="0" algn="just">
              <a:buNone/>
              <a:defRPr/>
            </a:pPr>
            <a:endParaRPr lang="cs-CZ" sz="2800" dirty="0"/>
          </a:p>
          <a:p>
            <a:pPr marL="0" indent="0" algn="just">
              <a:buNone/>
              <a:defRPr/>
            </a:pPr>
            <a:r>
              <a:rPr lang="cs-CZ" sz="2800" dirty="0" smtClean="0"/>
              <a:t>LÖW</a:t>
            </a:r>
            <a:r>
              <a:rPr lang="cs-CZ" sz="2800" dirty="0"/>
              <a:t>, J., MÍCHAL, I.: Krajinný ráz. </a:t>
            </a:r>
            <a:r>
              <a:rPr lang="cs-CZ" sz="2800" dirty="0"/>
              <a:t>Lesnická práce, Kostelec nad Černými lesy, 2003, 552s. </a:t>
            </a:r>
            <a:r>
              <a:rPr lang="cs-CZ" sz="2800" dirty="0"/>
              <a:t>ISBN 80 – 86386 – 27 – 9 </a:t>
            </a:r>
            <a:endParaRPr lang="cs-CZ" sz="2800" dirty="0" smtClean="0"/>
          </a:p>
          <a:p>
            <a:pPr marL="0" indent="0" algn="just">
              <a:buNone/>
              <a:defRPr/>
            </a:pPr>
            <a:endParaRPr lang="cs-CZ" sz="2800" dirty="0"/>
          </a:p>
          <a:p>
            <a:pPr marL="118872" indent="0" algn="just">
              <a:buNone/>
            </a:pPr>
            <a:r>
              <a:rPr lang="cs-CZ" sz="2800" dirty="0" smtClean="0"/>
              <a:t>Foto: převzaté z webu</a:t>
            </a:r>
          </a:p>
        </p:txBody>
      </p:sp>
    </p:spTree>
    <p:extLst>
      <p:ext uri="{BB962C8B-B14F-4D97-AF65-F5344CB8AC3E}">
        <p14:creationId xmlns:p14="http://schemas.microsoft.com/office/powerpoint/2010/main" val="112576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Moje krajina - ukázka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8872" indent="0" algn="ctr">
              <a:buNone/>
            </a:pPr>
            <a:r>
              <a:rPr lang="cs-CZ" sz="3500" b="1" dirty="0" smtClean="0">
                <a:solidFill>
                  <a:schemeClr val="tx2"/>
                </a:solidFill>
              </a:rPr>
              <a:t>Plaveč u Znojma</a:t>
            </a:r>
          </a:p>
          <a:p>
            <a:pPr algn="just"/>
            <a:r>
              <a:rPr lang="cs-CZ" dirty="0" smtClean="0"/>
              <a:t>10 </a:t>
            </a:r>
            <a:r>
              <a:rPr lang="cs-CZ" dirty="0"/>
              <a:t>km severně od </a:t>
            </a:r>
            <a:r>
              <a:rPr lang="cs-CZ" dirty="0" smtClean="0"/>
              <a:t>Znojma </a:t>
            </a:r>
            <a:r>
              <a:rPr lang="cs-CZ" dirty="0"/>
              <a:t>v nadmořské výšce </a:t>
            </a:r>
            <a:r>
              <a:rPr lang="cs-CZ" dirty="0" smtClean="0"/>
              <a:t>220 m</a:t>
            </a:r>
            <a:r>
              <a:rPr lang="cs-CZ" dirty="0"/>
              <a:t>. </a:t>
            </a:r>
            <a:endParaRPr lang="cs-CZ" dirty="0" smtClean="0"/>
          </a:p>
          <a:p>
            <a:pPr algn="just"/>
            <a:r>
              <a:rPr lang="cs-CZ" dirty="0" smtClean="0"/>
              <a:t>Nejvyšší bod obce -  Ruda, 346m n. m.</a:t>
            </a:r>
          </a:p>
          <a:p>
            <a:pPr algn="just"/>
            <a:r>
              <a:rPr lang="cs-CZ" dirty="0" smtClean="0"/>
              <a:t>Údolí Jevišovky</a:t>
            </a:r>
          </a:p>
          <a:p>
            <a:pPr algn="just"/>
            <a:r>
              <a:rPr lang="cs-CZ" dirty="0" smtClean="0"/>
              <a:t>Osídlení již </a:t>
            </a:r>
            <a:r>
              <a:rPr lang="cs-CZ" dirty="0"/>
              <a:t>od </a:t>
            </a:r>
            <a:r>
              <a:rPr lang="cs-CZ" dirty="0" smtClean="0"/>
              <a:t>pravěku (cca 7000 BP)</a:t>
            </a:r>
          </a:p>
          <a:p>
            <a:pPr algn="just"/>
            <a:r>
              <a:rPr lang="cs-CZ" dirty="0" smtClean="0"/>
              <a:t>První </a:t>
            </a:r>
            <a:r>
              <a:rPr lang="cs-CZ" dirty="0"/>
              <a:t>písemné záznamy </a:t>
            </a:r>
            <a:r>
              <a:rPr lang="cs-CZ" dirty="0" smtClean="0"/>
              <a:t>z roku 1216</a:t>
            </a:r>
          </a:p>
          <a:p>
            <a:pPr algn="just"/>
            <a:r>
              <a:rPr lang="cs-CZ" dirty="0" smtClean="0"/>
              <a:t>Počet </a:t>
            </a:r>
            <a:r>
              <a:rPr lang="cs-CZ" dirty="0"/>
              <a:t>obyvatel </a:t>
            </a:r>
            <a:r>
              <a:rPr lang="cs-CZ" dirty="0" smtClean="0"/>
              <a:t>+- 470</a:t>
            </a:r>
          </a:p>
          <a:p>
            <a:pPr algn="just"/>
            <a:r>
              <a:rPr lang="cs-CZ" dirty="0" smtClean="0"/>
              <a:t>Jevišovická pahorkatina</a:t>
            </a:r>
          </a:p>
          <a:p>
            <a:pPr algn="just"/>
            <a:r>
              <a:rPr lang="cs-CZ" dirty="0" smtClean="0"/>
              <a:t>Jevišovický </a:t>
            </a:r>
            <a:r>
              <a:rPr lang="cs-CZ" dirty="0" err="1" smtClean="0"/>
              <a:t>bioregion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633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Poloha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7953375" cy="48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Šipka doprava 3"/>
          <p:cNvSpPr/>
          <p:nvPr/>
        </p:nvSpPr>
        <p:spPr>
          <a:xfrm>
            <a:off x="4355976" y="3068960"/>
            <a:ext cx="792088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42804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06642"/>
            <a:ext cx="4392488" cy="3294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212000"/>
            <a:ext cx="3443256" cy="2582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620" y="3645024"/>
            <a:ext cx="4108715" cy="3081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55" y="38784"/>
            <a:ext cx="2729027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230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 </a:t>
            </a:r>
            <a:r>
              <a:rPr lang="cs-CZ" dirty="0" err="1" smtClean="0"/>
              <a:t>geodat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 algn="just"/>
            <a:r>
              <a:rPr lang="cs-CZ" dirty="0"/>
              <a:t>Digitální archiv a </a:t>
            </a:r>
            <a:r>
              <a:rPr lang="cs-CZ" dirty="0" err="1"/>
              <a:t>geodatabáze</a:t>
            </a:r>
            <a:r>
              <a:rPr lang="cs-CZ" dirty="0"/>
              <a:t> České geologické služby: </a:t>
            </a:r>
            <a:r>
              <a:rPr lang="cs-CZ" u="sng" dirty="0">
                <a:hlinkClick r:id="rId2"/>
              </a:rPr>
              <a:t>ZDE</a:t>
            </a:r>
            <a:r>
              <a:rPr lang="cs-CZ" dirty="0"/>
              <a:t> </a:t>
            </a:r>
            <a:endParaRPr lang="cs-CZ" dirty="0" smtClean="0"/>
          </a:p>
          <a:p>
            <a:pPr lvl="0" algn="just"/>
            <a:endParaRPr lang="cs-CZ" dirty="0"/>
          </a:p>
          <a:p>
            <a:pPr lvl="0" algn="just"/>
            <a:r>
              <a:rPr lang="cs-CZ" dirty="0"/>
              <a:t>Základní charakteristiky o půdách: </a:t>
            </a:r>
            <a:r>
              <a:rPr lang="cs-CZ" u="sng" dirty="0">
                <a:hlinkClick r:id="rId3"/>
              </a:rPr>
              <a:t>ZDE</a:t>
            </a:r>
            <a:r>
              <a:rPr lang="cs-CZ" dirty="0"/>
              <a:t> </a:t>
            </a:r>
            <a:endParaRPr lang="cs-CZ" dirty="0" smtClean="0"/>
          </a:p>
          <a:p>
            <a:pPr lvl="0" algn="just"/>
            <a:endParaRPr lang="cs-CZ" dirty="0"/>
          </a:p>
          <a:p>
            <a:pPr lvl="0" algn="just"/>
            <a:r>
              <a:rPr lang="cs-CZ" dirty="0"/>
              <a:t>Taxonomický klasifikační systém půd (Němeček 2010): </a:t>
            </a:r>
            <a:r>
              <a:rPr lang="cs-CZ" u="sng" dirty="0">
                <a:hlinkClick r:id="rId4"/>
              </a:rPr>
              <a:t>ZDE</a:t>
            </a:r>
            <a:r>
              <a:rPr lang="cs-CZ" dirty="0"/>
              <a:t> </a:t>
            </a:r>
            <a:endParaRPr lang="cs-CZ" dirty="0" smtClean="0"/>
          </a:p>
          <a:p>
            <a:pPr lvl="0" algn="just"/>
            <a:endParaRPr lang="cs-CZ" dirty="0"/>
          </a:p>
          <a:p>
            <a:pPr lvl="0" algn="just"/>
            <a:r>
              <a:rPr lang="cs-CZ" dirty="0"/>
              <a:t>Hydrologie povrchových a podzemních vod </a:t>
            </a:r>
            <a:r>
              <a:rPr lang="cs-CZ" u="sng" dirty="0">
                <a:hlinkClick r:id="rId5"/>
              </a:rPr>
              <a:t>ZDE</a:t>
            </a:r>
            <a:r>
              <a:rPr lang="cs-CZ" dirty="0"/>
              <a:t> a </a:t>
            </a:r>
            <a:r>
              <a:rPr lang="cs-CZ" u="sng" dirty="0">
                <a:hlinkClick r:id="rId6"/>
              </a:rPr>
              <a:t>ZDE</a:t>
            </a:r>
            <a:r>
              <a:rPr lang="cs-CZ" dirty="0"/>
              <a:t> najdete </a:t>
            </a:r>
            <a:r>
              <a:rPr lang="cs-CZ" dirty="0" smtClean="0"/>
              <a:t>Digitální Bázi Vodohospodářských </a:t>
            </a:r>
            <a:r>
              <a:rPr lang="cs-CZ" dirty="0"/>
              <a:t>Dat (DIBAVOD) </a:t>
            </a:r>
            <a:endParaRPr lang="cs-CZ" dirty="0" smtClean="0"/>
          </a:p>
          <a:p>
            <a:pPr lvl="0" algn="just"/>
            <a:endParaRPr lang="cs-CZ" dirty="0"/>
          </a:p>
          <a:p>
            <a:pPr lvl="0" algn="just"/>
            <a:r>
              <a:rPr lang="cs-CZ" dirty="0"/>
              <a:t>K vegetační složce krajiny je klíčový </a:t>
            </a:r>
            <a:r>
              <a:rPr lang="cs-CZ" u="sng" dirty="0">
                <a:hlinkClick r:id="rId7"/>
              </a:rPr>
              <a:t>UHUL</a:t>
            </a:r>
            <a:r>
              <a:rPr lang="cs-CZ" dirty="0"/>
              <a:t> a nově i stránky pro </a:t>
            </a:r>
            <a:r>
              <a:rPr lang="cs-CZ" u="sng" dirty="0">
                <a:hlinkClick r:id="rId8"/>
              </a:rPr>
              <a:t>NATURU</a:t>
            </a:r>
            <a:r>
              <a:rPr lang="cs-CZ" dirty="0"/>
              <a:t> </a:t>
            </a:r>
            <a:endParaRPr lang="cs-CZ" dirty="0" smtClean="0"/>
          </a:p>
          <a:p>
            <a:pPr lvl="0" algn="just"/>
            <a:endParaRPr lang="cs-CZ" dirty="0"/>
          </a:p>
          <a:p>
            <a:pPr lvl="0" algn="just"/>
            <a:r>
              <a:rPr lang="cs-CZ" dirty="0"/>
              <a:t>Nezapomínat na nahlížení do </a:t>
            </a:r>
            <a:r>
              <a:rPr lang="cs-CZ" u="sng" dirty="0">
                <a:hlinkClick r:id="rId9"/>
              </a:rPr>
              <a:t>katastru nemovitostí </a:t>
            </a:r>
            <a:r>
              <a:rPr lang="cs-CZ" dirty="0"/>
              <a:t>na ČUZK </a:t>
            </a:r>
            <a:endParaRPr lang="cs-CZ" dirty="0" smtClean="0"/>
          </a:p>
          <a:p>
            <a:pPr lvl="0" algn="just"/>
            <a:endParaRPr lang="cs-CZ" dirty="0"/>
          </a:p>
          <a:p>
            <a:pPr lvl="0" algn="just"/>
            <a:r>
              <a:rPr lang="cs-CZ" dirty="0"/>
              <a:t>Prezentace starých mapových děl jsou </a:t>
            </a:r>
            <a:r>
              <a:rPr lang="cs-CZ" u="sng" dirty="0">
                <a:hlinkClick r:id="rId10"/>
              </a:rPr>
              <a:t>ZDE</a:t>
            </a:r>
            <a:r>
              <a:rPr lang="cs-CZ" dirty="0"/>
              <a:t> </a:t>
            </a:r>
            <a:endParaRPr lang="cs-CZ" dirty="0" smtClean="0"/>
          </a:p>
          <a:p>
            <a:pPr lvl="0" algn="just"/>
            <a:endParaRPr lang="cs-CZ" dirty="0"/>
          </a:p>
          <a:p>
            <a:pPr lvl="0" algn="just"/>
            <a:r>
              <a:rPr lang="cs-CZ" dirty="0"/>
              <a:t>Databáze dlouhodobých </a:t>
            </a:r>
            <a:r>
              <a:rPr lang="cs-CZ" u="sng" dirty="0">
                <a:hlinkClick r:id="rId11"/>
              </a:rPr>
              <a:t>změn využití ploch</a:t>
            </a:r>
            <a:r>
              <a:rPr lang="cs-CZ" dirty="0"/>
              <a:t> </a:t>
            </a:r>
            <a:r>
              <a:rPr lang="cs-CZ" dirty="0" smtClean="0"/>
              <a:t>Česka</a:t>
            </a:r>
          </a:p>
          <a:p>
            <a:pPr lvl="0" algn="just"/>
            <a:endParaRPr lang="cs-CZ" dirty="0"/>
          </a:p>
          <a:p>
            <a:pPr lvl="0" algn="just"/>
            <a:r>
              <a:rPr lang="cs-CZ" dirty="0"/>
              <a:t>Regionální prostorová data na </a:t>
            </a:r>
            <a:r>
              <a:rPr lang="cs-CZ" u="sng" dirty="0">
                <a:hlinkClick r:id="rId12"/>
              </a:rPr>
              <a:t>portálu Jihomoravského </a:t>
            </a:r>
            <a:r>
              <a:rPr lang="cs-CZ" u="sng" dirty="0" smtClean="0">
                <a:hlinkClick r:id="rId12"/>
              </a:rPr>
              <a:t>kraje</a:t>
            </a:r>
            <a:endParaRPr lang="cs-CZ" u="sng" dirty="0" smtClean="0"/>
          </a:p>
          <a:p>
            <a:pPr lvl="0" algn="just"/>
            <a:endParaRPr lang="cs-CZ" dirty="0"/>
          </a:p>
          <a:p>
            <a:pPr lvl="0" algn="just"/>
            <a:r>
              <a:rPr lang="cs-CZ" dirty="0"/>
              <a:t>Inovovaný </a:t>
            </a:r>
            <a:r>
              <a:rPr lang="cs-CZ" u="sng" dirty="0">
                <a:hlinkClick r:id="rId13"/>
              </a:rPr>
              <a:t>ISOP</a:t>
            </a:r>
            <a:r>
              <a:rPr lang="cs-CZ" dirty="0"/>
              <a:t> - portál Informačního systému ochrany přírody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513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http://geoportal.gov.cz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44824"/>
            <a:ext cx="8917314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8669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Typologie krajin České republiky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endParaRPr lang="cs-CZ" dirty="0" smtClean="0"/>
          </a:p>
          <a:p>
            <a:pPr algn="just"/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17134"/>
            <a:ext cx="7585669" cy="5229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03" y="5321346"/>
            <a:ext cx="2221263" cy="1487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542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Důvod vymezení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defRPr/>
            </a:pPr>
            <a:r>
              <a:rPr lang="cs-CZ" sz="2800" b="1" dirty="0" smtClean="0">
                <a:ea typeface="MS Gothic" charset="-128"/>
              </a:rPr>
              <a:t>potřeba </a:t>
            </a:r>
            <a:r>
              <a:rPr lang="cs-CZ" sz="2800" b="1" dirty="0">
                <a:ea typeface="MS Gothic" charset="-128"/>
              </a:rPr>
              <a:t>implementace zásad Evropské úmluvy o krajině</a:t>
            </a:r>
          </a:p>
          <a:p>
            <a:pPr algn="just">
              <a:buFont typeface="Wingdings" charset="2"/>
              <a:buNone/>
              <a:defRPr/>
            </a:pPr>
            <a:endParaRPr lang="cs-CZ" sz="2800" b="1" dirty="0">
              <a:ea typeface="MS Gothic" charset="-128"/>
            </a:endParaRPr>
          </a:p>
          <a:p>
            <a:pPr algn="just">
              <a:defRPr/>
            </a:pPr>
            <a:r>
              <a:rPr lang="cs-CZ" sz="2800" b="1" dirty="0" smtClean="0">
                <a:ea typeface="MS Gothic" charset="-128"/>
              </a:rPr>
              <a:t>obecná potřeba sjednocení </a:t>
            </a:r>
            <a:r>
              <a:rPr lang="cs-CZ" sz="2800" b="1" dirty="0">
                <a:ea typeface="MS Gothic" charset="-128"/>
              </a:rPr>
              <a:t>pohledu na rázovitost </a:t>
            </a:r>
            <a:r>
              <a:rPr lang="cs-CZ" sz="2800" b="1" dirty="0" smtClean="0">
                <a:ea typeface="MS Gothic" charset="-128"/>
              </a:rPr>
              <a:t>a pestrost </a:t>
            </a:r>
            <a:r>
              <a:rPr lang="cs-CZ" sz="2800" b="1" dirty="0">
                <a:ea typeface="MS Gothic" charset="-128"/>
              </a:rPr>
              <a:t>naší </a:t>
            </a:r>
            <a:r>
              <a:rPr lang="cs-CZ" sz="2800" b="1" dirty="0" smtClean="0">
                <a:ea typeface="MS Gothic" charset="-128"/>
              </a:rPr>
              <a:t>krajiny</a:t>
            </a:r>
          </a:p>
          <a:p>
            <a:pPr algn="just">
              <a:defRPr/>
            </a:pPr>
            <a:endParaRPr lang="cs-CZ" sz="2800" b="1" dirty="0" smtClean="0">
              <a:ea typeface="MS Gothic" charset="-128"/>
            </a:endParaRPr>
          </a:p>
          <a:p>
            <a:pPr algn="just">
              <a:defRPr/>
            </a:pPr>
            <a:r>
              <a:rPr lang="cs-CZ" sz="2800" b="1" dirty="0">
                <a:ea typeface="MS Gothic" charset="-128"/>
              </a:rPr>
              <a:t>uvědomění si vlastní národní svébytnosti a místa v sjednocené </a:t>
            </a:r>
            <a:r>
              <a:rPr lang="cs-CZ" sz="2800" b="1" dirty="0" smtClean="0">
                <a:ea typeface="MS Gothic" charset="-128"/>
              </a:rPr>
              <a:t>Evropě</a:t>
            </a:r>
          </a:p>
          <a:p>
            <a:pPr algn="just">
              <a:defRPr/>
            </a:pPr>
            <a:endParaRPr lang="cs-CZ" sz="2800" b="1" dirty="0" smtClean="0">
              <a:ea typeface="MS Gothic" charset="-128"/>
            </a:endParaRPr>
          </a:p>
          <a:p>
            <a:pPr algn="just"/>
            <a:r>
              <a:rPr lang="cs-CZ" sz="2900" b="1" dirty="0">
                <a:ea typeface="MS Gothic" charset="-128"/>
              </a:rPr>
              <a:t>podklad pro </a:t>
            </a:r>
            <a:r>
              <a:rPr lang="cs-CZ" sz="2900" b="1" dirty="0" smtClean="0">
                <a:ea typeface="MS Gothic" charset="-128"/>
              </a:rPr>
              <a:t>definici </a:t>
            </a:r>
            <a:r>
              <a:rPr lang="cs-CZ" sz="2900" b="1" dirty="0">
                <a:ea typeface="MS Gothic" charset="-128"/>
              </a:rPr>
              <a:t>oblastí a míst krajinného rázu v územně analytických podkladech a následně </a:t>
            </a:r>
            <a:r>
              <a:rPr lang="cs-CZ" sz="2900" b="1" dirty="0">
                <a:ea typeface="MS Gothic" charset="-128"/>
              </a:rPr>
              <a:t>jejich  interpretaci </a:t>
            </a:r>
            <a:r>
              <a:rPr lang="cs-CZ" sz="2900" b="1" dirty="0">
                <a:ea typeface="MS Gothic" charset="-128"/>
              </a:rPr>
              <a:t>v základních územně plánovacích dokumentech</a:t>
            </a:r>
          </a:p>
          <a:p>
            <a:pPr algn="just">
              <a:buFont typeface="Wingdings" charset="2"/>
              <a:buNone/>
              <a:defRPr/>
            </a:pPr>
            <a:endParaRPr lang="cs-CZ" sz="2800" b="1" dirty="0">
              <a:ea typeface="MS Gothic" charset="-128"/>
            </a:endParaRPr>
          </a:p>
          <a:p>
            <a:pPr algn="just">
              <a:defRPr/>
            </a:pPr>
            <a:r>
              <a:rPr lang="cs-CZ" sz="2800" b="1" dirty="0">
                <a:ea typeface="MS Gothic" charset="-128"/>
              </a:rPr>
              <a:t>Typologie krajinného rázu ČR – </a:t>
            </a:r>
            <a:r>
              <a:rPr lang="cs-CZ" sz="2800" b="1" dirty="0" smtClean="0">
                <a:ea typeface="MS Gothic" charset="-128"/>
              </a:rPr>
              <a:t>vlastnosti:</a:t>
            </a:r>
          </a:p>
          <a:p>
            <a:pPr marL="118872" indent="0" algn="just">
              <a:buNone/>
              <a:defRPr/>
            </a:pPr>
            <a:r>
              <a:rPr lang="cs-CZ" sz="2900" b="1" dirty="0" smtClean="0">
                <a:ea typeface="MS Gothic" charset="-128"/>
              </a:rPr>
              <a:t>		</a:t>
            </a:r>
            <a:r>
              <a:rPr lang="cs-CZ" sz="2900" b="1" dirty="0" smtClean="0">
                <a:solidFill>
                  <a:srgbClr val="FF0000"/>
                </a:solidFill>
                <a:ea typeface="MS Gothic" charset="-128"/>
              </a:rPr>
              <a:t>přírodní</a:t>
            </a:r>
            <a:endParaRPr lang="cs-CZ" sz="2900" b="1" dirty="0">
              <a:solidFill>
                <a:srgbClr val="FF0000"/>
              </a:solidFill>
              <a:ea typeface="MS Gothic" charset="-128"/>
            </a:endParaRPr>
          </a:p>
          <a:p>
            <a:pPr marL="118872" indent="0" algn="just">
              <a:buNone/>
              <a:defRPr/>
            </a:pPr>
            <a:r>
              <a:rPr lang="cs-CZ" sz="2800" b="1" dirty="0" smtClean="0">
                <a:solidFill>
                  <a:srgbClr val="FF0000"/>
                </a:solidFill>
                <a:ea typeface="MS Gothic" charset="-128"/>
              </a:rPr>
              <a:t>		socioekonomické</a:t>
            </a:r>
            <a:endParaRPr lang="cs-CZ" sz="2800" b="1" dirty="0">
              <a:solidFill>
                <a:srgbClr val="FF0000"/>
              </a:solidFill>
              <a:ea typeface="MS Gothic" charset="-128"/>
            </a:endParaRPr>
          </a:p>
          <a:p>
            <a:pPr marL="118872" indent="0" algn="just">
              <a:buNone/>
              <a:defRPr/>
            </a:pPr>
            <a:r>
              <a:rPr lang="cs-CZ" sz="2800" b="1" dirty="0" smtClean="0">
                <a:solidFill>
                  <a:srgbClr val="FF0000"/>
                </a:solidFill>
                <a:ea typeface="MS Gothic" charset="-128"/>
              </a:rPr>
              <a:t>		kulturněhistorické</a:t>
            </a:r>
            <a:endParaRPr lang="cs-CZ" sz="2800" b="1" dirty="0">
              <a:solidFill>
                <a:srgbClr val="FF0000"/>
              </a:solidFill>
              <a:ea typeface="MS Gothic" charset="-128"/>
            </a:endParaRPr>
          </a:p>
          <a:p>
            <a:pPr algn="just">
              <a:buFont typeface="Wingdings" charset="2"/>
              <a:buNone/>
              <a:defRPr/>
            </a:pPr>
            <a:endParaRPr lang="cs-CZ" sz="2800" b="1" dirty="0">
              <a:ea typeface="MS Gothic" charset="-128"/>
            </a:endParaRPr>
          </a:p>
          <a:p>
            <a:pPr algn="just">
              <a:defRPr/>
            </a:pPr>
            <a:r>
              <a:rPr lang="cs-CZ" sz="2800" b="1" dirty="0">
                <a:ea typeface="MS Gothic" charset="-128"/>
              </a:rPr>
              <a:t>Vyhodnocení dostupných charakteristik primární, sekundární i terciární krajinné struktury</a:t>
            </a:r>
          </a:p>
          <a:p>
            <a:pPr algn="just"/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39509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Charakteristiky - přehled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342900" indent="-342900" algn="just">
              <a:buFont typeface="Wingdings" pitchFamily="2" charset="2"/>
              <a:buAutoNum type="arabicParenR"/>
              <a:defRPr/>
            </a:pPr>
            <a:r>
              <a:rPr lang="cs-CZ" b="1" dirty="0"/>
              <a:t>Výšková členitost georeliéfu ČR</a:t>
            </a:r>
          </a:p>
          <a:p>
            <a:pPr marL="342900" indent="-342900" algn="just">
              <a:buFont typeface="Wingdings" pitchFamily="2" charset="2"/>
              <a:buAutoNum type="arabicParenR"/>
              <a:defRPr/>
            </a:pPr>
            <a:r>
              <a:rPr lang="cs-CZ" b="1" dirty="0"/>
              <a:t>Rekonstruované typy lesních porostů a přirozeného bezlesí v rámci jejich uplatnění v krajinách ČR</a:t>
            </a:r>
          </a:p>
          <a:p>
            <a:pPr marL="342900" indent="-342900" algn="just">
              <a:buFont typeface="Wingdings" pitchFamily="2" charset="2"/>
              <a:buAutoNum type="arabicParenR"/>
              <a:defRPr/>
            </a:pPr>
            <a:r>
              <a:rPr lang="cs-CZ" b="1" dirty="0"/>
              <a:t>Biogeografické členění (především </a:t>
            </a:r>
            <a:r>
              <a:rPr lang="cs-CZ" b="1" dirty="0" err="1"/>
              <a:t>biochory</a:t>
            </a:r>
            <a:r>
              <a:rPr lang="cs-CZ" b="1" dirty="0"/>
              <a:t>)</a:t>
            </a:r>
          </a:p>
          <a:p>
            <a:pPr marL="342900" indent="-342900" algn="just">
              <a:buFont typeface="Wingdings" pitchFamily="2" charset="2"/>
              <a:buAutoNum type="arabicParenR"/>
              <a:defRPr/>
            </a:pPr>
            <a:r>
              <a:rPr lang="cs-CZ" b="1" dirty="0"/>
              <a:t>Výjimečný reliéf ČR</a:t>
            </a:r>
          </a:p>
          <a:p>
            <a:pPr marL="342900" indent="-342900" algn="just">
              <a:buFont typeface="Wingdings" pitchFamily="2" charset="2"/>
              <a:buAutoNum type="arabicParenR"/>
              <a:defRPr/>
            </a:pPr>
            <a:r>
              <a:rPr lang="cs-CZ" b="1" dirty="0"/>
              <a:t>Typy historických sídel a </a:t>
            </a:r>
            <a:r>
              <a:rPr lang="cs-CZ" b="1" dirty="0" err="1"/>
              <a:t>plužin</a:t>
            </a:r>
            <a:r>
              <a:rPr lang="cs-CZ" b="1" dirty="0"/>
              <a:t> v ČR</a:t>
            </a:r>
          </a:p>
          <a:p>
            <a:pPr marL="342900" indent="-342900" algn="just">
              <a:buFont typeface="Wingdings" pitchFamily="2" charset="2"/>
              <a:buAutoNum type="arabicParenR"/>
              <a:defRPr/>
            </a:pPr>
            <a:r>
              <a:rPr lang="cs-CZ" b="1" dirty="0"/>
              <a:t>Národnostní hranice před II. světovou válkou</a:t>
            </a:r>
          </a:p>
          <a:p>
            <a:pPr marL="342900" indent="-342900" algn="just">
              <a:buFont typeface="Wingdings" pitchFamily="2" charset="2"/>
              <a:buAutoNum type="arabicParenR"/>
              <a:defRPr/>
            </a:pPr>
            <a:r>
              <a:rPr lang="cs-CZ" b="1" dirty="0"/>
              <a:t>Hranice staré sídelní krajiny</a:t>
            </a:r>
          </a:p>
          <a:p>
            <a:pPr marL="342900" indent="-342900" algn="just">
              <a:buFont typeface="Wingdings" pitchFamily="2" charset="2"/>
              <a:buAutoNum type="arabicParenR"/>
              <a:defRPr/>
            </a:pPr>
            <a:r>
              <a:rPr lang="cs-CZ" b="1" dirty="0"/>
              <a:t>Historické země a jejich staré sídelní útvary</a:t>
            </a:r>
          </a:p>
          <a:p>
            <a:pPr marL="342900" indent="-342900" algn="just">
              <a:buFont typeface="Wingdings" pitchFamily="2" charset="2"/>
              <a:buAutoNum type="arabicParenR"/>
              <a:defRPr/>
            </a:pPr>
            <a:r>
              <a:rPr lang="cs-CZ" b="1" dirty="0"/>
              <a:t>Typy lidových staveb, typické sklony střech, používané materiály…</a:t>
            </a:r>
          </a:p>
          <a:p>
            <a:pPr marL="342900" indent="-342900" algn="just">
              <a:buFont typeface="Wingdings" pitchFamily="2" charset="2"/>
              <a:buAutoNum type="arabicParenR"/>
              <a:defRPr/>
            </a:pPr>
            <a:r>
              <a:rPr lang="cs-CZ" b="1" dirty="0"/>
              <a:t>Oblasti velikostních kategorií venkovských sídel a průmyslová sídla</a:t>
            </a:r>
          </a:p>
          <a:p>
            <a:pPr marL="342900" indent="-342900" algn="just">
              <a:buFont typeface="Wingdings" pitchFamily="2" charset="2"/>
              <a:buAutoNum type="arabicParenR"/>
              <a:defRPr/>
            </a:pPr>
            <a:r>
              <a:rPr lang="cs-CZ" b="1" dirty="0"/>
              <a:t>Ložiska uhlí v ČR</a:t>
            </a:r>
          </a:p>
          <a:p>
            <a:pPr marL="342900" indent="-342900" algn="just">
              <a:buFont typeface="Wingdings" pitchFamily="2" charset="2"/>
              <a:buAutoNum type="arabicParenR"/>
              <a:defRPr/>
            </a:pPr>
            <a:r>
              <a:rPr lang="cs-CZ" b="1" dirty="0"/>
              <a:t>Scelené státní zemědělské velkostatky ve 20. století</a:t>
            </a:r>
          </a:p>
          <a:p>
            <a:pPr marL="342900" indent="-342900" algn="just">
              <a:buFont typeface="Wingdings" pitchFamily="2" charset="2"/>
              <a:buAutoNum type="arabicParenR"/>
              <a:defRPr/>
            </a:pPr>
            <a:r>
              <a:rPr lang="cs-CZ" b="1" dirty="0"/>
              <a:t>Typy současných krajin podle způsobu využívání</a:t>
            </a:r>
          </a:p>
          <a:p>
            <a:pPr marL="342900" indent="-342900" algn="just">
              <a:buFont typeface="Wingdings" pitchFamily="2" charset="2"/>
              <a:buAutoNum type="arabicParenR"/>
              <a:defRPr/>
            </a:pPr>
            <a:r>
              <a:rPr lang="cs-CZ" b="1" dirty="0"/>
              <a:t>Ochrana přírody a krajiny a stabilita společenstev</a:t>
            </a:r>
          </a:p>
          <a:p>
            <a:pPr marL="342900" indent="-342900" algn="just">
              <a:buFont typeface="Wingdings" pitchFamily="2" charset="2"/>
              <a:buAutoNum type="arabicParenR"/>
              <a:defRPr/>
            </a:pPr>
            <a:r>
              <a:rPr lang="cs-CZ" b="1" dirty="0"/>
              <a:t>Památkově chráněná sídla, zóny a dominanty</a:t>
            </a:r>
          </a:p>
          <a:p>
            <a:pPr marL="342900" indent="-342900" algn="just">
              <a:buFont typeface="Wingdings" pitchFamily="2" charset="2"/>
              <a:buAutoNum type="arabicParenR"/>
              <a:defRPr/>
            </a:pPr>
            <a:r>
              <a:rPr lang="cs-CZ" b="1" dirty="0"/>
              <a:t>Výjimečné krajinářské kompozice</a:t>
            </a:r>
          </a:p>
          <a:p>
            <a:pPr marL="342900" indent="-342900" algn="just">
              <a:buFont typeface="Wingdings" pitchFamily="2" charset="2"/>
              <a:buAutoNum type="arabicParenR"/>
              <a:defRPr/>
            </a:pPr>
            <a:r>
              <a:rPr lang="cs-CZ" b="1" dirty="0"/>
              <a:t>Památná místa v ČR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017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Charakteristiky - rozhodující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633222" indent="-514350" algn="just">
              <a:buFont typeface="+mj-lt"/>
              <a:buAutoNum type="alphaLcParenR"/>
            </a:pPr>
            <a:r>
              <a:rPr lang="cs-CZ" b="1" dirty="0" smtClean="0"/>
              <a:t>vegetační </a:t>
            </a:r>
            <a:r>
              <a:rPr lang="cs-CZ" b="1" dirty="0"/>
              <a:t>stupňovitost </a:t>
            </a:r>
            <a:r>
              <a:rPr lang="cs-CZ" dirty="0"/>
              <a:t>jako </a:t>
            </a:r>
            <a:r>
              <a:rPr lang="cs-CZ" dirty="0" smtClean="0"/>
              <a:t>vyjádření změn </a:t>
            </a:r>
            <a:r>
              <a:rPr lang="cs-CZ" dirty="0"/>
              <a:t>výškového a </a:t>
            </a:r>
            <a:r>
              <a:rPr lang="cs-CZ" dirty="0" smtClean="0"/>
              <a:t>expozičního klimatu </a:t>
            </a:r>
            <a:r>
              <a:rPr lang="cs-CZ" dirty="0"/>
              <a:t>ovlivňujících sled </a:t>
            </a:r>
            <a:r>
              <a:rPr lang="cs-CZ" dirty="0" smtClean="0"/>
              <a:t>rozdílů </a:t>
            </a:r>
            <a:r>
              <a:rPr lang="pt-BR" dirty="0" smtClean="0"/>
              <a:t>přírodní </a:t>
            </a:r>
            <a:r>
              <a:rPr lang="pt-BR" dirty="0"/>
              <a:t>vegetace na ose teplé </a:t>
            </a:r>
            <a:r>
              <a:rPr lang="pt-BR" dirty="0" smtClean="0"/>
              <a:t>–</a:t>
            </a:r>
            <a:r>
              <a:rPr lang="cs-CZ" dirty="0" smtClean="0"/>
              <a:t>chladné </a:t>
            </a:r>
            <a:r>
              <a:rPr lang="cs-CZ" dirty="0"/>
              <a:t>oblasti;</a:t>
            </a:r>
          </a:p>
          <a:p>
            <a:pPr marL="633222" indent="-514350" algn="just">
              <a:buFont typeface="+mj-lt"/>
              <a:buAutoNum type="alphaLcParenR"/>
            </a:pPr>
            <a:r>
              <a:rPr lang="cs-CZ" b="1" dirty="0" smtClean="0"/>
              <a:t>relativní </a:t>
            </a:r>
            <a:r>
              <a:rPr lang="cs-CZ" b="1" dirty="0"/>
              <a:t>členitost reliéfu </a:t>
            </a:r>
            <a:r>
              <a:rPr lang="cs-CZ" dirty="0"/>
              <a:t>jako </a:t>
            </a:r>
            <a:r>
              <a:rPr lang="cs-CZ" dirty="0" smtClean="0"/>
              <a:t>vyjádření osy </a:t>
            </a:r>
            <a:r>
              <a:rPr lang="cs-CZ" dirty="0"/>
              <a:t>rovina – velehory;</a:t>
            </a:r>
          </a:p>
          <a:p>
            <a:pPr marL="633222" indent="-514350" algn="just">
              <a:buFont typeface="+mj-lt"/>
              <a:buAutoNum type="alphaLcParenR"/>
            </a:pPr>
            <a:r>
              <a:rPr lang="cs-CZ" dirty="0" smtClean="0"/>
              <a:t>vyjádření </a:t>
            </a:r>
            <a:r>
              <a:rPr lang="cs-CZ" b="1" dirty="0"/>
              <a:t>výjimečnosti typů </a:t>
            </a:r>
            <a:r>
              <a:rPr lang="cs-CZ" b="1" dirty="0" smtClean="0"/>
              <a:t>reliéfu </a:t>
            </a:r>
            <a:r>
              <a:rPr lang="cs-CZ" dirty="0" smtClean="0"/>
              <a:t>na </a:t>
            </a:r>
            <a:r>
              <a:rPr lang="cs-CZ" dirty="0"/>
              <a:t>ose reliéf běžný – zcela výjimečný;</a:t>
            </a:r>
          </a:p>
          <a:p>
            <a:pPr marL="633222" indent="-514350" algn="just">
              <a:buFont typeface="+mj-lt"/>
              <a:buAutoNum type="alphaLcParenR"/>
            </a:pPr>
            <a:r>
              <a:rPr lang="pl-PL" b="1" dirty="0" smtClean="0"/>
              <a:t>biogeografické </a:t>
            </a:r>
            <a:r>
              <a:rPr lang="pl-PL" b="1" dirty="0"/>
              <a:t>podprovincie</a:t>
            </a:r>
            <a:r>
              <a:rPr lang="pl-PL" dirty="0"/>
              <a:t> </a:t>
            </a:r>
            <a:r>
              <a:rPr lang="pl-PL" dirty="0" smtClean="0"/>
              <a:t>jako </a:t>
            </a:r>
            <a:r>
              <a:rPr lang="cs-CZ" dirty="0" smtClean="0"/>
              <a:t>vyjádření </a:t>
            </a:r>
            <a:r>
              <a:rPr lang="cs-CZ" dirty="0"/>
              <a:t>odlišnosti </a:t>
            </a:r>
            <a:r>
              <a:rPr lang="cs-CZ" dirty="0" smtClean="0"/>
              <a:t>geologické, geomorfologické</a:t>
            </a:r>
            <a:r>
              <a:rPr lang="cs-CZ" dirty="0"/>
              <a:t>, ale i </a:t>
            </a:r>
            <a:r>
              <a:rPr lang="cs-CZ" dirty="0" smtClean="0"/>
              <a:t>klimatické </a:t>
            </a:r>
            <a:r>
              <a:rPr lang="pl-PL" dirty="0" smtClean="0"/>
              <a:t>na </a:t>
            </a:r>
            <a:r>
              <a:rPr lang="pl-PL" dirty="0"/>
              <a:t>ose nížiny Panonika – mladá </a:t>
            </a:r>
            <a:r>
              <a:rPr lang="pl-PL" dirty="0" smtClean="0"/>
              <a:t>pohoří </a:t>
            </a:r>
            <a:r>
              <a:rPr lang="cs-CZ" dirty="0" err="1" smtClean="0"/>
              <a:t>Karpatika</a:t>
            </a:r>
            <a:r>
              <a:rPr lang="cs-CZ" dirty="0"/>
              <a:t>;</a:t>
            </a:r>
          </a:p>
          <a:p>
            <a:pPr marL="633222" indent="-514350" algn="just">
              <a:buFont typeface="+mj-lt"/>
              <a:buAutoNum type="alphaLcParenR"/>
            </a:pPr>
            <a:r>
              <a:rPr lang="cs-CZ" dirty="0" smtClean="0"/>
              <a:t>struktura </a:t>
            </a:r>
            <a:r>
              <a:rPr lang="cs-CZ" b="1" dirty="0"/>
              <a:t>využití ploch </a:t>
            </a:r>
            <a:r>
              <a:rPr lang="cs-CZ" dirty="0"/>
              <a:t>v ose </a:t>
            </a:r>
            <a:r>
              <a:rPr lang="cs-CZ" dirty="0" smtClean="0"/>
              <a:t>krajiny přírodní </a:t>
            </a:r>
            <a:r>
              <a:rPr lang="cs-CZ" dirty="0"/>
              <a:t>– krajiny člověkem </a:t>
            </a:r>
            <a:r>
              <a:rPr lang="cs-CZ" dirty="0" smtClean="0"/>
              <a:t>podmíněné až </a:t>
            </a:r>
            <a:r>
              <a:rPr lang="cs-CZ" dirty="0"/>
              <a:t>přeměněné;</a:t>
            </a:r>
          </a:p>
          <a:p>
            <a:pPr marL="633222" indent="-514350" algn="just">
              <a:buFont typeface="+mj-lt"/>
              <a:buAutoNum type="alphaLcParenR"/>
            </a:pPr>
            <a:r>
              <a:rPr lang="cs-CZ" b="1" dirty="0" smtClean="0"/>
              <a:t>historické </a:t>
            </a:r>
            <a:r>
              <a:rPr lang="cs-CZ" b="1" dirty="0"/>
              <a:t>typy sídel </a:t>
            </a:r>
            <a:r>
              <a:rPr lang="cs-CZ" dirty="0"/>
              <a:t>a jejich </a:t>
            </a:r>
            <a:r>
              <a:rPr lang="cs-CZ" dirty="0" err="1" smtClean="0"/>
              <a:t>plužin</a:t>
            </a:r>
            <a:r>
              <a:rPr lang="cs-CZ" dirty="0"/>
              <a:t> </a:t>
            </a:r>
            <a:r>
              <a:rPr lang="cs-CZ" dirty="0" smtClean="0"/>
              <a:t>jako </a:t>
            </a:r>
            <a:r>
              <a:rPr lang="cs-CZ" dirty="0"/>
              <a:t>vyjádření osy návesní a </a:t>
            </a:r>
            <a:r>
              <a:rPr lang="cs-CZ" dirty="0" smtClean="0"/>
              <a:t>ulicové vsi </a:t>
            </a:r>
            <a:r>
              <a:rPr lang="cs-CZ" dirty="0"/>
              <a:t>s </a:t>
            </a:r>
            <a:r>
              <a:rPr lang="cs-CZ" dirty="0" smtClean="0"/>
              <a:t>nejúrodnější nepravou traťovou </a:t>
            </a:r>
            <a:r>
              <a:rPr lang="cs-CZ" dirty="0" err="1" smtClean="0"/>
              <a:t>plužinou</a:t>
            </a:r>
            <a:r>
              <a:rPr lang="cs-CZ" dirty="0" smtClean="0"/>
              <a:t> </a:t>
            </a:r>
            <a:r>
              <a:rPr lang="cs-CZ" dirty="0"/>
              <a:t>– rozptýlené osídlení s </a:t>
            </a:r>
            <a:r>
              <a:rPr lang="cs-CZ" dirty="0" smtClean="0"/>
              <a:t>krajně neúrodnou </a:t>
            </a:r>
            <a:r>
              <a:rPr lang="cs-CZ" dirty="0" err="1"/>
              <a:t>plužinou</a:t>
            </a:r>
            <a:r>
              <a:rPr lang="cs-CZ" dirty="0"/>
              <a:t> úsekovou;</a:t>
            </a:r>
          </a:p>
          <a:p>
            <a:pPr marL="633222" indent="-514350" algn="just">
              <a:buFont typeface="+mj-lt"/>
              <a:buAutoNum type="alphaLcParenR"/>
            </a:pPr>
            <a:r>
              <a:rPr lang="pl-PL" b="1" dirty="0" smtClean="0"/>
              <a:t>typy </a:t>
            </a:r>
            <a:r>
              <a:rPr lang="pl-PL" b="1" dirty="0"/>
              <a:t>lidového domu</a:t>
            </a:r>
            <a:r>
              <a:rPr lang="pl-PL" dirty="0"/>
              <a:t>, tedy </a:t>
            </a:r>
            <a:r>
              <a:rPr lang="pl-PL" dirty="0" smtClean="0"/>
              <a:t>běžných </a:t>
            </a:r>
            <a:r>
              <a:rPr lang="cs-CZ" dirty="0" smtClean="0"/>
              <a:t>stavebních </a:t>
            </a:r>
            <a:r>
              <a:rPr lang="cs-CZ" dirty="0"/>
              <a:t>typů v krajině </a:t>
            </a:r>
            <a:r>
              <a:rPr lang="cs-CZ" dirty="0" smtClean="0"/>
              <a:t>odvíjejících se </a:t>
            </a:r>
            <a:r>
              <a:rPr lang="cs-CZ" dirty="0"/>
              <a:t>od její kulturní a historické </a:t>
            </a:r>
            <a:r>
              <a:rPr lang="cs-CZ" dirty="0" smtClean="0"/>
              <a:t>kontinuity na </a:t>
            </a:r>
            <a:r>
              <a:rPr lang="cs-CZ" dirty="0"/>
              <a:t>ose panonský </a:t>
            </a:r>
            <a:r>
              <a:rPr lang="cs-CZ" dirty="0" smtClean="0"/>
              <a:t>hliněný dům – </a:t>
            </a:r>
            <a:r>
              <a:rPr lang="cs-CZ" dirty="0"/>
              <a:t>horský roubený dům tyrolský;</a:t>
            </a:r>
          </a:p>
          <a:p>
            <a:pPr marL="633222" indent="-514350" algn="just">
              <a:buFont typeface="+mj-lt"/>
              <a:buAutoNum type="alphaLcParenR"/>
            </a:pPr>
            <a:r>
              <a:rPr lang="pl-PL" b="1" dirty="0" smtClean="0"/>
              <a:t>vývoj </a:t>
            </a:r>
            <a:r>
              <a:rPr lang="pl-PL" b="1" dirty="0"/>
              <a:t>a doba osídlení krajiny </a:t>
            </a:r>
            <a:r>
              <a:rPr lang="pl-PL" dirty="0" smtClean="0"/>
              <a:t>jako </a:t>
            </a:r>
            <a:r>
              <a:rPr lang="cs-CZ" dirty="0" smtClean="0"/>
              <a:t>vůdčí </a:t>
            </a:r>
            <a:r>
              <a:rPr lang="cs-CZ" dirty="0"/>
              <a:t>charakteristiky průkazu </a:t>
            </a:r>
            <a:r>
              <a:rPr lang="cs-CZ" dirty="0" smtClean="0"/>
              <a:t>trvalé udržitelnosti </a:t>
            </a:r>
            <a:r>
              <a:rPr lang="cs-CZ" dirty="0"/>
              <a:t>využívání </a:t>
            </a:r>
            <a:r>
              <a:rPr lang="cs-CZ" dirty="0" smtClean="0"/>
              <a:t>krajiny člověkem </a:t>
            </a:r>
            <a:r>
              <a:rPr lang="cs-CZ" dirty="0"/>
              <a:t>v historickém </a:t>
            </a:r>
            <a:r>
              <a:rPr lang="cs-CZ" dirty="0" smtClean="0"/>
              <a:t>kontinuu na </a:t>
            </a:r>
            <a:r>
              <a:rPr lang="cs-CZ" dirty="0"/>
              <a:t>ose úrodné, </a:t>
            </a:r>
            <a:r>
              <a:rPr lang="cs-CZ" dirty="0" err="1"/>
              <a:t>starosídelní</a:t>
            </a:r>
            <a:r>
              <a:rPr lang="cs-CZ" dirty="0"/>
              <a:t> krajiny </a:t>
            </a:r>
            <a:r>
              <a:rPr lang="cs-CZ" dirty="0" smtClean="0"/>
              <a:t>– horské </a:t>
            </a:r>
            <a:r>
              <a:rPr lang="cs-CZ" dirty="0"/>
              <a:t>krajiny novověkého </a:t>
            </a:r>
            <a:r>
              <a:rPr lang="cs-CZ" dirty="0" smtClean="0"/>
              <a:t>osídlení a </a:t>
            </a:r>
            <a:r>
              <a:rPr lang="cs-CZ" dirty="0"/>
              <a:t>krajiny dodnes neosídlené.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609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Výsledek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b="1" dirty="0" smtClean="0"/>
              <a:t>Rámcové </a:t>
            </a:r>
            <a:r>
              <a:rPr lang="cs-CZ" b="1" dirty="0"/>
              <a:t>typy sídelních </a:t>
            </a:r>
            <a:r>
              <a:rPr lang="cs-CZ" b="1" dirty="0" smtClean="0"/>
              <a:t>krajin</a:t>
            </a:r>
          </a:p>
          <a:p>
            <a:pPr algn="just"/>
            <a:endParaRPr lang="cs-CZ" b="1" dirty="0"/>
          </a:p>
          <a:p>
            <a:pPr algn="just"/>
            <a:r>
              <a:rPr lang="cs-CZ" b="1" dirty="0" smtClean="0"/>
              <a:t>Rámcové </a:t>
            </a:r>
            <a:r>
              <a:rPr lang="cs-CZ" b="1" dirty="0"/>
              <a:t>typy využití </a:t>
            </a:r>
            <a:r>
              <a:rPr lang="cs-CZ" b="1" dirty="0" smtClean="0"/>
              <a:t>krajin</a:t>
            </a:r>
          </a:p>
          <a:p>
            <a:pPr algn="just"/>
            <a:endParaRPr lang="cs-CZ" b="1" dirty="0"/>
          </a:p>
          <a:p>
            <a:pPr algn="just"/>
            <a:r>
              <a:rPr lang="cs-CZ" b="1" dirty="0" smtClean="0"/>
              <a:t>Rámcové </a:t>
            </a:r>
            <a:r>
              <a:rPr lang="cs-CZ" b="1" dirty="0"/>
              <a:t>typy reliéfu krajin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41332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dirty="0"/>
              <a:t>Rámcové typy sídelních </a:t>
            </a:r>
            <a:r>
              <a:rPr lang="cs-CZ" dirty="0" smtClean="0"/>
              <a:t>krajin 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822161"/>
          </a:xfrm>
        </p:spPr>
        <p:txBody>
          <a:bodyPr>
            <a:noAutofit/>
          </a:bodyPr>
          <a:lstStyle/>
          <a:p>
            <a:pPr marL="118872" indent="0" algn="just">
              <a:buNone/>
            </a:pPr>
            <a:r>
              <a:rPr lang="cs-CZ" sz="2800" b="1" dirty="0">
                <a:solidFill>
                  <a:schemeClr val="tx2"/>
                </a:solidFill>
              </a:rPr>
              <a:t>Stará sídelní krajina </a:t>
            </a:r>
            <a:r>
              <a:rPr lang="cs-CZ" sz="2800" b="1" dirty="0" smtClean="0">
                <a:solidFill>
                  <a:schemeClr val="tx2"/>
                </a:solidFill>
              </a:rPr>
              <a:t>Hercynika a </a:t>
            </a:r>
            <a:r>
              <a:rPr lang="cs-CZ" sz="2800" b="1" dirty="0" err="1" smtClean="0">
                <a:solidFill>
                  <a:schemeClr val="tx2"/>
                </a:solidFill>
              </a:rPr>
              <a:t>Polonika</a:t>
            </a:r>
            <a:endParaRPr lang="cs-CZ" sz="2800" b="1" dirty="0" smtClean="0">
              <a:solidFill>
                <a:schemeClr val="tx2"/>
              </a:solidFill>
            </a:endParaRPr>
          </a:p>
          <a:p>
            <a:pPr algn="just">
              <a:defRPr/>
            </a:pPr>
            <a:r>
              <a:rPr lang="cs-CZ" sz="2200" dirty="0"/>
              <a:t>krajina je nepřetržitě </a:t>
            </a:r>
            <a:r>
              <a:rPr lang="cs-CZ" sz="2200" dirty="0" smtClean="0"/>
              <a:t>osídlena od </a:t>
            </a:r>
            <a:r>
              <a:rPr lang="cs-CZ" sz="2200" dirty="0"/>
              <a:t>neolitu</a:t>
            </a:r>
          </a:p>
          <a:p>
            <a:pPr algn="just">
              <a:defRPr/>
            </a:pPr>
            <a:r>
              <a:rPr lang="cs-CZ" sz="2200" dirty="0" smtClean="0"/>
              <a:t>zabírá </a:t>
            </a:r>
            <a:r>
              <a:rPr lang="cs-CZ" sz="2200" dirty="0"/>
              <a:t>2. vegetační stupeň </a:t>
            </a:r>
            <a:r>
              <a:rPr lang="cs-CZ" sz="2200" dirty="0" smtClean="0"/>
              <a:t>Hercynika a </a:t>
            </a:r>
            <a:r>
              <a:rPr lang="cs-CZ" sz="2200" dirty="0"/>
              <a:t>3. vegetační stupeň </a:t>
            </a:r>
            <a:r>
              <a:rPr lang="cs-CZ" sz="2200" dirty="0" err="1"/>
              <a:t>Polonika</a:t>
            </a:r>
            <a:endParaRPr lang="cs-CZ" sz="2200" dirty="0"/>
          </a:p>
          <a:p>
            <a:pPr algn="just">
              <a:defRPr/>
            </a:pPr>
            <a:r>
              <a:rPr lang="cs-CZ" sz="2200" dirty="0" smtClean="0"/>
              <a:t>sídelní </a:t>
            </a:r>
            <a:r>
              <a:rPr lang="cs-CZ" sz="2200" dirty="0"/>
              <a:t>typy vesnic jsou ve </a:t>
            </a:r>
            <a:r>
              <a:rPr lang="cs-CZ" sz="2200" dirty="0" smtClean="0"/>
              <a:t>velké většině </a:t>
            </a:r>
            <a:r>
              <a:rPr lang="cs-CZ" sz="2200" dirty="0"/>
              <a:t>tvořeny návesními </a:t>
            </a:r>
            <a:r>
              <a:rPr lang="cs-CZ" sz="2200" dirty="0" err="1"/>
              <a:t>ulicovkami</a:t>
            </a:r>
            <a:endParaRPr lang="cs-CZ" sz="2200" dirty="0"/>
          </a:p>
          <a:p>
            <a:pPr algn="just">
              <a:defRPr/>
            </a:pPr>
            <a:r>
              <a:rPr lang="cs-CZ" sz="2200" dirty="0" smtClean="0"/>
              <a:t>pro </a:t>
            </a:r>
            <a:r>
              <a:rPr lang="cs-CZ" sz="2200" dirty="0"/>
              <a:t>oblast je charakteristický </a:t>
            </a:r>
            <a:r>
              <a:rPr lang="cs-CZ" sz="2200" dirty="0" smtClean="0"/>
              <a:t>lidový </a:t>
            </a:r>
            <a:r>
              <a:rPr lang="pt-BR" sz="2200" dirty="0" smtClean="0"/>
              <a:t>typ </a:t>
            </a:r>
            <a:r>
              <a:rPr lang="pt-BR" sz="2200" dirty="0"/>
              <a:t>českého a moravského </a:t>
            </a:r>
            <a:r>
              <a:rPr lang="pt-BR" sz="2200" dirty="0" smtClean="0"/>
              <a:t>roubeného</a:t>
            </a:r>
            <a:r>
              <a:rPr lang="cs-CZ" sz="2200" dirty="0" smtClean="0"/>
              <a:t> domu</a:t>
            </a:r>
            <a:endParaRPr lang="cs-CZ" sz="2200" dirty="0"/>
          </a:p>
          <a:p>
            <a:pPr algn="just">
              <a:defRPr/>
            </a:pPr>
            <a:r>
              <a:rPr lang="cs-CZ" sz="2200" dirty="0" smtClean="0"/>
              <a:t>běžný </a:t>
            </a:r>
            <a:r>
              <a:rPr lang="cs-CZ" sz="2200" dirty="0"/>
              <a:t>je reliéf plošin a </a:t>
            </a:r>
            <a:r>
              <a:rPr lang="cs-CZ" sz="2200" dirty="0" smtClean="0"/>
              <a:t>pahorkatin, charakteristické </a:t>
            </a:r>
            <a:r>
              <a:rPr lang="cs-CZ" sz="2200" dirty="0"/>
              <a:t>jsou měkké </a:t>
            </a:r>
            <a:r>
              <a:rPr lang="cs-CZ" sz="2200" dirty="0" smtClean="0"/>
              <a:t>tvary tvořené </a:t>
            </a:r>
            <a:r>
              <a:rPr lang="cs-CZ" sz="2200" dirty="0"/>
              <a:t>plošinami, pánvemi a </a:t>
            </a:r>
            <a:r>
              <a:rPr lang="cs-CZ" sz="2200" dirty="0" smtClean="0"/>
              <a:t>plochými i </a:t>
            </a:r>
            <a:r>
              <a:rPr lang="cs-CZ" sz="2200" dirty="0"/>
              <a:t>členitými </a:t>
            </a:r>
            <a:r>
              <a:rPr lang="cs-CZ" sz="2200" dirty="0" smtClean="0"/>
              <a:t>pahorkatinami</a:t>
            </a:r>
          </a:p>
          <a:p>
            <a:pPr algn="just"/>
            <a:r>
              <a:rPr lang="cs-CZ" sz="2200" dirty="0" smtClean="0"/>
              <a:t>převažují </a:t>
            </a:r>
            <a:r>
              <a:rPr lang="cs-CZ" sz="2200" dirty="0"/>
              <a:t>drtivě zemědělské </a:t>
            </a:r>
            <a:r>
              <a:rPr lang="cs-CZ" sz="2200" dirty="0" smtClean="0"/>
              <a:t>krajiny, vzácné </a:t>
            </a:r>
            <a:r>
              <a:rPr lang="cs-CZ" sz="2200" dirty="0" err="1" smtClean="0"/>
              <a:t>lesozemědělské</a:t>
            </a:r>
            <a:r>
              <a:rPr lang="cs-CZ" sz="2200" dirty="0" smtClean="0"/>
              <a:t> </a:t>
            </a:r>
            <a:r>
              <a:rPr lang="cs-CZ" sz="2200" dirty="0"/>
              <a:t>a </a:t>
            </a:r>
            <a:r>
              <a:rPr lang="cs-CZ" sz="2200" dirty="0" smtClean="0"/>
              <a:t>lesní </a:t>
            </a:r>
            <a:r>
              <a:rPr lang="pl-PL" sz="2200" dirty="0" smtClean="0"/>
              <a:t>krajiny </a:t>
            </a:r>
            <a:r>
              <a:rPr lang="pl-PL" sz="2200" dirty="0"/>
              <a:t>jsou vázány na </a:t>
            </a:r>
            <a:r>
              <a:rPr lang="pl-PL" sz="2200" dirty="0" smtClean="0"/>
              <a:t>specifické </a:t>
            </a:r>
            <a:r>
              <a:rPr lang="cs-CZ" sz="2200" dirty="0"/>
              <a:t>formy reliéfu (údolní nivy, </a:t>
            </a:r>
            <a:r>
              <a:rPr lang="cs-CZ" sz="2200" dirty="0" err="1" smtClean="0"/>
              <a:t>váté</a:t>
            </a:r>
            <a:r>
              <a:rPr lang="cs-CZ" sz="2200" dirty="0"/>
              <a:t> </a:t>
            </a:r>
            <a:r>
              <a:rPr lang="cs-CZ" sz="2200" dirty="0" smtClean="0"/>
              <a:t>písky</a:t>
            </a:r>
            <a:r>
              <a:rPr lang="cs-CZ" sz="2200" dirty="0"/>
              <a:t>), dominuje orná půda</a:t>
            </a:r>
            <a:r>
              <a:rPr lang="cs-CZ" sz="2200" dirty="0" smtClean="0"/>
              <a:t>.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35440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http://www.chatar-chalupar.cz/wp-content/uploads/2011/08/ujezdec_vesnice_mezi_dvema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72816"/>
            <a:ext cx="6197674" cy="4586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59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untain">
      <a:dk1>
        <a:srgbClr val="000000"/>
      </a:dk1>
      <a:lt1>
        <a:srgbClr val="FFFFFF"/>
      </a:lt1>
      <a:dk2>
        <a:srgbClr val="0536B3"/>
      </a:dk2>
      <a:lt2>
        <a:srgbClr val="7CB7F8"/>
      </a:lt2>
      <a:accent1>
        <a:srgbClr val="3F9EE4"/>
      </a:accent1>
      <a:accent2>
        <a:srgbClr val="77B559"/>
      </a:accent2>
      <a:accent3>
        <a:srgbClr val="E4A81B"/>
      </a:accent3>
      <a:accent4>
        <a:srgbClr val="108BB4"/>
      </a:accent4>
      <a:accent5>
        <a:srgbClr val="DA7328"/>
      </a:accent5>
      <a:accent6>
        <a:srgbClr val="AE589F"/>
      </a:accent6>
      <a:hlink>
        <a:srgbClr val="460245"/>
      </a:hlink>
      <a:folHlink>
        <a:srgbClr val="AC17D6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293</TotalTime>
  <Words>1368</Words>
  <Application>Microsoft Office PowerPoint</Application>
  <PresentationFormat>Předvádění na obrazovce (4:3)</PresentationFormat>
  <Paragraphs>184</Paragraphs>
  <Slides>29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0" baseType="lpstr">
      <vt:lpstr>Modul</vt:lpstr>
      <vt:lpstr>Krajinná ekologie</vt:lpstr>
      <vt:lpstr>Co dnes budeme dělat…</vt:lpstr>
      <vt:lpstr>Typologie krajin České republiky</vt:lpstr>
      <vt:lpstr>Důvod vymezení</vt:lpstr>
      <vt:lpstr>Charakteristiky - přehled</vt:lpstr>
      <vt:lpstr>Charakteristiky - rozhodující</vt:lpstr>
      <vt:lpstr>Výsledek</vt:lpstr>
      <vt:lpstr>Rámcové typy sídelních krajin I</vt:lpstr>
      <vt:lpstr>Prezentace aplikace PowerPoint</vt:lpstr>
      <vt:lpstr>Rámcové typy sídelních krajin II</vt:lpstr>
      <vt:lpstr>Prezentace aplikace PowerPoint</vt:lpstr>
      <vt:lpstr>Rámcové typy sídelních krajin III</vt:lpstr>
      <vt:lpstr>Prezentace aplikace PowerPoint</vt:lpstr>
      <vt:lpstr>Rámcové typy sídelních krajin IV</vt:lpstr>
      <vt:lpstr>Prezentace aplikace PowerPoint</vt:lpstr>
      <vt:lpstr>Rámcové typy sídelních krajin V</vt:lpstr>
      <vt:lpstr>Prezentace aplikace PowerPoint</vt:lpstr>
      <vt:lpstr>Rámcové typy sídelních krajin VI</vt:lpstr>
      <vt:lpstr>Prezentace aplikace PowerPoint</vt:lpstr>
      <vt:lpstr>Rámcové typy sídelních krajin VII</vt:lpstr>
      <vt:lpstr>Prezentace aplikace PowerPoint</vt:lpstr>
      <vt:lpstr>Rámcové typy způsobů využití krajiny</vt:lpstr>
      <vt:lpstr>Rámcové krajinné typy dle reliéfu</vt:lpstr>
      <vt:lpstr>Zdroje</vt:lpstr>
      <vt:lpstr>Moje krajina - ukázka</vt:lpstr>
      <vt:lpstr>Poloha</vt:lpstr>
      <vt:lpstr>Prezentace aplikace PowerPoint</vt:lpstr>
      <vt:lpstr>Zdroje geodat</vt:lpstr>
      <vt:lpstr>http://geoportal.gov.cz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cp:lastModifiedBy>Onda</cp:lastModifiedBy>
  <cp:revision>26</cp:revision>
  <dcterms:created xsi:type="dcterms:W3CDTF">2013-02-24T20:25:01Z</dcterms:created>
  <dcterms:modified xsi:type="dcterms:W3CDTF">2013-03-05T09:42:58Z</dcterms:modified>
</cp:coreProperties>
</file>