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1" r:id="rId14"/>
    <p:sldId id="280" r:id="rId15"/>
    <p:sldId id="288" r:id="rId16"/>
    <p:sldId id="296" r:id="rId17"/>
    <p:sldId id="297" r:id="rId18"/>
    <p:sldId id="298" r:id="rId19"/>
    <p:sldId id="283" r:id="rId20"/>
    <p:sldId id="284" r:id="rId21"/>
    <p:sldId id="287" r:id="rId22"/>
    <p:sldId id="285" r:id="rId23"/>
    <p:sldId id="282" r:id="rId24"/>
    <p:sldId id="292" r:id="rId25"/>
    <p:sldId id="293" r:id="rId26"/>
    <p:sldId id="290" r:id="rId27"/>
    <p:sldId id="291" r:id="rId28"/>
    <p:sldId id="265" r:id="rId29"/>
    <p:sldId id="266" r:id="rId30"/>
    <p:sldId id="294" r:id="rId31"/>
    <p:sldId id="289" r:id="rId32"/>
    <p:sldId id="263" r:id="rId3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60000"/>
    <a:srgbClr val="FFFF66"/>
    <a:srgbClr val="F00000"/>
    <a:srgbClr val="FF0000"/>
    <a:srgbClr val="00CC00"/>
    <a:srgbClr val="FFF2D1"/>
    <a:srgbClr val="FDEE7B"/>
    <a:srgbClr val="99FF66"/>
    <a:srgbClr val="66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718" autoAdjust="0"/>
  </p:normalViewPr>
  <p:slideViewPr>
    <p:cSldViewPr snapToGrid="0" showGuides="1">
      <p:cViewPr varScale="1">
        <p:scale>
          <a:sx n="89" d="100"/>
          <a:sy n="89" d="100"/>
        </p:scale>
        <p:origin x="-96" y="-396"/>
      </p:cViewPr>
      <p:guideLst>
        <p:guide orient="horz" pos="98"/>
        <p:guide pos="2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42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F079A9A9-133F-4E97-9EFB-B6094E31E6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978048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9BD7C-9E66-46A0-AC06-AFB770300ED0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D064D8-19AA-40B0-A222-CE7288909A0A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1D763-EDCD-45FC-91C2-28CA501A2E21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0D8818-36D3-4223-9EFF-7E9F03532A0D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B3734-1839-4A7F-8DAA-E9856AAB364A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3B9130-BBC8-49C5-8D14-C50758059BBD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394282-D822-4231-8171-A01268A3F516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36BBD-BF50-4ABC-9E5F-E7CCF09236DE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39CE1-ADB7-4883-A023-D27142E0FAE1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73AC8-0C63-454A-AB1C-A0A5451472E2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73AC8-0C63-454A-AB1C-A0A5451472E2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2E2A3-0496-407B-8C6F-AE372F0E7E3F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3B581-1E9A-4165-92F9-02DF90D8F8B2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3B581-1E9A-4165-92F9-02DF90D8F8B2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29080-ADC1-4342-B0DE-3F8B2198AB53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3B581-1E9A-4165-92F9-02DF90D8F8B2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852A9D-038D-40B5-8878-DFA840683484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760B93-723A-4990-9D7F-CABB817B759C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9D93A-B005-40D8-81AA-74F4AA0FF027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017C2-B4CD-477F-B2F5-A0E89CEE0C0E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F47A6-DD3A-4BA1-A0E5-AF0616E61FED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26503-B448-41C8-8A16-5A1877CB58A9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D8088-1493-475C-9DCF-A4E5D606A681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B613F-7838-42C6-B21D-A64739B1FF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3BB68-B758-4793-B200-AB23CD01BB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AE2CF-60CE-4CFA-837F-FBB8F5E420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C865F-4715-4F06-B33D-DF703EF96D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1D73E-FD7C-48C3-8F94-C766694E76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A472D-9967-4630-BE0E-56F6731DC3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8A37B-8D06-495E-8F83-FD807B3207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25971-3CD6-44D2-9ECC-C09F537CBC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B9765-6849-4AB3-B85D-72DD16AF61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DD4CB-1049-49D9-A12F-E7A531C55C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162A2-5AA3-436F-AFD7-C8EADEEFBA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76BA180F-6DF4-4866-902B-C0A41050F5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Dokument_aplikace_Microsoft_Office_Word_97-_200333.doc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orphbank.ebc.uu.se/mrbay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List_aplikace_Microsoft_Office_Excel_97-20031.xls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volution.gs.washington.edu/phylip/software.html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Dokument_aplikace_Microsoft_Office_Word_97-_200322.doc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674688" y="760413"/>
            <a:ext cx="8053387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1400" b="0">
                <a:solidFill>
                  <a:srgbClr val="B2B2B2"/>
                </a:solidFill>
                <a:latin typeface="Courier New" pitchFamily="49" charset="0"/>
                <a:cs typeface="Courier New" pitchFamily="49" charset="0"/>
              </a:rPr>
              <a:t>&gt;gi|5835135|ref|NC_001644.1| Pan paniscus mitochondrion, complete genome GTTTATGTAGCTTACCCCCTTAAAGCAATACACTGAAAATGTTTCGACGGGTTTATATCACCCCATAAAC AAACAGGTTTGGTCCTAGCCTTTCTATTAGCTCTTAGTAAGATTACACATGCAAGCATCCGTCCCGTGAG TCACCCTCTAAATCACCATGATCAAAAGGAACAAGTATCAAGCACACAGCAATGCAGCTCAAGACGCTTA GCCTAGCCACACCCCCACGGGAGACAGCAGTGATAAACCTTTAGCAATAAACGAAAGTTTAACTAAGCCA TACTAACCTCAGGGTTGGTCAATTTCGTGCTAGCCACCGCGGTCACACGATTAACCCAAGTCAATAGAAA CCGGCGTAAAGAGTGTTTTAGATCACCCCCCCCCCAATAAAGCTAAAATTCACCTGAGTTGTAAAAAACT CCAGCTGATACAAAATAAACTACGAAAGTGGCTTTAACACATCTGAACACACAATAGCTAAGACCCAAAC TGGGATTAGATACCCCACTATGCTTAGCCCTAAACTTCAACAGTTAAATTAACAAAACTGCTCGCCAGAA CACTACGAGCCACAGCTTAAAACTCAAAGGACCTGGCGGTGCTTCATATCCCTCTAGAGGAGCCTGTTCT GTAATCGATAAACCCCGATCAACCTCACCGCCTCTTGCTCAGCCTATATACCGCCATCTTCAGCAAACCC TGATGAAGGTTACAAAGTAAGCGCAAGTACCCACGTAAAGACGTTAGGTCAAGGTGTAGCCTATGAGGCG GCAAGAAATGGGCTACATTTTCTACCCCAGAAAATTACGATAACCCTTATGAAACCTAAGGGTCGAAGGT GGATTTAGCAGTAAACTAAGAGTAGAGTGCTTAGTTGAACAGGGCCCTGAAGCGCGTACACACCGCCCGT CACCCTCCTCAAGTATACTTCAAAGGATATTTAACTTAAACCCCTACGCATTTATATAGAGGAGATAAGT CGTAACATGGTAAGTGTACTGGAAAGTGCACTTGGACGAACCAGAGTGTAGCTTAACATAAAGCACCCAA CTTACACTTAGGAGATTTCAACTCAACTTGACCACTCTGAGCCAAACCTAGCCCCAAACCCCCTCCACCC TACTACCAAACAACCTTAACCAAACCATTTACCCAAATAAAGTATAGGCGATAGAAATTGTAAATCGGCG CAATAGATATAGTACCGCAAGGGAAAGATGAAAAATTACACCCAAGCATAATACAGCAAGGACTAACCCC TGTACCTTTTGCATAATGAATTAACTAGAAATAACTTTGCAAAGAGAACTAAAGCCAAGATCCCCGAAAC CAGACGAGCTACCTAAGAACAGCTAAAAGAGCACACCCGTCTATGTAGCAAAATAGTGGGAAGATTTATA GGTAGAGGCGACAAACCTACCGAGCCTGGTGATAGCTGGTTGTCCAAGATAGAATCTTAGTTCAACTTTA AATTTACCTACAGAACCCTCTAAATCCCCCTGTAAATTTAACTGTTAGTCCAAAGAGGAACAGCTCTTTA GACACTAGGAAAAAACCTTATGAAGAGAGTAAAAAATTTAATGCCCATAGTAGGCCTAAAAGCAGCCACC AATTAAGAAAGCGTTCAAGCTCAACACCCACAACCTCAAAAAATCCCAAGCATACAAGCGAACTCCTTAC GCTCAATTGGACCAATCTATTACCCCATAGAAGAGCTAATGTTAGTATAAGTAACATGAAAACATTCTCC TCCGCATAAGCCTACTACAGACCAAAATATTAAACTGACAATTAACAGCCCAATATCTACAATCAACCAA </a:t>
            </a:r>
            <a:endParaRPr lang="cs-CZ" sz="3200" b="0">
              <a:solidFill>
                <a:srgbClr val="B2B2B2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0" y="468313"/>
            <a:ext cx="9144000" cy="1258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258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1716088" y="257175"/>
            <a:ext cx="5892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6600"/>
                </a:solidFill>
                <a:ea typeface="SimSun" pitchFamily="2" charset="-122"/>
              </a:rPr>
              <a:t>MODULARIZACE VÝUKY EVOLUČNÍ A EKOLOGICKÉ BIOLOGIE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0000"/>
                </a:solidFill>
                <a:ea typeface="SimSun" pitchFamily="2" charset="-122"/>
              </a:rPr>
              <a:t>CZ.1.07/2.2.00/15.0204</a:t>
            </a:r>
          </a:p>
        </p:txBody>
      </p:sp>
      <p:pic>
        <p:nvPicPr>
          <p:cNvPr id="7174" name="Picture 11" descr="PF_72_100_grey_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133350"/>
            <a:ext cx="1011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2" descr="ubz_cz_black_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738" y="13017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5"/>
          <p:cNvSpPr txBox="1">
            <a:spLocks noChangeArrowheads="1"/>
          </p:cNvSpPr>
          <p:nvPr/>
        </p:nvSpPr>
        <p:spPr bwMode="auto">
          <a:xfrm>
            <a:off x="0" y="5554663"/>
            <a:ext cx="9144000" cy="130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pic>
        <p:nvPicPr>
          <p:cNvPr id="717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9075" y="5672138"/>
            <a:ext cx="6281738" cy="1057275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pic>
      <p:sp>
        <p:nvSpPr>
          <p:cNvPr id="7178" name="Text Box 4"/>
          <p:cNvSpPr txBox="1">
            <a:spLocks noChangeArrowheads="1"/>
          </p:cNvSpPr>
          <p:nvPr/>
        </p:nvSpPr>
        <p:spPr bwMode="auto">
          <a:xfrm>
            <a:off x="1169409" y="1027113"/>
            <a:ext cx="6948047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E60000"/>
                </a:solidFill>
                <a:latin typeface="Arial Black" pitchFamily="34" charset="0"/>
              </a:rPr>
              <a:t>FYLOGENETICKÁ ANALÝZA </a:t>
            </a:r>
            <a:r>
              <a:rPr lang="en-US" sz="3200" dirty="0" smtClean="0">
                <a:solidFill>
                  <a:srgbClr val="E60000"/>
                </a:solidFill>
                <a:latin typeface="Arial Black" pitchFamily="34" charset="0"/>
              </a:rPr>
              <a:t>I</a:t>
            </a:r>
            <a:r>
              <a:rPr lang="cs-CZ" sz="3200" dirty="0" smtClean="0">
                <a:solidFill>
                  <a:srgbClr val="E60000"/>
                </a:solidFill>
                <a:latin typeface="Arial Black" pitchFamily="34" charset="0"/>
              </a:rPr>
              <a:t>I</a:t>
            </a:r>
            <a:r>
              <a:rPr lang="cs-CZ" sz="3200" dirty="0">
                <a:solidFill>
                  <a:srgbClr val="E60000"/>
                </a:solidFill>
                <a:latin typeface="Arial Black" pitchFamily="34" charset="0"/>
              </a:rPr>
              <a:t>.</a:t>
            </a:r>
          </a:p>
        </p:txBody>
      </p:sp>
      <p:pic>
        <p:nvPicPr>
          <p:cNvPr id="717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850" y="1717675"/>
            <a:ext cx="20875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20"/>
          <p:cNvPicPr>
            <a:picLocks noChangeAspect="1" noChangeArrowheads="1"/>
          </p:cNvPicPr>
          <p:nvPr/>
        </p:nvPicPr>
        <p:blipFill>
          <a:blip r:embed="rId6" cstate="print"/>
          <a:srcRect b="12657"/>
          <a:stretch>
            <a:fillRect/>
          </a:stretch>
        </p:blipFill>
        <p:spPr bwMode="auto">
          <a:xfrm>
            <a:off x="247650" y="1722438"/>
            <a:ext cx="2706688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8" y="3409950"/>
            <a:ext cx="318611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3263" y="1836738"/>
            <a:ext cx="3203575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46688" y="3582988"/>
            <a:ext cx="2668587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50850" y="506702"/>
            <a:ext cx="5314275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chemeClr val="accent2"/>
                </a:solidFill>
              </a:rPr>
              <a:t>apriorní </a:t>
            </a:r>
            <a:r>
              <a:rPr lang="cs-CZ" b="0" dirty="0">
                <a:solidFill>
                  <a:schemeClr val="accent2"/>
                </a:solidFill>
              </a:rPr>
              <a:t>pravděpodobnost</a:t>
            </a:r>
            <a:r>
              <a:rPr lang="en-US" b="0" dirty="0">
                <a:solidFill>
                  <a:schemeClr val="accent2"/>
                </a:solidFill>
              </a:rPr>
              <a:t> (</a:t>
            </a:r>
            <a:r>
              <a:rPr lang="cs-CZ" b="0" dirty="0">
                <a:solidFill>
                  <a:schemeClr val="accent2"/>
                </a:solidFill>
              </a:rPr>
              <a:t>falešná</a:t>
            </a:r>
            <a:r>
              <a:rPr lang="en-US" b="0" dirty="0">
                <a:solidFill>
                  <a:schemeClr val="accent2"/>
                </a:solidFill>
              </a:rPr>
              <a:t>) = 0.2</a:t>
            </a: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>  (20/100 </a:t>
            </a:r>
            <a:r>
              <a:rPr lang="cs-CZ" b="0" dirty="0"/>
              <a:t>falešných kostek v souboru</a:t>
            </a:r>
            <a:r>
              <a:rPr lang="en-US" b="0" dirty="0"/>
              <a:t>)</a:t>
            </a:r>
            <a:br>
              <a:rPr lang="en-US" b="0" dirty="0"/>
            </a:br>
            <a:endParaRPr lang="en-US" b="0" dirty="0"/>
          </a:p>
          <a:p>
            <a:pPr>
              <a:spcAft>
                <a:spcPts val="600"/>
              </a:spcAft>
            </a:pPr>
            <a:r>
              <a:rPr lang="en-US" b="0" dirty="0" smtClean="0">
                <a:solidFill>
                  <a:schemeClr val="accent2"/>
                </a:solidFill>
              </a:rPr>
              <a:t>Pr</a:t>
            </a:r>
            <a:r>
              <a:rPr lang="cs-CZ" b="0" dirty="0">
                <a:solidFill>
                  <a:schemeClr val="accent2"/>
                </a:solidFill>
              </a:rPr>
              <a:t>., že dostaneme</a:t>
            </a:r>
            <a:r>
              <a:rPr lang="en-US" b="0" dirty="0">
                <a:solidFill>
                  <a:schemeClr val="accent2"/>
                </a:solidFill>
              </a:rPr>
              <a:t> 	     </a:t>
            </a:r>
            <a:r>
              <a:rPr lang="cs-CZ" b="0" dirty="0">
                <a:solidFill>
                  <a:schemeClr val="accent2"/>
                </a:solidFill>
              </a:rPr>
              <a:t>s pravou kostkou</a:t>
            </a:r>
            <a:r>
              <a:rPr lang="cs-CZ" b="0" dirty="0" smtClean="0">
                <a:solidFill>
                  <a:schemeClr val="accent2"/>
                </a:solidFill>
              </a:rPr>
              <a:t>:</a:t>
            </a:r>
            <a:endParaRPr lang="en-US" b="0" dirty="0" smtClean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 smtClean="0"/>
              <a:t>  </a:t>
            </a:r>
            <a:r>
              <a:rPr lang="en-US" b="0" i="1" dirty="0"/>
              <a:t>P</a:t>
            </a:r>
            <a:r>
              <a:rPr lang="en-US" b="0" dirty="0"/>
              <a:t> = 1/6 </a:t>
            </a:r>
            <a:r>
              <a:rPr lang="en-US" b="0" dirty="0">
                <a:sym typeface="Symbol" pitchFamily="18" charset="2"/>
              </a:rPr>
              <a:t> 1/6 = 1/36</a:t>
            </a:r>
            <a:br>
              <a:rPr lang="en-US" b="0" dirty="0">
                <a:sym typeface="Symbol" pitchFamily="18" charset="2"/>
              </a:rPr>
            </a:br>
            <a:endParaRPr lang="en-US" b="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b="0" dirty="0" smtClean="0">
                <a:solidFill>
                  <a:schemeClr val="accent2"/>
                </a:solidFill>
                <a:sym typeface="Symbol" pitchFamily="18" charset="2"/>
              </a:rPr>
              <a:t>Pr</a:t>
            </a:r>
            <a:r>
              <a:rPr lang="cs-CZ" b="0" dirty="0" smtClean="0">
                <a:solidFill>
                  <a:schemeClr val="accent2"/>
                </a:solidFill>
                <a:sym typeface="Symbol" pitchFamily="18" charset="2"/>
              </a:rPr>
              <a:t>.</a:t>
            </a:r>
            <a:r>
              <a:rPr lang="en-US" b="0" dirty="0" smtClean="0">
                <a:solidFill>
                  <a:schemeClr val="accent2"/>
                </a:solidFill>
                <a:sym typeface="Symbol" pitchFamily="18" charset="2"/>
              </a:rPr>
              <a:t>,</a:t>
            </a:r>
            <a:r>
              <a:rPr lang="cs-CZ" b="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cs-CZ" b="0" dirty="0">
                <a:solidFill>
                  <a:schemeClr val="accent2"/>
                </a:solidFill>
                <a:sym typeface="Symbol" pitchFamily="18" charset="2"/>
              </a:rPr>
              <a:t>že dostaneme</a:t>
            </a:r>
            <a:r>
              <a:rPr lang="en-US" b="0" dirty="0">
                <a:solidFill>
                  <a:schemeClr val="accent2"/>
                </a:solidFill>
                <a:sym typeface="Symbol" pitchFamily="18" charset="2"/>
              </a:rPr>
              <a:t>	     </a:t>
            </a:r>
            <a:r>
              <a:rPr lang="cs-CZ" b="0" dirty="0" smtClean="0">
                <a:solidFill>
                  <a:schemeClr val="accent2"/>
                </a:solidFill>
                <a:sym typeface="Symbol" pitchFamily="18" charset="2"/>
              </a:rPr>
              <a:t>s </a:t>
            </a:r>
            <a:r>
              <a:rPr lang="cs-CZ" b="0" dirty="0">
                <a:solidFill>
                  <a:schemeClr val="accent2"/>
                </a:solidFill>
                <a:sym typeface="Symbol" pitchFamily="18" charset="2"/>
              </a:rPr>
              <a:t>falešnou kostkou</a:t>
            </a:r>
            <a:r>
              <a:rPr lang="cs-CZ" b="0" dirty="0" smtClean="0">
                <a:solidFill>
                  <a:schemeClr val="accent2"/>
                </a:solidFill>
                <a:sym typeface="Symbol" pitchFamily="18" charset="2"/>
              </a:rPr>
              <a:t>:</a:t>
            </a:r>
            <a:r>
              <a:rPr lang="en-US" b="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b="0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b="0" dirty="0" smtClean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 = 3/21  6/21 = 18/441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2679123" y="1391949"/>
            <a:ext cx="628650" cy="254000"/>
            <a:chOff x="1686" y="701"/>
            <a:chExt cx="396" cy="160"/>
          </a:xfrm>
        </p:grpSpPr>
        <p:grpSp>
          <p:nvGrpSpPr>
            <p:cNvPr id="13451" name="Group 4"/>
            <p:cNvGrpSpPr>
              <a:grpSpLocks noChangeAspect="1"/>
            </p:cNvGrpSpPr>
            <p:nvPr/>
          </p:nvGrpSpPr>
          <p:grpSpPr bwMode="auto">
            <a:xfrm>
              <a:off x="1923" y="702"/>
              <a:ext cx="159" cy="159"/>
              <a:chOff x="698" y="2313"/>
              <a:chExt cx="407" cy="407"/>
            </a:xfrm>
          </p:grpSpPr>
          <p:sp>
            <p:nvSpPr>
              <p:cNvPr id="13456" name="Rectangle 5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7" name="Oval 6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8" name="Oval 7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9" name="Oval 8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60" name="Oval 9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61" name="Oval 10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62" name="Oval 11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452" name="Group 12"/>
            <p:cNvGrpSpPr>
              <a:grpSpLocks noChangeAspect="1"/>
            </p:cNvGrpSpPr>
            <p:nvPr/>
          </p:nvGrpSpPr>
          <p:grpSpPr bwMode="auto">
            <a:xfrm>
              <a:off x="1686" y="701"/>
              <a:ext cx="159" cy="159"/>
              <a:chOff x="697" y="2871"/>
              <a:chExt cx="407" cy="407"/>
            </a:xfrm>
          </p:grpSpPr>
          <p:sp>
            <p:nvSpPr>
              <p:cNvPr id="13453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4" name="Oval 14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5" name="Oval 15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13316" name="Group 16"/>
          <p:cNvGrpSpPr>
            <a:grpSpLocks/>
          </p:cNvGrpSpPr>
          <p:nvPr/>
        </p:nvGrpSpPr>
        <p:grpSpPr bwMode="auto">
          <a:xfrm>
            <a:off x="2706544" y="2350511"/>
            <a:ext cx="628650" cy="254000"/>
            <a:chOff x="1686" y="701"/>
            <a:chExt cx="396" cy="160"/>
          </a:xfrm>
        </p:grpSpPr>
        <p:grpSp>
          <p:nvGrpSpPr>
            <p:cNvPr id="13439" name="Group 17"/>
            <p:cNvGrpSpPr>
              <a:grpSpLocks noChangeAspect="1"/>
            </p:cNvGrpSpPr>
            <p:nvPr/>
          </p:nvGrpSpPr>
          <p:grpSpPr bwMode="auto">
            <a:xfrm>
              <a:off x="1923" y="702"/>
              <a:ext cx="159" cy="159"/>
              <a:chOff x="698" y="2313"/>
              <a:chExt cx="407" cy="407"/>
            </a:xfrm>
          </p:grpSpPr>
          <p:sp>
            <p:nvSpPr>
              <p:cNvPr id="13444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5" name="Oval 19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6" name="Oval 20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7" name="Oval 21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8" name="Oval 22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9" name="Oval 23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0" name="Oval 24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440" name="Group 25"/>
            <p:cNvGrpSpPr>
              <a:grpSpLocks noChangeAspect="1"/>
            </p:cNvGrpSpPr>
            <p:nvPr/>
          </p:nvGrpSpPr>
          <p:grpSpPr bwMode="auto">
            <a:xfrm>
              <a:off x="1686" y="701"/>
              <a:ext cx="159" cy="159"/>
              <a:chOff x="697" y="2871"/>
              <a:chExt cx="407" cy="407"/>
            </a:xfrm>
          </p:grpSpPr>
          <p:sp>
            <p:nvSpPr>
              <p:cNvPr id="13441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2" name="Oval 27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3" name="Oval 28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915988" y="3556000"/>
            <a:ext cx="7099300" cy="917575"/>
            <a:chOff x="670" y="2877"/>
            <a:chExt cx="4472" cy="578"/>
          </a:xfrm>
        </p:grpSpPr>
        <p:sp>
          <p:nvSpPr>
            <p:cNvPr id="13380" name="Text Box 30"/>
            <p:cNvSpPr txBox="1">
              <a:spLocks noChangeArrowheads="1"/>
            </p:cNvSpPr>
            <p:nvPr/>
          </p:nvSpPr>
          <p:spPr bwMode="auto">
            <a:xfrm>
              <a:off x="670" y="3058"/>
              <a:ext cx="11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0"/>
                <a:t>P(biased</a:t>
              </a:r>
              <a:r>
                <a:rPr lang="en-US" sz="1600" b="0">
                  <a:cs typeface="Arial" charset="0"/>
                </a:rPr>
                <a:t>|         ) =</a:t>
              </a:r>
            </a:p>
          </p:txBody>
        </p:sp>
        <p:grpSp>
          <p:nvGrpSpPr>
            <p:cNvPr id="13381" name="Group 31"/>
            <p:cNvGrpSpPr>
              <a:grpSpLocks/>
            </p:cNvGrpSpPr>
            <p:nvPr/>
          </p:nvGrpSpPr>
          <p:grpSpPr bwMode="auto">
            <a:xfrm>
              <a:off x="1330" y="3112"/>
              <a:ext cx="288" cy="130"/>
              <a:chOff x="1336" y="2944"/>
              <a:chExt cx="288" cy="130"/>
            </a:xfrm>
          </p:grpSpPr>
          <p:grpSp>
            <p:nvGrpSpPr>
              <p:cNvPr id="13427" name="Group 32"/>
              <p:cNvGrpSpPr>
                <a:grpSpLocks noChangeAspect="1"/>
              </p:cNvGrpSpPr>
              <p:nvPr/>
            </p:nvGrpSpPr>
            <p:grpSpPr bwMode="auto">
              <a:xfrm>
                <a:off x="1497" y="2947"/>
                <a:ext cx="127" cy="127"/>
                <a:chOff x="698" y="2313"/>
                <a:chExt cx="407" cy="407"/>
              </a:xfrm>
            </p:grpSpPr>
            <p:sp>
              <p:nvSpPr>
                <p:cNvPr id="13432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698" y="2313"/>
                  <a:ext cx="407" cy="407"/>
                </a:xfrm>
                <a:prstGeom prst="rect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3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765" y="2355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4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767" y="2469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5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768" y="2591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6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932" y="2353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7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934" y="2472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8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938" y="2589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</p:grpSp>
          <p:grpSp>
            <p:nvGrpSpPr>
              <p:cNvPr id="13428" name="Group 40"/>
              <p:cNvGrpSpPr>
                <a:grpSpLocks noChangeAspect="1"/>
              </p:cNvGrpSpPr>
              <p:nvPr/>
            </p:nvGrpSpPr>
            <p:grpSpPr bwMode="auto">
              <a:xfrm>
                <a:off x="1336" y="2944"/>
                <a:ext cx="127" cy="127"/>
                <a:chOff x="697" y="2871"/>
                <a:chExt cx="407" cy="407"/>
              </a:xfrm>
            </p:grpSpPr>
            <p:sp>
              <p:nvSpPr>
                <p:cNvPr id="13429" name="Rectangle 41"/>
                <p:cNvSpPr>
                  <a:spLocks noChangeAspect="1" noChangeArrowheads="1"/>
                </p:cNvSpPr>
                <p:nvPr/>
              </p:nvSpPr>
              <p:spPr bwMode="auto">
                <a:xfrm>
                  <a:off x="697" y="2871"/>
                  <a:ext cx="407" cy="407"/>
                </a:xfrm>
                <a:prstGeom prst="rect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0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781" y="2958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1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938" y="3109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</p:grpSp>
        </p:grpSp>
        <p:grpSp>
          <p:nvGrpSpPr>
            <p:cNvPr id="13382" name="Group 44"/>
            <p:cNvGrpSpPr>
              <a:grpSpLocks/>
            </p:cNvGrpSpPr>
            <p:nvPr/>
          </p:nvGrpSpPr>
          <p:grpSpPr bwMode="auto">
            <a:xfrm>
              <a:off x="2769" y="2877"/>
              <a:ext cx="1838" cy="212"/>
              <a:chOff x="1863" y="2889"/>
              <a:chExt cx="1838" cy="212"/>
            </a:xfrm>
          </p:grpSpPr>
          <p:sp>
            <p:nvSpPr>
              <p:cNvPr id="13413" name="Text Box 45"/>
              <p:cNvSpPr txBox="1">
                <a:spLocks noChangeArrowheads="1"/>
              </p:cNvSpPr>
              <p:nvPr/>
            </p:nvSpPr>
            <p:spPr bwMode="auto">
              <a:xfrm>
                <a:off x="1863" y="2889"/>
                <a:ext cx="183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/>
                  <a:t>P(         </a:t>
                </a:r>
                <a:r>
                  <a:rPr lang="en-US" sz="1600" b="0">
                    <a:cs typeface="Arial" charset="0"/>
                  </a:rPr>
                  <a:t>|</a:t>
                </a:r>
                <a:r>
                  <a:rPr lang="en-US" sz="1600" b="0"/>
                  <a:t>biased</a:t>
                </a:r>
                <a:r>
                  <a:rPr lang="en-US" sz="1600" b="0">
                    <a:cs typeface="Arial" charset="0"/>
                  </a:rPr>
                  <a:t>) </a:t>
                </a:r>
                <a:r>
                  <a:rPr lang="en-US" sz="1600" b="0">
                    <a:cs typeface="Arial" charset="0"/>
                    <a:sym typeface="Symbol" pitchFamily="18" charset="2"/>
                  </a:rPr>
                  <a:t> P(biased)</a:t>
                </a:r>
              </a:p>
            </p:txBody>
          </p:sp>
          <p:grpSp>
            <p:nvGrpSpPr>
              <p:cNvPr id="13414" name="Group 46"/>
              <p:cNvGrpSpPr>
                <a:grpSpLocks/>
              </p:cNvGrpSpPr>
              <p:nvPr/>
            </p:nvGrpSpPr>
            <p:grpSpPr bwMode="auto">
              <a:xfrm>
                <a:off x="2049" y="2955"/>
                <a:ext cx="288" cy="130"/>
                <a:chOff x="1336" y="2944"/>
                <a:chExt cx="288" cy="130"/>
              </a:xfrm>
            </p:grpSpPr>
            <p:grpSp>
              <p:nvGrpSpPr>
                <p:cNvPr id="13415" name="Group 47"/>
                <p:cNvGrpSpPr>
                  <a:grpSpLocks noChangeAspect="1"/>
                </p:cNvGrpSpPr>
                <p:nvPr/>
              </p:nvGrpSpPr>
              <p:grpSpPr bwMode="auto">
                <a:xfrm>
                  <a:off x="1497" y="2947"/>
                  <a:ext cx="127" cy="127"/>
                  <a:chOff x="698" y="2313"/>
                  <a:chExt cx="407" cy="407"/>
                </a:xfrm>
              </p:grpSpPr>
              <p:sp>
                <p:nvSpPr>
                  <p:cNvPr id="13420" name="Rectangle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" y="2313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1" name="Oval 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5" y="2355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2" name="Oval 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7" y="246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3" name="Oval 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" y="2591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4" name="Oval 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2353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5" name="Oval 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4" y="2472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6" name="Oval 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258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  <p:grpSp>
              <p:nvGrpSpPr>
                <p:cNvPr id="13416" name="Group 55"/>
                <p:cNvGrpSpPr>
                  <a:grpSpLocks noChangeAspect="1"/>
                </p:cNvGrpSpPr>
                <p:nvPr/>
              </p:nvGrpSpPr>
              <p:grpSpPr bwMode="auto">
                <a:xfrm>
                  <a:off x="1336" y="2944"/>
                  <a:ext cx="127" cy="127"/>
                  <a:chOff x="697" y="2871"/>
                  <a:chExt cx="407" cy="407"/>
                </a:xfrm>
              </p:grpSpPr>
              <p:sp>
                <p:nvSpPr>
                  <p:cNvPr id="13417" name="Rectangle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7" y="2871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8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1" y="2958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9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310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</p:grpSp>
        </p:grpSp>
        <p:grpSp>
          <p:nvGrpSpPr>
            <p:cNvPr id="13383" name="Group 59"/>
            <p:cNvGrpSpPr>
              <a:grpSpLocks/>
            </p:cNvGrpSpPr>
            <p:nvPr/>
          </p:nvGrpSpPr>
          <p:grpSpPr bwMode="auto">
            <a:xfrm>
              <a:off x="1832" y="3243"/>
              <a:ext cx="3290" cy="212"/>
              <a:chOff x="1832" y="3243"/>
              <a:chExt cx="3290" cy="212"/>
            </a:xfrm>
          </p:grpSpPr>
          <p:sp>
            <p:nvSpPr>
              <p:cNvPr id="13385" name="Text Box 60"/>
              <p:cNvSpPr txBox="1">
                <a:spLocks noChangeArrowheads="1"/>
              </p:cNvSpPr>
              <p:nvPr/>
            </p:nvSpPr>
            <p:spPr bwMode="auto">
              <a:xfrm>
                <a:off x="1832" y="3243"/>
                <a:ext cx="204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/>
                  <a:t>P(         </a:t>
                </a:r>
                <a:r>
                  <a:rPr lang="en-US" sz="1600" b="0">
                    <a:cs typeface="Arial" charset="0"/>
                  </a:rPr>
                  <a:t>|</a:t>
                </a:r>
                <a:r>
                  <a:rPr lang="en-US" sz="1600" b="0"/>
                  <a:t>biased</a:t>
                </a:r>
                <a:r>
                  <a:rPr lang="en-US" sz="1600" b="0">
                    <a:cs typeface="Arial" charset="0"/>
                  </a:rPr>
                  <a:t>) </a:t>
                </a:r>
                <a:r>
                  <a:rPr lang="en-US" sz="1600" b="0">
                    <a:cs typeface="Arial" charset="0"/>
                    <a:sym typeface="Symbol" pitchFamily="18" charset="2"/>
                  </a:rPr>
                  <a:t> P(biased)  +</a:t>
                </a:r>
              </a:p>
            </p:txBody>
          </p:sp>
          <p:grpSp>
            <p:nvGrpSpPr>
              <p:cNvPr id="13386" name="Group 61"/>
              <p:cNvGrpSpPr>
                <a:grpSpLocks/>
              </p:cNvGrpSpPr>
              <p:nvPr/>
            </p:nvGrpSpPr>
            <p:grpSpPr bwMode="auto">
              <a:xfrm>
                <a:off x="2024" y="3309"/>
                <a:ext cx="288" cy="130"/>
                <a:chOff x="1336" y="2944"/>
                <a:chExt cx="288" cy="130"/>
              </a:xfrm>
            </p:grpSpPr>
            <p:grpSp>
              <p:nvGrpSpPr>
                <p:cNvPr id="13401" name="Group 62"/>
                <p:cNvGrpSpPr>
                  <a:grpSpLocks noChangeAspect="1"/>
                </p:cNvGrpSpPr>
                <p:nvPr/>
              </p:nvGrpSpPr>
              <p:grpSpPr bwMode="auto">
                <a:xfrm>
                  <a:off x="1497" y="2947"/>
                  <a:ext cx="127" cy="127"/>
                  <a:chOff x="698" y="2313"/>
                  <a:chExt cx="407" cy="407"/>
                </a:xfrm>
              </p:grpSpPr>
              <p:sp>
                <p:nvSpPr>
                  <p:cNvPr id="13406" name="Rectangle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" y="2313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7" name="Oval 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5" y="2355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8" name="Oval 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7" y="246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9" name="Oval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" y="2591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0" name="Oval 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2353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1" name="Oval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4" y="2472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2" name="Oval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258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  <p:grpSp>
              <p:nvGrpSpPr>
                <p:cNvPr id="13402" name="Group 70"/>
                <p:cNvGrpSpPr>
                  <a:grpSpLocks noChangeAspect="1"/>
                </p:cNvGrpSpPr>
                <p:nvPr/>
              </p:nvGrpSpPr>
              <p:grpSpPr bwMode="auto">
                <a:xfrm>
                  <a:off x="1336" y="2944"/>
                  <a:ext cx="127" cy="127"/>
                  <a:chOff x="697" y="2871"/>
                  <a:chExt cx="407" cy="407"/>
                </a:xfrm>
              </p:grpSpPr>
              <p:sp>
                <p:nvSpPr>
                  <p:cNvPr id="13403" name="Rectangl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7" y="2871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4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1" y="2958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5" name="Oval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310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</p:grpSp>
          <p:sp>
            <p:nvSpPr>
              <p:cNvPr id="13387" name="Text Box 74"/>
              <p:cNvSpPr txBox="1">
                <a:spLocks noChangeArrowheads="1"/>
              </p:cNvSpPr>
              <p:nvPr/>
            </p:nvSpPr>
            <p:spPr bwMode="auto">
              <a:xfrm>
                <a:off x="3746" y="3243"/>
                <a:ext cx="137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/>
                  <a:t>P(         </a:t>
                </a:r>
                <a:r>
                  <a:rPr lang="en-US" sz="1600" b="0">
                    <a:cs typeface="Arial" charset="0"/>
                  </a:rPr>
                  <a:t>|</a:t>
                </a:r>
                <a:r>
                  <a:rPr lang="en-US" sz="1600" b="0"/>
                  <a:t>fair</a:t>
                </a:r>
                <a:r>
                  <a:rPr lang="en-US" sz="1600" b="0">
                    <a:cs typeface="Arial" charset="0"/>
                  </a:rPr>
                  <a:t>) </a:t>
                </a:r>
                <a:r>
                  <a:rPr lang="en-US" sz="1600" b="0">
                    <a:cs typeface="Arial" charset="0"/>
                    <a:sym typeface="Symbol" pitchFamily="18" charset="2"/>
                  </a:rPr>
                  <a:t> P(fair)</a:t>
                </a:r>
              </a:p>
            </p:txBody>
          </p:sp>
          <p:grpSp>
            <p:nvGrpSpPr>
              <p:cNvPr id="13388" name="Group 75"/>
              <p:cNvGrpSpPr>
                <a:grpSpLocks/>
              </p:cNvGrpSpPr>
              <p:nvPr/>
            </p:nvGrpSpPr>
            <p:grpSpPr bwMode="auto">
              <a:xfrm>
                <a:off x="3944" y="3291"/>
                <a:ext cx="288" cy="130"/>
                <a:chOff x="1336" y="2944"/>
                <a:chExt cx="288" cy="130"/>
              </a:xfrm>
            </p:grpSpPr>
            <p:grpSp>
              <p:nvGrpSpPr>
                <p:cNvPr id="13389" name="Group 76"/>
                <p:cNvGrpSpPr>
                  <a:grpSpLocks noChangeAspect="1"/>
                </p:cNvGrpSpPr>
                <p:nvPr/>
              </p:nvGrpSpPr>
              <p:grpSpPr bwMode="auto">
                <a:xfrm>
                  <a:off x="1497" y="2947"/>
                  <a:ext cx="127" cy="127"/>
                  <a:chOff x="698" y="2313"/>
                  <a:chExt cx="407" cy="407"/>
                </a:xfrm>
              </p:grpSpPr>
              <p:sp>
                <p:nvSpPr>
                  <p:cNvPr id="13394" name="Rectangle 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" y="2313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5" name="Oval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5" y="2355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6" name="Oval 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7" y="246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7" name="Oval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" y="2591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8" name="Oval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2353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9" name="Oval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4" y="2472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0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258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  <p:grpSp>
              <p:nvGrpSpPr>
                <p:cNvPr id="13390" name="Group 84"/>
                <p:cNvGrpSpPr>
                  <a:grpSpLocks noChangeAspect="1"/>
                </p:cNvGrpSpPr>
                <p:nvPr/>
              </p:nvGrpSpPr>
              <p:grpSpPr bwMode="auto">
                <a:xfrm>
                  <a:off x="1336" y="2944"/>
                  <a:ext cx="127" cy="127"/>
                  <a:chOff x="697" y="2871"/>
                  <a:chExt cx="407" cy="407"/>
                </a:xfrm>
              </p:grpSpPr>
              <p:sp>
                <p:nvSpPr>
                  <p:cNvPr id="13391" name="Rectangle 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7" y="2871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2" name="Oval 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1" y="2958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3" name="Oval 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310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</p:grpSp>
        </p:grpSp>
        <p:sp>
          <p:nvSpPr>
            <p:cNvPr id="13384" name="Line 88"/>
            <p:cNvSpPr>
              <a:spLocks noChangeShapeType="1"/>
            </p:cNvSpPr>
            <p:nvPr/>
          </p:nvSpPr>
          <p:spPr bwMode="auto">
            <a:xfrm>
              <a:off x="1872" y="3171"/>
              <a:ext cx="32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89"/>
          <p:cNvGrpSpPr>
            <a:grpSpLocks/>
          </p:cNvGrpSpPr>
          <p:nvPr/>
        </p:nvGrpSpPr>
        <p:grpSpPr bwMode="auto">
          <a:xfrm>
            <a:off x="3252788" y="4956175"/>
            <a:ext cx="3910012" cy="885825"/>
            <a:chOff x="692" y="3611"/>
            <a:chExt cx="2463" cy="558"/>
          </a:xfrm>
        </p:grpSpPr>
        <p:sp>
          <p:nvSpPr>
            <p:cNvPr id="13378" name="Text Box 90"/>
            <p:cNvSpPr txBox="1">
              <a:spLocks noChangeArrowheads="1"/>
            </p:cNvSpPr>
            <p:nvPr/>
          </p:nvSpPr>
          <p:spPr bwMode="auto">
            <a:xfrm>
              <a:off x="692" y="3611"/>
              <a:ext cx="246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/>
                <a:t>	18/441 </a:t>
              </a:r>
              <a:r>
                <a:rPr lang="en-US" sz="1600" b="0">
                  <a:sym typeface="Symbol" pitchFamily="18" charset="2"/>
                </a:rPr>
                <a:t> 2/10</a:t>
              </a:r>
            </a:p>
            <a:p>
              <a:r>
                <a:rPr lang="en-US" sz="1600" b="0"/>
                <a:t>=			  =  </a:t>
              </a:r>
              <a:r>
                <a:rPr lang="en-US" sz="2000" b="0" u="sng">
                  <a:solidFill>
                    <a:schemeClr val="accent2"/>
                  </a:solidFill>
                </a:rPr>
                <a:t>0.269</a:t>
              </a:r>
            </a:p>
            <a:p>
              <a:r>
                <a:rPr lang="en-US" sz="1600" b="0"/>
                <a:t>    18/441 </a:t>
              </a:r>
              <a:r>
                <a:rPr lang="en-US" sz="1600" b="0">
                  <a:sym typeface="Symbol" pitchFamily="18" charset="2"/>
                </a:rPr>
                <a:t> 2/10 + 1/36  8/10</a:t>
              </a:r>
              <a:endParaRPr lang="cs-CZ" sz="1600" b="0">
                <a:sym typeface="Symbol" pitchFamily="18" charset="2"/>
              </a:endParaRPr>
            </a:p>
          </p:txBody>
        </p:sp>
        <p:sp>
          <p:nvSpPr>
            <p:cNvPr id="13379" name="Line 91"/>
            <p:cNvSpPr>
              <a:spLocks noChangeShapeType="1"/>
            </p:cNvSpPr>
            <p:nvPr/>
          </p:nvSpPr>
          <p:spPr bwMode="auto">
            <a:xfrm>
              <a:off x="896" y="3895"/>
              <a:ext cx="15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230493" name="Group 93"/>
          <p:cNvGraphicFramePr>
            <a:graphicFrameLocks noGrp="1"/>
          </p:cNvGraphicFramePr>
          <p:nvPr/>
        </p:nvGraphicFramePr>
        <p:xfrm>
          <a:off x="6523038" y="788988"/>
          <a:ext cx="2370137" cy="2499360"/>
        </p:xfrm>
        <a:graphic>
          <a:graphicData uri="http://schemas.openxmlformats.org/drawingml/2006/table">
            <a:tbl>
              <a:tblPr/>
              <a:tblGrid>
                <a:gridCol w="766762"/>
                <a:gridCol w="609600"/>
                <a:gridCol w="993775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pravá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falešná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6/21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3344" name="Group 132"/>
          <p:cNvGrpSpPr>
            <a:grpSpLocks/>
          </p:cNvGrpSpPr>
          <p:nvPr/>
        </p:nvGrpSpPr>
        <p:grpSpPr bwMode="auto">
          <a:xfrm>
            <a:off x="6837363" y="1236663"/>
            <a:ext cx="252412" cy="2001837"/>
            <a:chOff x="3805" y="2163"/>
            <a:chExt cx="204" cy="1622"/>
          </a:xfrm>
        </p:grpSpPr>
        <p:grpSp>
          <p:nvGrpSpPr>
            <p:cNvPr id="13345" name="Group 133"/>
            <p:cNvGrpSpPr>
              <a:grpSpLocks noChangeAspect="1"/>
            </p:cNvGrpSpPr>
            <p:nvPr/>
          </p:nvGrpSpPr>
          <p:grpSpPr bwMode="auto">
            <a:xfrm>
              <a:off x="3805" y="3581"/>
              <a:ext cx="204" cy="204"/>
              <a:chOff x="698" y="2313"/>
              <a:chExt cx="407" cy="407"/>
            </a:xfrm>
          </p:grpSpPr>
          <p:sp>
            <p:nvSpPr>
              <p:cNvPr id="13371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2" name="Oval 135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3" name="Oval 136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4" name="Oval 137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5" name="Oval 138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6" name="Oval 139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7" name="Oval 140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6" name="Group 141"/>
            <p:cNvGrpSpPr>
              <a:grpSpLocks noChangeAspect="1"/>
            </p:cNvGrpSpPr>
            <p:nvPr/>
          </p:nvGrpSpPr>
          <p:grpSpPr bwMode="auto">
            <a:xfrm>
              <a:off x="3805" y="2733"/>
              <a:ext cx="204" cy="204"/>
              <a:chOff x="1560" y="2329"/>
              <a:chExt cx="407" cy="407"/>
            </a:xfrm>
          </p:grpSpPr>
          <p:sp>
            <p:nvSpPr>
              <p:cNvPr id="13367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1560" y="2329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8" name="Oval 143"/>
              <p:cNvSpPr>
                <a:spLocks noChangeAspect="1" noChangeArrowheads="1"/>
              </p:cNvSpPr>
              <p:nvPr/>
            </p:nvSpPr>
            <p:spPr bwMode="auto">
              <a:xfrm>
                <a:off x="1609" y="237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9" name="Oval 144"/>
              <p:cNvSpPr>
                <a:spLocks noChangeAspect="1" noChangeArrowheads="1"/>
              </p:cNvSpPr>
              <p:nvPr/>
            </p:nvSpPr>
            <p:spPr bwMode="auto">
              <a:xfrm>
                <a:off x="1722" y="2486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0" name="Oval 145"/>
              <p:cNvSpPr>
                <a:spLocks noChangeAspect="1" noChangeArrowheads="1"/>
              </p:cNvSpPr>
              <p:nvPr/>
            </p:nvSpPr>
            <p:spPr bwMode="auto">
              <a:xfrm>
                <a:off x="1835" y="259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7" name="Group 146"/>
            <p:cNvGrpSpPr>
              <a:grpSpLocks noChangeAspect="1"/>
            </p:cNvGrpSpPr>
            <p:nvPr/>
          </p:nvGrpSpPr>
          <p:grpSpPr bwMode="auto">
            <a:xfrm>
              <a:off x="3805" y="3302"/>
              <a:ext cx="204" cy="204"/>
              <a:chOff x="1969" y="2773"/>
              <a:chExt cx="407" cy="407"/>
            </a:xfrm>
          </p:grpSpPr>
          <p:sp>
            <p:nvSpPr>
              <p:cNvPr id="13361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1969" y="277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2" name="Oval 148"/>
              <p:cNvSpPr>
                <a:spLocks noChangeAspect="1" noChangeArrowheads="1"/>
              </p:cNvSpPr>
              <p:nvPr/>
            </p:nvSpPr>
            <p:spPr bwMode="auto">
              <a:xfrm>
                <a:off x="2012" y="2814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3" name="Oval 149"/>
              <p:cNvSpPr>
                <a:spLocks noChangeAspect="1" noChangeArrowheads="1"/>
              </p:cNvSpPr>
              <p:nvPr/>
            </p:nvSpPr>
            <p:spPr bwMode="auto">
              <a:xfrm>
                <a:off x="2125" y="2927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4" name="Oval 150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237" y="281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5" name="Oval 151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011" y="303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6" name="Oval 152"/>
              <p:cNvSpPr>
                <a:spLocks noChangeAspect="1" noChangeArrowheads="1"/>
              </p:cNvSpPr>
              <p:nvPr/>
            </p:nvSpPr>
            <p:spPr bwMode="auto">
              <a:xfrm>
                <a:off x="2238" y="3040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8" name="Group 153"/>
            <p:cNvGrpSpPr>
              <a:grpSpLocks noChangeAspect="1"/>
            </p:cNvGrpSpPr>
            <p:nvPr/>
          </p:nvGrpSpPr>
          <p:grpSpPr bwMode="auto">
            <a:xfrm>
              <a:off x="3805" y="2163"/>
              <a:ext cx="204" cy="204"/>
              <a:chOff x="183" y="3386"/>
              <a:chExt cx="407" cy="407"/>
            </a:xfrm>
          </p:grpSpPr>
          <p:sp>
            <p:nvSpPr>
              <p:cNvPr id="13359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183" y="338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0" name="Oval 155"/>
              <p:cNvSpPr>
                <a:spLocks noChangeAspect="1" noChangeArrowheads="1"/>
              </p:cNvSpPr>
              <p:nvPr/>
            </p:nvSpPr>
            <p:spPr bwMode="auto">
              <a:xfrm>
                <a:off x="342" y="354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9" name="Group 156"/>
            <p:cNvGrpSpPr>
              <a:grpSpLocks noChangeAspect="1"/>
            </p:cNvGrpSpPr>
            <p:nvPr/>
          </p:nvGrpSpPr>
          <p:grpSpPr bwMode="auto">
            <a:xfrm>
              <a:off x="3805" y="2450"/>
              <a:ext cx="204" cy="204"/>
              <a:chOff x="697" y="2871"/>
              <a:chExt cx="407" cy="407"/>
            </a:xfrm>
          </p:grpSpPr>
          <p:sp>
            <p:nvSpPr>
              <p:cNvPr id="13356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7" name="Oval 158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8" name="Oval 159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50" name="Group 160"/>
            <p:cNvGrpSpPr>
              <a:grpSpLocks noChangeAspect="1"/>
            </p:cNvGrpSpPr>
            <p:nvPr/>
          </p:nvGrpSpPr>
          <p:grpSpPr bwMode="auto">
            <a:xfrm>
              <a:off x="3805" y="3018"/>
              <a:ext cx="204" cy="204"/>
              <a:chOff x="1185" y="3796"/>
              <a:chExt cx="407" cy="407"/>
            </a:xfrm>
          </p:grpSpPr>
          <p:sp>
            <p:nvSpPr>
              <p:cNvPr id="13351" name="Rectangle 161"/>
              <p:cNvSpPr>
                <a:spLocks noChangeAspect="1" noChangeArrowheads="1"/>
              </p:cNvSpPr>
              <p:nvPr/>
            </p:nvSpPr>
            <p:spPr bwMode="auto">
              <a:xfrm>
                <a:off x="1185" y="379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2" name="Oval 162"/>
              <p:cNvSpPr>
                <a:spLocks noChangeAspect="1" noChangeArrowheads="1"/>
              </p:cNvSpPr>
              <p:nvPr/>
            </p:nvSpPr>
            <p:spPr bwMode="auto">
              <a:xfrm>
                <a:off x="1251" y="386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3" name="Oval 163"/>
              <p:cNvSpPr>
                <a:spLocks noChangeAspect="1" noChangeArrowheads="1"/>
              </p:cNvSpPr>
              <p:nvPr/>
            </p:nvSpPr>
            <p:spPr bwMode="auto">
              <a:xfrm>
                <a:off x="1253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4" name="Oval 164"/>
              <p:cNvSpPr>
                <a:spLocks noChangeAspect="1" noChangeArrowheads="1"/>
              </p:cNvSpPr>
              <p:nvPr/>
            </p:nvSpPr>
            <p:spPr bwMode="auto">
              <a:xfrm>
                <a:off x="1422" y="386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5" name="Oval 165"/>
              <p:cNvSpPr>
                <a:spLocks noChangeAspect="1" noChangeArrowheads="1"/>
              </p:cNvSpPr>
              <p:nvPr/>
            </p:nvSpPr>
            <p:spPr bwMode="auto">
              <a:xfrm>
                <a:off x="1428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2"/>
          <p:cNvGrpSpPr>
            <a:grpSpLocks/>
          </p:cNvGrpSpPr>
          <p:nvPr/>
        </p:nvGrpSpPr>
        <p:grpSpPr bwMode="auto">
          <a:xfrm>
            <a:off x="2263775" y="2260600"/>
            <a:ext cx="4505325" cy="1409700"/>
            <a:chOff x="1216" y="498"/>
            <a:chExt cx="2838" cy="888"/>
          </a:xfrm>
        </p:grpSpPr>
        <p:sp>
          <p:nvSpPr>
            <p:cNvPr id="410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6" y="576"/>
              <a:ext cx="2829" cy="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109" name="Rectangle 4"/>
            <p:cNvSpPr>
              <a:spLocks noChangeArrowheads="1"/>
            </p:cNvSpPr>
            <p:nvPr/>
          </p:nvSpPr>
          <p:spPr bwMode="auto">
            <a:xfrm>
              <a:off x="2525" y="498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>
                  <a:solidFill>
                    <a:srgbClr val="000000"/>
                  </a:solidFill>
                  <a:latin typeface="Symbol" pitchFamily="18" charset="2"/>
                </a:rPr>
                <a:t>(</a:t>
              </a:r>
              <a:endParaRPr lang="cs-CZ" b="0"/>
            </a:p>
          </p:txBody>
        </p:sp>
        <p:sp>
          <p:nvSpPr>
            <p:cNvPr id="4110" name="Rectangle 5"/>
            <p:cNvSpPr>
              <a:spLocks noChangeArrowheads="1"/>
            </p:cNvSpPr>
            <p:nvPr/>
          </p:nvSpPr>
          <p:spPr bwMode="auto">
            <a:xfrm>
              <a:off x="3151" y="498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>
                  <a:solidFill>
                    <a:srgbClr val="000000"/>
                  </a:solidFill>
                  <a:latin typeface="Symbol" pitchFamily="18" charset="2"/>
                </a:rPr>
                <a:t>)</a:t>
              </a:r>
              <a:endParaRPr lang="cs-CZ" b="0"/>
            </a:p>
          </p:txBody>
        </p:sp>
        <p:sp>
          <p:nvSpPr>
            <p:cNvPr id="4111" name="Line 6"/>
            <p:cNvSpPr>
              <a:spLocks noChangeShapeType="1"/>
            </p:cNvSpPr>
            <p:nvPr/>
          </p:nvSpPr>
          <p:spPr bwMode="auto">
            <a:xfrm>
              <a:off x="1833" y="757"/>
              <a:ext cx="1" cy="2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112" name="Rectangle 7"/>
            <p:cNvSpPr>
              <a:spLocks noChangeArrowheads="1"/>
            </p:cNvSpPr>
            <p:nvPr/>
          </p:nvSpPr>
          <p:spPr bwMode="auto">
            <a:xfrm>
              <a:off x="1372" y="634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>
                  <a:solidFill>
                    <a:srgbClr val="000000"/>
                  </a:solidFill>
                  <a:latin typeface="Symbol" pitchFamily="18" charset="2"/>
                </a:rPr>
                <a:t>(</a:t>
              </a:r>
              <a:endParaRPr lang="cs-CZ" b="0"/>
            </a:p>
          </p:txBody>
        </p:sp>
        <p:sp>
          <p:nvSpPr>
            <p:cNvPr id="4113" name="Rectangle 8"/>
            <p:cNvSpPr>
              <a:spLocks noChangeArrowheads="1"/>
            </p:cNvSpPr>
            <p:nvPr/>
          </p:nvSpPr>
          <p:spPr bwMode="auto">
            <a:xfrm>
              <a:off x="1997" y="634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>
                  <a:solidFill>
                    <a:srgbClr val="000000"/>
                  </a:solidFill>
                  <a:latin typeface="Symbol" pitchFamily="18" charset="2"/>
                </a:rPr>
                <a:t>)</a:t>
              </a:r>
              <a:endParaRPr lang="cs-CZ" b="0"/>
            </a:p>
          </p:txBody>
        </p:sp>
        <p:sp>
          <p:nvSpPr>
            <p:cNvPr id="4114" name="Line 9"/>
            <p:cNvSpPr>
              <a:spLocks noChangeShapeType="1"/>
            </p:cNvSpPr>
            <p:nvPr/>
          </p:nvSpPr>
          <p:spPr bwMode="auto">
            <a:xfrm>
              <a:off x="2719" y="620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115" name="Rectangle 10"/>
            <p:cNvSpPr>
              <a:spLocks noChangeArrowheads="1"/>
            </p:cNvSpPr>
            <p:nvPr/>
          </p:nvSpPr>
          <p:spPr bwMode="auto">
            <a:xfrm>
              <a:off x="3324" y="531"/>
              <a:ext cx="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000" b="0">
                  <a:solidFill>
                    <a:srgbClr val="000000"/>
                  </a:solidFill>
                  <a:latin typeface="Symbol" pitchFamily="18" charset="2"/>
                </a:rPr>
                <a:t>(</a:t>
              </a:r>
              <a:endParaRPr lang="cs-CZ" b="0"/>
            </a:p>
          </p:txBody>
        </p:sp>
        <p:sp>
          <p:nvSpPr>
            <p:cNvPr id="4116" name="Rectangle 11"/>
            <p:cNvSpPr>
              <a:spLocks noChangeArrowheads="1"/>
            </p:cNvSpPr>
            <p:nvPr/>
          </p:nvSpPr>
          <p:spPr bwMode="auto">
            <a:xfrm>
              <a:off x="3791" y="531"/>
              <a:ext cx="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000" b="0">
                  <a:solidFill>
                    <a:srgbClr val="000000"/>
                  </a:solidFill>
                  <a:latin typeface="Symbol" pitchFamily="18" charset="2"/>
                </a:rPr>
                <a:t>)</a:t>
              </a:r>
              <a:endParaRPr lang="cs-CZ" b="0"/>
            </a:p>
          </p:txBody>
        </p:sp>
        <p:sp>
          <p:nvSpPr>
            <p:cNvPr id="4117" name="Line 12"/>
            <p:cNvSpPr>
              <a:spLocks noChangeShapeType="1"/>
            </p:cNvSpPr>
            <p:nvPr/>
          </p:nvSpPr>
          <p:spPr bwMode="auto">
            <a:xfrm>
              <a:off x="2837" y="1012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118" name="Rectangle 13"/>
            <p:cNvSpPr>
              <a:spLocks noChangeArrowheads="1"/>
            </p:cNvSpPr>
            <p:nvPr/>
          </p:nvSpPr>
          <p:spPr bwMode="auto">
            <a:xfrm>
              <a:off x="2643" y="890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>
                  <a:solidFill>
                    <a:srgbClr val="000000"/>
                  </a:solidFill>
                  <a:latin typeface="Symbol" pitchFamily="18" charset="2"/>
                </a:rPr>
                <a:t>(</a:t>
              </a:r>
              <a:endParaRPr lang="cs-CZ" b="0"/>
            </a:p>
          </p:txBody>
        </p:sp>
        <p:sp>
          <p:nvSpPr>
            <p:cNvPr id="4119" name="Rectangle 14"/>
            <p:cNvSpPr>
              <a:spLocks noChangeArrowheads="1"/>
            </p:cNvSpPr>
            <p:nvPr/>
          </p:nvSpPr>
          <p:spPr bwMode="auto">
            <a:xfrm>
              <a:off x="3269" y="890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>
                  <a:solidFill>
                    <a:srgbClr val="000000"/>
                  </a:solidFill>
                  <a:latin typeface="Symbol" pitchFamily="18" charset="2"/>
                </a:rPr>
                <a:t>)</a:t>
              </a:r>
              <a:endParaRPr lang="cs-CZ" b="0"/>
            </a:p>
          </p:txBody>
        </p:sp>
        <p:sp>
          <p:nvSpPr>
            <p:cNvPr id="4120" name="Rectangle 15"/>
            <p:cNvSpPr>
              <a:spLocks noChangeArrowheads="1"/>
            </p:cNvSpPr>
            <p:nvPr/>
          </p:nvSpPr>
          <p:spPr bwMode="auto">
            <a:xfrm>
              <a:off x="3442" y="923"/>
              <a:ext cx="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000" b="0">
                  <a:solidFill>
                    <a:srgbClr val="000000"/>
                  </a:solidFill>
                  <a:latin typeface="Symbol" pitchFamily="18" charset="2"/>
                </a:rPr>
                <a:t>(</a:t>
              </a:r>
              <a:endParaRPr lang="cs-CZ" b="0"/>
            </a:p>
          </p:txBody>
        </p:sp>
        <p:sp>
          <p:nvSpPr>
            <p:cNvPr id="4121" name="Rectangle 16"/>
            <p:cNvSpPr>
              <a:spLocks noChangeArrowheads="1"/>
            </p:cNvSpPr>
            <p:nvPr/>
          </p:nvSpPr>
          <p:spPr bwMode="auto">
            <a:xfrm>
              <a:off x="3909" y="923"/>
              <a:ext cx="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000" b="0">
                  <a:solidFill>
                    <a:srgbClr val="000000"/>
                  </a:solidFill>
                  <a:latin typeface="Symbol" pitchFamily="18" charset="2"/>
                </a:rPr>
                <a:t>)</a:t>
              </a:r>
              <a:endParaRPr lang="cs-CZ" b="0"/>
            </a:p>
          </p:txBody>
        </p:sp>
        <p:sp>
          <p:nvSpPr>
            <p:cNvPr id="4122" name="Rectangle 17"/>
            <p:cNvSpPr>
              <a:spLocks noChangeArrowheads="1"/>
            </p:cNvSpPr>
            <p:nvPr/>
          </p:nvSpPr>
          <p:spPr bwMode="auto">
            <a:xfrm>
              <a:off x="2469" y="879"/>
              <a:ext cx="9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600" b="0">
                  <a:solidFill>
                    <a:srgbClr val="000000"/>
                  </a:solidFill>
                  <a:latin typeface="Symbol" pitchFamily="18" charset="2"/>
                </a:rPr>
                <a:t>[</a:t>
              </a:r>
              <a:endParaRPr lang="cs-CZ" b="0"/>
            </a:p>
          </p:txBody>
        </p:sp>
        <p:sp>
          <p:nvSpPr>
            <p:cNvPr id="4123" name="Rectangle 18"/>
            <p:cNvSpPr>
              <a:spLocks noChangeArrowheads="1"/>
            </p:cNvSpPr>
            <p:nvPr/>
          </p:nvSpPr>
          <p:spPr bwMode="auto">
            <a:xfrm>
              <a:off x="3958" y="879"/>
              <a:ext cx="9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600" b="0">
                  <a:solidFill>
                    <a:srgbClr val="000000"/>
                  </a:solidFill>
                  <a:latin typeface="Symbol" pitchFamily="18" charset="2"/>
                </a:rPr>
                <a:t>]</a:t>
              </a:r>
              <a:endParaRPr lang="cs-CZ" b="0"/>
            </a:p>
          </p:txBody>
        </p:sp>
        <p:sp>
          <p:nvSpPr>
            <p:cNvPr id="4124" name="Line 19"/>
            <p:cNvSpPr>
              <a:spLocks noChangeShapeType="1"/>
            </p:cNvSpPr>
            <p:nvPr/>
          </p:nvSpPr>
          <p:spPr bwMode="auto">
            <a:xfrm>
              <a:off x="2226" y="866"/>
              <a:ext cx="177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125" name="Rectangle 20"/>
            <p:cNvSpPr>
              <a:spLocks noChangeArrowheads="1"/>
            </p:cNvSpPr>
            <p:nvPr/>
          </p:nvSpPr>
          <p:spPr bwMode="auto">
            <a:xfrm>
              <a:off x="2258" y="933"/>
              <a:ext cx="19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400" b="0">
                  <a:solidFill>
                    <a:srgbClr val="000000"/>
                  </a:solidFill>
                  <a:latin typeface="Symbol" pitchFamily="18" charset="2"/>
                </a:rPr>
                <a:t>å</a:t>
              </a:r>
              <a:endParaRPr lang="cs-CZ" b="0"/>
            </a:p>
          </p:txBody>
        </p:sp>
        <p:sp>
          <p:nvSpPr>
            <p:cNvPr id="4126" name="Rectangle 21"/>
            <p:cNvSpPr>
              <a:spLocks noChangeArrowheads="1"/>
            </p:cNvSpPr>
            <p:nvPr/>
          </p:nvSpPr>
          <p:spPr bwMode="auto">
            <a:xfrm>
              <a:off x="2325" y="1236"/>
              <a:ext cx="5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cs-CZ" b="0"/>
            </a:p>
          </p:txBody>
        </p:sp>
        <p:sp>
          <p:nvSpPr>
            <p:cNvPr id="4127" name="Rectangle 22"/>
            <p:cNvSpPr>
              <a:spLocks noChangeArrowheads="1"/>
            </p:cNvSpPr>
            <p:nvPr/>
          </p:nvSpPr>
          <p:spPr bwMode="auto">
            <a:xfrm>
              <a:off x="2081" y="728"/>
              <a:ext cx="10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cs-CZ" b="0"/>
            </a:p>
          </p:txBody>
        </p:sp>
        <p:sp>
          <p:nvSpPr>
            <p:cNvPr id="4128" name="Rectangle 23"/>
            <p:cNvSpPr>
              <a:spLocks noChangeArrowheads="1"/>
            </p:cNvSpPr>
            <p:nvPr/>
          </p:nvSpPr>
          <p:spPr bwMode="auto">
            <a:xfrm>
              <a:off x="2440" y="878"/>
              <a:ext cx="3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 i="1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cs-CZ" b="0"/>
            </a:p>
          </p:txBody>
        </p:sp>
        <p:sp>
          <p:nvSpPr>
            <p:cNvPr id="4129" name="Rectangle 24"/>
            <p:cNvSpPr>
              <a:spLocks noChangeArrowheads="1"/>
            </p:cNvSpPr>
            <p:nvPr/>
          </p:nvSpPr>
          <p:spPr bwMode="auto">
            <a:xfrm>
              <a:off x="2373" y="878"/>
              <a:ext cx="4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cs-CZ" b="0"/>
            </a:p>
          </p:txBody>
        </p:sp>
        <p:sp>
          <p:nvSpPr>
            <p:cNvPr id="4130" name="Rectangle 25"/>
            <p:cNvSpPr>
              <a:spLocks noChangeArrowheads="1"/>
            </p:cNvSpPr>
            <p:nvPr/>
          </p:nvSpPr>
          <p:spPr bwMode="auto">
            <a:xfrm>
              <a:off x="2312" y="878"/>
              <a:ext cx="3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 i="1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cs-CZ" b="0"/>
            </a:p>
          </p:txBody>
        </p:sp>
        <p:sp>
          <p:nvSpPr>
            <p:cNvPr id="4131" name="Rectangle 26"/>
            <p:cNvSpPr>
              <a:spLocks noChangeArrowheads="1"/>
            </p:cNvSpPr>
            <p:nvPr/>
          </p:nvSpPr>
          <p:spPr bwMode="auto">
            <a:xfrm>
              <a:off x="2243" y="878"/>
              <a:ext cx="6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 i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cs-CZ" b="0"/>
            </a:p>
          </p:txBody>
        </p:sp>
        <p:sp>
          <p:nvSpPr>
            <p:cNvPr id="4132" name="Rectangle 27"/>
            <p:cNvSpPr>
              <a:spLocks noChangeArrowheads="1"/>
            </p:cNvSpPr>
            <p:nvPr/>
          </p:nvSpPr>
          <p:spPr bwMode="auto">
            <a:xfrm>
              <a:off x="2288" y="1247"/>
              <a:ext cx="2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 i="1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  <a:endParaRPr lang="cs-CZ" b="0"/>
            </a:p>
          </p:txBody>
        </p:sp>
        <p:sp>
          <p:nvSpPr>
            <p:cNvPr id="4133" name="Rectangle 28"/>
            <p:cNvSpPr>
              <a:spLocks noChangeArrowheads="1"/>
            </p:cNvSpPr>
            <p:nvPr/>
          </p:nvSpPr>
          <p:spPr bwMode="auto">
            <a:xfrm>
              <a:off x="3801" y="1005"/>
              <a:ext cx="9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Times New Roman" pitchFamily="18" charset="0"/>
                </a:rPr>
                <a:t>θ</a:t>
              </a:r>
              <a:endParaRPr lang="cs-CZ" b="0"/>
            </a:p>
          </p:txBody>
        </p:sp>
        <p:sp>
          <p:nvSpPr>
            <p:cNvPr id="4134" name="Rectangle 29"/>
            <p:cNvSpPr>
              <a:spLocks noChangeArrowheads="1"/>
            </p:cNvSpPr>
            <p:nvPr/>
          </p:nvSpPr>
          <p:spPr bwMode="auto">
            <a:xfrm>
              <a:off x="3348" y="1005"/>
              <a:ext cx="11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b="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cs-CZ" b="0"/>
            </a:p>
          </p:txBody>
        </p:sp>
        <p:sp>
          <p:nvSpPr>
            <p:cNvPr id="4135" name="Rectangle 30"/>
            <p:cNvSpPr>
              <a:spLocks noChangeArrowheads="1"/>
            </p:cNvSpPr>
            <p:nvPr/>
          </p:nvSpPr>
          <p:spPr bwMode="auto">
            <a:xfrm>
              <a:off x="3161" y="1005"/>
              <a:ext cx="9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Times New Roman" pitchFamily="18" charset="0"/>
                </a:rPr>
                <a:t>θ</a:t>
              </a:r>
              <a:endParaRPr lang="cs-CZ" b="0"/>
            </a:p>
          </p:txBody>
        </p:sp>
        <p:sp>
          <p:nvSpPr>
            <p:cNvPr id="4136" name="Rectangle 31"/>
            <p:cNvSpPr>
              <a:spLocks noChangeArrowheads="1"/>
            </p:cNvSpPr>
            <p:nvPr/>
          </p:nvSpPr>
          <p:spPr bwMode="auto">
            <a:xfrm>
              <a:off x="2549" y="1005"/>
              <a:ext cx="11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b="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cs-CZ" b="0"/>
            </a:p>
          </p:txBody>
        </p:sp>
        <p:sp>
          <p:nvSpPr>
            <p:cNvPr id="4137" name="Rectangle 32"/>
            <p:cNvSpPr>
              <a:spLocks noChangeArrowheads="1"/>
            </p:cNvSpPr>
            <p:nvPr/>
          </p:nvSpPr>
          <p:spPr bwMode="auto">
            <a:xfrm>
              <a:off x="3683" y="613"/>
              <a:ext cx="9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Times New Roman" pitchFamily="18" charset="0"/>
                </a:rPr>
                <a:t>θ</a:t>
              </a:r>
              <a:endParaRPr lang="cs-CZ" b="0"/>
            </a:p>
          </p:txBody>
        </p:sp>
        <p:sp>
          <p:nvSpPr>
            <p:cNvPr id="4138" name="Rectangle 33"/>
            <p:cNvSpPr>
              <a:spLocks noChangeArrowheads="1"/>
            </p:cNvSpPr>
            <p:nvPr/>
          </p:nvSpPr>
          <p:spPr bwMode="auto">
            <a:xfrm>
              <a:off x="3230" y="613"/>
              <a:ext cx="11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b="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cs-CZ" b="0"/>
            </a:p>
          </p:txBody>
        </p:sp>
        <p:sp>
          <p:nvSpPr>
            <p:cNvPr id="4139" name="Rectangle 34"/>
            <p:cNvSpPr>
              <a:spLocks noChangeArrowheads="1"/>
            </p:cNvSpPr>
            <p:nvPr/>
          </p:nvSpPr>
          <p:spPr bwMode="auto">
            <a:xfrm>
              <a:off x="3043" y="613"/>
              <a:ext cx="9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Times New Roman" pitchFamily="18" charset="0"/>
                </a:rPr>
                <a:t>θ</a:t>
              </a:r>
              <a:endParaRPr lang="cs-CZ" b="0"/>
            </a:p>
          </p:txBody>
        </p:sp>
        <p:sp>
          <p:nvSpPr>
            <p:cNvPr id="4140" name="Rectangle 35"/>
            <p:cNvSpPr>
              <a:spLocks noChangeArrowheads="1"/>
            </p:cNvSpPr>
            <p:nvPr/>
          </p:nvSpPr>
          <p:spPr bwMode="auto">
            <a:xfrm>
              <a:off x="2431" y="613"/>
              <a:ext cx="11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b="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cs-CZ" b="0"/>
            </a:p>
          </p:txBody>
        </p:sp>
        <p:sp>
          <p:nvSpPr>
            <p:cNvPr id="4141" name="Rectangle 36"/>
            <p:cNvSpPr>
              <a:spLocks noChangeArrowheads="1"/>
            </p:cNvSpPr>
            <p:nvPr/>
          </p:nvSpPr>
          <p:spPr bwMode="auto">
            <a:xfrm>
              <a:off x="1725" y="749"/>
              <a:ext cx="9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Times New Roman" pitchFamily="18" charset="0"/>
                </a:rPr>
                <a:t>θ</a:t>
              </a:r>
              <a:endParaRPr lang="cs-CZ" b="0"/>
            </a:p>
          </p:txBody>
        </p:sp>
        <p:sp>
          <p:nvSpPr>
            <p:cNvPr id="4142" name="Rectangle 37"/>
            <p:cNvSpPr>
              <a:spLocks noChangeArrowheads="1"/>
            </p:cNvSpPr>
            <p:nvPr/>
          </p:nvSpPr>
          <p:spPr bwMode="auto">
            <a:xfrm>
              <a:off x="1278" y="749"/>
              <a:ext cx="11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b="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cs-CZ" b="0"/>
            </a:p>
          </p:txBody>
        </p:sp>
        <p:sp>
          <p:nvSpPr>
            <p:cNvPr id="4143" name="Rectangle 38"/>
            <p:cNvSpPr>
              <a:spLocks noChangeArrowheads="1"/>
            </p:cNvSpPr>
            <p:nvPr/>
          </p:nvSpPr>
          <p:spPr bwMode="auto">
            <a:xfrm>
              <a:off x="2377" y="1247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cs-CZ" b="0"/>
            </a:p>
          </p:txBody>
        </p:sp>
        <p:sp>
          <p:nvSpPr>
            <p:cNvPr id="4144" name="Rectangle 39"/>
            <p:cNvSpPr>
              <a:spLocks noChangeArrowheads="1"/>
            </p:cNvSpPr>
            <p:nvPr/>
          </p:nvSpPr>
          <p:spPr bwMode="auto">
            <a:xfrm>
              <a:off x="3741" y="1005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45" name="Rectangle 40"/>
            <p:cNvSpPr>
              <a:spLocks noChangeArrowheads="1"/>
            </p:cNvSpPr>
            <p:nvPr/>
          </p:nvSpPr>
          <p:spPr bwMode="auto">
            <a:xfrm>
              <a:off x="3584" y="1005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46" name="Rectangle 41"/>
            <p:cNvSpPr>
              <a:spLocks noChangeArrowheads="1"/>
            </p:cNvSpPr>
            <p:nvPr/>
          </p:nvSpPr>
          <p:spPr bwMode="auto">
            <a:xfrm>
              <a:off x="3101" y="1005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47" name="Rectangle 42"/>
            <p:cNvSpPr>
              <a:spLocks noChangeArrowheads="1"/>
            </p:cNvSpPr>
            <p:nvPr/>
          </p:nvSpPr>
          <p:spPr bwMode="auto">
            <a:xfrm>
              <a:off x="2944" y="1005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48" name="Rectangle 43"/>
            <p:cNvSpPr>
              <a:spLocks noChangeArrowheads="1"/>
            </p:cNvSpPr>
            <p:nvPr/>
          </p:nvSpPr>
          <p:spPr bwMode="auto">
            <a:xfrm>
              <a:off x="3623" y="613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49" name="Rectangle 44"/>
            <p:cNvSpPr>
              <a:spLocks noChangeArrowheads="1"/>
            </p:cNvSpPr>
            <p:nvPr/>
          </p:nvSpPr>
          <p:spPr bwMode="auto">
            <a:xfrm>
              <a:off x="3466" y="613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50" name="Rectangle 45"/>
            <p:cNvSpPr>
              <a:spLocks noChangeArrowheads="1"/>
            </p:cNvSpPr>
            <p:nvPr/>
          </p:nvSpPr>
          <p:spPr bwMode="auto">
            <a:xfrm>
              <a:off x="2983" y="613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51" name="Rectangle 46"/>
            <p:cNvSpPr>
              <a:spLocks noChangeArrowheads="1"/>
            </p:cNvSpPr>
            <p:nvPr/>
          </p:nvSpPr>
          <p:spPr bwMode="auto">
            <a:xfrm>
              <a:off x="2826" y="613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52" name="Rectangle 47"/>
            <p:cNvSpPr>
              <a:spLocks noChangeArrowheads="1"/>
            </p:cNvSpPr>
            <p:nvPr/>
          </p:nvSpPr>
          <p:spPr bwMode="auto">
            <a:xfrm>
              <a:off x="1665" y="749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53" name="Rectangle 48"/>
            <p:cNvSpPr>
              <a:spLocks noChangeArrowheads="1"/>
            </p:cNvSpPr>
            <p:nvPr/>
          </p:nvSpPr>
          <p:spPr bwMode="auto">
            <a:xfrm>
              <a:off x="1508" y="749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54" name="Rectangle 49"/>
            <p:cNvSpPr>
              <a:spLocks noChangeArrowheads="1"/>
            </p:cNvSpPr>
            <p:nvPr/>
          </p:nvSpPr>
          <p:spPr bwMode="auto">
            <a:xfrm>
              <a:off x="3642" y="989"/>
              <a:ext cx="8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400">
                  <a:solidFill>
                    <a:srgbClr val="000000"/>
                  </a:solidFill>
                  <a:latin typeface="Times New Roman" pitchFamily="18" charset="0"/>
                </a:rPr>
                <a:t>ν</a:t>
              </a:r>
              <a:endParaRPr lang="cs-CZ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5" name="Rectangle 50"/>
            <p:cNvSpPr>
              <a:spLocks noChangeArrowheads="1"/>
            </p:cNvSpPr>
            <p:nvPr/>
          </p:nvSpPr>
          <p:spPr bwMode="auto">
            <a:xfrm>
              <a:off x="3002" y="989"/>
              <a:ext cx="8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400">
                  <a:solidFill>
                    <a:srgbClr val="000000"/>
                  </a:solidFill>
                  <a:latin typeface="Times New Roman" pitchFamily="18" charset="0"/>
                </a:rPr>
                <a:t>ν</a:t>
              </a:r>
              <a:endParaRPr lang="cs-CZ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6" name="Rectangle 51"/>
            <p:cNvSpPr>
              <a:spLocks noChangeArrowheads="1"/>
            </p:cNvSpPr>
            <p:nvPr/>
          </p:nvSpPr>
          <p:spPr bwMode="auto">
            <a:xfrm>
              <a:off x="2698" y="1005"/>
              <a:ext cx="133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cs-CZ" b="0"/>
            </a:p>
          </p:txBody>
        </p:sp>
        <p:sp>
          <p:nvSpPr>
            <p:cNvPr id="4157" name="Rectangle 52"/>
            <p:cNvSpPr>
              <a:spLocks noChangeArrowheads="1"/>
            </p:cNvSpPr>
            <p:nvPr/>
          </p:nvSpPr>
          <p:spPr bwMode="auto">
            <a:xfrm>
              <a:off x="3524" y="597"/>
              <a:ext cx="8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400">
                  <a:solidFill>
                    <a:srgbClr val="000000"/>
                  </a:solidFill>
                  <a:latin typeface="Times New Roman" pitchFamily="18" charset="0"/>
                </a:rPr>
                <a:t>ν</a:t>
              </a:r>
              <a:endParaRPr lang="cs-CZ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8" name="Rectangle 53"/>
            <p:cNvSpPr>
              <a:spLocks noChangeArrowheads="1"/>
            </p:cNvSpPr>
            <p:nvPr/>
          </p:nvSpPr>
          <p:spPr bwMode="auto">
            <a:xfrm>
              <a:off x="2884" y="597"/>
              <a:ext cx="8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400">
                  <a:solidFill>
                    <a:srgbClr val="000000"/>
                  </a:solidFill>
                  <a:latin typeface="Times New Roman" pitchFamily="18" charset="0"/>
                </a:rPr>
                <a:t>ν</a:t>
              </a:r>
              <a:endParaRPr lang="cs-CZ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9" name="Rectangle 54"/>
            <p:cNvSpPr>
              <a:spLocks noChangeArrowheads="1"/>
            </p:cNvSpPr>
            <p:nvPr/>
          </p:nvSpPr>
          <p:spPr bwMode="auto">
            <a:xfrm>
              <a:off x="2580" y="613"/>
              <a:ext cx="133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cs-CZ" b="0"/>
            </a:p>
          </p:txBody>
        </p:sp>
        <p:sp>
          <p:nvSpPr>
            <p:cNvPr id="4160" name="Rectangle 55"/>
            <p:cNvSpPr>
              <a:spLocks noChangeArrowheads="1"/>
            </p:cNvSpPr>
            <p:nvPr/>
          </p:nvSpPr>
          <p:spPr bwMode="auto">
            <a:xfrm>
              <a:off x="1858" y="749"/>
              <a:ext cx="133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cs-CZ" b="0"/>
            </a:p>
          </p:txBody>
        </p:sp>
        <p:sp>
          <p:nvSpPr>
            <p:cNvPr id="4161" name="Rectangle 56"/>
            <p:cNvSpPr>
              <a:spLocks noChangeArrowheads="1"/>
            </p:cNvSpPr>
            <p:nvPr/>
          </p:nvSpPr>
          <p:spPr bwMode="auto">
            <a:xfrm>
              <a:off x="1574" y="749"/>
              <a:ext cx="8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3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ν</a:t>
              </a:r>
              <a:endParaRPr lang="el-GR" b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62" name="Rectangle 57"/>
            <p:cNvSpPr>
              <a:spLocks noChangeArrowheads="1"/>
            </p:cNvSpPr>
            <p:nvPr/>
          </p:nvSpPr>
          <p:spPr bwMode="auto">
            <a:xfrm>
              <a:off x="3479" y="984"/>
              <a:ext cx="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cs-CZ" b="0"/>
            </a:p>
          </p:txBody>
        </p:sp>
        <p:sp>
          <p:nvSpPr>
            <p:cNvPr id="4163" name="Rectangle 58"/>
            <p:cNvSpPr>
              <a:spLocks noChangeArrowheads="1"/>
            </p:cNvSpPr>
            <p:nvPr/>
          </p:nvSpPr>
          <p:spPr bwMode="auto">
            <a:xfrm>
              <a:off x="2839" y="984"/>
              <a:ext cx="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cs-CZ" b="0"/>
            </a:p>
          </p:txBody>
        </p:sp>
        <p:sp>
          <p:nvSpPr>
            <p:cNvPr id="4164" name="Rectangle 59"/>
            <p:cNvSpPr>
              <a:spLocks noChangeArrowheads="1"/>
            </p:cNvSpPr>
            <p:nvPr/>
          </p:nvSpPr>
          <p:spPr bwMode="auto">
            <a:xfrm>
              <a:off x="3361" y="592"/>
              <a:ext cx="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cs-CZ" b="0"/>
            </a:p>
          </p:txBody>
        </p:sp>
        <p:sp>
          <p:nvSpPr>
            <p:cNvPr id="4165" name="Rectangle 60"/>
            <p:cNvSpPr>
              <a:spLocks noChangeArrowheads="1"/>
            </p:cNvSpPr>
            <p:nvPr/>
          </p:nvSpPr>
          <p:spPr bwMode="auto">
            <a:xfrm>
              <a:off x="2721" y="592"/>
              <a:ext cx="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cs-CZ" b="0"/>
            </a:p>
          </p:txBody>
        </p:sp>
        <p:sp>
          <p:nvSpPr>
            <p:cNvPr id="4166" name="Rectangle 61"/>
            <p:cNvSpPr>
              <a:spLocks noChangeArrowheads="1"/>
            </p:cNvSpPr>
            <p:nvPr/>
          </p:nvSpPr>
          <p:spPr bwMode="auto">
            <a:xfrm>
              <a:off x="1403" y="728"/>
              <a:ext cx="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cs-CZ" b="0"/>
            </a:p>
          </p:txBody>
        </p:sp>
      </p:grpSp>
      <p:sp>
        <p:nvSpPr>
          <p:cNvPr id="4100" name="Rectangle 62"/>
          <p:cNvSpPr>
            <a:spLocks noChangeArrowheads="1"/>
          </p:cNvSpPr>
          <p:nvPr/>
        </p:nvSpPr>
        <p:spPr bwMode="auto">
          <a:xfrm>
            <a:off x="333375" y="1900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101" name="Rectangle 73"/>
          <p:cNvSpPr>
            <a:spLocks noChangeArrowheads="1"/>
          </p:cNvSpPr>
          <p:nvPr/>
        </p:nvSpPr>
        <p:spPr bwMode="auto">
          <a:xfrm>
            <a:off x="333375" y="5191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232522" name="Object 74"/>
          <p:cNvGraphicFramePr>
            <a:graphicFrameLocks noChangeAspect="1"/>
          </p:cNvGraphicFramePr>
          <p:nvPr/>
        </p:nvGraphicFramePr>
        <p:xfrm>
          <a:off x="2481263" y="5622925"/>
          <a:ext cx="4043362" cy="525463"/>
        </p:xfrm>
        <a:graphic>
          <a:graphicData uri="http://schemas.openxmlformats.org/presentationml/2006/ole">
            <p:oleObj spid="_x0000_s4100" name="Dokument" r:id="rId4" imgW="2135323" imgH="278990" progId="">
              <p:embed/>
            </p:oleObj>
          </a:graphicData>
        </a:graphic>
      </p:graphicFrame>
      <p:sp>
        <p:nvSpPr>
          <p:cNvPr id="4102" name="Text Box 76"/>
          <p:cNvSpPr txBox="1">
            <a:spLocks noChangeArrowheads="1"/>
          </p:cNvSpPr>
          <p:nvPr/>
        </p:nvSpPr>
        <p:spPr bwMode="auto">
          <a:xfrm>
            <a:off x="1177925" y="417513"/>
            <a:ext cx="686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</a:rPr>
              <a:t>Bayesovská metoda ve fylogenetické analýze:</a:t>
            </a:r>
          </a:p>
        </p:txBody>
      </p:sp>
      <p:sp>
        <p:nvSpPr>
          <p:cNvPr id="232525" name="Text Box 77"/>
          <p:cNvSpPr txBox="1">
            <a:spLocks noChangeArrowheads="1"/>
          </p:cNvSpPr>
          <p:nvPr/>
        </p:nvSpPr>
        <p:spPr bwMode="auto">
          <a:xfrm>
            <a:off x="236538" y="4757738"/>
            <a:ext cx="826135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</a:pPr>
            <a:r>
              <a:rPr lang="cs-CZ" b="0" dirty="0">
                <a:solidFill>
                  <a:schemeClr val="accent2"/>
                </a:solidFill>
              </a:rPr>
              <a:t>Parametry pro </a:t>
            </a:r>
            <a:r>
              <a:rPr lang="cs-CZ" b="0" dirty="0" err="1">
                <a:solidFill>
                  <a:schemeClr val="accent2"/>
                </a:solidFill>
              </a:rPr>
              <a:t>bayesovskou</a:t>
            </a:r>
            <a:r>
              <a:rPr lang="cs-CZ" b="0" dirty="0">
                <a:solidFill>
                  <a:schemeClr val="accent2"/>
                </a:solidFill>
              </a:rPr>
              <a:t> analýzu:</a:t>
            </a:r>
            <a:r>
              <a:rPr lang="cs-CZ" b="0" dirty="0"/>
              <a:t>  ML odhady </a:t>
            </a:r>
            <a:r>
              <a:rPr lang="cs-CZ" b="0" dirty="0">
                <a:sym typeface="Symbol" pitchFamily="18" charset="2"/>
              </a:rPr>
              <a:t>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empirická BA</a:t>
            </a:r>
          </a:p>
          <a:p>
            <a:pPr>
              <a:spcBef>
                <a:spcPct val="25000"/>
              </a:spcBef>
            </a:pPr>
            <a:r>
              <a:rPr lang="cs-CZ" b="0" dirty="0">
                <a:sym typeface="Symbol" pitchFamily="18" charset="2"/>
              </a:rPr>
              <a:t>				    všechny kombinace 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hierarchická BA</a:t>
            </a:r>
          </a:p>
        </p:txBody>
      </p:sp>
      <p:sp>
        <p:nvSpPr>
          <p:cNvPr id="78" name="Obdélníkový popisek 77"/>
          <p:cNvSpPr/>
          <p:nvPr/>
        </p:nvSpPr>
        <p:spPr bwMode="auto">
          <a:xfrm>
            <a:off x="3603625" y="1490663"/>
            <a:ext cx="1535113" cy="512762"/>
          </a:xfrm>
          <a:prstGeom prst="wedgeRectCallout">
            <a:avLst>
              <a:gd name="adj1" fmla="val 35196"/>
              <a:gd name="adj2" fmla="val 117820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věrohodnost</a:t>
            </a:r>
          </a:p>
        </p:txBody>
      </p:sp>
      <p:sp>
        <p:nvSpPr>
          <p:cNvPr id="79" name="Obdélníkový popisek 78"/>
          <p:cNvSpPr/>
          <p:nvPr/>
        </p:nvSpPr>
        <p:spPr bwMode="auto">
          <a:xfrm>
            <a:off x="6662738" y="1165225"/>
            <a:ext cx="2012950" cy="728663"/>
          </a:xfrm>
          <a:prstGeom prst="wedgeRectCallout">
            <a:avLst>
              <a:gd name="adj1" fmla="val -87756"/>
              <a:gd name="adj2" fmla="val 120868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apriorní pravděpodobnost</a:t>
            </a:r>
          </a:p>
        </p:txBody>
      </p:sp>
      <p:sp>
        <p:nvSpPr>
          <p:cNvPr id="80" name="Obdélníkový popisek 79"/>
          <p:cNvSpPr/>
          <p:nvPr/>
        </p:nvSpPr>
        <p:spPr bwMode="auto">
          <a:xfrm>
            <a:off x="6283325" y="3668713"/>
            <a:ext cx="2555875" cy="860425"/>
          </a:xfrm>
          <a:prstGeom prst="wedgeRectCallout">
            <a:avLst>
              <a:gd name="adj1" fmla="val -87911"/>
              <a:gd name="adj2" fmla="val -76525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suma přes všechny možné stromy</a:t>
            </a:r>
          </a:p>
        </p:txBody>
      </p:sp>
      <p:sp>
        <p:nvSpPr>
          <p:cNvPr id="81" name="Obdélníkový popisek 80"/>
          <p:cNvSpPr/>
          <p:nvPr/>
        </p:nvSpPr>
        <p:spPr bwMode="auto">
          <a:xfrm>
            <a:off x="338138" y="1393825"/>
            <a:ext cx="2012950" cy="728663"/>
          </a:xfrm>
          <a:prstGeom prst="wedgeRectCallout">
            <a:avLst>
              <a:gd name="adj1" fmla="val 55487"/>
              <a:gd name="adj2" fmla="val 111913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aposteriorní pravděpodobnost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5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1066800" y="2252663"/>
            <a:ext cx="6270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/>
              <a:t>Markov</a:t>
            </a:r>
            <a:r>
              <a:rPr lang="cs-CZ" b="0" dirty="0" err="1"/>
              <a:t>ův</a:t>
            </a:r>
            <a:r>
              <a:rPr lang="en-US" b="0" dirty="0"/>
              <a:t> </a:t>
            </a:r>
            <a:r>
              <a:rPr lang="en-US" b="0" dirty="0" err="1"/>
              <a:t>proces</a:t>
            </a:r>
            <a:r>
              <a:rPr lang="en-US" b="0" dirty="0"/>
              <a:t>:  t(-1) A </a:t>
            </a:r>
            <a:r>
              <a:rPr lang="en-US" b="0" dirty="0">
                <a:sym typeface="Symbol" pitchFamily="18" charset="2"/>
              </a:rPr>
              <a:t> T(0) C  T(+1) G</a:t>
            </a:r>
          </a:p>
          <a:p>
            <a:pPr algn="ctr"/>
            <a:endParaRPr lang="en-US" b="0" dirty="0">
              <a:sym typeface="Symbol" pitchFamily="18" charset="2"/>
            </a:endParaRPr>
          </a:p>
          <a:p>
            <a:pPr algn="ctr"/>
            <a:r>
              <a:rPr lang="en-US" b="0" dirty="0">
                <a:sym typeface="Symbol" pitchFamily="18" charset="2"/>
              </a:rPr>
              <a:t>…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stejná po celé </a:t>
            </a:r>
            <a:r>
              <a:rPr lang="cs-CZ" b="0" dirty="0" err="1">
                <a:sym typeface="Symbol" pitchFamily="18" charset="2"/>
              </a:rPr>
              <a:t>fylogenii</a:t>
            </a:r>
            <a:r>
              <a:rPr lang="en-US" b="0" dirty="0">
                <a:sym typeface="Symbol" pitchFamily="18" charset="2"/>
              </a:rPr>
              <a:t> =</a:t>
            </a:r>
            <a:r>
              <a:rPr lang="en-US" b="0" dirty="0">
                <a:solidFill>
                  <a:srgbClr val="F00000"/>
                </a:solidFill>
                <a:sym typeface="Symbol" pitchFamily="18" charset="2"/>
              </a:rPr>
              <a:t> </a:t>
            </a:r>
            <a:r>
              <a:rPr lang="en-US" b="0" dirty="0" err="1">
                <a:solidFill>
                  <a:srgbClr val="E60000"/>
                </a:solidFill>
                <a:sym typeface="Symbol" pitchFamily="18" charset="2"/>
              </a:rPr>
              <a:t>homogen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ní</a:t>
            </a:r>
            <a:r>
              <a:rPr lang="en-US" b="0" dirty="0">
                <a:solidFill>
                  <a:srgbClr val="E60000"/>
                </a:solidFill>
                <a:sym typeface="Symbol" pitchFamily="18" charset="2"/>
              </a:rPr>
              <a:t> Markov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ův</a:t>
            </a:r>
            <a:r>
              <a:rPr lang="en-US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en-US" b="0" dirty="0" err="1">
                <a:solidFill>
                  <a:srgbClr val="E60000"/>
                </a:solidFill>
                <a:sym typeface="Symbol" pitchFamily="18" charset="2"/>
              </a:rPr>
              <a:t>proces</a:t>
            </a:r>
            <a:endParaRPr lang="en-US" b="0" dirty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50850" y="386485"/>
            <a:ext cx="8182561" cy="163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cs-CZ" b="0" dirty="0" smtClean="0"/>
              <a:t>Problém</a:t>
            </a:r>
            <a:r>
              <a:rPr lang="cs-CZ" b="0" dirty="0"/>
              <a:t>: příliš složité </a:t>
            </a:r>
            <a:r>
              <a:rPr lang="cs-CZ" b="0" dirty="0">
                <a:sym typeface="Symbol" pitchFamily="18" charset="2"/>
              </a:rPr>
              <a:t> nelze řešit analyticky, pouze numericky aproximovat</a:t>
            </a:r>
          </a:p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cs-CZ" b="0" dirty="0" smtClean="0">
                <a:sym typeface="Symbol" pitchFamily="18" charset="2"/>
              </a:rPr>
              <a:t>řešení</a:t>
            </a:r>
            <a:r>
              <a:rPr lang="cs-CZ" b="0" dirty="0">
                <a:sym typeface="Symbol" pitchFamily="18" charset="2"/>
              </a:rPr>
              <a:t>: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metody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Monte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Carlo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cs-CZ" b="0" dirty="0" smtClean="0">
                <a:sym typeface="Symbol" pitchFamily="18" charset="2"/>
              </a:rPr>
              <a:t>náhodný </a:t>
            </a:r>
            <a:r>
              <a:rPr lang="cs-CZ" b="0" dirty="0">
                <a:sym typeface="Symbol" pitchFamily="18" charset="2"/>
              </a:rPr>
              <a:t>výběr vzorků, při velkém množství aproximace skutečnosti</a:t>
            </a:r>
          </a:p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cs-CZ" b="0" dirty="0" err="1" smtClean="0">
                <a:sym typeface="Symbol" pitchFamily="18" charset="2"/>
              </a:rPr>
              <a:t>Markovovy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řetězce: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Markov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chain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Monte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Carlo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(MCMC)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1054100" y="3589338"/>
            <a:ext cx="3008313" cy="2832100"/>
            <a:chOff x="512" y="2196"/>
            <a:chExt cx="1788" cy="1812"/>
          </a:xfrm>
        </p:grpSpPr>
        <p:sp>
          <p:nvSpPr>
            <p:cNvPr id="5128" name="Rectangle 6"/>
            <p:cNvSpPr>
              <a:spLocks noChangeAspect="1" noChangeArrowheads="1"/>
            </p:cNvSpPr>
            <p:nvPr/>
          </p:nvSpPr>
          <p:spPr bwMode="auto">
            <a:xfrm>
              <a:off x="512" y="2196"/>
              <a:ext cx="1788" cy="18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aphicFrame>
          <p:nvGraphicFramePr>
            <p:cNvPr id="5122" name="Object 7"/>
            <p:cNvGraphicFramePr>
              <a:graphicFrameLocks noChangeAspect="1"/>
            </p:cNvGraphicFramePr>
            <p:nvPr/>
          </p:nvGraphicFramePr>
          <p:xfrm>
            <a:off x="538" y="2228"/>
            <a:ext cx="1737" cy="1762"/>
          </p:xfrm>
          <a:graphic>
            <a:graphicData uri="http://schemas.openxmlformats.org/presentationml/2006/ole">
              <p:oleObj spid="_x0000_s5124" name="CorelDRAW" r:id="rId4" imgW="1830960" imgH="1833840" progId="CorelDRAW.Grafika.9">
                <p:embed/>
              </p:oleObj>
            </a:graphicData>
          </a:graphic>
        </p:graphicFrame>
      </p:grpSp>
      <p:pic>
        <p:nvPicPr>
          <p:cNvPr id="2345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8550" y="3495675"/>
            <a:ext cx="305911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5" name="AutoShape 9"/>
          <p:cNvSpPr>
            <a:spLocks noChangeArrowheads="1"/>
          </p:cNvSpPr>
          <p:nvPr/>
        </p:nvSpPr>
        <p:spPr bwMode="auto">
          <a:xfrm flipH="1">
            <a:off x="4333875" y="4679950"/>
            <a:ext cx="463550" cy="47307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/>
      <p:bldP spid="23450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8" y="1784426"/>
            <a:ext cx="7205473" cy="3910584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692131" y="369599"/>
            <a:ext cx="56204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E60000"/>
                </a:solidFill>
              </a:rPr>
              <a:t>Metropolis</a:t>
            </a:r>
            <a:r>
              <a:rPr lang="cs-CZ" sz="2400">
                <a:solidFill>
                  <a:srgbClr val="E60000"/>
                </a:solidFill>
              </a:rPr>
              <a:t>ův</a:t>
            </a:r>
            <a:r>
              <a:rPr lang="en-US" sz="2400">
                <a:solidFill>
                  <a:srgbClr val="E60000"/>
                </a:solidFill>
              </a:rPr>
              <a:t>-Hastings</a:t>
            </a:r>
            <a:r>
              <a:rPr lang="cs-CZ" sz="2400">
                <a:solidFill>
                  <a:srgbClr val="E60000"/>
                </a:solidFill>
              </a:rPr>
              <a:t>ův</a:t>
            </a:r>
            <a:r>
              <a:rPr lang="en-US" sz="2400">
                <a:solidFill>
                  <a:srgbClr val="E60000"/>
                </a:solidFill>
              </a:rPr>
              <a:t> algoritm</a:t>
            </a:r>
            <a:r>
              <a:rPr lang="cs-CZ" sz="2400">
                <a:solidFill>
                  <a:srgbClr val="E60000"/>
                </a:solidFill>
              </a:rPr>
              <a:t>us</a:t>
            </a:r>
            <a:r>
              <a:rPr lang="en-US" sz="2400">
                <a:solidFill>
                  <a:srgbClr val="E60000"/>
                </a:solidFill>
              </a:rPr>
              <a:t>:</a:t>
            </a:r>
            <a:endParaRPr lang="cs-CZ" sz="240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39763" y="1028700"/>
            <a:ext cx="7366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b="0" dirty="0"/>
              <a:t>Změna parametru </a:t>
            </a:r>
            <a:r>
              <a:rPr lang="en-US" b="0" i="1" dirty="0"/>
              <a:t>x</a:t>
            </a:r>
            <a:r>
              <a:rPr lang="en-US" b="0" dirty="0"/>
              <a:t> </a:t>
            </a:r>
            <a:r>
              <a:rPr lang="en-US" b="0" dirty="0">
                <a:sym typeface="Symbol" pitchFamily="18" charset="2"/>
              </a:rPr>
              <a:t> </a:t>
            </a:r>
            <a:r>
              <a:rPr lang="en-US" b="0" i="1" dirty="0">
                <a:sym typeface="Symbol" pitchFamily="18" charset="2"/>
              </a:rPr>
              <a:t>x</a:t>
            </a:r>
            <a:r>
              <a:rPr lang="en-US" b="0" dirty="0">
                <a:sym typeface="Symbol" pitchFamily="18" charset="2"/>
              </a:rPr>
              <a:t>’</a:t>
            </a:r>
          </a:p>
          <a:p>
            <a:pPr marL="342900" indent="-342900">
              <a:buFontTx/>
              <a:buAutoNum type="arabicPeriod"/>
            </a:pPr>
            <a:r>
              <a:rPr lang="cs-CZ" b="0" dirty="0">
                <a:sym typeface="Symbol" pitchFamily="18" charset="2"/>
              </a:rPr>
              <a:t>jestliže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x</a:t>
            </a:r>
            <a:r>
              <a:rPr lang="en-US" b="0" dirty="0">
                <a:sym typeface="Symbol" pitchFamily="18" charset="2"/>
              </a:rPr>
              <a:t>’) &gt;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x</a:t>
            </a:r>
            <a:r>
              <a:rPr lang="en-US" b="0" dirty="0">
                <a:sym typeface="Symbol" pitchFamily="18" charset="2"/>
              </a:rPr>
              <a:t>), a</a:t>
            </a:r>
            <a:r>
              <a:rPr lang="cs-CZ" b="0" dirty="0">
                <a:sym typeface="Symbol" pitchFamily="18" charset="2"/>
              </a:rPr>
              <a:t>k</a:t>
            </a:r>
            <a:r>
              <a:rPr lang="en-US" b="0" dirty="0" err="1">
                <a:sym typeface="Symbol" pitchFamily="18" charset="2"/>
              </a:rPr>
              <a:t>cept</a:t>
            </a:r>
            <a:r>
              <a:rPr lang="cs-CZ" b="0" dirty="0" err="1">
                <a:sym typeface="Symbol" pitchFamily="18" charset="2"/>
              </a:rPr>
              <a:t>uj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x</a:t>
            </a:r>
            <a:r>
              <a:rPr lang="en-US" b="0" dirty="0">
                <a:sym typeface="Symbol" pitchFamily="18" charset="2"/>
              </a:rPr>
              <a:t>’</a:t>
            </a:r>
          </a:p>
          <a:p>
            <a:pPr marL="342900" indent="-342900">
              <a:buFontTx/>
              <a:buAutoNum type="arabicPeriod"/>
            </a:pPr>
            <a:r>
              <a:rPr lang="cs-CZ" b="0" dirty="0">
                <a:sym typeface="Symbol" pitchFamily="18" charset="2"/>
              </a:rPr>
              <a:t>jestliže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x</a:t>
            </a:r>
            <a:r>
              <a:rPr lang="en-US" b="0" dirty="0">
                <a:sym typeface="Symbol" pitchFamily="18" charset="2"/>
              </a:rPr>
              <a:t>’) </a:t>
            </a:r>
            <a:r>
              <a:rPr lang="en-US" b="0" dirty="0">
                <a:cs typeface="Arial" charset="0"/>
                <a:sym typeface="Symbol" pitchFamily="18" charset="2"/>
              </a:rPr>
              <a:t>≤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x</a:t>
            </a:r>
            <a:r>
              <a:rPr lang="en-US" b="0" dirty="0">
                <a:sym typeface="Symbol" pitchFamily="18" charset="2"/>
              </a:rPr>
              <a:t>), </a:t>
            </a:r>
            <a:r>
              <a:rPr lang="cs-CZ" b="0" dirty="0">
                <a:sym typeface="Symbol" pitchFamily="18" charset="2"/>
              </a:rPr>
              <a:t>vypočti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cs-CZ" b="0" i="1" dirty="0" smtClean="0">
                <a:sym typeface="Symbol" pitchFamily="18" charset="2"/>
              </a:rPr>
              <a:t>R</a:t>
            </a:r>
            <a:r>
              <a:rPr lang="en-US" b="0" dirty="0" smtClean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=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x</a:t>
            </a:r>
            <a:r>
              <a:rPr lang="en-US" b="0" dirty="0">
                <a:sym typeface="Symbol" pitchFamily="18" charset="2"/>
              </a:rPr>
              <a:t>’)/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x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cs-CZ" b="0" dirty="0">
                <a:sym typeface="Symbol" pitchFamily="18" charset="2"/>
              </a:rPr>
              <a:t/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protože platí, že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x</a:t>
            </a:r>
            <a:r>
              <a:rPr lang="en-US" b="0" dirty="0">
                <a:sym typeface="Symbol" pitchFamily="18" charset="2"/>
              </a:rPr>
              <a:t>’) ≤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(x),</a:t>
            </a:r>
            <a:r>
              <a:rPr lang="cs-CZ" b="0" dirty="0">
                <a:sym typeface="Symbol" pitchFamily="18" charset="2"/>
              </a:rPr>
              <a:t> musí být </a:t>
            </a:r>
            <a:r>
              <a:rPr lang="cs-CZ" b="0" i="1" dirty="0" smtClean="0">
                <a:sym typeface="Symbol" pitchFamily="18" charset="2"/>
              </a:rPr>
              <a:t>R</a:t>
            </a:r>
            <a:r>
              <a:rPr lang="en-US" b="0" dirty="0" smtClean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≤ 1</a:t>
            </a:r>
          </a:p>
          <a:p>
            <a:pPr marL="342900" indent="-342900">
              <a:buFontTx/>
              <a:buAutoNum type="arabicPeriod"/>
            </a:pPr>
            <a:r>
              <a:rPr lang="cs-CZ" b="0" dirty="0">
                <a:sym typeface="Symbol" pitchFamily="18" charset="2"/>
              </a:rPr>
              <a:t>g</a:t>
            </a:r>
            <a:r>
              <a:rPr lang="en-US" b="0" dirty="0" err="1">
                <a:sym typeface="Symbol" pitchFamily="18" charset="2"/>
              </a:rPr>
              <a:t>ener</a:t>
            </a:r>
            <a:r>
              <a:rPr lang="cs-CZ" b="0" dirty="0" err="1">
                <a:sym typeface="Symbol" pitchFamily="18" charset="2"/>
              </a:rPr>
              <a:t>uj</a:t>
            </a:r>
            <a:r>
              <a:rPr lang="cs-CZ" b="0" dirty="0">
                <a:sym typeface="Symbol" pitchFamily="18" charset="2"/>
              </a:rPr>
              <a:t> náhodné číslo </a:t>
            </a:r>
            <a:r>
              <a:rPr lang="en-US" b="0" i="1" dirty="0">
                <a:sym typeface="Symbol" pitchFamily="18" charset="2"/>
              </a:rPr>
              <a:t>U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z rovnoměrného </a:t>
            </a:r>
            <a:r>
              <a:rPr lang="cs-CZ" b="0" dirty="0" err="1">
                <a:sym typeface="Symbol" pitchFamily="18" charset="2"/>
              </a:rPr>
              <a:t>rozělení</a:t>
            </a:r>
            <a:r>
              <a:rPr lang="cs-CZ" b="0" dirty="0">
                <a:sym typeface="Symbol" pitchFamily="18" charset="2"/>
              </a:rPr>
              <a:t> z intervalu</a:t>
            </a:r>
            <a:r>
              <a:rPr lang="en-US" b="0" dirty="0">
                <a:sym typeface="Symbol" pitchFamily="18" charset="2"/>
              </a:rPr>
              <a:t> (0, 1)</a:t>
            </a:r>
          </a:p>
          <a:p>
            <a:pPr marL="342900" indent="-342900">
              <a:buFontTx/>
              <a:buAutoNum type="arabicPeriod"/>
            </a:pPr>
            <a:r>
              <a:rPr lang="cs-CZ" b="0" dirty="0">
                <a:sym typeface="Symbol" pitchFamily="18" charset="2"/>
              </a:rPr>
              <a:t>jestliže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cs-CZ" b="0" i="1" dirty="0" smtClean="0">
                <a:sym typeface="Symbol" pitchFamily="18" charset="2"/>
              </a:rPr>
              <a:t>R </a:t>
            </a:r>
            <a:r>
              <a:rPr lang="en-US" b="0" dirty="0" smtClean="0">
                <a:cs typeface="Arial" charset="0"/>
                <a:sym typeface="Symbol" pitchFamily="18" charset="2"/>
              </a:rPr>
              <a:t>≥ </a:t>
            </a:r>
            <a:r>
              <a:rPr lang="en-US" b="0" i="1" dirty="0">
                <a:cs typeface="Arial" charset="0"/>
                <a:sym typeface="Symbol" pitchFamily="18" charset="2"/>
              </a:rPr>
              <a:t>U</a:t>
            </a:r>
            <a:r>
              <a:rPr lang="en-US" b="0" dirty="0">
                <a:cs typeface="Arial" charset="0"/>
                <a:sym typeface="Symbol" pitchFamily="18" charset="2"/>
              </a:rPr>
              <a:t>, a</a:t>
            </a:r>
            <a:r>
              <a:rPr lang="cs-CZ" b="0" dirty="0">
                <a:cs typeface="Arial" charset="0"/>
                <a:sym typeface="Symbol" pitchFamily="18" charset="2"/>
              </a:rPr>
              <a:t>k</a:t>
            </a:r>
            <a:r>
              <a:rPr lang="en-US" b="0" dirty="0" err="1">
                <a:cs typeface="Arial" charset="0"/>
                <a:sym typeface="Symbol" pitchFamily="18" charset="2"/>
              </a:rPr>
              <a:t>cept</a:t>
            </a:r>
            <a:r>
              <a:rPr lang="cs-CZ" b="0" dirty="0" err="1">
                <a:cs typeface="Arial" charset="0"/>
                <a:sym typeface="Symbol" pitchFamily="18" charset="2"/>
              </a:rPr>
              <a:t>uj</a:t>
            </a:r>
            <a:r>
              <a:rPr lang="en-US" b="0" dirty="0">
                <a:cs typeface="Arial" charset="0"/>
                <a:sym typeface="Symbol" pitchFamily="18" charset="2"/>
              </a:rPr>
              <a:t> </a:t>
            </a:r>
            <a:r>
              <a:rPr lang="en-US" b="0" i="1" dirty="0">
                <a:cs typeface="Arial" charset="0"/>
                <a:sym typeface="Symbol" pitchFamily="18" charset="2"/>
              </a:rPr>
              <a:t>x</a:t>
            </a:r>
            <a:r>
              <a:rPr lang="en-US" b="0" dirty="0">
                <a:cs typeface="Arial" charset="0"/>
                <a:sym typeface="Symbol" pitchFamily="18" charset="2"/>
              </a:rPr>
              <a:t>’, </a:t>
            </a:r>
            <a:r>
              <a:rPr lang="cs-CZ" b="0" dirty="0">
                <a:cs typeface="Arial" charset="0"/>
                <a:sym typeface="Symbol" pitchFamily="18" charset="2"/>
              </a:rPr>
              <a:t>jestli ne</a:t>
            </a:r>
            <a:r>
              <a:rPr lang="en-US" b="0" dirty="0">
                <a:cs typeface="Arial" charset="0"/>
                <a:sym typeface="Symbol" pitchFamily="18" charset="2"/>
              </a:rPr>
              <a:t>, </a:t>
            </a:r>
            <a:r>
              <a:rPr lang="cs-CZ" b="0" dirty="0">
                <a:cs typeface="Arial" charset="0"/>
                <a:sym typeface="Symbol" pitchFamily="18" charset="2"/>
              </a:rPr>
              <a:t>ponechej</a:t>
            </a:r>
            <a:r>
              <a:rPr lang="en-US" b="0" dirty="0">
                <a:cs typeface="Arial" charset="0"/>
                <a:sym typeface="Symbol" pitchFamily="18" charset="2"/>
              </a:rPr>
              <a:t> </a:t>
            </a:r>
            <a:r>
              <a:rPr lang="en-US" b="0" i="1" dirty="0">
                <a:cs typeface="Arial" charset="0"/>
                <a:sym typeface="Symbol" pitchFamily="18" charset="2"/>
              </a:rPr>
              <a:t>x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692131" y="369599"/>
            <a:ext cx="56204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E60000"/>
                </a:solidFill>
              </a:rPr>
              <a:t>Metropolis</a:t>
            </a:r>
            <a:r>
              <a:rPr lang="cs-CZ" sz="2400">
                <a:solidFill>
                  <a:srgbClr val="E60000"/>
                </a:solidFill>
              </a:rPr>
              <a:t>ův</a:t>
            </a:r>
            <a:r>
              <a:rPr lang="en-US" sz="2400">
                <a:solidFill>
                  <a:srgbClr val="E60000"/>
                </a:solidFill>
              </a:rPr>
              <a:t>-Hastings</a:t>
            </a:r>
            <a:r>
              <a:rPr lang="cs-CZ" sz="2400">
                <a:solidFill>
                  <a:srgbClr val="E60000"/>
                </a:solidFill>
              </a:rPr>
              <a:t>ův</a:t>
            </a:r>
            <a:r>
              <a:rPr lang="en-US" sz="2400">
                <a:solidFill>
                  <a:srgbClr val="E60000"/>
                </a:solidFill>
              </a:rPr>
              <a:t> algoritm</a:t>
            </a:r>
            <a:r>
              <a:rPr lang="cs-CZ" sz="2400">
                <a:solidFill>
                  <a:srgbClr val="E60000"/>
                </a:solidFill>
              </a:rPr>
              <a:t>us</a:t>
            </a:r>
            <a:r>
              <a:rPr lang="en-US" sz="2400">
                <a:solidFill>
                  <a:srgbClr val="E60000"/>
                </a:solidFill>
              </a:rPr>
              <a:t>:</a:t>
            </a:r>
            <a:endParaRPr lang="cs-CZ" sz="2400">
              <a:solidFill>
                <a:srgbClr val="E60000"/>
              </a:solidFill>
            </a:endParaRPr>
          </a:p>
        </p:txBody>
      </p:sp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1108075" y="2967038"/>
            <a:ext cx="3633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chemeClr val="accent2"/>
                </a:solidFill>
              </a:rPr>
              <a:t>usměrněný pohyb robota v aréně:</a:t>
            </a:r>
          </a:p>
        </p:txBody>
      </p:sp>
      <p:grpSp>
        <p:nvGrpSpPr>
          <p:cNvPr id="2" name="Skupina 11"/>
          <p:cNvGrpSpPr/>
          <p:nvPr/>
        </p:nvGrpSpPr>
        <p:grpSpPr>
          <a:xfrm>
            <a:off x="1058636" y="3461431"/>
            <a:ext cx="7791450" cy="3165475"/>
            <a:chOff x="1058636" y="3461431"/>
            <a:chExt cx="7791450" cy="3165475"/>
          </a:xfrm>
          <a:solidFill>
            <a:schemeClr val="bg2">
              <a:lumMod val="20000"/>
              <a:lumOff val="80000"/>
            </a:schemeClr>
          </a:solidFill>
        </p:grpSpPr>
        <p:pic>
          <p:nvPicPr>
            <p:cNvPr id="14343" name="Picture 7" descr="Robot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8636" y="3461431"/>
              <a:ext cx="6332538" cy="31654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bdélníkový popisek 10"/>
            <p:cNvSpPr/>
            <p:nvPr/>
          </p:nvSpPr>
          <p:spPr bwMode="auto">
            <a:xfrm>
              <a:off x="7391397" y="3505200"/>
              <a:ext cx="1458689" cy="729343"/>
            </a:xfrm>
            <a:prstGeom prst="wedgeRectCallout">
              <a:avLst>
                <a:gd name="adj1" fmla="val -124323"/>
                <a:gd name="adj2" fmla="val 217883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b="0" dirty="0"/>
                <a:t>„vrstevnice“ </a:t>
              </a:r>
              <a:br>
                <a:rPr lang="cs-CZ" b="0" dirty="0"/>
              </a:br>
              <a:r>
                <a:rPr lang="cs-CZ" b="0" dirty="0"/>
                <a:t>arény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Baye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088" y="1201737"/>
            <a:ext cx="8746666" cy="335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1552874" y="5362246"/>
            <a:ext cx="5800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err="1">
                <a:solidFill>
                  <a:srgbClr val="E60000"/>
                </a:solidFill>
              </a:rPr>
              <a:t>MrBayes</a:t>
            </a:r>
            <a:r>
              <a:rPr lang="en-US" sz="2000" b="0" dirty="0">
                <a:solidFill>
                  <a:srgbClr val="E60000"/>
                </a:solidFill>
              </a:rPr>
              <a:t>: </a:t>
            </a:r>
            <a:r>
              <a:rPr lang="cs-CZ" sz="2000" b="0" i="1" dirty="0">
                <a:solidFill>
                  <a:srgbClr val="FF0000"/>
                </a:solidFill>
                <a:hlinkClick r:id="rId4"/>
              </a:rPr>
              <a:t>http://morphbank.ebc.uu.se/mrbayes/</a:t>
            </a:r>
            <a:endParaRPr lang="en-US" sz="2000" b="0" i="1" dirty="0">
              <a:solidFill>
                <a:srgbClr val="FF0000"/>
              </a:solidFill>
            </a:endParaRPr>
          </a:p>
          <a:p>
            <a:r>
              <a:rPr lang="en-US" sz="2000" b="0" dirty="0">
                <a:solidFill>
                  <a:srgbClr val="E60000"/>
                </a:solidFill>
              </a:rPr>
              <a:t>4 independent chains, Metropolis-coupled MCMC</a:t>
            </a:r>
            <a:endParaRPr lang="cs-CZ" sz="2000" b="0" dirty="0">
              <a:solidFill>
                <a:srgbClr val="E6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24911" y="727345"/>
            <a:ext cx="1152525" cy="3103562"/>
            <a:chOff x="3163" y="355"/>
            <a:chExt cx="726" cy="1955"/>
          </a:xfrm>
        </p:grpSpPr>
        <p:sp>
          <p:nvSpPr>
            <p:cNvPr id="15369" name="Rectangle 5"/>
            <p:cNvSpPr>
              <a:spLocks noChangeArrowheads="1"/>
            </p:cNvSpPr>
            <p:nvPr/>
          </p:nvSpPr>
          <p:spPr bwMode="auto">
            <a:xfrm>
              <a:off x="3316" y="952"/>
              <a:ext cx="164" cy="1358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b="0"/>
            </a:p>
          </p:txBody>
        </p:sp>
        <p:grpSp>
          <p:nvGrpSpPr>
            <p:cNvPr id="15370" name="Group 6"/>
            <p:cNvGrpSpPr>
              <a:grpSpLocks/>
            </p:cNvGrpSpPr>
            <p:nvPr/>
          </p:nvGrpSpPr>
          <p:grpSpPr bwMode="auto">
            <a:xfrm>
              <a:off x="3163" y="355"/>
              <a:ext cx="726" cy="567"/>
              <a:chOff x="3163" y="355"/>
              <a:chExt cx="726" cy="567"/>
            </a:xfrm>
          </p:grpSpPr>
          <p:sp>
            <p:nvSpPr>
              <p:cNvPr id="15371" name="Text Box 7"/>
              <p:cNvSpPr txBox="1">
                <a:spLocks noChangeArrowheads="1"/>
              </p:cNvSpPr>
              <p:nvPr/>
            </p:nvSpPr>
            <p:spPr bwMode="auto">
              <a:xfrm>
                <a:off x="3163" y="355"/>
                <a:ext cx="72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0">
                    <a:solidFill>
                      <a:schemeClr val="accent2"/>
                    </a:solidFill>
                  </a:rPr>
                  <a:t>“burn-in”</a:t>
                </a:r>
                <a:endParaRPr lang="cs-CZ" sz="2000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372" name="Line 8"/>
              <p:cNvSpPr>
                <a:spLocks noChangeShapeType="1"/>
              </p:cNvSpPr>
              <p:nvPr/>
            </p:nvSpPr>
            <p:spPr bwMode="auto">
              <a:xfrm>
                <a:off x="3374" y="602"/>
                <a:ext cx="0" cy="3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250950" y="684213"/>
            <a:ext cx="3074988" cy="1071562"/>
            <a:chOff x="984" y="355"/>
            <a:chExt cx="1937" cy="675"/>
          </a:xfrm>
        </p:grpSpPr>
        <p:sp>
          <p:nvSpPr>
            <p:cNvPr id="15367" name="Text Box 10"/>
            <p:cNvSpPr txBox="1">
              <a:spLocks noChangeArrowheads="1"/>
            </p:cNvSpPr>
            <p:nvPr/>
          </p:nvSpPr>
          <p:spPr bwMode="auto">
            <a:xfrm>
              <a:off x="984" y="355"/>
              <a:ext cx="193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>
                  <a:solidFill>
                    <a:schemeClr val="accent2"/>
                  </a:solidFill>
                </a:rPr>
                <a:t>sta</a:t>
              </a:r>
              <a:r>
                <a:rPr lang="cs-CZ" sz="2000" b="0">
                  <a:solidFill>
                    <a:schemeClr val="accent2"/>
                  </a:solidFill>
                </a:rPr>
                <a:t>cionární fáze</a:t>
              </a:r>
              <a:r>
                <a:rPr lang="en-US" sz="2000" b="0">
                  <a:solidFill>
                    <a:schemeClr val="accent2"/>
                  </a:solidFill>
                </a:rPr>
                <a:t> (plateau)</a:t>
              </a:r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>
              <a:off x="1502" y="602"/>
              <a:ext cx="0" cy="42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="" xmlns:p14="http://schemas.microsoft.com/office/powerpoint/2010/main" val="171248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8634" y="862641"/>
            <a:ext cx="3856007" cy="56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716836" y="155575"/>
            <a:ext cx="6097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Problém apriorních pravděpodobností: subjektivnost</a:t>
            </a:r>
          </a:p>
        </p:txBody>
      </p:sp>
      <p:sp>
        <p:nvSpPr>
          <p:cNvPr id="18" name="Obdélníkový popisek 17"/>
          <p:cNvSpPr/>
          <p:nvPr/>
        </p:nvSpPr>
        <p:spPr bwMode="auto">
          <a:xfrm>
            <a:off x="6148927" y="1279491"/>
            <a:ext cx="2279081" cy="837031"/>
          </a:xfrm>
          <a:prstGeom prst="wedgeRectCallout">
            <a:avLst>
              <a:gd name="adj1" fmla="val -97094"/>
              <a:gd name="adj2" fmla="val 44347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15 hodů mincí</a:t>
            </a:r>
          </a:p>
          <a:p>
            <a:pPr algn="ctr">
              <a:defRPr/>
            </a:pPr>
            <a:r>
              <a:rPr lang="cs-CZ" sz="1600" b="0" dirty="0" smtClean="0"/>
              <a:t>výsledek 5 H : 10 O</a:t>
            </a:r>
            <a:endParaRPr lang="cs-CZ" sz="1600" b="0" dirty="0"/>
          </a:p>
        </p:txBody>
      </p:sp>
      <p:sp>
        <p:nvSpPr>
          <p:cNvPr id="19" name="Obdélníkový popisek 18"/>
          <p:cNvSpPr/>
          <p:nvPr/>
        </p:nvSpPr>
        <p:spPr bwMode="auto">
          <a:xfrm>
            <a:off x="159319" y="1380132"/>
            <a:ext cx="2003033" cy="837031"/>
          </a:xfrm>
          <a:prstGeom prst="wedgeRectCallout">
            <a:avLst>
              <a:gd name="adj1" fmla="val 108335"/>
              <a:gd name="adj2" fmla="val 58776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maximum </a:t>
            </a:r>
            <a:r>
              <a:rPr lang="cs-CZ" sz="1600" b="0" dirty="0" err="1" smtClean="0"/>
              <a:t>likelihood</a:t>
            </a:r>
            <a:r>
              <a:rPr lang="cs-CZ" sz="1600" b="0" dirty="0" smtClean="0"/>
              <a:t> = 0,333</a:t>
            </a:r>
            <a:endParaRPr lang="cs-CZ" sz="1600" b="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133381" y="759125"/>
            <a:ext cx="2054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003399"/>
                </a:solidFill>
              </a:rPr>
              <a:t>apriorní </a:t>
            </a:r>
            <a:r>
              <a:rPr lang="cs-CZ" sz="2000" b="0" dirty="0" err="1" smtClean="0">
                <a:solidFill>
                  <a:srgbClr val="003399"/>
                </a:solidFill>
              </a:rPr>
              <a:t>pr</a:t>
            </a:r>
            <a:r>
              <a:rPr lang="cs-CZ" sz="2000" b="0" dirty="0" smtClean="0">
                <a:solidFill>
                  <a:srgbClr val="003399"/>
                </a:solidFill>
              </a:rPr>
              <a:t>. = 0,5</a:t>
            </a:r>
            <a:endParaRPr lang="cs-CZ" sz="2000" b="0" dirty="0">
              <a:solidFill>
                <a:srgbClr val="003399"/>
              </a:solidFill>
            </a:endParaRPr>
          </a:p>
        </p:txBody>
      </p:sp>
      <p:sp>
        <p:nvSpPr>
          <p:cNvPr id="21" name="Obdélníkový popisek 20"/>
          <p:cNvSpPr/>
          <p:nvPr/>
        </p:nvSpPr>
        <p:spPr bwMode="auto">
          <a:xfrm>
            <a:off x="6295577" y="2469935"/>
            <a:ext cx="2244574" cy="914669"/>
          </a:xfrm>
          <a:prstGeom prst="wedgeRectCallout">
            <a:avLst>
              <a:gd name="adj1" fmla="val -176445"/>
              <a:gd name="adj2" fmla="val 865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díky apriorní </a:t>
            </a:r>
            <a:r>
              <a:rPr lang="cs-CZ" sz="1600" b="0" dirty="0" err="1" smtClean="0"/>
              <a:t>pr</a:t>
            </a:r>
            <a:r>
              <a:rPr lang="cs-CZ" sz="1600" b="0" dirty="0" smtClean="0"/>
              <a:t>. aposteriorní </a:t>
            </a:r>
            <a:r>
              <a:rPr lang="cs-CZ" sz="1600" b="0" dirty="0" err="1" smtClean="0"/>
              <a:t>pr</a:t>
            </a:r>
            <a:r>
              <a:rPr lang="cs-CZ" sz="1600" b="0" dirty="0" smtClean="0"/>
              <a:t>.</a:t>
            </a:r>
          </a:p>
          <a:p>
            <a:pPr algn="ctr">
              <a:defRPr/>
            </a:pPr>
            <a:r>
              <a:rPr lang="cs-CZ" sz="1600" b="0" dirty="0" smtClean="0"/>
              <a:t>posunuta doprava</a:t>
            </a:r>
            <a:endParaRPr lang="cs-CZ" sz="1600" b="0" dirty="0"/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036784" y="4071399"/>
            <a:ext cx="2330838" cy="837031"/>
          </a:xfrm>
          <a:prstGeom prst="wedgeRectCallout">
            <a:avLst>
              <a:gd name="adj1" fmla="val -89753"/>
              <a:gd name="adj2" fmla="val 5185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30 hodů mincí</a:t>
            </a:r>
          </a:p>
          <a:p>
            <a:pPr algn="ctr">
              <a:defRPr/>
            </a:pPr>
            <a:r>
              <a:rPr lang="cs-CZ" sz="1600" b="0" dirty="0" smtClean="0"/>
              <a:t>výsledek 10 H : 20 O</a:t>
            </a:r>
            <a:endParaRPr lang="cs-CZ" sz="1600" b="0" dirty="0"/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6045411" y="5494759"/>
            <a:ext cx="1718363" cy="776646"/>
          </a:xfrm>
          <a:prstGeom prst="wedgeRectCallout">
            <a:avLst>
              <a:gd name="adj1" fmla="val -201155"/>
              <a:gd name="adj2" fmla="val -3794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rozdíl od ML menší</a:t>
            </a:r>
            <a:endParaRPr lang="cs-CZ" sz="1600" b="0" dirty="0"/>
          </a:p>
        </p:txBody>
      </p:sp>
    </p:spTree>
    <p:extLst>
      <p:ext uri="{BB962C8B-B14F-4D97-AF65-F5344CB8AC3E}">
        <p14:creationId xmlns="" xmlns:p14="http://schemas.microsoft.com/office/powerpoint/2010/main" val="171248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6.9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9448" y="1148220"/>
            <a:ext cx="5785104" cy="4861560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716836" y="155575"/>
            <a:ext cx="6097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Problém apriorních pravděpodobností: subjektivnost</a:t>
            </a:r>
          </a:p>
        </p:txBody>
      </p:sp>
    </p:spTree>
    <p:extLst>
      <p:ext uri="{BB962C8B-B14F-4D97-AF65-F5344CB8AC3E}">
        <p14:creationId xmlns="" xmlns:p14="http://schemas.microsoft.com/office/powerpoint/2010/main" val="171248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6.1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0899" y="843061"/>
            <a:ext cx="6230112" cy="5754624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716836" y="155575"/>
            <a:ext cx="6097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Problém apriorních pravděpodobností: subjektivnost</a:t>
            </a:r>
          </a:p>
        </p:txBody>
      </p:sp>
    </p:spTree>
    <p:extLst>
      <p:ext uri="{BB962C8B-B14F-4D97-AF65-F5344CB8AC3E}">
        <p14:creationId xmlns="" xmlns:p14="http://schemas.microsoft.com/office/powerpoint/2010/main" val="171248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Ba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2075" y="1658938"/>
            <a:ext cx="5961063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2225" y="285750"/>
            <a:ext cx="9121775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</a:rPr>
              <a:t>Hledání optimálního stromu a měření spolehlivosti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77825" y="1152525"/>
            <a:ext cx="8215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en-US" sz="2000" dirty="0" err="1">
                <a:solidFill>
                  <a:srgbClr val="E60000"/>
                </a:solidFill>
              </a:rPr>
              <a:t>Exa</a:t>
            </a:r>
            <a:r>
              <a:rPr lang="cs-CZ" sz="2000" dirty="0">
                <a:solidFill>
                  <a:srgbClr val="E60000"/>
                </a:solidFill>
              </a:rPr>
              <a:t>k</a:t>
            </a:r>
            <a:r>
              <a:rPr lang="en-US" sz="2000" dirty="0">
                <a:solidFill>
                  <a:srgbClr val="E60000"/>
                </a:solidFill>
              </a:rPr>
              <a:t>t</a:t>
            </a:r>
            <a:r>
              <a:rPr lang="cs-CZ" sz="2000" dirty="0">
                <a:solidFill>
                  <a:srgbClr val="E60000"/>
                </a:solidFill>
              </a:rPr>
              <a:t>ní</a:t>
            </a:r>
            <a:r>
              <a:rPr lang="en-US" sz="2000" dirty="0">
                <a:solidFill>
                  <a:srgbClr val="E60000"/>
                </a:solidFill>
              </a:rPr>
              <a:t> </a:t>
            </a:r>
            <a:r>
              <a:rPr lang="en-US" sz="2000" dirty="0" err="1">
                <a:solidFill>
                  <a:srgbClr val="E60000"/>
                </a:solidFill>
              </a:rPr>
              <a:t>metod</a:t>
            </a:r>
            <a:r>
              <a:rPr lang="cs-CZ" sz="2000" dirty="0">
                <a:solidFill>
                  <a:srgbClr val="E60000"/>
                </a:solidFill>
              </a:rPr>
              <a:t>y</a:t>
            </a:r>
            <a:r>
              <a:rPr lang="en-US" sz="2000" dirty="0">
                <a:solidFill>
                  <a:srgbClr val="E60000"/>
                </a:solidFill>
              </a:rPr>
              <a:t>:</a:t>
            </a:r>
            <a:r>
              <a:rPr lang="en-US" sz="2000" dirty="0">
                <a:solidFill>
                  <a:schemeClr val="accent2"/>
                </a:solidFill>
              </a:rPr>
              <a:t>	</a:t>
            </a:r>
            <a:r>
              <a:rPr lang="en-US" sz="2000" b="0" dirty="0">
                <a:solidFill>
                  <a:schemeClr val="accent2"/>
                </a:solidFill>
              </a:rPr>
              <a:t>a) </a:t>
            </a:r>
            <a:r>
              <a:rPr lang="cs-CZ" sz="2000" b="0" dirty="0">
                <a:solidFill>
                  <a:schemeClr val="accent2"/>
                </a:solidFill>
              </a:rPr>
              <a:t>vyčerpávající hledání (</a:t>
            </a:r>
            <a:r>
              <a:rPr lang="en-US" sz="2000" b="0" dirty="0">
                <a:solidFill>
                  <a:schemeClr val="accent2"/>
                </a:solidFill>
              </a:rPr>
              <a:t>exhaustive search</a:t>
            </a:r>
            <a:r>
              <a:rPr lang="cs-CZ" sz="2000" b="0" dirty="0">
                <a:solidFill>
                  <a:schemeClr val="accent2"/>
                </a:solidFill>
              </a:rPr>
              <a:t>)</a:t>
            </a:r>
            <a:r>
              <a:rPr lang="en-US" sz="2000" b="0" dirty="0">
                <a:solidFill>
                  <a:schemeClr val="accent2"/>
                </a:solidFill>
              </a:rPr>
              <a:t/>
            </a:r>
            <a:br>
              <a:rPr lang="en-US" sz="2000" b="0" dirty="0">
                <a:solidFill>
                  <a:schemeClr val="accent2"/>
                </a:solidFill>
              </a:rPr>
            </a:br>
            <a:r>
              <a:rPr lang="en-US" sz="2000" b="0" dirty="0">
                <a:solidFill>
                  <a:schemeClr val="accent2"/>
                </a:solidFill>
              </a:rPr>
              <a:t>			b) branch-and-bound</a:t>
            </a: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5997575" y="2201863"/>
            <a:ext cx="2198688" cy="704850"/>
          </a:xfrm>
          <a:prstGeom prst="wedgeRectCallout">
            <a:avLst>
              <a:gd name="adj1" fmla="val -73850"/>
              <a:gd name="adj2" fmla="val 11436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/>
              <a:t>na začátku 3 taxony, postupné přidávání</a:t>
            </a: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1295400" y="4811713"/>
            <a:ext cx="1871663" cy="10334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381000" y="5976938"/>
            <a:ext cx="3581400" cy="706437"/>
          </a:xfrm>
          <a:prstGeom prst="wedgeRectCallout">
            <a:avLst>
              <a:gd name="adj1" fmla="val -5838"/>
              <a:gd name="adj2" fmla="val -11322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/>
              <a:t>je-li </a:t>
            </a:r>
            <a:r>
              <a:rPr lang="cs-CZ" sz="1600" b="0" dirty="0" smtClean="0"/>
              <a:t>strom </a:t>
            </a:r>
            <a:r>
              <a:rPr lang="cs-CZ" sz="1600" b="0" dirty="0"/>
              <a:t>delší než </a:t>
            </a:r>
            <a:r>
              <a:rPr lang="cs-CZ" sz="1600" b="0" dirty="0" smtClean="0"/>
              <a:t>náhodně vybraný</a:t>
            </a:r>
            <a:r>
              <a:rPr lang="cs-CZ" sz="1600" b="0" dirty="0"/>
              <a:t>, algoritmus dál nepokračuje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2227263" y="204788"/>
            <a:ext cx="4552950" cy="9461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E60000"/>
                </a:solidFill>
              </a:rPr>
              <a:t>Maxim</a:t>
            </a:r>
            <a:r>
              <a:rPr lang="cs-CZ" sz="2800">
                <a:solidFill>
                  <a:srgbClr val="E60000"/>
                </a:solidFill>
              </a:rPr>
              <a:t>ální věrohodnost</a:t>
            </a:r>
          </a:p>
          <a:p>
            <a:pPr algn="ctr"/>
            <a:r>
              <a:rPr lang="cs-CZ" sz="2800">
                <a:solidFill>
                  <a:srgbClr val="E60000"/>
                </a:solidFill>
              </a:rPr>
              <a:t>(maxim</a:t>
            </a:r>
            <a:r>
              <a:rPr lang="en-US" sz="2800">
                <a:solidFill>
                  <a:srgbClr val="E60000"/>
                </a:solidFill>
              </a:rPr>
              <a:t>um likelihood</a:t>
            </a:r>
            <a:r>
              <a:rPr lang="cs-CZ" sz="2800">
                <a:solidFill>
                  <a:srgbClr val="E60000"/>
                </a:solidFill>
              </a:rPr>
              <a:t>,</a:t>
            </a:r>
            <a:r>
              <a:rPr lang="en-US" sz="2800">
                <a:solidFill>
                  <a:srgbClr val="E60000"/>
                </a:solidFill>
              </a:rPr>
              <a:t> ML)</a:t>
            </a:r>
            <a:endParaRPr lang="cs-CZ" sz="2800">
              <a:solidFill>
                <a:srgbClr val="E60000"/>
              </a:solidFill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150813" y="1314450"/>
            <a:ext cx="8828087" cy="158504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cs-CZ" sz="1600" b="0">
                <a:solidFill>
                  <a:schemeClr val="accent2"/>
                </a:solidFill>
              </a:rPr>
              <a:t> hod mincí </a:t>
            </a:r>
            <a:r>
              <a:rPr lang="en-US" sz="1600" b="0">
                <a:solidFill>
                  <a:schemeClr val="accent2"/>
                </a:solidFill>
              </a:rPr>
              <a:t>15</a:t>
            </a:r>
            <a:r>
              <a:rPr lang="en-US" sz="1600" b="0">
                <a:solidFill>
                  <a:schemeClr val="accent2"/>
                </a:solidFill>
                <a:sym typeface="Symbol" pitchFamily="18" charset="2"/>
              </a:rPr>
              <a:t>  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skóre OO</a:t>
            </a:r>
            <a:r>
              <a:rPr lang="en-US" sz="1600" b="0">
                <a:solidFill>
                  <a:schemeClr val="accent2"/>
                </a:solidFill>
                <a:sym typeface="Symbol" pitchFamily="18" charset="2"/>
              </a:rPr>
              <a:t>HHH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O</a:t>
            </a:r>
            <a:r>
              <a:rPr lang="en-US" sz="1600" b="0">
                <a:solidFill>
                  <a:schemeClr val="accent2"/>
                </a:solidFill>
                <a:sym typeface="Symbol" pitchFamily="18" charset="2"/>
              </a:rPr>
              <a:t>H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OOO</a:t>
            </a:r>
            <a:r>
              <a:rPr lang="en-US" sz="1600" b="0">
                <a:solidFill>
                  <a:schemeClr val="accent2"/>
                </a:solidFill>
                <a:sym typeface="Symbol" pitchFamily="18" charset="2"/>
              </a:rPr>
              <a:t>H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O</a:t>
            </a:r>
            <a:r>
              <a:rPr lang="en-US" sz="1600" b="0">
                <a:solidFill>
                  <a:schemeClr val="accent2"/>
                </a:solidFill>
                <a:sym typeface="Symbol" pitchFamily="18" charset="2"/>
              </a:rPr>
              <a:t>HH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O: 7</a:t>
            </a:r>
            <a:r>
              <a:rPr lang="en-US" sz="1600" b="0">
                <a:solidFill>
                  <a:schemeClr val="accent2"/>
                </a:solidFill>
                <a:sym typeface="Symbol" pitchFamily="18" charset="2"/>
              </a:rPr>
              <a:t>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 panna (hlava, H)</a:t>
            </a:r>
            <a:r>
              <a:rPr lang="en-US" sz="1600" b="0">
                <a:solidFill>
                  <a:schemeClr val="accent2"/>
                </a:solidFill>
                <a:sym typeface="Symbol" pitchFamily="18" charset="2"/>
              </a:rPr>
              <a:t>,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 8</a:t>
            </a:r>
            <a:r>
              <a:rPr lang="en-US" sz="1600" b="0">
                <a:solidFill>
                  <a:schemeClr val="accent2"/>
                </a:solidFill>
                <a:sym typeface="Symbol" pitchFamily="18" charset="2"/>
              </a:rPr>
              <a:t>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 orel (O)</a:t>
            </a:r>
          </a:p>
          <a:p>
            <a:pPr>
              <a:spcAft>
                <a:spcPts val="600"/>
              </a:spcAft>
            </a:pP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 pravděpodobnost, že padne hlava = 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, orel = (1 – 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 hody nezávislé  pravděpodobnost výsledného skóre = </a:t>
            </a:r>
            <a:br>
              <a:rPr lang="cs-CZ" sz="1600" b="0">
                <a:solidFill>
                  <a:schemeClr val="accent2"/>
                </a:solidFill>
                <a:sym typeface="Symbol" pitchFamily="18" charset="2"/>
              </a:rPr>
            </a:b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  (1 – 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)(1 – 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(1 – 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(1 – 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(1 – 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(1 – 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(1 – 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b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(1 – 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) = 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 baseline="30000">
                <a:solidFill>
                  <a:schemeClr val="accent2"/>
                </a:solidFill>
                <a:sym typeface="Symbol" pitchFamily="18" charset="2"/>
              </a:rPr>
              <a:t>7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(1-</a:t>
            </a:r>
            <a:r>
              <a:rPr lang="cs-CZ" sz="1600" b="0" i="1">
                <a:solidFill>
                  <a:schemeClr val="accent2"/>
                </a:solidFill>
                <a:sym typeface="Symbol" pitchFamily="18" charset="2"/>
              </a:rPr>
              <a:t>p</a:t>
            </a: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cs-CZ" sz="1600" b="0" baseline="30000">
                <a:solidFill>
                  <a:schemeClr val="accent2"/>
                </a:solidFill>
                <a:sym typeface="Symbol" pitchFamily="18" charset="2"/>
              </a:rPr>
              <a:t>8</a:t>
            </a:r>
            <a:endParaRPr lang="cs-CZ" sz="1600" b="0">
              <a:solidFill>
                <a:schemeClr val="accent2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600" b="0">
                <a:solidFill>
                  <a:schemeClr val="accent2"/>
                </a:solidFill>
                <a:sym typeface="Symbol" pitchFamily="18" charset="2"/>
              </a:rPr>
              <a:t> maximum = 0,4666  7/15        </a:t>
            </a:r>
            <a:endParaRPr lang="en-US" sz="1600" b="0">
              <a:solidFill>
                <a:schemeClr val="accent2"/>
              </a:solidFill>
              <a:cs typeface="Arial" charset="0"/>
              <a:sym typeface="Symbol" pitchFamily="18" charset="2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5564" y="3048000"/>
            <a:ext cx="5320146" cy="3589338"/>
            <a:chOff x="1234" y="1526"/>
            <a:chExt cx="3540" cy="2643"/>
          </a:xfrm>
        </p:grpSpPr>
        <p:graphicFrame>
          <p:nvGraphicFramePr>
            <p:cNvPr id="1026" name="Object 6"/>
            <p:cNvGraphicFramePr>
              <a:graphicFrameLocks noChangeAspect="1"/>
            </p:cNvGraphicFramePr>
            <p:nvPr/>
          </p:nvGraphicFramePr>
          <p:xfrm>
            <a:off x="1234" y="1526"/>
            <a:ext cx="3540" cy="2643"/>
          </p:xfrm>
          <a:graphic>
            <a:graphicData uri="http://schemas.openxmlformats.org/presentationml/2006/ole">
              <p:oleObj spid="_x0000_s1028" name="Graf" r:id="rId4" imgW="4667402" imgH="2657551" progId="Excel.Sheet.8">
                <p:embed/>
              </p:oleObj>
            </a:graphicData>
          </a:graphic>
        </p:graphicFrame>
        <p:sp>
          <p:nvSpPr>
            <p:cNvPr id="1033" name="Line 7"/>
            <p:cNvSpPr>
              <a:spLocks noChangeShapeType="1"/>
            </p:cNvSpPr>
            <p:nvPr/>
          </p:nvSpPr>
          <p:spPr bwMode="auto">
            <a:xfrm>
              <a:off x="2986" y="2059"/>
              <a:ext cx="3" cy="1456"/>
            </a:xfrm>
            <a:prstGeom prst="line">
              <a:avLst/>
            </a:prstGeom>
            <a:noFill/>
            <a:ln w="1905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4" name="Text Box 8"/>
            <p:cNvSpPr txBox="1">
              <a:spLocks noChangeArrowheads="1"/>
            </p:cNvSpPr>
            <p:nvPr/>
          </p:nvSpPr>
          <p:spPr bwMode="auto">
            <a:xfrm>
              <a:off x="3018" y="3110"/>
              <a:ext cx="47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E60000"/>
                  </a:solidFill>
                </a:rPr>
                <a:t>Max</a:t>
              </a:r>
              <a:r>
                <a:rPr lang="en-US" sz="1600" i="1" dirty="0" err="1">
                  <a:solidFill>
                    <a:srgbClr val="E60000"/>
                  </a:solidFill>
                </a:rPr>
                <a:t>L</a:t>
              </a:r>
              <a:endParaRPr lang="cs-CZ" sz="1600" i="1" dirty="0">
                <a:solidFill>
                  <a:srgbClr val="E60000"/>
                </a:solidFill>
              </a:endParaRPr>
            </a:p>
          </p:txBody>
        </p:sp>
      </p:grp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6010275" y="2813050"/>
            <a:ext cx="2852738" cy="9540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i="1">
                <a:solidFill>
                  <a:srgbClr val="E60000"/>
                </a:solidFill>
              </a:rPr>
              <a:t>L</a:t>
            </a:r>
            <a:r>
              <a:rPr lang="cs-CZ" sz="2400" b="0">
                <a:solidFill>
                  <a:srgbClr val="E60000"/>
                </a:solidFill>
              </a:rPr>
              <a:t> = (D</a:t>
            </a:r>
            <a:r>
              <a:rPr lang="cs-CZ" sz="2400" b="0">
                <a:solidFill>
                  <a:srgbClr val="E60000"/>
                </a:solidFill>
                <a:sym typeface="Symbol" pitchFamily="18" charset="2"/>
              </a:rPr>
              <a:t>H)</a:t>
            </a:r>
          </a:p>
          <a:p>
            <a:r>
              <a:rPr lang="cs-CZ" sz="1600" b="0">
                <a:solidFill>
                  <a:srgbClr val="E60000"/>
                </a:solidFill>
                <a:sym typeface="Symbol" pitchFamily="18" charset="2"/>
              </a:rPr>
              <a:t>podmíněná pravděpodobnost</a:t>
            </a:r>
          </a:p>
          <a:p>
            <a:r>
              <a:rPr lang="cs-CZ" sz="1600" b="0">
                <a:solidFill>
                  <a:srgbClr val="E60000"/>
                </a:solidFill>
                <a:sym typeface="Symbol" pitchFamily="18" charset="2"/>
              </a:rPr>
              <a:t>získání dat D při hypotéze H</a:t>
            </a:r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6273800" y="4084638"/>
            <a:ext cx="25225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/>
              <a:t>p</a:t>
            </a:r>
            <a:r>
              <a:rPr lang="cs-CZ" sz="1600" b="0"/>
              <a:t> = 1/2 </a:t>
            </a:r>
            <a:r>
              <a:rPr lang="cs-CZ" sz="1600" b="0">
                <a:sym typeface="Symbol" pitchFamily="18" charset="2"/>
              </a:rPr>
              <a:t> </a:t>
            </a:r>
            <a:r>
              <a:rPr lang="cs-CZ" sz="1600" b="0" i="1">
                <a:sym typeface="Symbol" pitchFamily="18" charset="2"/>
              </a:rPr>
              <a:t>L</a:t>
            </a:r>
            <a:r>
              <a:rPr lang="cs-CZ" sz="1600" b="0">
                <a:sym typeface="Symbol" pitchFamily="18" charset="2"/>
              </a:rPr>
              <a:t> = 3,0517.10</a:t>
            </a:r>
            <a:r>
              <a:rPr lang="cs-CZ" sz="1600" b="0" baseline="30000">
                <a:sym typeface="Symbol" pitchFamily="18" charset="2"/>
              </a:rPr>
              <a:t>-5</a:t>
            </a:r>
            <a:endParaRPr lang="cs-CZ" sz="1600" b="0">
              <a:sym typeface="Symbol" pitchFamily="18" charset="2"/>
            </a:endParaRPr>
          </a:p>
          <a:p>
            <a:endParaRPr lang="cs-CZ" sz="1600" b="0">
              <a:sym typeface="Symbol" pitchFamily="18" charset="2"/>
            </a:endParaRPr>
          </a:p>
          <a:p>
            <a:r>
              <a:rPr lang="cs-CZ" sz="1600" b="0" i="1">
                <a:sym typeface="Symbol" pitchFamily="18" charset="2"/>
              </a:rPr>
              <a:t>p</a:t>
            </a:r>
            <a:r>
              <a:rPr lang="cs-CZ" sz="1600" b="0">
                <a:sym typeface="Symbol" pitchFamily="18" charset="2"/>
              </a:rPr>
              <a:t> = 1/3  </a:t>
            </a:r>
            <a:r>
              <a:rPr lang="cs-CZ" sz="1600" b="0" i="1">
                <a:sym typeface="Symbol" pitchFamily="18" charset="2"/>
              </a:rPr>
              <a:t>L</a:t>
            </a:r>
            <a:r>
              <a:rPr lang="cs-CZ" sz="1600" b="0">
                <a:sym typeface="Symbol" pitchFamily="18" charset="2"/>
              </a:rPr>
              <a:t> = 1,7841.10</a:t>
            </a:r>
            <a:r>
              <a:rPr lang="cs-CZ" sz="1600" b="0" baseline="30000">
                <a:sym typeface="Symbol" pitchFamily="18" charset="2"/>
              </a:rPr>
              <a:t>-5</a:t>
            </a:r>
            <a:endParaRPr lang="cs-CZ" sz="1600" b="0">
              <a:sym typeface="Symbol" pitchFamily="18" charset="2"/>
            </a:endParaRPr>
          </a:p>
          <a:p>
            <a:endParaRPr lang="cs-CZ" sz="1600" b="0">
              <a:sym typeface="Symbol" pitchFamily="18" charset="2"/>
            </a:endParaRPr>
          </a:p>
          <a:p>
            <a:pPr>
              <a:buFont typeface="Symbol" pitchFamily="18" charset="2"/>
              <a:buChar char="Þ"/>
            </a:pPr>
            <a:r>
              <a:rPr lang="cs-CZ" sz="1600" b="0">
                <a:sym typeface="Symbol" pitchFamily="18" charset="2"/>
              </a:rPr>
              <a:t> výsledek hodů 1,7 </a:t>
            </a:r>
          </a:p>
          <a:p>
            <a:pPr>
              <a:buFont typeface="Symbol" pitchFamily="18" charset="2"/>
              <a:buNone/>
            </a:pPr>
            <a:r>
              <a:rPr lang="cs-CZ" sz="1600" b="0">
                <a:sym typeface="Symbol" pitchFamily="18" charset="2"/>
              </a:rPr>
              <a:t>pravděpodobnější</a:t>
            </a:r>
          </a:p>
          <a:p>
            <a:pPr>
              <a:buFont typeface="Symbol" pitchFamily="18" charset="2"/>
              <a:buNone/>
            </a:pPr>
            <a:r>
              <a:rPr lang="cs-CZ" sz="1600" b="0">
                <a:sym typeface="Symbol" pitchFamily="18" charset="2"/>
              </a:rPr>
              <a:t>s pravou mincí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0" grpId="0" build="p"/>
      <p:bldP spid="214025" grpId="0" animBg="1"/>
      <p:bldP spid="2140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873375" y="666750"/>
            <a:ext cx="2936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 startAt="2"/>
            </a:pPr>
            <a:r>
              <a:rPr lang="en-US" sz="2000" dirty="0">
                <a:solidFill>
                  <a:srgbClr val="E60000"/>
                </a:solidFill>
              </a:rPr>
              <a:t>Heuristic</a:t>
            </a:r>
            <a:r>
              <a:rPr lang="cs-CZ" sz="2000" dirty="0" err="1">
                <a:solidFill>
                  <a:srgbClr val="E60000"/>
                </a:solidFill>
              </a:rPr>
              <a:t>ký</a:t>
            </a:r>
            <a:r>
              <a:rPr lang="cs-CZ" sz="2000" dirty="0">
                <a:solidFill>
                  <a:srgbClr val="E60000"/>
                </a:solidFill>
              </a:rPr>
              <a:t> přístup</a:t>
            </a:r>
            <a:r>
              <a:rPr lang="en-US" sz="2000" dirty="0">
                <a:solidFill>
                  <a:srgbClr val="E60000"/>
                </a:solidFill>
              </a:rPr>
              <a:t>:</a:t>
            </a:r>
            <a:endParaRPr lang="cs-CZ" sz="2000" dirty="0">
              <a:solidFill>
                <a:srgbClr val="E60000"/>
              </a:solidFill>
            </a:endParaRPr>
          </a:p>
        </p:txBody>
      </p:sp>
      <p:pic>
        <p:nvPicPr>
          <p:cNvPr id="183299" name="Picture 3" descr="Bayes1"/>
          <p:cNvPicPr>
            <a:picLocks noChangeAspect="1" noChangeArrowheads="1"/>
          </p:cNvPicPr>
          <p:nvPr/>
        </p:nvPicPr>
        <p:blipFill>
          <a:blip r:embed="rId3" cstate="print"/>
          <a:srcRect b="56746"/>
          <a:stretch>
            <a:fillRect/>
          </a:stretch>
        </p:blipFill>
        <p:spPr bwMode="auto">
          <a:xfrm>
            <a:off x="1790700" y="2033588"/>
            <a:ext cx="51006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ový popisek 5"/>
          <p:cNvSpPr/>
          <p:nvPr/>
        </p:nvSpPr>
        <p:spPr bwMode="auto">
          <a:xfrm>
            <a:off x="4953000" y="3995738"/>
            <a:ext cx="2525713" cy="511175"/>
          </a:xfrm>
          <a:prstGeom prst="wedgeRectCallout">
            <a:avLst>
              <a:gd name="adj1" fmla="val -58333"/>
              <a:gd name="adj2" fmla="val -201330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všechny možné stromy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873375" y="666750"/>
            <a:ext cx="29098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 startAt="2"/>
            </a:pPr>
            <a:r>
              <a:rPr lang="en-US" sz="2000" dirty="0">
                <a:solidFill>
                  <a:srgbClr val="E60000"/>
                </a:solidFill>
              </a:rPr>
              <a:t>Heuristic</a:t>
            </a:r>
            <a:r>
              <a:rPr lang="cs-CZ" sz="2000" dirty="0" err="1">
                <a:solidFill>
                  <a:srgbClr val="E60000"/>
                </a:solidFill>
              </a:rPr>
              <a:t>ký</a:t>
            </a:r>
            <a:r>
              <a:rPr lang="cs-CZ" sz="2000" dirty="0">
                <a:solidFill>
                  <a:srgbClr val="E60000"/>
                </a:solidFill>
              </a:rPr>
              <a:t> přístup</a:t>
            </a:r>
            <a:r>
              <a:rPr lang="en-US" sz="2000" dirty="0">
                <a:solidFill>
                  <a:srgbClr val="E60000"/>
                </a:solidFill>
              </a:rPr>
              <a:t>:</a:t>
            </a:r>
            <a:endParaRPr lang="cs-CZ" sz="2000" dirty="0">
              <a:solidFill>
                <a:srgbClr val="E60000"/>
              </a:solidFill>
            </a:endParaRPr>
          </a:p>
          <a:p>
            <a:pPr marL="342900" indent="-342900"/>
            <a:r>
              <a:rPr lang="en-US" sz="2000" b="0" dirty="0">
                <a:solidFill>
                  <a:schemeClr val="accent2"/>
                </a:solidFill>
              </a:rPr>
              <a:t>stepwise addition</a:t>
            </a:r>
            <a:endParaRPr lang="cs-CZ" sz="2000" b="0" dirty="0">
              <a:solidFill>
                <a:schemeClr val="accent2"/>
              </a:solidFill>
            </a:endParaRPr>
          </a:p>
          <a:p>
            <a:pPr marL="342900" indent="-342900"/>
            <a:r>
              <a:rPr lang="en-US" sz="2000" b="0" dirty="0">
                <a:solidFill>
                  <a:schemeClr val="accent2"/>
                </a:solidFill>
              </a:rPr>
              <a:t>star deco</a:t>
            </a:r>
            <a:r>
              <a:rPr lang="cs-CZ" sz="2000" b="0" dirty="0">
                <a:solidFill>
                  <a:schemeClr val="accent2"/>
                </a:solidFill>
              </a:rPr>
              <a:t>m</a:t>
            </a:r>
            <a:r>
              <a:rPr lang="en-US" sz="2000" b="0" dirty="0">
                <a:solidFill>
                  <a:schemeClr val="accent2"/>
                </a:solidFill>
              </a:rPr>
              <a:t>position</a:t>
            </a:r>
            <a:endParaRPr lang="cs-CZ" sz="2000" b="0" dirty="0">
              <a:solidFill>
                <a:schemeClr val="accent2"/>
              </a:solidFill>
            </a:endParaRPr>
          </a:p>
          <a:p>
            <a:pPr marL="342900" indent="-342900"/>
            <a:r>
              <a:rPr lang="en-US" sz="2000" b="0" dirty="0">
                <a:solidFill>
                  <a:schemeClr val="accent2"/>
                </a:solidFill>
              </a:rPr>
              <a:t>branch swapping</a:t>
            </a:r>
            <a:endParaRPr lang="cs-CZ" sz="2000" b="0" dirty="0">
              <a:solidFill>
                <a:schemeClr val="accent2"/>
              </a:solidFill>
            </a:endParaRPr>
          </a:p>
        </p:txBody>
      </p:sp>
      <p:pic>
        <p:nvPicPr>
          <p:cNvPr id="18435" name="Picture 3" descr="Baye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" y="2033588"/>
            <a:ext cx="5100638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Freeform 4"/>
          <p:cNvSpPr>
            <a:spLocks/>
          </p:cNvSpPr>
          <p:nvPr/>
        </p:nvSpPr>
        <p:spPr bwMode="auto">
          <a:xfrm>
            <a:off x="3148013" y="4886325"/>
            <a:ext cx="2043112" cy="995363"/>
          </a:xfrm>
          <a:custGeom>
            <a:avLst/>
            <a:gdLst>
              <a:gd name="T0" fmla="*/ 0 w 1167"/>
              <a:gd name="T1" fmla="*/ 2147483647 h 570"/>
              <a:gd name="T2" fmla="*/ 2147483647 w 1167"/>
              <a:gd name="T3" fmla="*/ 2147483647 h 570"/>
              <a:gd name="T4" fmla="*/ 2147483647 w 1167"/>
              <a:gd name="T5" fmla="*/ 2147483647 h 570"/>
              <a:gd name="T6" fmla="*/ 2147483647 w 1167"/>
              <a:gd name="T7" fmla="*/ 2147483647 h 570"/>
              <a:gd name="T8" fmla="*/ 2147483647 w 1167"/>
              <a:gd name="T9" fmla="*/ 2147483647 h 570"/>
              <a:gd name="T10" fmla="*/ 2147483647 w 1167"/>
              <a:gd name="T11" fmla="*/ 2147483647 h 570"/>
              <a:gd name="T12" fmla="*/ 2147483647 w 1167"/>
              <a:gd name="T13" fmla="*/ 2147483647 h 570"/>
              <a:gd name="T14" fmla="*/ 2147483647 w 1167"/>
              <a:gd name="T15" fmla="*/ 2147483647 h 570"/>
              <a:gd name="T16" fmla="*/ 2147483647 w 1167"/>
              <a:gd name="T17" fmla="*/ 2147483647 h 570"/>
              <a:gd name="T18" fmla="*/ 2147483647 w 1167"/>
              <a:gd name="T19" fmla="*/ 2147483647 h 570"/>
              <a:gd name="T20" fmla="*/ 2147483647 w 1167"/>
              <a:gd name="T21" fmla="*/ 2147483647 h 570"/>
              <a:gd name="T22" fmla="*/ 2147483647 w 1167"/>
              <a:gd name="T23" fmla="*/ 2147483647 h 570"/>
              <a:gd name="T24" fmla="*/ 2147483647 w 1167"/>
              <a:gd name="T25" fmla="*/ 2147483647 h 570"/>
              <a:gd name="T26" fmla="*/ 2147483647 w 1167"/>
              <a:gd name="T27" fmla="*/ 2147483647 h 570"/>
              <a:gd name="T28" fmla="*/ 2147483647 w 1167"/>
              <a:gd name="T29" fmla="*/ 2147483647 h 570"/>
              <a:gd name="T30" fmla="*/ 2147483647 w 1167"/>
              <a:gd name="T31" fmla="*/ 2147483647 h 570"/>
              <a:gd name="T32" fmla="*/ 2147483647 w 1167"/>
              <a:gd name="T33" fmla="*/ 2147483647 h 570"/>
              <a:gd name="T34" fmla="*/ 2147483647 w 1167"/>
              <a:gd name="T35" fmla="*/ 2147483647 h 570"/>
              <a:gd name="T36" fmla="*/ 2147483647 w 1167"/>
              <a:gd name="T37" fmla="*/ 2147483647 h 570"/>
              <a:gd name="T38" fmla="*/ 2147483647 w 1167"/>
              <a:gd name="T39" fmla="*/ 2147483647 h 570"/>
              <a:gd name="T40" fmla="*/ 2147483647 w 1167"/>
              <a:gd name="T41" fmla="*/ 2147483647 h 570"/>
              <a:gd name="T42" fmla="*/ 2147483647 w 1167"/>
              <a:gd name="T43" fmla="*/ 2147483647 h 570"/>
              <a:gd name="T44" fmla="*/ 2147483647 w 1167"/>
              <a:gd name="T45" fmla="*/ 2147483647 h 570"/>
              <a:gd name="T46" fmla="*/ 2147483647 w 1167"/>
              <a:gd name="T47" fmla="*/ 0 h 570"/>
              <a:gd name="T48" fmla="*/ 2147483647 w 1167"/>
              <a:gd name="T49" fmla="*/ 2147483647 h 5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7"/>
              <a:gd name="T76" fmla="*/ 0 h 570"/>
              <a:gd name="T77" fmla="*/ 1167 w 1167"/>
              <a:gd name="T78" fmla="*/ 570 h 57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7" h="570">
                <a:moveTo>
                  <a:pt x="0" y="570"/>
                </a:moveTo>
                <a:lnTo>
                  <a:pt x="105" y="558"/>
                </a:lnTo>
                <a:lnTo>
                  <a:pt x="201" y="540"/>
                </a:lnTo>
                <a:lnTo>
                  <a:pt x="267" y="552"/>
                </a:lnTo>
                <a:lnTo>
                  <a:pt x="330" y="564"/>
                </a:lnTo>
                <a:lnTo>
                  <a:pt x="381" y="513"/>
                </a:lnTo>
                <a:lnTo>
                  <a:pt x="456" y="522"/>
                </a:lnTo>
                <a:lnTo>
                  <a:pt x="516" y="528"/>
                </a:lnTo>
                <a:lnTo>
                  <a:pt x="612" y="474"/>
                </a:lnTo>
                <a:lnTo>
                  <a:pt x="690" y="480"/>
                </a:lnTo>
                <a:lnTo>
                  <a:pt x="762" y="492"/>
                </a:lnTo>
                <a:lnTo>
                  <a:pt x="798" y="408"/>
                </a:lnTo>
                <a:lnTo>
                  <a:pt x="861" y="414"/>
                </a:lnTo>
                <a:lnTo>
                  <a:pt x="897" y="309"/>
                </a:lnTo>
                <a:lnTo>
                  <a:pt x="822" y="300"/>
                </a:lnTo>
                <a:lnTo>
                  <a:pt x="984" y="240"/>
                </a:lnTo>
                <a:lnTo>
                  <a:pt x="1083" y="186"/>
                </a:lnTo>
                <a:lnTo>
                  <a:pt x="1167" y="141"/>
                </a:lnTo>
                <a:lnTo>
                  <a:pt x="1092" y="120"/>
                </a:lnTo>
                <a:lnTo>
                  <a:pt x="1020" y="102"/>
                </a:lnTo>
                <a:lnTo>
                  <a:pt x="1035" y="57"/>
                </a:lnTo>
                <a:lnTo>
                  <a:pt x="945" y="48"/>
                </a:lnTo>
                <a:lnTo>
                  <a:pt x="891" y="30"/>
                </a:lnTo>
                <a:lnTo>
                  <a:pt x="867" y="0"/>
                </a:lnTo>
                <a:lnTo>
                  <a:pt x="789" y="3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6062663" y="4157663"/>
            <a:ext cx="2308225" cy="512762"/>
          </a:xfrm>
          <a:prstGeom prst="wedgeRectCallout">
            <a:avLst>
              <a:gd name="adj1" fmla="val -88050"/>
              <a:gd name="adj2" fmla="val 141223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heuristické hledání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1400175" y="1154113"/>
            <a:ext cx="7364413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 startAt="2"/>
            </a:pPr>
            <a:r>
              <a:rPr lang="en-US" sz="2000">
                <a:solidFill>
                  <a:srgbClr val="F00000"/>
                </a:solidFill>
              </a:rPr>
              <a:t>Heuristic</a:t>
            </a:r>
            <a:r>
              <a:rPr lang="cs-CZ" sz="2000">
                <a:solidFill>
                  <a:srgbClr val="F00000"/>
                </a:solidFill>
              </a:rPr>
              <a:t>ký přístup</a:t>
            </a:r>
            <a:r>
              <a:rPr lang="en-US" sz="2000">
                <a:solidFill>
                  <a:srgbClr val="F00000"/>
                </a:solidFill>
              </a:rPr>
              <a:t>: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a) stepwise addition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b) star deco</a:t>
            </a:r>
            <a:r>
              <a:rPr lang="cs-CZ" sz="2000">
                <a:solidFill>
                  <a:schemeClr val="accent2"/>
                </a:solidFill>
              </a:rPr>
              <a:t>m</a:t>
            </a:r>
            <a:r>
              <a:rPr lang="en-US" sz="2000">
                <a:solidFill>
                  <a:schemeClr val="accent2"/>
                </a:solidFill>
              </a:rPr>
              <a:t>position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c) branch swapping	</a:t>
            </a:r>
            <a:r>
              <a:rPr lang="cs-CZ" sz="2000">
                <a:solidFill>
                  <a:schemeClr val="accent2"/>
                </a:solidFill>
              </a:rPr>
              <a:t>		</a:t>
            </a:r>
            <a:r>
              <a:rPr lang="en-US" sz="2000">
                <a:solidFill>
                  <a:schemeClr val="accent2"/>
                </a:solidFill>
              </a:rPr>
              <a:t>* </a:t>
            </a:r>
            <a:r>
              <a:rPr lang="en-US" sz="2000" b="0">
                <a:solidFill>
                  <a:schemeClr val="accent2"/>
                </a:solidFill>
              </a:rPr>
              <a:t>nearest-neighbor</a:t>
            </a:r>
            <a:r>
              <a:rPr lang="cs-CZ" sz="2000" b="0">
                <a:solidFill>
                  <a:schemeClr val="accent2"/>
                </a:solidFill>
              </a:rPr>
              <a:t/>
            </a:r>
            <a:br>
              <a:rPr lang="cs-CZ" sz="2000" b="0">
                <a:solidFill>
                  <a:schemeClr val="accent2"/>
                </a:solidFill>
              </a:rPr>
            </a:br>
            <a:r>
              <a:rPr lang="cs-CZ" sz="2000" b="0">
                <a:solidFill>
                  <a:schemeClr val="accent2"/>
                </a:solidFill>
              </a:rPr>
              <a:t>				   	  </a:t>
            </a:r>
            <a:r>
              <a:rPr lang="en-US" sz="2000" b="0">
                <a:solidFill>
                  <a:schemeClr val="accent2"/>
                </a:solidFill>
              </a:rPr>
              <a:t>interchanges (NNI)</a:t>
            </a:r>
            <a:r>
              <a:rPr lang="cs-CZ" sz="2000" b="0">
                <a:solidFill>
                  <a:schemeClr val="accent2"/>
                </a:solidFill>
              </a:rPr>
              <a:t/>
            </a:r>
            <a:br>
              <a:rPr lang="cs-CZ" sz="2000" b="0">
                <a:solidFill>
                  <a:schemeClr val="accent2"/>
                </a:solidFill>
              </a:rPr>
            </a:br>
            <a:r>
              <a:rPr lang="cs-CZ" sz="2000" b="0">
                <a:solidFill>
                  <a:schemeClr val="accent2"/>
                </a:solidFill>
              </a:rPr>
              <a:t/>
            </a:r>
            <a:br>
              <a:rPr lang="cs-CZ" sz="2000" b="0">
                <a:solidFill>
                  <a:schemeClr val="accent2"/>
                </a:solidFill>
              </a:rPr>
            </a:br>
            <a:r>
              <a:rPr lang="en-US" sz="2000" b="0">
                <a:solidFill>
                  <a:schemeClr val="accent2"/>
                </a:solidFill>
              </a:rPr>
              <a:t/>
            </a:r>
            <a:br>
              <a:rPr lang="en-US" sz="2000" b="0">
                <a:solidFill>
                  <a:schemeClr val="accent2"/>
                </a:solidFill>
              </a:rPr>
            </a:br>
            <a:r>
              <a:rPr lang="en-US" sz="2000" b="0">
                <a:solidFill>
                  <a:schemeClr val="accent2"/>
                </a:solidFill>
              </a:rPr>
              <a:t>				</a:t>
            </a:r>
            <a:r>
              <a:rPr lang="cs-CZ" sz="2000" b="0">
                <a:solidFill>
                  <a:schemeClr val="accent2"/>
                </a:solidFill>
              </a:rPr>
              <a:t>	</a:t>
            </a:r>
            <a:r>
              <a:rPr lang="en-US" sz="2000" b="0">
                <a:solidFill>
                  <a:schemeClr val="accent2"/>
                </a:solidFill>
              </a:rPr>
              <a:t>* subtree prunning</a:t>
            </a:r>
            <a:r>
              <a:rPr lang="cs-CZ" sz="2000" b="0">
                <a:solidFill>
                  <a:schemeClr val="accent2"/>
                </a:solidFill>
              </a:rPr>
              <a:t/>
            </a:r>
            <a:br>
              <a:rPr lang="cs-CZ" sz="2000" b="0">
                <a:solidFill>
                  <a:schemeClr val="accent2"/>
                </a:solidFill>
              </a:rPr>
            </a:br>
            <a:r>
              <a:rPr lang="cs-CZ" sz="2000" b="0">
                <a:solidFill>
                  <a:schemeClr val="accent2"/>
                </a:solidFill>
              </a:rPr>
              <a:t>				   	  </a:t>
            </a:r>
            <a:r>
              <a:rPr lang="en-US" sz="2000" b="0">
                <a:solidFill>
                  <a:schemeClr val="accent2"/>
                </a:solidFill>
              </a:rPr>
              <a:t>and regrafting (SPR)</a:t>
            </a:r>
            <a:r>
              <a:rPr lang="cs-CZ" sz="2000" b="0">
                <a:solidFill>
                  <a:schemeClr val="accent2"/>
                </a:solidFill>
              </a:rPr>
              <a:t/>
            </a:r>
            <a:br>
              <a:rPr lang="cs-CZ" sz="2000" b="0">
                <a:solidFill>
                  <a:schemeClr val="accent2"/>
                </a:solidFill>
              </a:rPr>
            </a:br>
            <a:endParaRPr lang="cs-CZ" sz="2000" b="0">
              <a:solidFill>
                <a:schemeClr val="accent2"/>
              </a:solidFill>
            </a:endParaRPr>
          </a:p>
          <a:p>
            <a:pPr marL="342900" indent="-342900"/>
            <a:r>
              <a:rPr lang="cs-CZ" sz="2000" b="0">
                <a:solidFill>
                  <a:schemeClr val="accent2"/>
                </a:solidFill>
              </a:rPr>
              <a:t/>
            </a:r>
            <a:br>
              <a:rPr lang="cs-CZ" sz="2000" b="0">
                <a:solidFill>
                  <a:schemeClr val="accent2"/>
                </a:solidFill>
              </a:rPr>
            </a:br>
            <a:r>
              <a:rPr lang="en-US" sz="2000" b="0">
                <a:solidFill>
                  <a:schemeClr val="accent2"/>
                </a:solidFill>
              </a:rPr>
              <a:t/>
            </a:r>
            <a:br>
              <a:rPr lang="en-US" sz="2000" b="0">
                <a:solidFill>
                  <a:schemeClr val="accent2"/>
                </a:solidFill>
              </a:rPr>
            </a:br>
            <a:r>
              <a:rPr lang="en-US" sz="2000" b="0">
                <a:solidFill>
                  <a:schemeClr val="accent2"/>
                </a:solidFill>
              </a:rPr>
              <a:t>				</a:t>
            </a:r>
            <a:r>
              <a:rPr lang="cs-CZ" sz="2000" b="0">
                <a:solidFill>
                  <a:schemeClr val="accent2"/>
                </a:solidFill>
              </a:rPr>
              <a:t>	</a:t>
            </a:r>
            <a:r>
              <a:rPr lang="en-US" sz="2000" b="0">
                <a:solidFill>
                  <a:schemeClr val="accent2"/>
                </a:solidFill>
              </a:rPr>
              <a:t>* tree bisection and</a:t>
            </a:r>
            <a:r>
              <a:rPr lang="cs-CZ" sz="2000" b="0">
                <a:solidFill>
                  <a:schemeClr val="accent2"/>
                </a:solidFill>
              </a:rPr>
              <a:t/>
            </a:r>
            <a:br>
              <a:rPr lang="cs-CZ" sz="2000" b="0">
                <a:solidFill>
                  <a:schemeClr val="accent2"/>
                </a:solidFill>
              </a:rPr>
            </a:br>
            <a:r>
              <a:rPr lang="cs-CZ" sz="2000" b="0">
                <a:solidFill>
                  <a:schemeClr val="accent2"/>
                </a:solidFill>
              </a:rPr>
              <a:t>				   	  </a:t>
            </a:r>
            <a:r>
              <a:rPr lang="en-US" sz="2000" b="0">
                <a:solidFill>
                  <a:schemeClr val="accent2"/>
                </a:solidFill>
              </a:rPr>
              <a:t>reconnection (TBR)</a:t>
            </a:r>
            <a:endParaRPr lang="cs-CZ" sz="2000" b="0">
              <a:solidFill>
                <a:schemeClr val="accent2"/>
              </a:solidFill>
            </a:endParaRPr>
          </a:p>
        </p:txBody>
      </p:sp>
      <p:pic>
        <p:nvPicPr>
          <p:cNvPr id="185348" name="Picture 4" descr="Sw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275" y="346075"/>
            <a:ext cx="4930775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114550" y="171450"/>
            <a:ext cx="5010150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</a:rPr>
              <a:t>Měření spolehlivosti stromů</a:t>
            </a:r>
            <a:r>
              <a:rPr lang="en-US" sz="2800">
                <a:solidFill>
                  <a:srgbClr val="E60000"/>
                </a:solidFill>
              </a:rPr>
              <a:t> </a:t>
            </a:r>
            <a:endParaRPr lang="cs-CZ" sz="2800">
              <a:solidFill>
                <a:srgbClr val="E60000"/>
              </a:solidFill>
            </a:endParaRPr>
          </a:p>
        </p:txBody>
      </p:sp>
      <p:pic>
        <p:nvPicPr>
          <p:cNvPr id="20483" name="Picture 3" descr="Boot"/>
          <p:cNvPicPr>
            <a:picLocks noChangeAspect="1" noChangeArrowheads="1"/>
          </p:cNvPicPr>
          <p:nvPr/>
        </p:nvPicPr>
        <p:blipFill>
          <a:blip r:embed="rId3" cstate="print"/>
          <a:srcRect l="2206" t="3629" r="1595" b="1485"/>
          <a:stretch>
            <a:fillRect/>
          </a:stretch>
        </p:blipFill>
        <p:spPr bwMode="auto">
          <a:xfrm>
            <a:off x="1199073" y="1775902"/>
            <a:ext cx="6892505" cy="450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4367213" y="995363"/>
            <a:ext cx="27943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/>
              <a:t>bez </a:t>
            </a:r>
            <a:r>
              <a:rPr lang="cs-CZ" b="0" dirty="0"/>
              <a:t>navrácení</a:t>
            </a:r>
            <a:r>
              <a:rPr lang="cs-CZ" b="0" dirty="0">
                <a:solidFill>
                  <a:srgbClr val="FF0000"/>
                </a:solidFill>
              </a:rPr>
              <a:t> </a:t>
            </a:r>
            <a:r>
              <a:rPr lang="cs-CZ" b="0" dirty="0"/>
              <a:t>=</a:t>
            </a:r>
            <a:r>
              <a:rPr lang="cs-CZ" b="0" dirty="0">
                <a:solidFill>
                  <a:srgbClr val="F0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jackknife</a:t>
            </a:r>
            <a:endParaRPr lang="cs-CZ" b="0" dirty="0">
              <a:solidFill>
                <a:srgbClr val="E60000"/>
              </a:solidFill>
            </a:endParaRPr>
          </a:p>
          <a:p>
            <a:r>
              <a:rPr lang="cs-CZ" b="0" dirty="0" smtClean="0"/>
              <a:t>s </a:t>
            </a:r>
            <a:r>
              <a:rPr lang="cs-CZ" b="0" dirty="0"/>
              <a:t>navrácením</a:t>
            </a:r>
            <a:r>
              <a:rPr lang="cs-CZ" b="0" dirty="0">
                <a:solidFill>
                  <a:srgbClr val="FF0000"/>
                </a:solidFill>
              </a:rPr>
              <a:t> </a:t>
            </a:r>
            <a:r>
              <a:rPr lang="cs-CZ" b="0" dirty="0"/>
              <a:t>=</a:t>
            </a:r>
            <a:r>
              <a:rPr lang="cs-CZ" b="0" dirty="0">
                <a:solidFill>
                  <a:srgbClr val="F00000"/>
                </a:solidFill>
              </a:rPr>
              <a:t> </a:t>
            </a:r>
            <a:r>
              <a:rPr lang="cs-CZ" b="0" dirty="0">
                <a:solidFill>
                  <a:srgbClr val="E60000"/>
                </a:solidFill>
              </a:rPr>
              <a:t>bootstrap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447675" y="952500"/>
            <a:ext cx="368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</a:rPr>
              <a:t>Metody opakovaného výběru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66" y="1021010"/>
            <a:ext cx="5805577" cy="531883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39107" y="92577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E60000"/>
                </a:solidFill>
              </a:rPr>
              <a:t>Bootstrap</a:t>
            </a:r>
            <a:endParaRPr lang="cs-CZ" dirty="0">
              <a:solidFill>
                <a:srgbClr val="E6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14550" y="171450"/>
            <a:ext cx="5010150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</a:rPr>
              <a:t>Měření spolehlivosti stromů</a:t>
            </a:r>
            <a:r>
              <a:rPr lang="en-US" sz="2800">
                <a:solidFill>
                  <a:srgbClr val="E60000"/>
                </a:solidFill>
              </a:rPr>
              <a:t> </a:t>
            </a:r>
            <a:endParaRPr lang="cs-CZ" sz="280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80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114550" y="171450"/>
            <a:ext cx="5010150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</a:rPr>
              <a:t>Měření spolehlivosti stromů</a:t>
            </a:r>
            <a:r>
              <a:rPr lang="en-US" sz="2800">
                <a:solidFill>
                  <a:srgbClr val="E60000"/>
                </a:solidFill>
              </a:rPr>
              <a:t> </a:t>
            </a:r>
            <a:endParaRPr lang="cs-CZ" sz="2800">
              <a:solidFill>
                <a:srgbClr val="E6000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33509" y="5942192"/>
            <a:ext cx="6098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smtClean="0"/>
              <a:t>b</a:t>
            </a:r>
            <a:r>
              <a:rPr lang="en-US" sz="2000" b="0" dirty="0" err="1" smtClean="0"/>
              <a:t>ayesovsk</a:t>
            </a:r>
            <a:r>
              <a:rPr lang="cs-CZ" sz="2000" b="0" dirty="0" smtClean="0"/>
              <a:t>á analýza: aposteriorní </a:t>
            </a:r>
            <a:r>
              <a:rPr lang="cs-CZ" sz="2000" b="0" dirty="0"/>
              <a:t>pravděpodobnosti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37" y="1988716"/>
            <a:ext cx="6470905" cy="3395472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32227" y="841106"/>
            <a:ext cx="49135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E60000"/>
                </a:solidFill>
              </a:rPr>
              <a:t>parametrický </a:t>
            </a:r>
            <a:r>
              <a:rPr lang="cs-CZ" sz="2000" dirty="0">
                <a:solidFill>
                  <a:srgbClr val="E60000"/>
                </a:solidFill>
              </a:rPr>
              <a:t>bootstrap: </a:t>
            </a:r>
            <a:r>
              <a:rPr lang="cs-CZ" sz="2000" b="0" dirty="0"/>
              <a:t>evoluční </a:t>
            </a:r>
            <a:r>
              <a:rPr lang="cs-CZ" sz="2000" b="0" dirty="0" smtClean="0"/>
              <a:t>model</a:t>
            </a:r>
            <a:endParaRPr lang="cs-CZ" sz="2000" b="0" dirty="0"/>
          </a:p>
        </p:txBody>
      </p:sp>
    </p:spTree>
    <p:extLst>
      <p:ext uri="{BB962C8B-B14F-4D97-AF65-F5344CB8AC3E}">
        <p14:creationId xmlns="" xmlns:p14="http://schemas.microsoft.com/office/powerpoint/2010/main" val="6380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2921000" y="433388"/>
            <a:ext cx="3292475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</a:rPr>
              <a:t>Testování hypotéz</a:t>
            </a:r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590550" y="1322867"/>
            <a:ext cx="3886200" cy="4619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</a:rPr>
              <a:t>Test molekulárních hodin</a:t>
            </a:r>
          </a:p>
        </p:txBody>
      </p:sp>
      <p:sp>
        <p:nvSpPr>
          <p:cNvPr id="203785" name="Text Box 9"/>
          <p:cNvSpPr txBox="1">
            <a:spLocks noChangeArrowheads="1"/>
          </p:cNvSpPr>
          <p:nvPr/>
        </p:nvSpPr>
        <p:spPr bwMode="auto">
          <a:xfrm>
            <a:off x="581924" y="2241729"/>
            <a:ext cx="453201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E60000"/>
                </a:solidFill>
              </a:rPr>
              <a:t>Relative</a:t>
            </a:r>
            <a:r>
              <a:rPr lang="cs-CZ" sz="2000" dirty="0" smtClean="0">
                <a:solidFill>
                  <a:srgbClr val="E60000"/>
                </a:solidFill>
              </a:rPr>
              <a:t> </a:t>
            </a:r>
            <a:r>
              <a:rPr lang="cs-CZ" sz="2000" dirty="0" err="1">
                <a:solidFill>
                  <a:srgbClr val="E60000"/>
                </a:solidFill>
              </a:rPr>
              <a:t>rate</a:t>
            </a:r>
            <a:r>
              <a:rPr lang="cs-CZ" sz="2000" dirty="0">
                <a:solidFill>
                  <a:srgbClr val="E60000"/>
                </a:solidFill>
              </a:rPr>
              <a:t> test </a:t>
            </a:r>
            <a:r>
              <a:rPr lang="cs-CZ" sz="2000" b="0" dirty="0"/>
              <a:t>(RRT): AC=BC?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r>
              <a:rPr lang="en-US" sz="2000" dirty="0" smtClean="0">
                <a:solidFill>
                  <a:srgbClr val="E60000"/>
                </a:solidFill>
              </a:rPr>
              <a:t>L</a:t>
            </a:r>
            <a:r>
              <a:rPr lang="cs-CZ" sz="2000" dirty="0" err="1" smtClean="0">
                <a:solidFill>
                  <a:srgbClr val="E60000"/>
                </a:solidFill>
              </a:rPr>
              <a:t>inearizované</a:t>
            </a:r>
            <a:r>
              <a:rPr lang="cs-CZ" sz="2000" dirty="0" smtClean="0">
                <a:solidFill>
                  <a:srgbClr val="E60000"/>
                </a:solidFill>
              </a:rPr>
              <a:t> </a:t>
            </a:r>
            <a:r>
              <a:rPr lang="cs-CZ" sz="2000" dirty="0">
                <a:solidFill>
                  <a:srgbClr val="E60000"/>
                </a:solidFill>
              </a:rPr>
              <a:t>stromy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dirty="0"/>
              <a:t>  </a:t>
            </a:r>
            <a:r>
              <a:rPr lang="cs-CZ" b="0" dirty="0"/>
              <a:t>odstranění signifikantně odlišných </a:t>
            </a:r>
            <a:r>
              <a:rPr lang="cs-CZ" b="0" dirty="0" smtClean="0"/>
              <a:t>taxonů</a:t>
            </a:r>
            <a:endParaRPr lang="cs-CZ" sz="2000" b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40" y="4361001"/>
            <a:ext cx="6717793" cy="2048256"/>
          </a:xfrm>
          <a:prstGeom prst="rect">
            <a:avLst/>
          </a:prstGeom>
        </p:spPr>
      </p:pic>
      <p:pic>
        <p:nvPicPr>
          <p:cNvPr id="13" name="Obrázek 12" descr="7.6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8044" y="1224376"/>
            <a:ext cx="3891663" cy="24813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25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2" y="1095555"/>
            <a:ext cx="7179764" cy="5238139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574625" y="155575"/>
            <a:ext cx="4121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E60000"/>
                </a:solidFill>
              </a:rPr>
              <a:t>R</a:t>
            </a:r>
            <a:r>
              <a:rPr lang="cs-CZ" sz="2000" dirty="0" err="1" smtClean="0">
                <a:solidFill>
                  <a:srgbClr val="E60000"/>
                </a:solidFill>
              </a:rPr>
              <a:t>elaxované</a:t>
            </a:r>
            <a:r>
              <a:rPr lang="cs-CZ" sz="2000" dirty="0" smtClean="0">
                <a:solidFill>
                  <a:srgbClr val="E60000"/>
                </a:solidFill>
              </a:rPr>
              <a:t> </a:t>
            </a:r>
            <a:r>
              <a:rPr lang="cs-CZ" sz="2000" dirty="0">
                <a:solidFill>
                  <a:srgbClr val="E60000"/>
                </a:solidFill>
              </a:rPr>
              <a:t>molekulární hodiny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  </a:t>
            </a:r>
            <a:r>
              <a:rPr lang="cs-CZ" b="0" dirty="0"/>
              <a:t>umožňují změnu rychlostí podél větví</a:t>
            </a:r>
            <a:endParaRPr lang="cs-CZ" sz="2000" b="0" dirty="0"/>
          </a:p>
        </p:txBody>
      </p:sp>
    </p:spTree>
    <p:extLst>
      <p:ext uri="{BB962C8B-B14F-4D97-AF65-F5344CB8AC3E}">
        <p14:creationId xmlns="" xmlns:p14="http://schemas.microsoft.com/office/powerpoint/2010/main" val="234345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321050" y="434975"/>
            <a:ext cx="260508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</a:rPr>
              <a:t>Srovnání stromů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590550" y="936625"/>
            <a:ext cx="4549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0">
                <a:solidFill>
                  <a:schemeClr val="tx1">
                    <a:lumMod val="95000"/>
                    <a:lumOff val="5000"/>
                  </a:schemeClr>
                </a:solidFill>
              </a:rPr>
              <a:t>Je jeden strom lepší než druhý?</a:t>
            </a: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590550" y="1612900"/>
            <a:ext cx="42783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</a:rPr>
              <a:t>Testy párových pozic:</a:t>
            </a:r>
            <a:endParaRPr lang="cs-CZ" dirty="0">
              <a:solidFill>
                <a:srgbClr val="E60000"/>
              </a:solidFill>
            </a:endParaRPr>
          </a:p>
          <a:p>
            <a:r>
              <a:rPr lang="cs-CZ" b="0" dirty="0" err="1" smtClean="0"/>
              <a:t>winning</a:t>
            </a:r>
            <a:r>
              <a:rPr lang="cs-CZ" b="0" dirty="0" smtClean="0"/>
              <a:t> </a:t>
            </a:r>
            <a:r>
              <a:rPr lang="cs-CZ" b="0" dirty="0" err="1"/>
              <a:t>sites</a:t>
            </a:r>
            <a:r>
              <a:rPr lang="cs-CZ" b="0" dirty="0"/>
              <a:t> test</a:t>
            </a:r>
          </a:p>
          <a:p>
            <a:r>
              <a:rPr lang="cs-CZ" b="0" dirty="0" err="1" smtClean="0"/>
              <a:t>Felsensteinův</a:t>
            </a:r>
            <a:r>
              <a:rPr lang="cs-CZ" b="0" dirty="0" smtClean="0"/>
              <a:t> </a:t>
            </a:r>
            <a:r>
              <a:rPr lang="cs-CZ" b="0" i="1" dirty="0"/>
              <a:t>z</a:t>
            </a:r>
            <a:r>
              <a:rPr lang="cs-CZ" b="0" dirty="0"/>
              <a:t> test</a:t>
            </a:r>
          </a:p>
          <a:p>
            <a:r>
              <a:rPr lang="cs-CZ" b="0" dirty="0" err="1" smtClean="0"/>
              <a:t>Templetonův</a:t>
            </a:r>
            <a:r>
              <a:rPr lang="cs-CZ" b="0" dirty="0" smtClean="0"/>
              <a:t> </a:t>
            </a:r>
            <a:r>
              <a:rPr lang="cs-CZ" b="0" dirty="0"/>
              <a:t>test</a:t>
            </a:r>
          </a:p>
          <a:p>
            <a:r>
              <a:rPr lang="cs-CZ" b="0" dirty="0" err="1" smtClean="0"/>
              <a:t>Kishinův</a:t>
            </a:r>
            <a:r>
              <a:rPr lang="cs-CZ" b="0" dirty="0" smtClean="0"/>
              <a:t>-</a:t>
            </a:r>
            <a:r>
              <a:rPr lang="cs-CZ" b="0" dirty="0" err="1" smtClean="0"/>
              <a:t>Hasegawův</a:t>
            </a:r>
            <a:r>
              <a:rPr lang="cs-CZ" b="0" dirty="0" smtClean="0"/>
              <a:t> </a:t>
            </a:r>
            <a:r>
              <a:rPr lang="cs-CZ" b="0" dirty="0"/>
              <a:t>test (KHT, RELL)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dirty="0">
                <a:solidFill>
                  <a:srgbClr val="E60000"/>
                </a:solidFill>
              </a:rPr>
              <a:t>Pro více než dva stromy:</a:t>
            </a:r>
          </a:p>
          <a:p>
            <a:r>
              <a:rPr lang="cs-CZ" b="0" dirty="0" err="1" smtClean="0"/>
              <a:t>Shimodairův</a:t>
            </a:r>
            <a:r>
              <a:rPr lang="cs-CZ" b="0" dirty="0" smtClean="0"/>
              <a:t>-</a:t>
            </a:r>
            <a:r>
              <a:rPr lang="cs-CZ" b="0" dirty="0" err="1" smtClean="0"/>
              <a:t>Hasegawův</a:t>
            </a:r>
            <a:r>
              <a:rPr lang="cs-CZ" b="0" dirty="0" smtClean="0"/>
              <a:t> </a:t>
            </a:r>
            <a:r>
              <a:rPr lang="cs-CZ" b="0" dirty="0"/>
              <a:t>(SH) test</a:t>
            </a:r>
          </a:p>
        </p:txBody>
      </p:sp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590550" y="4352925"/>
            <a:ext cx="5457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0">
                <a:solidFill>
                  <a:schemeClr val="tx1">
                    <a:lumMod val="95000"/>
                    <a:lumOff val="5000"/>
                  </a:schemeClr>
                </a:solidFill>
              </a:rPr>
              <a:t>Jsou dva stromy signifikantně odlišné?</a:t>
            </a: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590550" y="4965700"/>
            <a:ext cx="341632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</a:rPr>
              <a:t>Distance mezi stromy:</a:t>
            </a:r>
            <a:endParaRPr lang="cs-CZ" dirty="0">
              <a:solidFill>
                <a:srgbClr val="E60000"/>
              </a:solidFill>
            </a:endParaRPr>
          </a:p>
          <a:p>
            <a:r>
              <a:rPr lang="cs-CZ" b="0" dirty="0" err="1" smtClean="0"/>
              <a:t>partition</a:t>
            </a:r>
            <a:r>
              <a:rPr lang="cs-CZ" b="0" dirty="0" smtClean="0"/>
              <a:t> </a:t>
            </a:r>
            <a:r>
              <a:rPr lang="cs-CZ" b="0" dirty="0" err="1"/>
              <a:t>metric</a:t>
            </a:r>
            <a:endParaRPr lang="cs-CZ" b="0" dirty="0"/>
          </a:p>
          <a:p>
            <a:r>
              <a:rPr lang="cs-CZ" b="0" dirty="0" err="1" smtClean="0"/>
              <a:t>quartet</a:t>
            </a:r>
            <a:r>
              <a:rPr lang="cs-CZ" b="0" dirty="0" smtClean="0"/>
              <a:t> </a:t>
            </a:r>
            <a:r>
              <a:rPr lang="cs-CZ" b="0" dirty="0" err="1"/>
              <a:t>metric</a:t>
            </a:r>
            <a:endParaRPr lang="cs-CZ" b="0" dirty="0"/>
          </a:p>
          <a:p>
            <a:r>
              <a:rPr lang="cs-CZ" b="0" dirty="0" err="1" smtClean="0"/>
              <a:t>path</a:t>
            </a:r>
            <a:r>
              <a:rPr lang="cs-CZ" b="0" dirty="0" smtClean="0"/>
              <a:t> </a:t>
            </a:r>
            <a:r>
              <a:rPr lang="cs-CZ" b="0" dirty="0" err="1"/>
              <a:t>difference</a:t>
            </a:r>
            <a:r>
              <a:rPr lang="cs-CZ" b="0" dirty="0"/>
              <a:t> </a:t>
            </a:r>
            <a:r>
              <a:rPr lang="cs-CZ" b="0" dirty="0" err="1"/>
              <a:t>metric</a:t>
            </a:r>
            <a:endParaRPr lang="cs-CZ" b="0" dirty="0"/>
          </a:p>
          <a:p>
            <a:r>
              <a:rPr lang="cs-CZ" b="0" dirty="0" smtClean="0"/>
              <a:t>metody </a:t>
            </a:r>
            <a:r>
              <a:rPr lang="cs-CZ" b="0" dirty="0"/>
              <a:t>inkorporující délky větví</a:t>
            </a: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4246563" y="5988050"/>
            <a:ext cx="4284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Problémy s distancemi mezi stromy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8" grpId="0" build="p"/>
      <p:bldP spid="212999" grpId="0"/>
      <p:bldP spid="213000" grpId="0"/>
      <p:bldP spid="21300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724150" y="423863"/>
            <a:ext cx="3805238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E60000"/>
                </a:solidFill>
              </a:rPr>
              <a:t>Konsensuální stromy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590550" y="1774825"/>
            <a:ext cx="2305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/>
              <a:t> striktní </a:t>
            </a:r>
            <a:r>
              <a:rPr lang="cs-CZ" sz="2000" b="0" dirty="0" smtClean="0"/>
              <a:t>konsensus</a:t>
            </a:r>
            <a:endParaRPr lang="cs-CZ" sz="2000" b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0" y="1453231"/>
            <a:ext cx="5543069" cy="18209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64" y="3458182"/>
            <a:ext cx="2504942" cy="2871432"/>
          </a:xfrm>
          <a:prstGeom prst="rect">
            <a:avLst/>
          </a:prstGeom>
        </p:spPr>
      </p:pic>
      <p:sp>
        <p:nvSpPr>
          <p:cNvPr id="7" name="Obdélníkový popisek 6"/>
          <p:cNvSpPr/>
          <p:nvPr/>
        </p:nvSpPr>
        <p:spPr bwMode="auto">
          <a:xfrm>
            <a:off x="7130473" y="748145"/>
            <a:ext cx="1699491" cy="341745"/>
          </a:xfrm>
          <a:prstGeom prst="wedgeRectCallout">
            <a:avLst>
              <a:gd name="adj1" fmla="val -58876"/>
              <a:gd name="adj2" fmla="val 151689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zdrojové stromy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323273" y="2641600"/>
            <a:ext cx="1551709" cy="849744"/>
          </a:xfrm>
          <a:prstGeom prst="wedgeRectCallout">
            <a:avLst>
              <a:gd name="adj1" fmla="val 42755"/>
              <a:gd name="adj2" fmla="val 9382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striktně konsensuální strom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3774948" y="4440798"/>
            <a:ext cx="5054653" cy="1657907"/>
            <a:chOff x="3774948" y="4440798"/>
            <a:chExt cx="5054653" cy="1657907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948" y="4440798"/>
              <a:ext cx="5054653" cy="1657907"/>
            </a:xfrm>
            <a:prstGeom prst="rect">
              <a:avLst/>
            </a:prstGeom>
          </p:spPr>
        </p:pic>
        <p:sp>
          <p:nvSpPr>
            <p:cNvPr id="9" name="Zahnutá šipka doleva 8"/>
            <p:cNvSpPr/>
            <p:nvPr/>
          </p:nvSpPr>
          <p:spPr bwMode="auto">
            <a:xfrm>
              <a:off x="5246253" y="4544291"/>
              <a:ext cx="350983" cy="1089891"/>
            </a:xfrm>
            <a:prstGeom prst="curved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946150" y="361950"/>
            <a:ext cx="722788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E60000"/>
                </a:solidFill>
              </a:rPr>
              <a:t>Maxim</a:t>
            </a:r>
            <a:r>
              <a:rPr lang="cs-CZ" sz="2400">
                <a:solidFill>
                  <a:srgbClr val="E60000"/>
                </a:solidFill>
              </a:rPr>
              <a:t>ální věrohodnost ve fylogenetické analýze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7363" y="955675"/>
            <a:ext cx="7924800" cy="1570038"/>
            <a:chOff x="307" y="602"/>
            <a:chExt cx="4992" cy="989"/>
          </a:xfrm>
        </p:grpSpPr>
        <p:sp>
          <p:nvSpPr>
            <p:cNvPr id="8208" name="Text Box 5"/>
            <p:cNvSpPr txBox="1">
              <a:spLocks noChangeArrowheads="1"/>
            </p:cNvSpPr>
            <p:nvPr/>
          </p:nvSpPr>
          <p:spPr bwMode="auto">
            <a:xfrm>
              <a:off x="307" y="841"/>
              <a:ext cx="4992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i="1">
                  <a:latin typeface="Courier New" pitchFamily="49" charset="0"/>
                </a:rPr>
                <a:t>1</a:t>
              </a:r>
              <a:r>
                <a:rPr lang="cs-CZ">
                  <a:latin typeface="Courier New" pitchFamily="49" charset="0"/>
                </a:rPr>
                <a:t>	TCAAAAATGGCTTTATTCGCTTAATGCCGTTAACCCTTGCGGGGGCCATG</a:t>
              </a:r>
              <a:endParaRPr lang="cs-CZ" i="1">
                <a:latin typeface="Courier New" pitchFamily="49" charset="0"/>
              </a:endParaRPr>
            </a:p>
            <a:p>
              <a:r>
                <a:rPr lang="cs-CZ" i="1">
                  <a:latin typeface="Courier New" pitchFamily="49" charset="0"/>
                </a:rPr>
                <a:t>2</a:t>
              </a:r>
              <a:r>
                <a:rPr lang="cs-CZ">
                  <a:latin typeface="Courier New" pitchFamily="49" charset="0"/>
                </a:rPr>
                <a:t>	TCCGTGATGGATTTATTTCCGCAATGCCTGTCATCTTATTCTCAAGTATC</a:t>
              </a:r>
              <a:endParaRPr lang="cs-CZ" i="1">
                <a:latin typeface="Courier New" pitchFamily="49" charset="0"/>
              </a:endParaRPr>
            </a:p>
            <a:p>
              <a:r>
                <a:rPr lang="cs-CZ" i="1">
                  <a:latin typeface="Courier New" pitchFamily="49" charset="0"/>
                </a:rPr>
                <a:t>3</a:t>
              </a:r>
              <a:r>
                <a:rPr lang="cs-CZ">
                  <a:latin typeface="Courier New" pitchFamily="49" charset="0"/>
                </a:rPr>
                <a:t>	TTCGTGATGGATTTATTGCAGGTATGCCAGTCATCCTTTTCTCATCTATC</a:t>
              </a:r>
              <a:endParaRPr lang="cs-CZ" i="1">
                <a:latin typeface="Courier New" pitchFamily="49" charset="0"/>
              </a:endParaRPr>
            </a:p>
            <a:p>
              <a:r>
                <a:rPr lang="cs-CZ" i="1">
                  <a:latin typeface="Courier New" pitchFamily="49" charset="0"/>
                </a:rPr>
                <a:t>4</a:t>
              </a:r>
              <a:r>
                <a:rPr lang="cs-CZ">
                  <a:latin typeface="Courier New" pitchFamily="49" charset="0"/>
                </a:rPr>
                <a:t>	TTCGTGACGGGTTTATCTCGGCAATGCCGGTCATCCTATTTTCGAGTATT</a:t>
              </a:r>
            </a:p>
          </p:txBody>
        </p:sp>
        <p:sp>
          <p:nvSpPr>
            <p:cNvPr id="8209" name="Text Box 6"/>
            <p:cNvSpPr txBox="1">
              <a:spLocks noChangeArrowheads="1"/>
            </p:cNvSpPr>
            <p:nvPr/>
          </p:nvSpPr>
          <p:spPr bwMode="auto">
            <a:xfrm>
              <a:off x="307" y="602"/>
              <a:ext cx="4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E60000"/>
                  </a:solidFill>
                </a:rPr>
                <a:t>data:</a:t>
              </a:r>
              <a:endParaRPr lang="cs-CZ" sz="2000" dirty="0">
                <a:solidFill>
                  <a:srgbClr val="E60000"/>
                </a:solidFill>
              </a:endParaRPr>
            </a:p>
          </p:txBody>
        </p:sp>
      </p:grp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487363" y="2673350"/>
            <a:ext cx="973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</a:rPr>
              <a:t>strom</a:t>
            </a:r>
            <a:r>
              <a:rPr lang="en-US" sz="2000" dirty="0">
                <a:solidFill>
                  <a:srgbClr val="E60000"/>
                </a:solidFill>
              </a:rPr>
              <a:t>:</a:t>
            </a:r>
            <a:endParaRPr lang="cs-CZ" sz="2000" dirty="0">
              <a:solidFill>
                <a:srgbClr val="E60000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1530350" y="2698750"/>
            <a:ext cx="3835400" cy="2325688"/>
            <a:chOff x="1530350" y="2698750"/>
            <a:chExt cx="3835400" cy="2325688"/>
          </a:xfrm>
        </p:grpSpPr>
        <p:pic>
          <p:nvPicPr>
            <p:cNvPr id="216073" name="Picture 9" descr="Likelihoo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0350" y="2698750"/>
              <a:ext cx="3835400" cy="2325688"/>
            </a:xfrm>
            <a:prstGeom prst="rect">
              <a:avLst/>
            </a:prstGeom>
            <a:noFill/>
            <a:effectLst/>
          </p:spPr>
        </p:pic>
        <p:sp>
          <p:nvSpPr>
            <p:cNvPr id="8206" name="Text Box 10"/>
            <p:cNvSpPr txBox="1">
              <a:spLocks noChangeArrowheads="1"/>
            </p:cNvSpPr>
            <p:nvPr/>
          </p:nvSpPr>
          <p:spPr bwMode="auto">
            <a:xfrm>
              <a:off x="1808163" y="3348038"/>
              <a:ext cx="10985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chemeClr val="accent2"/>
                  </a:solidFill>
                </a:rPr>
                <a:t>topolog</a:t>
              </a:r>
              <a:r>
                <a:rPr lang="cs-CZ" sz="1600" dirty="0" err="1">
                  <a:solidFill>
                    <a:schemeClr val="accent2"/>
                  </a:solidFill>
                </a:rPr>
                <a:t>ie</a:t>
              </a:r>
              <a:endParaRPr lang="cs-CZ" sz="1600" dirty="0">
                <a:solidFill>
                  <a:schemeClr val="accent2"/>
                </a:solidFill>
              </a:endParaRPr>
            </a:p>
          </p:txBody>
        </p:sp>
        <p:sp>
          <p:nvSpPr>
            <p:cNvPr id="8207" name="Text Box 11"/>
            <p:cNvSpPr txBox="1">
              <a:spLocks noChangeArrowheads="1"/>
            </p:cNvSpPr>
            <p:nvPr/>
          </p:nvSpPr>
          <p:spPr bwMode="auto">
            <a:xfrm>
              <a:off x="2030413" y="4660900"/>
              <a:ext cx="12239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solidFill>
                    <a:schemeClr val="accent2"/>
                  </a:solidFill>
                </a:rPr>
                <a:t>délky větví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89613" y="2717800"/>
            <a:ext cx="2032000" cy="1665288"/>
            <a:chOff x="3647" y="1712"/>
            <a:chExt cx="1280" cy="1049"/>
          </a:xfrm>
        </p:grpSpPr>
        <p:sp>
          <p:nvSpPr>
            <p:cNvPr id="8202" name="Text Box 13"/>
            <p:cNvSpPr txBox="1">
              <a:spLocks noChangeArrowheads="1"/>
            </p:cNvSpPr>
            <p:nvPr/>
          </p:nvSpPr>
          <p:spPr bwMode="auto">
            <a:xfrm>
              <a:off x="3647" y="1712"/>
              <a:ext cx="12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E60000"/>
                  </a:solidFill>
                </a:rPr>
                <a:t>evolu</a:t>
              </a:r>
              <a:r>
                <a:rPr lang="cs-CZ" sz="2000">
                  <a:solidFill>
                    <a:srgbClr val="E60000"/>
                  </a:solidFill>
                </a:rPr>
                <a:t>ční</a:t>
              </a:r>
              <a:r>
                <a:rPr lang="en-US" sz="2000">
                  <a:solidFill>
                    <a:srgbClr val="E60000"/>
                  </a:solidFill>
                </a:rPr>
                <a:t> model</a:t>
              </a:r>
              <a:endParaRPr lang="cs-CZ" sz="2000">
                <a:solidFill>
                  <a:srgbClr val="E60000"/>
                </a:solidFill>
              </a:endParaRPr>
            </a:p>
          </p:txBody>
        </p:sp>
        <p:sp>
          <p:nvSpPr>
            <p:cNvPr id="8203" name="AutoShape 14"/>
            <p:cNvSpPr>
              <a:spLocks/>
            </p:cNvSpPr>
            <p:nvPr/>
          </p:nvSpPr>
          <p:spPr bwMode="auto">
            <a:xfrm rot="2319445">
              <a:off x="3721" y="1956"/>
              <a:ext cx="110" cy="805"/>
            </a:xfrm>
            <a:prstGeom prst="rightBrace">
              <a:avLst>
                <a:gd name="adj1" fmla="val 60985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solidFill>
                  <a:srgbClr val="E60000"/>
                </a:solidFill>
              </a:endParaRPr>
            </a:p>
          </p:txBody>
        </p:sp>
        <p:sp>
          <p:nvSpPr>
            <p:cNvPr id="8204" name="Text Box 15"/>
            <p:cNvSpPr txBox="1">
              <a:spLocks noChangeArrowheads="1"/>
            </p:cNvSpPr>
            <p:nvPr/>
          </p:nvSpPr>
          <p:spPr bwMode="auto">
            <a:xfrm>
              <a:off x="3883" y="2375"/>
              <a:ext cx="94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E60000"/>
                  </a:solidFill>
                </a:rPr>
                <a:t>= hypot</a:t>
              </a:r>
              <a:r>
                <a:rPr lang="cs-CZ" sz="2000">
                  <a:solidFill>
                    <a:srgbClr val="E60000"/>
                  </a:solidFill>
                </a:rPr>
                <a:t>éza</a:t>
              </a:r>
            </a:p>
          </p:txBody>
        </p:sp>
      </p:grpSp>
      <p:sp>
        <p:nvSpPr>
          <p:cNvPr id="216080" name="Text Box 16"/>
          <p:cNvSpPr txBox="1">
            <a:spLocks noChangeArrowheads="1"/>
          </p:cNvSpPr>
          <p:nvPr/>
        </p:nvSpPr>
        <p:spPr bwMode="auto">
          <a:xfrm>
            <a:off x="742950" y="5338763"/>
            <a:ext cx="39449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>
                <a:solidFill>
                  <a:srgbClr val="E60000"/>
                </a:solidFill>
              </a:rPr>
              <a:t>Věrohodnostní</a:t>
            </a:r>
            <a:r>
              <a:rPr lang="cs-CZ" sz="2000" b="0" dirty="0">
                <a:solidFill>
                  <a:srgbClr val="E60000"/>
                </a:solidFill>
              </a:rPr>
              <a:t> funkce</a:t>
            </a:r>
            <a:r>
              <a:rPr lang="en-US" sz="2000" b="0" dirty="0">
                <a:solidFill>
                  <a:srgbClr val="E60000"/>
                </a:solidFill>
              </a:rPr>
              <a:t>: </a:t>
            </a:r>
            <a:r>
              <a:rPr lang="cs-CZ" sz="2000" b="0" dirty="0">
                <a:solidFill>
                  <a:srgbClr val="E60000"/>
                </a:solidFill>
              </a:rPr>
              <a:t>jaká je</a:t>
            </a:r>
            <a:r>
              <a:rPr lang="en-US" sz="2000" b="0" dirty="0">
                <a:solidFill>
                  <a:srgbClr val="E60000"/>
                </a:solidFill>
              </a:rPr>
              <a:t> </a:t>
            </a:r>
          </a:p>
          <a:p>
            <a:r>
              <a:rPr lang="cs-CZ" sz="2000" b="0" dirty="0">
                <a:solidFill>
                  <a:srgbClr val="E60000"/>
                </a:solidFill>
              </a:rPr>
              <a:t>pravděpodobnost získání daných</a:t>
            </a:r>
            <a:endParaRPr lang="en-US" sz="2000" b="0" dirty="0">
              <a:solidFill>
                <a:srgbClr val="E60000"/>
              </a:solidFill>
            </a:endParaRPr>
          </a:p>
          <a:p>
            <a:r>
              <a:rPr lang="cs-CZ" sz="2000" b="0" dirty="0">
                <a:solidFill>
                  <a:srgbClr val="E60000"/>
                </a:solidFill>
              </a:rPr>
              <a:t>dat při dané hypotéze</a:t>
            </a:r>
            <a:r>
              <a:rPr lang="en-US" sz="2000" b="0" dirty="0">
                <a:solidFill>
                  <a:srgbClr val="E60000"/>
                </a:solidFill>
              </a:rPr>
              <a:t>?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216081" name="Text Box 17"/>
          <p:cNvSpPr txBox="1">
            <a:spLocks noChangeArrowheads="1"/>
          </p:cNvSpPr>
          <p:nvPr/>
        </p:nvSpPr>
        <p:spPr bwMode="auto">
          <a:xfrm>
            <a:off x="5975350" y="4670425"/>
            <a:ext cx="2752725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0" i="1">
                <a:solidFill>
                  <a:schemeClr val="accent2"/>
                </a:solidFill>
              </a:rPr>
              <a:t>L</a:t>
            </a:r>
            <a:r>
              <a:rPr lang="en-US" sz="2800" b="0">
                <a:solidFill>
                  <a:schemeClr val="accent2"/>
                </a:solidFill>
              </a:rPr>
              <a:t> = </a:t>
            </a:r>
            <a:r>
              <a:rPr lang="cs-CZ" sz="2800" b="0" i="1">
                <a:solidFill>
                  <a:schemeClr val="accent2"/>
                </a:solidFill>
              </a:rPr>
              <a:t>P</a:t>
            </a:r>
            <a:r>
              <a:rPr lang="en-US" sz="2800" b="0">
                <a:solidFill>
                  <a:schemeClr val="accent2"/>
                </a:solidFill>
              </a:rPr>
              <a:t>(</a:t>
            </a:r>
            <a:r>
              <a:rPr lang="cs-CZ" sz="2800" b="0">
                <a:solidFill>
                  <a:schemeClr val="accent2"/>
                </a:solidFill>
              </a:rPr>
              <a:t>D</a:t>
            </a:r>
            <a:r>
              <a:rPr lang="en-US" sz="2800" b="0">
                <a:solidFill>
                  <a:schemeClr val="accent2"/>
                </a:solidFill>
                <a:cs typeface="Arial" charset="0"/>
              </a:rPr>
              <a:t>│H),</a:t>
            </a:r>
          </a:p>
          <a:p>
            <a:pPr>
              <a:defRPr/>
            </a:pPr>
            <a:r>
              <a:rPr lang="cs-CZ" b="0">
                <a:solidFill>
                  <a:schemeClr val="accent2"/>
                </a:solidFill>
                <a:cs typeface="Arial" charset="0"/>
              </a:rPr>
              <a:t>kde</a:t>
            </a:r>
            <a:r>
              <a:rPr lang="en-US" b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cs-CZ" b="0">
                <a:solidFill>
                  <a:schemeClr val="accent2"/>
                </a:solidFill>
                <a:cs typeface="Arial" charset="0"/>
              </a:rPr>
              <a:t>D</a:t>
            </a:r>
            <a:r>
              <a:rPr lang="en-US" b="0">
                <a:solidFill>
                  <a:schemeClr val="accent2"/>
                </a:solidFill>
                <a:cs typeface="Arial" charset="0"/>
              </a:rPr>
              <a:t> = </a:t>
            </a:r>
            <a:r>
              <a:rPr lang="cs-CZ" b="0">
                <a:solidFill>
                  <a:schemeClr val="accent2"/>
                </a:solidFill>
                <a:cs typeface="Arial" charset="0"/>
              </a:rPr>
              <a:t>matice </a:t>
            </a:r>
            <a:r>
              <a:rPr lang="en-US" b="0">
                <a:solidFill>
                  <a:schemeClr val="accent2"/>
                </a:solidFill>
                <a:cs typeface="Arial" charset="0"/>
              </a:rPr>
              <a:t>dat</a:t>
            </a:r>
          </a:p>
          <a:p>
            <a:pPr>
              <a:defRPr/>
            </a:pPr>
            <a:r>
              <a:rPr lang="en-US" b="0">
                <a:solidFill>
                  <a:schemeClr val="accent2"/>
                </a:solidFill>
                <a:cs typeface="Arial" charset="0"/>
              </a:rPr>
              <a:t>H = </a:t>
            </a:r>
            <a:r>
              <a:rPr lang="en-US" b="0" i="1">
                <a:solidFill>
                  <a:schemeClr val="accent2"/>
                </a:solidFill>
                <a:cs typeface="Arial" charset="0"/>
                <a:sym typeface="Symbol" pitchFamily="18" charset="2"/>
              </a:rPr>
              <a:t></a:t>
            </a:r>
            <a:r>
              <a:rPr lang="en-US" b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 (topolog</a:t>
            </a:r>
            <a:r>
              <a:rPr lang="cs-CZ" b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ie</a:t>
            </a:r>
            <a:r>
              <a:rPr lang="en-US" b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),</a:t>
            </a:r>
          </a:p>
          <a:p>
            <a:pPr>
              <a:defRPr/>
            </a:pPr>
            <a:r>
              <a:rPr lang="en-US" b="0" i="1">
                <a:solidFill>
                  <a:schemeClr val="accent2"/>
                </a:solidFill>
                <a:cs typeface="Arial" charset="0"/>
                <a:sym typeface="Symbol" pitchFamily="18" charset="2"/>
              </a:rPr>
              <a:t>       </a:t>
            </a:r>
            <a:r>
              <a:rPr lang="en-US" b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 (</a:t>
            </a:r>
            <a:r>
              <a:rPr lang="cs-CZ" b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délky větví</a:t>
            </a:r>
            <a:r>
              <a:rPr lang="en-US" b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),</a:t>
            </a:r>
          </a:p>
          <a:p>
            <a:pPr>
              <a:defRPr/>
            </a:pPr>
            <a:r>
              <a:rPr lang="en-US" b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       </a:t>
            </a:r>
            <a:r>
              <a:rPr lang="en-US" b="0" i="1">
                <a:solidFill>
                  <a:schemeClr val="accent2"/>
                </a:solidFill>
                <a:cs typeface="Arial" charset="0"/>
                <a:sym typeface="Symbol" pitchFamily="18" charset="2"/>
              </a:rPr>
              <a:t></a:t>
            </a:r>
            <a:r>
              <a:rPr lang="en-US" b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 (model)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1" grpId="0"/>
      <p:bldP spid="216080" grpId="0"/>
      <p:bldP spid="21608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724150" y="423863"/>
            <a:ext cx="3805238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E60000"/>
                </a:solidFill>
              </a:rPr>
              <a:t>Konsensuální stromy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590550" y="1774825"/>
            <a:ext cx="15953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smtClean="0"/>
              <a:t>majority-rule</a:t>
            </a:r>
            <a:endParaRPr lang="cs-CZ" sz="2000" b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0" y="1453231"/>
            <a:ext cx="5543069" cy="18209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0" y="3274167"/>
            <a:ext cx="2990645" cy="3426780"/>
          </a:xfrm>
          <a:prstGeom prst="rect">
            <a:avLst/>
          </a:prstGeom>
        </p:spPr>
      </p:pic>
      <p:sp>
        <p:nvSpPr>
          <p:cNvPr id="6" name="Obdélníkový popisek 5"/>
          <p:cNvSpPr/>
          <p:nvPr/>
        </p:nvSpPr>
        <p:spPr bwMode="auto">
          <a:xfrm>
            <a:off x="7130473" y="748145"/>
            <a:ext cx="1699491" cy="341745"/>
          </a:xfrm>
          <a:prstGeom prst="wedgeRectCallout">
            <a:avLst>
              <a:gd name="adj1" fmla="val -58876"/>
              <a:gd name="adj2" fmla="val 151689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zdrojové stromy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4034663" y="4352065"/>
            <a:ext cx="1440980" cy="596453"/>
          </a:xfrm>
          <a:prstGeom prst="wedgeRectCallout">
            <a:avLst>
              <a:gd name="adj1" fmla="val -89384"/>
              <a:gd name="adj2" fmla="val 30695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většinový strom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29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724150" y="423863"/>
            <a:ext cx="3805238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E60000"/>
                </a:solidFill>
              </a:rPr>
              <a:t>Konsensuální stromy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590550" y="1774825"/>
            <a:ext cx="788709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 smtClean="0"/>
              <a:t>problém </a:t>
            </a:r>
            <a:r>
              <a:rPr lang="cs-CZ" sz="2400" b="0" dirty="0"/>
              <a:t>s konsensuálními stromy – kombinovaná vs. </a:t>
            </a:r>
            <a:r>
              <a:rPr lang="cs-CZ" sz="2400" b="0" dirty="0" smtClean="0"/>
              <a:t/>
            </a:r>
            <a:br>
              <a:rPr lang="cs-CZ" sz="2400" b="0" dirty="0" smtClean="0"/>
            </a:br>
            <a:r>
              <a:rPr lang="cs-CZ" sz="2400" b="0" dirty="0" smtClean="0"/>
              <a:t>   separátní</a:t>
            </a:r>
            <a:r>
              <a:rPr lang="en-US" sz="2400" b="0" dirty="0" smtClean="0"/>
              <a:t> </a:t>
            </a:r>
            <a:r>
              <a:rPr lang="cs-CZ" sz="2400" b="0" dirty="0" smtClean="0"/>
              <a:t>analýza</a:t>
            </a:r>
            <a:r>
              <a:rPr lang="cs-CZ" sz="2400" b="0" dirty="0"/>
              <a:t>, </a:t>
            </a:r>
            <a:r>
              <a:rPr lang="cs-CZ" sz="2400" b="0" dirty="0" err="1"/>
              <a:t>supermatrix</a:t>
            </a:r>
            <a:r>
              <a:rPr lang="cs-CZ" sz="2400" b="0" dirty="0"/>
              <a:t> vs. </a:t>
            </a:r>
            <a:r>
              <a:rPr lang="cs-CZ" sz="2400" b="0" dirty="0" err="1" smtClean="0"/>
              <a:t>supertree</a:t>
            </a:r>
            <a:endParaRPr lang="en-US" sz="2400" b="0" dirty="0" smtClean="0"/>
          </a:p>
          <a:p>
            <a:pPr>
              <a:spcAft>
                <a:spcPts val="600"/>
              </a:spcAft>
            </a:pPr>
            <a:endParaRPr lang="cs-CZ" sz="2400" b="0" dirty="0"/>
          </a:p>
          <a:p>
            <a:pPr>
              <a:spcAft>
                <a:spcPts val="600"/>
              </a:spcAft>
            </a:pPr>
            <a:r>
              <a:rPr lang="cs-CZ" sz="2400" b="0" dirty="0"/>
              <a:t> konsensuální stromy v metodách opakovaného </a:t>
            </a:r>
            <a:r>
              <a:rPr lang="cs-CZ" sz="2400" b="0" dirty="0" smtClean="0"/>
              <a:t>výběru,</a:t>
            </a:r>
            <a:r>
              <a:rPr lang="en-US" sz="2400" b="0" dirty="0" smtClean="0"/>
              <a:t> </a:t>
            </a:r>
            <a:r>
              <a:rPr lang="cs-CZ" sz="2400" b="0" dirty="0" smtClean="0"/>
              <a:t/>
            </a:r>
            <a:br>
              <a:rPr lang="cs-CZ" sz="2400" b="0" dirty="0" smtClean="0"/>
            </a:br>
            <a:r>
              <a:rPr lang="cs-CZ" sz="2400" b="0" dirty="0" smtClean="0"/>
              <a:t>   </a:t>
            </a:r>
            <a:r>
              <a:rPr lang="cs-CZ" sz="2400" b="0" dirty="0" err="1" smtClean="0"/>
              <a:t>bayesovská</a:t>
            </a:r>
            <a:r>
              <a:rPr lang="cs-CZ" sz="2400" b="0" dirty="0" smtClean="0"/>
              <a:t> analýza</a:t>
            </a:r>
            <a:endParaRPr lang="cs-CZ" sz="2400" b="0" dirty="0"/>
          </a:p>
        </p:txBody>
      </p:sp>
    </p:spTree>
    <p:extLst>
      <p:ext uri="{BB962C8B-B14F-4D97-AF65-F5344CB8AC3E}">
        <p14:creationId xmlns="" xmlns:p14="http://schemas.microsoft.com/office/powerpoint/2010/main" val="349274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378075" y="328613"/>
            <a:ext cx="4398963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</a:rPr>
              <a:t>Fylogenetické programy</a:t>
            </a:r>
            <a:r>
              <a:rPr lang="en-US" sz="2800">
                <a:solidFill>
                  <a:srgbClr val="E60000"/>
                </a:solidFill>
              </a:rPr>
              <a:t> </a:t>
            </a:r>
            <a:endParaRPr lang="cs-CZ" sz="2800">
              <a:solidFill>
                <a:srgbClr val="E60000"/>
              </a:solidFill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50850" y="1172586"/>
            <a:ext cx="7707559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 err="1" smtClean="0">
                <a:solidFill>
                  <a:srgbClr val="F00000"/>
                </a:solidFill>
              </a:rPr>
              <a:t>alignment</a:t>
            </a:r>
            <a:r>
              <a:rPr lang="cs-CZ" sz="2400" dirty="0">
                <a:solidFill>
                  <a:srgbClr val="F00000"/>
                </a:solidFill>
              </a:rPr>
              <a:t>: </a:t>
            </a:r>
            <a:endParaRPr lang="en-US" sz="2400" dirty="0" smtClean="0">
              <a:solidFill>
                <a:srgbClr val="F00000"/>
              </a:solidFill>
            </a:endParaRPr>
          </a:p>
          <a:p>
            <a:r>
              <a:rPr lang="cs-CZ" sz="2400" dirty="0" err="1" smtClean="0">
                <a:solidFill>
                  <a:schemeClr val="accent2"/>
                </a:solidFill>
              </a:rPr>
              <a:t>ClustalX</a:t>
            </a:r>
            <a:r>
              <a:rPr lang="en-US" sz="2400" dirty="0" smtClean="0">
                <a:solidFill>
                  <a:schemeClr val="accent2"/>
                </a:solidFill>
              </a:rPr>
              <a:t>  </a:t>
            </a:r>
            <a:r>
              <a:rPr lang="en-US" sz="2400" dirty="0" smtClean="0"/>
              <a:t> </a:t>
            </a:r>
            <a:r>
              <a:rPr lang="cs-CZ" sz="2000" b="0" i="1" u="sng" dirty="0"/>
              <a:t>http://inn-prot.weizmann.ac.il/software/ClustalX.html</a:t>
            </a:r>
            <a:r>
              <a:rPr lang="cs-CZ" sz="2000" b="0" u="sng" dirty="0"/>
              <a:t>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rgbClr val="F00000"/>
                </a:solidFill>
              </a:rPr>
              <a:t>konstrukce</a:t>
            </a:r>
            <a:r>
              <a:rPr lang="en-US" sz="2400" dirty="0" smtClean="0">
                <a:solidFill>
                  <a:srgbClr val="F00000"/>
                </a:solidFill>
              </a:rPr>
              <a:t> </a:t>
            </a:r>
            <a:r>
              <a:rPr lang="en-US" sz="2400" dirty="0" err="1" smtClean="0">
                <a:solidFill>
                  <a:srgbClr val="F00000"/>
                </a:solidFill>
              </a:rPr>
              <a:t>strom</a:t>
            </a:r>
            <a:r>
              <a:rPr lang="cs-CZ" sz="2400" dirty="0" smtClean="0">
                <a:solidFill>
                  <a:srgbClr val="F00000"/>
                </a:solidFill>
              </a:rPr>
              <a:t>ů:</a:t>
            </a:r>
          </a:p>
          <a:p>
            <a:pPr>
              <a:spcAft>
                <a:spcPts val="600"/>
              </a:spcAft>
            </a:pPr>
            <a:r>
              <a:rPr lang="cs-CZ" sz="2000" b="0" i="1" dirty="0" smtClean="0">
                <a:hlinkClick r:id="rId3"/>
              </a:rPr>
              <a:t>http://evolution.gs.washington.edu/phylip/software.html</a:t>
            </a:r>
            <a:endParaRPr lang="en-US" sz="2000" b="0" i="1" dirty="0"/>
          </a:p>
          <a:p>
            <a:r>
              <a:rPr lang="en-US" sz="2400" dirty="0" smtClean="0">
                <a:solidFill>
                  <a:schemeClr val="accent2"/>
                </a:solidFill>
              </a:rPr>
              <a:t>PAUP</a:t>
            </a:r>
            <a:r>
              <a:rPr lang="en-US" sz="2400" dirty="0">
                <a:solidFill>
                  <a:schemeClr val="accent2"/>
                </a:solidFill>
              </a:rPr>
              <a:t>*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PHYLIP</a:t>
            </a:r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 err="1" smtClean="0">
                <a:solidFill>
                  <a:schemeClr val="accent2"/>
                </a:solidFill>
              </a:rPr>
              <a:t>McClade</a:t>
            </a:r>
            <a:r>
              <a:rPr lang="en-US" sz="2400" dirty="0" smtClean="0"/>
              <a:t> </a:t>
            </a:r>
            <a:r>
              <a:rPr lang="en-US" sz="2400" b="0" dirty="0"/>
              <a:t>... MP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MOLPHY</a:t>
            </a:r>
            <a:r>
              <a:rPr lang="en-US" sz="2400" dirty="0"/>
              <a:t>, </a:t>
            </a:r>
            <a:r>
              <a:rPr lang="en-US" sz="2400" dirty="0" smtClean="0">
                <a:solidFill>
                  <a:schemeClr val="accent2"/>
                </a:solidFill>
              </a:rPr>
              <a:t>PHYML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chemeClr val="accent2"/>
                </a:solidFill>
              </a:rPr>
              <a:t>TREE-PUZZLE</a:t>
            </a:r>
            <a:r>
              <a:rPr lang="en-US" sz="2400" b="0" dirty="0" smtClean="0"/>
              <a:t> </a:t>
            </a:r>
            <a:r>
              <a:rPr lang="en-US" sz="2400" b="0" dirty="0"/>
              <a:t>... ML</a:t>
            </a:r>
          </a:p>
          <a:p>
            <a:r>
              <a:rPr lang="en-US" sz="2400" smtClean="0">
                <a:solidFill>
                  <a:schemeClr val="accent2"/>
                </a:solidFill>
              </a:rPr>
              <a:t>MrBayes</a:t>
            </a:r>
            <a:r>
              <a:rPr lang="en-US" sz="2400" dirty="0" smtClean="0"/>
              <a:t> </a:t>
            </a:r>
            <a:r>
              <a:rPr lang="en-US" sz="2400" b="0" dirty="0"/>
              <a:t>... BA</a:t>
            </a:r>
            <a:r>
              <a:rPr lang="cs-CZ" sz="2400" dirty="0"/>
              <a:t/>
            </a:r>
            <a:br>
              <a:rPr lang="cs-CZ" sz="2400" dirty="0"/>
            </a:br>
            <a:endParaRPr lang="en-US" sz="2400" dirty="0"/>
          </a:p>
          <a:p>
            <a:pPr>
              <a:spcAft>
                <a:spcPts val="600"/>
              </a:spcAft>
            </a:pPr>
            <a:r>
              <a:rPr lang="cs-CZ" sz="2400" dirty="0" smtClean="0">
                <a:solidFill>
                  <a:srgbClr val="E60000"/>
                </a:solidFill>
              </a:rPr>
              <a:t>práce </a:t>
            </a:r>
            <a:r>
              <a:rPr lang="cs-CZ" sz="2400" dirty="0">
                <a:solidFill>
                  <a:srgbClr val="E60000"/>
                </a:solidFill>
              </a:rPr>
              <a:t>se stromy</a:t>
            </a:r>
            <a:r>
              <a:rPr lang="cs-CZ" sz="2400" dirty="0" smtClean="0">
                <a:solidFill>
                  <a:srgbClr val="E60000"/>
                </a:solidFill>
              </a:rPr>
              <a:t>:</a:t>
            </a:r>
            <a:endParaRPr lang="en-US" sz="2400" dirty="0" smtClean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400" dirty="0" err="1" smtClean="0">
                <a:solidFill>
                  <a:schemeClr val="accent2"/>
                </a:solidFill>
              </a:rPr>
              <a:t>TreeView</a:t>
            </a:r>
            <a:r>
              <a:rPr lang="cs-CZ" sz="2400" dirty="0" smtClean="0"/>
              <a:t>  </a:t>
            </a:r>
            <a:r>
              <a:rPr lang="cs-CZ" sz="2000" b="0" i="1" u="sng" dirty="0"/>
              <a:t>http://taxonomy.zoology.gla.ac.uk/rod/treeview.html</a:t>
            </a:r>
            <a:r>
              <a:rPr lang="cs-CZ" sz="2400" b="0" u="sng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2"/>
          <p:cNvGrpSpPr>
            <a:grpSpLocks/>
          </p:cNvGrpSpPr>
          <p:nvPr/>
        </p:nvGrpSpPr>
        <p:grpSpPr bwMode="auto">
          <a:xfrm>
            <a:off x="327025" y="304800"/>
            <a:ext cx="7924800" cy="1465263"/>
            <a:chOff x="206" y="192"/>
            <a:chExt cx="4992" cy="923"/>
          </a:xfrm>
        </p:grpSpPr>
        <p:sp>
          <p:nvSpPr>
            <p:cNvPr id="2063" name="Rectangle 3"/>
            <p:cNvSpPr>
              <a:spLocks noChangeArrowheads="1"/>
            </p:cNvSpPr>
            <p:nvPr/>
          </p:nvSpPr>
          <p:spPr bwMode="auto">
            <a:xfrm>
              <a:off x="2440" y="403"/>
              <a:ext cx="148" cy="683"/>
            </a:xfrm>
            <a:prstGeom prst="rect">
              <a:avLst/>
            </a:prstGeom>
            <a:solidFill>
              <a:srgbClr val="FFCC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b="0"/>
            </a:p>
          </p:txBody>
        </p:sp>
        <p:sp>
          <p:nvSpPr>
            <p:cNvPr id="2064" name="Text Box 4"/>
            <p:cNvSpPr txBox="1">
              <a:spLocks noChangeArrowheads="1"/>
            </p:cNvSpPr>
            <p:nvPr/>
          </p:nvSpPr>
          <p:spPr bwMode="auto">
            <a:xfrm>
              <a:off x="206" y="192"/>
              <a:ext cx="4992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i="1">
                  <a:latin typeface="Courier New" pitchFamily="49" charset="0"/>
                </a:rPr>
                <a:t>	</a:t>
              </a:r>
              <a:r>
                <a:rPr lang="en-US" sz="1400" b="0">
                  <a:latin typeface="Courier New" pitchFamily="49" charset="0"/>
                </a:rPr>
                <a:t>1</a:t>
              </a:r>
              <a:r>
                <a:rPr lang="en-US" b="0" i="1">
                  <a:latin typeface="Courier New" pitchFamily="49" charset="0"/>
                </a:rPr>
                <a:t>	            j					  N</a:t>
              </a:r>
            </a:p>
            <a:p>
              <a:r>
                <a:rPr lang="cs-CZ" b="0" i="1">
                  <a:latin typeface="Courier New" pitchFamily="49" charset="0"/>
                </a:rPr>
                <a:t>1</a:t>
              </a:r>
              <a:r>
                <a:rPr lang="cs-CZ" b="0">
                  <a:latin typeface="Courier New" pitchFamily="49" charset="0"/>
                </a:rPr>
                <a:t>	TCAAAAATGGCTTTATTCGCTTAATGCCGTTAACCCTTGCGGGGGCCATG</a:t>
              </a:r>
              <a:endParaRPr lang="cs-CZ" b="0" i="1">
                <a:latin typeface="Courier New" pitchFamily="49" charset="0"/>
              </a:endParaRPr>
            </a:p>
            <a:p>
              <a:r>
                <a:rPr lang="cs-CZ" b="0" i="1">
                  <a:latin typeface="Courier New" pitchFamily="49" charset="0"/>
                </a:rPr>
                <a:t>2</a:t>
              </a:r>
              <a:r>
                <a:rPr lang="cs-CZ" b="0">
                  <a:latin typeface="Courier New" pitchFamily="49" charset="0"/>
                </a:rPr>
                <a:t>	TCCGTGATGGATTTATTTCCGCAATGCCTGTCATCTTATTCTCAAGTATC</a:t>
              </a:r>
              <a:endParaRPr lang="cs-CZ" b="0" i="1">
                <a:latin typeface="Courier New" pitchFamily="49" charset="0"/>
              </a:endParaRPr>
            </a:p>
            <a:p>
              <a:r>
                <a:rPr lang="cs-CZ" b="0" i="1">
                  <a:latin typeface="Courier New" pitchFamily="49" charset="0"/>
                </a:rPr>
                <a:t>3</a:t>
              </a:r>
              <a:r>
                <a:rPr lang="cs-CZ" b="0">
                  <a:latin typeface="Courier New" pitchFamily="49" charset="0"/>
                </a:rPr>
                <a:t>	TTCGTGATGGATTTATTGCAGGTATGCCAGTCATCCTTTTCTCATCTATC</a:t>
              </a:r>
              <a:endParaRPr lang="cs-CZ" b="0" i="1">
                <a:latin typeface="Courier New" pitchFamily="49" charset="0"/>
              </a:endParaRPr>
            </a:p>
            <a:p>
              <a:r>
                <a:rPr lang="cs-CZ" b="0" i="1">
                  <a:latin typeface="Courier New" pitchFamily="49" charset="0"/>
                </a:rPr>
                <a:t>4</a:t>
              </a:r>
              <a:r>
                <a:rPr lang="cs-CZ" b="0">
                  <a:latin typeface="Courier New" pitchFamily="49" charset="0"/>
                </a:rPr>
                <a:t>	TTCGTGACGGGTTTATCTCGGCAATGCCGGTCATCCTATTTTCGAGTATT</a:t>
              </a:r>
            </a:p>
          </p:txBody>
        </p:sp>
      </p:grp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18120" name="Picture 8" descr="M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950" y="1801813"/>
            <a:ext cx="6223000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Line 9"/>
          <p:cNvSpPr>
            <a:spLocks noChangeShapeType="1"/>
          </p:cNvSpPr>
          <p:nvPr/>
        </p:nvSpPr>
        <p:spPr bwMode="auto">
          <a:xfrm>
            <a:off x="3227388" y="-273050"/>
            <a:ext cx="6683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27025" y="4662488"/>
            <a:ext cx="7151688" cy="2030412"/>
            <a:chOff x="206" y="2937"/>
            <a:chExt cx="4505" cy="1279"/>
          </a:xfrm>
        </p:grpSpPr>
        <p:sp>
          <p:nvSpPr>
            <p:cNvPr id="2062" name="Text Box 11"/>
            <p:cNvSpPr txBox="1">
              <a:spLocks noChangeArrowheads="1"/>
            </p:cNvSpPr>
            <p:nvPr/>
          </p:nvSpPr>
          <p:spPr bwMode="auto">
            <a:xfrm>
              <a:off x="206" y="2937"/>
              <a:ext cx="3983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buFontTx/>
                <a:buAutoNum type="arabicParenR"/>
              </a:pPr>
              <a:r>
                <a:rPr lang="cs-CZ" b="0" i="1"/>
                <a:t>L</a:t>
              </a:r>
              <a:r>
                <a:rPr lang="en-US" b="0"/>
                <a:t>(</a:t>
              </a:r>
              <a:r>
                <a:rPr lang="cs-CZ" b="0"/>
                <a:t>1</a:t>
              </a:r>
              <a:r>
                <a:rPr lang="en-US" b="0"/>
                <a:t>)</a:t>
              </a:r>
              <a:r>
                <a:rPr lang="cs-CZ" b="0"/>
                <a:t> = </a:t>
              </a:r>
              <a:r>
                <a:rPr lang="en-US" b="0" i="1"/>
                <a:t>P</a:t>
              </a:r>
              <a:r>
                <a:rPr lang="en-US" b="0"/>
                <a:t>(</a:t>
              </a:r>
              <a:r>
                <a:rPr lang="cs-CZ" b="0"/>
                <a:t>A</a:t>
              </a:r>
              <a:r>
                <a:rPr lang="en-US" b="0"/>
                <a:t>)</a:t>
              </a:r>
              <a:r>
                <a:rPr lang="cs-CZ" b="0"/>
                <a:t> </a:t>
              </a:r>
              <a:r>
                <a:rPr lang="cs-CZ" b="0">
                  <a:sym typeface="Symbol" pitchFamily="18" charset="2"/>
                </a:rPr>
                <a:t></a:t>
              </a:r>
              <a:r>
                <a:rPr lang="cs-CZ" b="0"/>
                <a:t> </a:t>
              </a:r>
              <a:r>
                <a:rPr lang="en-US" b="0" i="1"/>
                <a:t>P</a:t>
              </a:r>
              <a:r>
                <a:rPr lang="en-US" b="0"/>
                <a:t>(</a:t>
              </a:r>
              <a:r>
                <a:rPr lang="cs-CZ" b="0"/>
                <a:t>T</a:t>
              </a:r>
              <a:r>
                <a:rPr lang="en-US" b="0"/>
                <a:t>)</a:t>
              </a:r>
              <a:r>
                <a:rPr lang="cs-CZ" b="0"/>
                <a:t> </a:t>
              </a:r>
              <a:r>
                <a:rPr lang="cs-CZ" b="0">
                  <a:sym typeface="Symbol" pitchFamily="18" charset="2"/>
                </a:rPr>
                <a:t></a:t>
              </a:r>
              <a:r>
                <a:rPr lang="cs-CZ" b="0"/>
                <a:t> </a:t>
              </a:r>
              <a:r>
                <a:rPr lang="en-US" b="0" i="1"/>
                <a:t>P</a:t>
              </a:r>
              <a:r>
                <a:rPr lang="en-US" b="0"/>
                <a:t>(</a:t>
              </a:r>
              <a:r>
                <a:rPr lang="cs-CZ" b="0"/>
                <a:t>AC</a:t>
              </a:r>
              <a:r>
                <a:rPr lang="en-US" b="0"/>
                <a:t>)</a:t>
              </a:r>
              <a:r>
                <a:rPr lang="cs-CZ" b="0"/>
                <a:t> </a:t>
              </a:r>
              <a:r>
                <a:rPr lang="cs-CZ" b="0">
                  <a:sym typeface="Symbol" pitchFamily="18" charset="2"/>
                </a:rPr>
                <a:t></a:t>
              </a:r>
              <a:r>
                <a:rPr lang="cs-CZ" b="0"/>
                <a:t> </a:t>
              </a:r>
              <a:r>
                <a:rPr lang="en-US" b="0" i="1"/>
                <a:t>P</a:t>
              </a:r>
              <a:r>
                <a:rPr lang="en-US" b="0"/>
                <a:t>(</a:t>
              </a:r>
              <a:r>
                <a:rPr lang="cs-CZ" b="0"/>
                <a:t>AC</a:t>
              </a:r>
              <a:r>
                <a:rPr lang="en-US" b="0"/>
                <a:t>)</a:t>
              </a:r>
              <a:r>
                <a:rPr lang="cs-CZ" b="0"/>
                <a:t> </a:t>
              </a:r>
              <a:r>
                <a:rPr lang="cs-CZ" b="0">
                  <a:sym typeface="Symbol" pitchFamily="18" charset="2"/>
                </a:rPr>
                <a:t></a:t>
              </a:r>
              <a:r>
                <a:rPr lang="cs-CZ" b="0"/>
                <a:t> </a:t>
              </a:r>
              <a:r>
                <a:rPr lang="en-US" b="0" i="1"/>
                <a:t>P</a:t>
              </a:r>
              <a:r>
                <a:rPr lang="en-US" b="0"/>
                <a:t>(</a:t>
              </a:r>
              <a:r>
                <a:rPr lang="cs-CZ" b="0"/>
                <a:t>TA</a:t>
              </a:r>
              <a:r>
                <a:rPr lang="en-US" b="0"/>
                <a:t>)</a:t>
              </a:r>
              <a:r>
                <a:rPr lang="cs-CZ" b="0"/>
                <a:t> </a:t>
              </a:r>
              <a:r>
                <a:rPr lang="cs-CZ" b="0">
                  <a:sym typeface="Symbol" pitchFamily="18" charset="2"/>
                </a:rPr>
                <a:t></a:t>
              </a:r>
              <a:r>
                <a:rPr lang="cs-CZ" b="0"/>
                <a:t> </a:t>
              </a:r>
              <a:r>
                <a:rPr lang="en-US" b="0" i="1"/>
                <a:t>P</a:t>
              </a:r>
              <a:r>
                <a:rPr lang="en-US" b="0"/>
                <a:t>(</a:t>
              </a:r>
              <a:r>
                <a:rPr lang="cs-CZ" b="0"/>
                <a:t>TG</a:t>
              </a:r>
              <a:r>
                <a:rPr lang="en-US" b="0"/>
                <a:t>)</a:t>
              </a:r>
            </a:p>
            <a:p>
              <a:pPr marL="342900" indent="-342900">
                <a:buFontTx/>
                <a:buAutoNum type="arabicParenR"/>
              </a:pPr>
              <a:r>
                <a:rPr lang="cs-CZ" b="0" i="1"/>
                <a:t>L</a:t>
              </a:r>
              <a:r>
                <a:rPr lang="en-US" b="0"/>
                <a:t>(</a:t>
              </a:r>
              <a:r>
                <a:rPr lang="cs-CZ" b="0" i="1"/>
                <a:t>j</a:t>
              </a:r>
              <a:r>
                <a:rPr lang="en-US" b="0"/>
                <a:t>)</a:t>
              </a:r>
              <a:r>
                <a:rPr lang="cs-CZ" b="0"/>
                <a:t> = </a:t>
              </a:r>
              <a:r>
                <a:rPr lang="cs-CZ" b="0" i="1"/>
                <a:t>P</a:t>
              </a:r>
              <a:r>
                <a:rPr lang="cs-CZ" b="0"/>
                <a:t>(scénář 1) + …. + </a:t>
              </a:r>
              <a:r>
                <a:rPr lang="cs-CZ" b="0" i="1"/>
                <a:t>P</a:t>
              </a:r>
              <a:r>
                <a:rPr lang="cs-CZ" b="0"/>
                <a:t>(scénář 16)</a:t>
              </a:r>
              <a:r>
                <a:rPr lang="en-US" b="0"/>
                <a:t/>
              </a:r>
              <a:br>
                <a:rPr lang="en-US" b="0"/>
              </a:br>
              <a:endParaRPr lang="en-US" b="0"/>
            </a:p>
            <a:p>
              <a:pPr marL="342900" indent="-342900">
                <a:buFontTx/>
                <a:buAutoNum type="arabicParenR"/>
              </a:pPr>
              <a:r>
                <a:rPr lang="cs-CZ" b="0"/>
                <a:t>všechny pozice</a:t>
              </a:r>
              <a:r>
                <a:rPr lang="en-US" b="0"/>
                <a:t>: </a:t>
              </a:r>
              <a:r>
                <a:rPr lang="en-US" b="0" i="1"/>
                <a:t>L</a:t>
              </a:r>
              <a:r>
                <a:rPr lang="en-US" b="0"/>
                <a:t> = </a:t>
              </a:r>
              <a:r>
                <a:rPr lang="en-US" b="0" i="1"/>
                <a:t>L</a:t>
              </a:r>
              <a:r>
                <a:rPr lang="en-US" b="0"/>
                <a:t>(1) </a:t>
              </a:r>
              <a:r>
                <a:rPr lang="cs-CZ" b="0">
                  <a:sym typeface="Symbol" pitchFamily="18" charset="2"/>
                </a:rPr>
                <a:t></a:t>
              </a:r>
              <a:r>
                <a:rPr lang="en-US" b="0">
                  <a:sym typeface="Symbol" pitchFamily="18" charset="2"/>
                </a:rPr>
                <a:t> </a:t>
              </a:r>
              <a:r>
                <a:rPr lang="en-US" b="0" i="1">
                  <a:sym typeface="Symbol" pitchFamily="18" charset="2"/>
                </a:rPr>
                <a:t>L</a:t>
              </a:r>
              <a:r>
                <a:rPr lang="en-US" b="0">
                  <a:sym typeface="Symbol" pitchFamily="18" charset="2"/>
                </a:rPr>
                <a:t>(2) </a:t>
              </a:r>
              <a:r>
                <a:rPr lang="cs-CZ" b="0">
                  <a:sym typeface="Symbol" pitchFamily="18" charset="2"/>
                </a:rPr>
                <a:t></a:t>
              </a:r>
              <a:r>
                <a:rPr lang="en-US" b="0">
                  <a:sym typeface="Symbol" pitchFamily="18" charset="2"/>
                </a:rPr>
                <a:t> … </a:t>
              </a:r>
              <a:r>
                <a:rPr lang="cs-CZ" b="0">
                  <a:sym typeface="Symbol" pitchFamily="18" charset="2"/>
                </a:rPr>
                <a:t></a:t>
              </a:r>
              <a:r>
                <a:rPr lang="en-US" b="0">
                  <a:sym typeface="Symbol" pitchFamily="18" charset="2"/>
                </a:rPr>
                <a:t> </a:t>
              </a:r>
              <a:r>
                <a:rPr lang="en-US" b="0" i="1">
                  <a:sym typeface="Symbol" pitchFamily="18" charset="2"/>
                </a:rPr>
                <a:t>L</a:t>
              </a:r>
              <a:r>
                <a:rPr lang="en-US" b="0">
                  <a:sym typeface="Symbol" pitchFamily="18" charset="2"/>
                </a:rPr>
                <a:t>(</a:t>
              </a:r>
              <a:r>
                <a:rPr lang="en-US" b="0" i="1">
                  <a:sym typeface="Symbol" pitchFamily="18" charset="2"/>
                </a:rPr>
                <a:t>j</a:t>
              </a:r>
              <a:r>
                <a:rPr lang="en-US" b="0">
                  <a:sym typeface="Symbol" pitchFamily="18" charset="2"/>
                </a:rPr>
                <a:t>) </a:t>
              </a:r>
              <a:r>
                <a:rPr lang="cs-CZ" b="0">
                  <a:sym typeface="Symbol" pitchFamily="18" charset="2"/>
                </a:rPr>
                <a:t></a:t>
              </a:r>
              <a:r>
                <a:rPr lang="en-US" b="0">
                  <a:sym typeface="Symbol" pitchFamily="18" charset="2"/>
                </a:rPr>
                <a:t> … </a:t>
              </a:r>
              <a:r>
                <a:rPr lang="cs-CZ" b="0">
                  <a:sym typeface="Symbol" pitchFamily="18" charset="2"/>
                </a:rPr>
                <a:t></a:t>
              </a:r>
              <a:r>
                <a:rPr lang="en-US" b="0">
                  <a:sym typeface="Symbol" pitchFamily="18" charset="2"/>
                </a:rPr>
                <a:t> </a:t>
              </a:r>
              <a:r>
                <a:rPr lang="en-US" b="0" i="1">
                  <a:sym typeface="Symbol" pitchFamily="18" charset="2"/>
                </a:rPr>
                <a:t>L</a:t>
              </a:r>
              <a:r>
                <a:rPr lang="en-US" b="0">
                  <a:sym typeface="Symbol" pitchFamily="18" charset="2"/>
                </a:rPr>
                <a:t>(</a:t>
              </a:r>
              <a:r>
                <a:rPr lang="en-US" b="0" i="1">
                  <a:sym typeface="Symbol" pitchFamily="18" charset="2"/>
                </a:rPr>
                <a:t>N</a:t>
              </a:r>
              <a:r>
                <a:rPr lang="en-US" b="0">
                  <a:sym typeface="Symbol" pitchFamily="18" charset="2"/>
                </a:rPr>
                <a:t>) =</a:t>
              </a:r>
              <a:br>
                <a:rPr lang="en-US" b="0">
                  <a:sym typeface="Symbol" pitchFamily="18" charset="2"/>
                </a:rPr>
              </a:br>
              <a:endParaRPr lang="en-US" b="0">
                <a:sym typeface="Symbol" pitchFamily="18" charset="2"/>
              </a:endParaRPr>
            </a:p>
            <a:p>
              <a:pPr marL="342900" indent="-342900">
                <a:buFontTx/>
                <a:buAutoNum type="arabicParenR"/>
              </a:pPr>
              <a:r>
                <a:rPr lang="en-US" b="0">
                  <a:sym typeface="Symbol" pitchFamily="18" charset="2"/>
                </a:rPr>
                <a:t>ln</a:t>
              </a:r>
              <a:r>
                <a:rPr lang="en-US" b="0" i="1">
                  <a:sym typeface="Symbol" pitchFamily="18" charset="2"/>
                </a:rPr>
                <a:t>L</a:t>
              </a:r>
              <a:r>
                <a:rPr lang="en-US" b="0">
                  <a:sym typeface="Symbol" pitchFamily="18" charset="2"/>
                </a:rPr>
                <a:t> = ln</a:t>
              </a:r>
              <a:r>
                <a:rPr lang="en-US" b="0" i="1">
                  <a:sym typeface="Symbol" pitchFamily="18" charset="2"/>
                </a:rPr>
                <a:t>L</a:t>
              </a:r>
              <a:r>
                <a:rPr lang="en-US" b="0">
                  <a:sym typeface="Symbol" pitchFamily="18" charset="2"/>
                </a:rPr>
                <a:t>(1) + ln</a:t>
              </a:r>
              <a:r>
                <a:rPr lang="en-US" b="0" i="1">
                  <a:sym typeface="Symbol" pitchFamily="18" charset="2"/>
                </a:rPr>
                <a:t>L</a:t>
              </a:r>
              <a:r>
                <a:rPr lang="en-US" b="0">
                  <a:sym typeface="Symbol" pitchFamily="18" charset="2"/>
                </a:rPr>
                <a:t>(2) + … + ln</a:t>
              </a:r>
              <a:r>
                <a:rPr lang="en-US" b="0" i="1">
                  <a:sym typeface="Symbol" pitchFamily="18" charset="2"/>
                </a:rPr>
                <a:t>L</a:t>
              </a:r>
              <a:r>
                <a:rPr lang="en-US" b="0">
                  <a:sym typeface="Symbol" pitchFamily="18" charset="2"/>
                </a:rPr>
                <a:t>(</a:t>
              </a:r>
              <a:r>
                <a:rPr lang="en-US" b="0" i="1">
                  <a:sym typeface="Symbol" pitchFamily="18" charset="2"/>
                </a:rPr>
                <a:t>N</a:t>
              </a:r>
              <a:r>
                <a:rPr lang="en-US" b="0">
                  <a:sym typeface="Symbol" pitchFamily="18" charset="2"/>
                </a:rPr>
                <a:t>) = </a:t>
              </a:r>
            </a:p>
          </p:txBody>
        </p:sp>
        <p:graphicFrame>
          <p:nvGraphicFramePr>
            <p:cNvPr id="2050" name="Object 12"/>
            <p:cNvGraphicFramePr>
              <a:graphicFrameLocks noChangeAspect="1"/>
            </p:cNvGraphicFramePr>
            <p:nvPr/>
          </p:nvGraphicFramePr>
          <p:xfrm>
            <a:off x="2950" y="3664"/>
            <a:ext cx="617" cy="552"/>
          </p:xfrm>
          <a:graphic>
            <a:graphicData uri="http://schemas.openxmlformats.org/presentationml/2006/ole">
              <p:oleObj spid="_x0000_s2054" name="Equation" r:id="rId5" imgW="2235200" imgH="457200" progId="">
                <p:embed/>
              </p:oleObj>
            </a:graphicData>
          </a:graphic>
        </p:graphicFrame>
        <p:graphicFrame>
          <p:nvGraphicFramePr>
            <p:cNvPr id="2051" name="Object 13"/>
            <p:cNvGraphicFramePr>
              <a:graphicFrameLocks noChangeAspect="1"/>
            </p:cNvGraphicFramePr>
            <p:nvPr/>
          </p:nvGraphicFramePr>
          <p:xfrm>
            <a:off x="4257" y="3288"/>
            <a:ext cx="454" cy="503"/>
          </p:xfrm>
          <a:graphic>
            <a:graphicData uri="http://schemas.openxmlformats.org/presentationml/2006/ole">
              <p:oleObj spid="_x0000_s2055" name="Equation" r:id="rId6" imgW="1676400" imgH="457200" progId="">
                <p:embed/>
              </p:oleObj>
            </a:graphicData>
          </a:graphic>
        </p:graphicFrame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760913" y="3178175"/>
            <a:ext cx="3948112" cy="1084263"/>
            <a:chOff x="2999" y="2002"/>
            <a:chExt cx="2487" cy="683"/>
          </a:xfrm>
        </p:grpSpPr>
        <p:sp>
          <p:nvSpPr>
            <p:cNvPr id="2059" name="Text Box 15"/>
            <p:cNvSpPr txBox="1">
              <a:spLocks noChangeArrowheads="1"/>
            </p:cNvSpPr>
            <p:nvPr/>
          </p:nvSpPr>
          <p:spPr bwMode="auto">
            <a:xfrm>
              <a:off x="4357" y="2006"/>
              <a:ext cx="1129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 i="1"/>
                <a:t>x</a:t>
              </a:r>
              <a:r>
                <a:rPr lang="en-US" sz="1600" b="0"/>
                <a:t>: 4 nu</a:t>
              </a:r>
              <a:r>
                <a:rPr lang="cs-CZ" sz="1600" b="0"/>
                <a:t>k</a:t>
              </a:r>
              <a:r>
                <a:rPr lang="en-US" sz="1600" b="0"/>
                <a:t>leotid</a:t>
              </a:r>
              <a:r>
                <a:rPr lang="cs-CZ" sz="1600" b="0"/>
                <a:t>y</a:t>
              </a:r>
              <a:endParaRPr lang="en-US" sz="1600" b="0"/>
            </a:p>
            <a:p>
              <a:r>
                <a:rPr lang="en-US" sz="1600" b="0" i="1"/>
                <a:t>y</a:t>
              </a:r>
              <a:r>
                <a:rPr lang="en-US" sz="1600" b="0"/>
                <a:t>: 4 nu</a:t>
              </a:r>
              <a:r>
                <a:rPr lang="cs-CZ" sz="1600" b="0"/>
                <a:t>k</a:t>
              </a:r>
              <a:r>
                <a:rPr lang="en-US" sz="1600" b="0"/>
                <a:t>leotid</a:t>
              </a:r>
              <a:r>
                <a:rPr lang="cs-CZ" sz="1600" b="0"/>
                <a:t>y</a:t>
              </a:r>
              <a:endParaRPr lang="en-US" sz="1600" b="0"/>
            </a:p>
            <a:p>
              <a:pPr>
                <a:buFont typeface="Symbol" pitchFamily="18" charset="2"/>
                <a:buChar char="Þ"/>
              </a:pPr>
              <a:r>
                <a:rPr lang="en-US" sz="1600" b="0">
                  <a:sym typeface="Symbol" pitchFamily="18" charset="2"/>
                </a:rPr>
                <a:t> 4  4 = 16</a:t>
              </a:r>
            </a:p>
            <a:p>
              <a:pPr>
                <a:buFont typeface="Symbol" pitchFamily="18" charset="2"/>
                <a:buNone/>
              </a:pPr>
              <a:r>
                <a:rPr lang="cs-CZ" sz="1600" b="0">
                  <a:sym typeface="Symbol" pitchFamily="18" charset="2"/>
                </a:rPr>
                <a:t>možných scénářů</a:t>
              </a:r>
              <a:endParaRPr lang="en-US" sz="1600" b="0">
                <a:sym typeface="Symbol" pitchFamily="18" charset="2"/>
              </a:endParaRPr>
            </a:p>
          </p:txBody>
        </p:sp>
        <p:sp>
          <p:nvSpPr>
            <p:cNvPr id="2060" name="Line 16"/>
            <p:cNvSpPr>
              <a:spLocks noChangeShapeType="1"/>
            </p:cNvSpPr>
            <p:nvPr/>
          </p:nvSpPr>
          <p:spPr bwMode="auto">
            <a:xfrm flipH="1" flipV="1">
              <a:off x="2999" y="2002"/>
              <a:ext cx="1198" cy="2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61" name="Line 17"/>
            <p:cNvSpPr>
              <a:spLocks noChangeShapeType="1"/>
            </p:cNvSpPr>
            <p:nvPr/>
          </p:nvSpPr>
          <p:spPr bwMode="auto">
            <a:xfrm flipH="1">
              <a:off x="3423" y="2390"/>
              <a:ext cx="768" cy="1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024063" y="295275"/>
            <a:ext cx="5360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</a:rPr>
              <a:t>Věrohodnost (ML) </a:t>
            </a:r>
            <a:r>
              <a:rPr lang="en-US" sz="2400" dirty="0">
                <a:solidFill>
                  <a:srgbClr val="E60000"/>
                </a:solidFill>
              </a:rPr>
              <a:t>a </a:t>
            </a:r>
            <a:r>
              <a:rPr lang="cs-CZ" sz="2400" dirty="0">
                <a:solidFill>
                  <a:srgbClr val="E60000"/>
                </a:solidFill>
              </a:rPr>
              <a:t>úspornost (MP)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2014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4841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0" y="2014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4841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2575" y="212725"/>
            <a:ext cx="982663" cy="957263"/>
            <a:chOff x="178" y="134"/>
            <a:chExt cx="619" cy="603"/>
          </a:xfrm>
        </p:grpSpPr>
        <p:sp>
          <p:nvSpPr>
            <p:cNvPr id="220169" name="Rectangle 9"/>
            <p:cNvSpPr>
              <a:spLocks noChangeAspect="1" noChangeArrowheads="1"/>
            </p:cNvSpPr>
            <p:nvPr/>
          </p:nvSpPr>
          <p:spPr bwMode="auto">
            <a:xfrm>
              <a:off x="178" y="134"/>
              <a:ext cx="619" cy="6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cs-CZ" b="0">
                <a:solidFill>
                  <a:schemeClr val="bg1"/>
                </a:solidFill>
              </a:endParaRPr>
            </a:p>
          </p:txBody>
        </p:sp>
        <p:sp>
          <p:nvSpPr>
            <p:cNvPr id="3093" name="Freeform 10"/>
            <p:cNvSpPr>
              <a:spLocks noChangeAspect="1"/>
            </p:cNvSpPr>
            <p:nvPr/>
          </p:nvSpPr>
          <p:spPr bwMode="auto">
            <a:xfrm>
              <a:off x="272" y="318"/>
              <a:ext cx="434" cy="323"/>
            </a:xfrm>
            <a:custGeom>
              <a:avLst/>
              <a:gdLst>
                <a:gd name="T0" fmla="*/ 0 w 2168"/>
                <a:gd name="T1" fmla="*/ 0 h 1770"/>
                <a:gd name="T2" fmla="*/ 9 w 2168"/>
                <a:gd name="T3" fmla="*/ 11 h 1770"/>
                <a:gd name="T4" fmla="*/ 17 w 2168"/>
                <a:gd name="T5" fmla="*/ 0 h 1770"/>
                <a:gd name="T6" fmla="*/ 0 60000 65536"/>
                <a:gd name="T7" fmla="*/ 0 60000 65536"/>
                <a:gd name="T8" fmla="*/ 0 60000 65536"/>
                <a:gd name="T9" fmla="*/ 0 w 2168"/>
                <a:gd name="T10" fmla="*/ 0 h 1770"/>
                <a:gd name="T11" fmla="*/ 2168 w 2168"/>
                <a:gd name="T12" fmla="*/ 1770 h 17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8" h="1770">
                  <a:moveTo>
                    <a:pt x="0" y="0"/>
                  </a:moveTo>
                  <a:lnTo>
                    <a:pt x="1080" y="1770"/>
                  </a:lnTo>
                  <a:lnTo>
                    <a:pt x="2168" y="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94" name="Text Box 11"/>
            <p:cNvSpPr txBox="1">
              <a:spLocks noChangeAspect="1" noChangeArrowheads="1"/>
            </p:cNvSpPr>
            <p:nvPr/>
          </p:nvSpPr>
          <p:spPr bwMode="auto">
            <a:xfrm>
              <a:off x="179" y="134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A</a:t>
              </a:r>
              <a:endParaRPr lang="cs-CZ" sz="1200"/>
            </a:p>
          </p:txBody>
        </p:sp>
        <p:sp>
          <p:nvSpPr>
            <p:cNvPr id="3095" name="Text Box 12"/>
            <p:cNvSpPr txBox="1">
              <a:spLocks noChangeAspect="1" noChangeArrowheads="1"/>
            </p:cNvSpPr>
            <p:nvPr/>
          </p:nvSpPr>
          <p:spPr bwMode="auto">
            <a:xfrm>
              <a:off x="610" y="134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/>
                <a:t>A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8024813" y="5641975"/>
            <a:ext cx="989012" cy="957263"/>
            <a:chOff x="5055" y="3554"/>
            <a:chExt cx="623" cy="603"/>
          </a:xfrm>
        </p:grpSpPr>
        <p:sp>
          <p:nvSpPr>
            <p:cNvPr id="220174" name="Rectangle 14"/>
            <p:cNvSpPr>
              <a:spLocks noChangeAspect="1" noChangeArrowheads="1"/>
            </p:cNvSpPr>
            <p:nvPr/>
          </p:nvSpPr>
          <p:spPr bwMode="auto">
            <a:xfrm>
              <a:off x="5055" y="3554"/>
              <a:ext cx="619" cy="6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cs-CZ" b="0">
                <a:solidFill>
                  <a:schemeClr val="bg1"/>
                </a:solidFill>
              </a:endParaRPr>
            </a:p>
          </p:txBody>
        </p:sp>
        <p:sp>
          <p:nvSpPr>
            <p:cNvPr id="3089" name="Freeform 15"/>
            <p:cNvSpPr>
              <a:spLocks noChangeAspect="1"/>
            </p:cNvSpPr>
            <p:nvPr/>
          </p:nvSpPr>
          <p:spPr bwMode="auto">
            <a:xfrm>
              <a:off x="5149" y="3738"/>
              <a:ext cx="434" cy="323"/>
            </a:xfrm>
            <a:custGeom>
              <a:avLst/>
              <a:gdLst>
                <a:gd name="T0" fmla="*/ 0 w 2168"/>
                <a:gd name="T1" fmla="*/ 0 h 1770"/>
                <a:gd name="T2" fmla="*/ 9 w 2168"/>
                <a:gd name="T3" fmla="*/ 11 h 1770"/>
                <a:gd name="T4" fmla="*/ 17 w 2168"/>
                <a:gd name="T5" fmla="*/ 0 h 1770"/>
                <a:gd name="T6" fmla="*/ 0 60000 65536"/>
                <a:gd name="T7" fmla="*/ 0 60000 65536"/>
                <a:gd name="T8" fmla="*/ 0 60000 65536"/>
                <a:gd name="T9" fmla="*/ 0 w 2168"/>
                <a:gd name="T10" fmla="*/ 0 h 1770"/>
                <a:gd name="T11" fmla="*/ 2168 w 2168"/>
                <a:gd name="T12" fmla="*/ 1770 h 17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8" h="1770">
                  <a:moveTo>
                    <a:pt x="0" y="0"/>
                  </a:moveTo>
                  <a:lnTo>
                    <a:pt x="1080" y="1770"/>
                  </a:lnTo>
                  <a:lnTo>
                    <a:pt x="2168" y="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90" name="Text Box 16"/>
            <p:cNvSpPr txBox="1">
              <a:spLocks noChangeAspect="1" noChangeArrowheads="1"/>
            </p:cNvSpPr>
            <p:nvPr/>
          </p:nvSpPr>
          <p:spPr bwMode="auto">
            <a:xfrm>
              <a:off x="5056" y="3554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A</a:t>
              </a:r>
              <a:endParaRPr lang="cs-CZ" sz="1200"/>
            </a:p>
          </p:txBody>
        </p:sp>
        <p:sp>
          <p:nvSpPr>
            <p:cNvPr id="3091" name="Text Box 17"/>
            <p:cNvSpPr txBox="1">
              <a:spLocks noChangeAspect="1" noChangeArrowheads="1"/>
            </p:cNvSpPr>
            <p:nvPr/>
          </p:nvSpPr>
          <p:spPr bwMode="auto">
            <a:xfrm>
              <a:off x="5487" y="3554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/>
                <a:t>G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132013" y="2168525"/>
            <a:ext cx="5603875" cy="236538"/>
            <a:chOff x="1343" y="1366"/>
            <a:chExt cx="3530" cy="149"/>
          </a:xfrm>
        </p:grpSpPr>
        <p:sp>
          <p:nvSpPr>
            <p:cNvPr id="3086" name="Rectangle 19"/>
            <p:cNvSpPr>
              <a:spLocks noChangeArrowheads="1"/>
            </p:cNvSpPr>
            <p:nvPr/>
          </p:nvSpPr>
          <p:spPr bwMode="auto">
            <a:xfrm>
              <a:off x="1343" y="1366"/>
              <a:ext cx="394" cy="149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7" name="Rectangle 20"/>
            <p:cNvSpPr>
              <a:spLocks noChangeArrowheads="1"/>
            </p:cNvSpPr>
            <p:nvPr/>
          </p:nvSpPr>
          <p:spPr bwMode="auto">
            <a:xfrm>
              <a:off x="2100" y="1366"/>
              <a:ext cx="2773" cy="149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128838" y="4751388"/>
            <a:ext cx="5607050" cy="236537"/>
            <a:chOff x="1341" y="2993"/>
            <a:chExt cx="3532" cy="149"/>
          </a:xfrm>
        </p:grpSpPr>
        <p:sp>
          <p:nvSpPr>
            <p:cNvPr id="3084" name="Rectangle 22"/>
            <p:cNvSpPr>
              <a:spLocks noChangeArrowheads="1"/>
            </p:cNvSpPr>
            <p:nvPr/>
          </p:nvSpPr>
          <p:spPr bwMode="auto">
            <a:xfrm>
              <a:off x="1341" y="2993"/>
              <a:ext cx="394" cy="149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5" name="Rectangle 23"/>
            <p:cNvSpPr>
              <a:spLocks noChangeArrowheads="1"/>
            </p:cNvSpPr>
            <p:nvPr/>
          </p:nvSpPr>
          <p:spPr bwMode="auto">
            <a:xfrm>
              <a:off x="2100" y="2993"/>
              <a:ext cx="2773" cy="149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aphicFrame>
        <p:nvGraphicFramePr>
          <p:cNvPr id="3074" name="Object 24"/>
          <p:cNvGraphicFramePr>
            <a:graphicFrameLocks noChangeAspect="1"/>
          </p:cNvGraphicFramePr>
          <p:nvPr/>
        </p:nvGraphicFramePr>
        <p:xfrm>
          <a:off x="528638" y="1387475"/>
          <a:ext cx="7943850" cy="4902200"/>
        </p:xfrm>
        <a:graphic>
          <a:graphicData uri="http://schemas.openxmlformats.org/presentationml/2006/ole">
            <p:oleObj spid="_x0000_s3076" name="Dokument" r:id="rId4" imgW="5865840" imgH="361967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Simulation"/>
          <p:cNvPicPr>
            <a:picLocks noChangeAspect="1" noChangeArrowheads="1"/>
          </p:cNvPicPr>
          <p:nvPr/>
        </p:nvPicPr>
        <p:blipFill>
          <a:blip r:embed="rId3" cstate="print"/>
          <a:srcRect l="70119"/>
          <a:stretch>
            <a:fillRect/>
          </a:stretch>
        </p:blipFill>
        <p:spPr bwMode="auto">
          <a:xfrm>
            <a:off x="1746250" y="1004888"/>
            <a:ext cx="5489575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938338" y="309563"/>
            <a:ext cx="4814887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E60000"/>
                </a:solidFill>
              </a:rPr>
              <a:t>Věrohodnost</a:t>
            </a:r>
            <a:r>
              <a:rPr lang="en-US" sz="2800">
                <a:solidFill>
                  <a:srgbClr val="E60000"/>
                </a:solidFill>
              </a:rPr>
              <a:t> a </a:t>
            </a:r>
            <a:r>
              <a:rPr lang="cs-CZ" sz="2800">
                <a:solidFill>
                  <a:srgbClr val="E60000"/>
                </a:solidFill>
              </a:rPr>
              <a:t>k</a:t>
            </a:r>
            <a:r>
              <a:rPr lang="en-US" sz="2800">
                <a:solidFill>
                  <a:srgbClr val="E60000"/>
                </a:solidFill>
              </a:rPr>
              <a:t>on</a:t>
            </a:r>
            <a:r>
              <a:rPr lang="cs-CZ" sz="2800">
                <a:solidFill>
                  <a:srgbClr val="E60000"/>
                </a:solidFill>
              </a:rPr>
              <a:t>z</a:t>
            </a:r>
            <a:r>
              <a:rPr lang="en-US" sz="2800">
                <a:solidFill>
                  <a:srgbClr val="E60000"/>
                </a:solidFill>
              </a:rPr>
              <a:t>istenc</a:t>
            </a:r>
            <a:r>
              <a:rPr lang="cs-CZ" sz="2800">
                <a:solidFill>
                  <a:srgbClr val="E60000"/>
                </a:solidFill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874838" y="309563"/>
            <a:ext cx="4814887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E60000"/>
                </a:solidFill>
              </a:rPr>
              <a:t>Věrohodnost</a:t>
            </a:r>
            <a:r>
              <a:rPr lang="en-US" sz="2800">
                <a:solidFill>
                  <a:srgbClr val="E60000"/>
                </a:solidFill>
              </a:rPr>
              <a:t> a </a:t>
            </a:r>
            <a:r>
              <a:rPr lang="cs-CZ" sz="2800">
                <a:solidFill>
                  <a:srgbClr val="E60000"/>
                </a:solidFill>
              </a:rPr>
              <a:t>k</a:t>
            </a:r>
            <a:r>
              <a:rPr lang="en-US" sz="2800">
                <a:solidFill>
                  <a:srgbClr val="E60000"/>
                </a:solidFill>
              </a:rPr>
              <a:t>on</a:t>
            </a:r>
            <a:r>
              <a:rPr lang="cs-CZ" sz="2800">
                <a:solidFill>
                  <a:srgbClr val="E60000"/>
                </a:solidFill>
              </a:rPr>
              <a:t>z</a:t>
            </a:r>
            <a:r>
              <a:rPr lang="en-US" sz="2800">
                <a:solidFill>
                  <a:srgbClr val="E60000"/>
                </a:solidFill>
              </a:rPr>
              <a:t>istenc</a:t>
            </a:r>
            <a:r>
              <a:rPr lang="cs-CZ" sz="2800">
                <a:solidFill>
                  <a:srgbClr val="E60000"/>
                </a:solidFill>
              </a:rPr>
              <a:t>e</a:t>
            </a:r>
          </a:p>
        </p:txBody>
      </p:sp>
      <p:pic>
        <p:nvPicPr>
          <p:cNvPr id="10243" name="Picture 5" descr="Konzistence_t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975" y="1797050"/>
            <a:ext cx="4062413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6"/>
          <p:cNvSpPr txBox="1">
            <a:spLocks noChangeAspect="1" noChangeArrowheads="1"/>
          </p:cNvSpPr>
          <p:nvPr/>
        </p:nvSpPr>
        <p:spPr bwMode="auto">
          <a:xfrm>
            <a:off x="6148388" y="1851025"/>
            <a:ext cx="116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</a:rPr>
              <a:t>“</a:t>
            </a:r>
            <a:r>
              <a:rPr lang="cs-CZ" sz="2000" b="0">
                <a:solidFill>
                  <a:schemeClr val="accent2"/>
                </a:solidFill>
              </a:rPr>
              <a:t>chybný</a:t>
            </a:r>
            <a:r>
              <a:rPr lang="en-US" sz="2000" b="0">
                <a:solidFill>
                  <a:schemeClr val="accent2"/>
                </a:solidFill>
              </a:rPr>
              <a:t>”</a:t>
            </a:r>
            <a:endParaRPr lang="cs-CZ" sz="2000" b="0">
              <a:solidFill>
                <a:schemeClr val="accent2"/>
              </a:solidFill>
            </a:endParaRPr>
          </a:p>
        </p:txBody>
      </p:sp>
      <p:pic>
        <p:nvPicPr>
          <p:cNvPr id="10245" name="Picture 8" descr="Konzistence_tab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" y="1593850"/>
            <a:ext cx="334645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 Box 9"/>
          <p:cNvSpPr txBox="1">
            <a:spLocks noChangeAspect="1" noChangeArrowheads="1"/>
          </p:cNvSpPr>
          <p:nvPr/>
        </p:nvSpPr>
        <p:spPr bwMode="auto">
          <a:xfrm>
            <a:off x="1468438" y="1612900"/>
            <a:ext cx="125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E60000"/>
                </a:solidFill>
              </a:rPr>
              <a:t>“</a:t>
            </a:r>
            <a:r>
              <a:rPr lang="cs-CZ" sz="2000" b="0">
                <a:solidFill>
                  <a:srgbClr val="E60000"/>
                </a:solidFill>
              </a:rPr>
              <a:t>správný</a:t>
            </a:r>
            <a:r>
              <a:rPr lang="en-US" sz="2000" b="0">
                <a:solidFill>
                  <a:srgbClr val="E60000"/>
                </a:solidFill>
              </a:rPr>
              <a:t>”</a:t>
            </a:r>
            <a:endParaRPr lang="cs-CZ" sz="2000" b="0">
              <a:solidFill>
                <a:srgbClr val="E60000"/>
              </a:solidFill>
            </a:endParaRPr>
          </a:p>
        </p:txBody>
      </p:sp>
      <p:sp>
        <p:nvSpPr>
          <p:cNvPr id="10247" name="AutoShape 10"/>
          <p:cNvSpPr>
            <a:spLocks noChangeArrowheads="1"/>
          </p:cNvSpPr>
          <p:nvPr/>
        </p:nvSpPr>
        <p:spPr bwMode="auto">
          <a:xfrm>
            <a:off x="3875088" y="2852738"/>
            <a:ext cx="827087" cy="698500"/>
          </a:xfrm>
          <a:prstGeom prst="rightArrow">
            <a:avLst>
              <a:gd name="adj1" fmla="val 50000"/>
              <a:gd name="adj2" fmla="val 29602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24267" name="Text Box 11"/>
          <p:cNvSpPr txBox="1">
            <a:spLocks noChangeArrowheads="1"/>
          </p:cNvSpPr>
          <p:nvPr/>
        </p:nvSpPr>
        <p:spPr bwMode="auto">
          <a:xfrm>
            <a:off x="5478463" y="4841875"/>
            <a:ext cx="2820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solidFill>
                  <a:srgbClr val="E60000"/>
                </a:solidFill>
              </a:rPr>
              <a:t>“long-branch repulsion”</a:t>
            </a:r>
          </a:p>
        </p:txBody>
      </p: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590550" y="4978400"/>
            <a:ext cx="29638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solidFill>
                  <a:srgbClr val="E60000"/>
                </a:solidFill>
              </a:rPr>
              <a:t>Farris</a:t>
            </a:r>
            <a:r>
              <a:rPr lang="cs-CZ" sz="2000" b="0">
                <a:solidFill>
                  <a:srgbClr val="E60000"/>
                </a:solidFill>
              </a:rPr>
              <a:t>ova</a:t>
            </a:r>
            <a:endParaRPr lang="en-US" sz="2000" b="0">
              <a:solidFill>
                <a:srgbClr val="E60000"/>
              </a:solidFill>
            </a:endParaRPr>
          </a:p>
          <a:p>
            <a:pPr algn="ctr"/>
            <a:r>
              <a:rPr lang="en-US" sz="2000" b="0">
                <a:solidFill>
                  <a:srgbClr val="E60000"/>
                </a:solidFill>
              </a:rPr>
              <a:t>(anti-Felsenstein</a:t>
            </a:r>
            <a:r>
              <a:rPr lang="cs-CZ" sz="2000" b="0">
                <a:solidFill>
                  <a:srgbClr val="E60000"/>
                </a:solidFill>
              </a:rPr>
              <a:t>ova</a:t>
            </a:r>
            <a:r>
              <a:rPr lang="en-US" sz="2000" b="0">
                <a:solidFill>
                  <a:srgbClr val="E60000"/>
                </a:solidFill>
              </a:rPr>
              <a:t>,</a:t>
            </a:r>
          </a:p>
          <a:p>
            <a:pPr algn="ctr"/>
            <a:r>
              <a:rPr lang="en-US" sz="2000" b="0">
                <a:solidFill>
                  <a:srgbClr val="E60000"/>
                </a:solidFill>
              </a:rPr>
              <a:t>inver</a:t>
            </a:r>
            <a:r>
              <a:rPr lang="cs-CZ" sz="2000" b="0">
                <a:solidFill>
                  <a:srgbClr val="E60000"/>
                </a:solidFill>
              </a:rPr>
              <a:t>zní</a:t>
            </a:r>
            <a:r>
              <a:rPr lang="en-US" sz="2000" b="0">
                <a:solidFill>
                  <a:srgbClr val="E60000"/>
                </a:solidFill>
              </a:rPr>
              <a:t> Felsenstein</a:t>
            </a:r>
            <a:r>
              <a:rPr lang="cs-CZ" sz="2000" b="0">
                <a:solidFill>
                  <a:srgbClr val="E60000"/>
                </a:solidFill>
              </a:rPr>
              <a:t>ova</a:t>
            </a:r>
            <a:r>
              <a:rPr lang="en-US" sz="2000" b="0">
                <a:solidFill>
                  <a:srgbClr val="E60000"/>
                </a:solidFill>
              </a:rPr>
              <a:t>)</a:t>
            </a:r>
            <a:endParaRPr lang="cs-CZ" sz="2000" b="0">
              <a:solidFill>
                <a:srgbClr val="E60000"/>
              </a:solidFill>
            </a:endParaRPr>
          </a:p>
          <a:p>
            <a:pPr algn="ctr"/>
            <a:r>
              <a:rPr lang="en-US" sz="2000" b="0">
                <a:solidFill>
                  <a:srgbClr val="E60000"/>
                </a:solidFill>
              </a:rPr>
              <a:t>z</a:t>
            </a:r>
            <a:r>
              <a:rPr lang="cs-CZ" sz="2000" b="0">
                <a:solidFill>
                  <a:srgbClr val="E60000"/>
                </a:solidFill>
              </a:rPr>
              <a:t>óna</a:t>
            </a:r>
            <a:endParaRPr lang="en-US" sz="2000" b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7" grpId="0"/>
      <p:bldP spid="2242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713038" y="301625"/>
            <a:ext cx="3632200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60000"/>
                </a:solidFill>
              </a:rPr>
              <a:t>Bayes</a:t>
            </a:r>
            <a:r>
              <a:rPr lang="cs-CZ" sz="2800">
                <a:solidFill>
                  <a:srgbClr val="E60000"/>
                </a:solidFill>
              </a:rPr>
              <a:t>ovská</a:t>
            </a:r>
            <a:r>
              <a:rPr lang="en-US" sz="2800">
                <a:solidFill>
                  <a:srgbClr val="E60000"/>
                </a:solidFill>
              </a:rPr>
              <a:t> anal</a:t>
            </a:r>
            <a:r>
              <a:rPr lang="cs-CZ" sz="2800">
                <a:solidFill>
                  <a:srgbClr val="E60000"/>
                </a:solidFill>
              </a:rPr>
              <a:t>ýza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90513" y="1077913"/>
            <a:ext cx="6532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5F5F5F"/>
                </a:solidFill>
              </a:rPr>
              <a:t>ML: </a:t>
            </a:r>
            <a:r>
              <a:rPr lang="cs-CZ" sz="2000">
                <a:solidFill>
                  <a:srgbClr val="5F5F5F"/>
                </a:solidFill>
              </a:rPr>
              <a:t>jaká je pravděpodobnost</a:t>
            </a:r>
            <a:r>
              <a:rPr lang="en-US" sz="2000">
                <a:solidFill>
                  <a:srgbClr val="5F5F5F"/>
                </a:solidFill>
              </a:rPr>
              <a:t> dat</a:t>
            </a:r>
            <a:r>
              <a:rPr lang="cs-CZ" sz="2000">
                <a:solidFill>
                  <a:srgbClr val="5F5F5F"/>
                </a:solidFill>
              </a:rPr>
              <a:t> při dané hypotéze</a:t>
            </a:r>
            <a:r>
              <a:rPr lang="en-US" sz="2000">
                <a:solidFill>
                  <a:srgbClr val="5F5F5F"/>
                </a:solidFill>
              </a:rPr>
              <a:t>?</a:t>
            </a:r>
            <a:endParaRPr lang="cs-CZ" sz="2000">
              <a:solidFill>
                <a:srgbClr val="5F5F5F"/>
              </a:solidFill>
            </a:endParaRP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450850" y="1781175"/>
            <a:ext cx="8113118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</a:pPr>
            <a:r>
              <a:rPr lang="cs-CZ" sz="2000" b="0" dirty="0">
                <a:solidFill>
                  <a:srgbClr val="E60000"/>
                </a:solidFill>
              </a:rPr>
              <a:t>b</a:t>
            </a:r>
            <a:r>
              <a:rPr lang="en-US" sz="2000" b="0" dirty="0">
                <a:solidFill>
                  <a:srgbClr val="E60000"/>
                </a:solidFill>
              </a:rPr>
              <a:t>ayes</a:t>
            </a:r>
            <a:r>
              <a:rPr lang="cs-CZ" sz="2000" b="0" dirty="0" err="1">
                <a:solidFill>
                  <a:srgbClr val="E60000"/>
                </a:solidFill>
              </a:rPr>
              <a:t>iánský</a:t>
            </a:r>
            <a:r>
              <a:rPr lang="cs-CZ" sz="2000" b="0" dirty="0">
                <a:solidFill>
                  <a:srgbClr val="E60000"/>
                </a:solidFill>
              </a:rPr>
              <a:t> přístup - příklad</a:t>
            </a:r>
            <a:r>
              <a:rPr lang="en-US" sz="2000" b="0" dirty="0">
                <a:solidFill>
                  <a:srgbClr val="E60000"/>
                </a:solidFill>
              </a:rPr>
              <a:t>:</a:t>
            </a:r>
            <a:endParaRPr lang="cs-CZ" b="0" dirty="0">
              <a:solidFill>
                <a:srgbClr val="E60000"/>
              </a:solidFill>
            </a:endParaRPr>
          </a:p>
          <a:p>
            <a:pPr>
              <a:spcBef>
                <a:spcPct val="25000"/>
              </a:spcBef>
            </a:pPr>
            <a:endParaRPr lang="cs-CZ" b="0" dirty="0">
              <a:solidFill>
                <a:srgbClr val="FF0000"/>
              </a:solidFill>
            </a:endParaRPr>
          </a:p>
          <a:p>
            <a:pPr>
              <a:spcBef>
                <a:spcPct val="25000"/>
              </a:spcBef>
            </a:pPr>
            <a:r>
              <a:rPr lang="cs-CZ" b="0" dirty="0" smtClean="0">
                <a:solidFill>
                  <a:schemeClr val="accent2"/>
                </a:solidFill>
                <a:cs typeface="Arial" charset="0"/>
              </a:rPr>
              <a:t>soubor </a:t>
            </a:r>
            <a:r>
              <a:rPr lang="cs-CZ" b="0" dirty="0">
                <a:solidFill>
                  <a:schemeClr val="accent2"/>
                </a:solidFill>
                <a:cs typeface="Arial" charset="0"/>
              </a:rPr>
              <a:t>100 kostek, ze kterých máme vybrat jednu</a:t>
            </a:r>
          </a:p>
          <a:p>
            <a:pPr>
              <a:spcBef>
                <a:spcPct val="25000"/>
              </a:spcBef>
            </a:pPr>
            <a:r>
              <a:rPr lang="cs-CZ" b="0" dirty="0" smtClean="0">
                <a:solidFill>
                  <a:schemeClr val="accent2"/>
                </a:solidFill>
                <a:cs typeface="Arial" charset="0"/>
              </a:rPr>
              <a:t>víme</a:t>
            </a:r>
            <a:r>
              <a:rPr lang="cs-CZ" b="0" dirty="0">
                <a:solidFill>
                  <a:schemeClr val="accent2"/>
                </a:solidFill>
                <a:cs typeface="Arial" charset="0"/>
              </a:rPr>
              <a:t>, že ze 100 kostek je 80 v pořádku, ale 20 je upraveno tak, aby padala 6</a:t>
            </a:r>
          </a:p>
          <a:p>
            <a:pPr>
              <a:spcBef>
                <a:spcPct val="25000"/>
              </a:spcBef>
            </a:pPr>
            <a:r>
              <a:rPr lang="cs-CZ" b="0" dirty="0" smtClean="0">
                <a:solidFill>
                  <a:schemeClr val="accent2"/>
                </a:solidFill>
                <a:cs typeface="Arial" charset="0"/>
              </a:rPr>
              <a:t>pravděpodobnosti </a:t>
            </a:r>
            <a:r>
              <a:rPr lang="cs-CZ" b="0" dirty="0">
                <a:solidFill>
                  <a:schemeClr val="accent2"/>
                </a:solidFill>
                <a:cs typeface="Arial" charset="0"/>
              </a:rPr>
              <a:t>jednotlivých výsledků</a:t>
            </a:r>
            <a:br>
              <a:rPr lang="cs-CZ" b="0" dirty="0">
                <a:solidFill>
                  <a:schemeClr val="accent2"/>
                </a:solidFill>
                <a:cs typeface="Arial" charset="0"/>
              </a:rPr>
            </a:br>
            <a:r>
              <a:rPr lang="cs-CZ" b="0" dirty="0">
                <a:solidFill>
                  <a:schemeClr val="accent2"/>
                </a:solidFill>
                <a:cs typeface="Arial" charset="0"/>
              </a:rPr>
              <a:t>  u pravých kostech stejné, u falešných se liší:</a:t>
            </a:r>
          </a:p>
          <a:p>
            <a:pPr>
              <a:spcBef>
                <a:spcPct val="25000"/>
              </a:spcBef>
            </a:pPr>
            <a:endParaRPr lang="cs-CZ" b="0" dirty="0">
              <a:solidFill>
                <a:schemeClr val="accent2"/>
              </a:solidFill>
              <a:cs typeface="Arial" charset="0"/>
            </a:endParaRPr>
          </a:p>
          <a:p>
            <a:pPr>
              <a:spcBef>
                <a:spcPct val="25000"/>
              </a:spcBef>
            </a:pPr>
            <a:r>
              <a:rPr lang="cs-CZ" b="0" dirty="0" smtClean="0">
                <a:solidFill>
                  <a:schemeClr val="accent2"/>
                </a:solidFill>
                <a:cs typeface="Arial" charset="0"/>
              </a:rPr>
              <a:t>házíme </a:t>
            </a:r>
            <a:r>
              <a:rPr lang="cs-CZ" b="0" dirty="0">
                <a:solidFill>
                  <a:schemeClr val="accent2"/>
                </a:solidFill>
                <a:cs typeface="Arial" charset="0"/>
              </a:rPr>
              <a:t>2</a:t>
            </a:r>
            <a:r>
              <a:rPr lang="cs-CZ" b="0" dirty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 </a:t>
            </a:r>
          </a:p>
        </p:txBody>
      </p:sp>
      <p:graphicFrame>
        <p:nvGraphicFramePr>
          <p:cNvPr id="226309" name="Group 5"/>
          <p:cNvGraphicFramePr>
            <a:graphicFrameLocks noGrp="1"/>
          </p:cNvGraphicFramePr>
          <p:nvPr/>
        </p:nvGraphicFramePr>
        <p:xfrm>
          <a:off x="5732463" y="3444875"/>
          <a:ext cx="2927350" cy="3138489"/>
        </p:xfrm>
        <a:graphic>
          <a:graphicData uri="http://schemas.openxmlformats.org/drawingml/2006/table">
            <a:tbl>
              <a:tblPr/>
              <a:tblGrid>
                <a:gridCol w="931862"/>
                <a:gridCol w="774700"/>
                <a:gridCol w="1220788"/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pravá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falešná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1/21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6/21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943600" y="3975100"/>
            <a:ext cx="323850" cy="2574925"/>
            <a:chOff x="3805" y="2163"/>
            <a:chExt cx="204" cy="1622"/>
          </a:xfrm>
        </p:grpSpPr>
        <p:grpSp>
          <p:nvGrpSpPr>
            <p:cNvPr id="11310" name="Group 45"/>
            <p:cNvGrpSpPr>
              <a:grpSpLocks noChangeAspect="1"/>
            </p:cNvGrpSpPr>
            <p:nvPr/>
          </p:nvGrpSpPr>
          <p:grpSpPr bwMode="auto">
            <a:xfrm>
              <a:off x="3805" y="3581"/>
              <a:ext cx="204" cy="204"/>
              <a:chOff x="698" y="2313"/>
              <a:chExt cx="407" cy="407"/>
            </a:xfrm>
          </p:grpSpPr>
          <p:sp>
            <p:nvSpPr>
              <p:cNvPr id="11336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7" name="Oval 47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8" name="Oval 48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9" name="Oval 49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40" name="Oval 50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41" name="Oval 51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42" name="Oval 52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1311" name="Group 53"/>
            <p:cNvGrpSpPr>
              <a:grpSpLocks noChangeAspect="1"/>
            </p:cNvGrpSpPr>
            <p:nvPr/>
          </p:nvGrpSpPr>
          <p:grpSpPr bwMode="auto">
            <a:xfrm>
              <a:off x="3805" y="2733"/>
              <a:ext cx="204" cy="204"/>
              <a:chOff x="1560" y="2329"/>
              <a:chExt cx="407" cy="407"/>
            </a:xfrm>
          </p:grpSpPr>
          <p:sp>
            <p:nvSpPr>
              <p:cNvPr id="11332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1560" y="2329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3" name="Oval 55"/>
              <p:cNvSpPr>
                <a:spLocks noChangeAspect="1" noChangeArrowheads="1"/>
              </p:cNvSpPr>
              <p:nvPr/>
            </p:nvSpPr>
            <p:spPr bwMode="auto">
              <a:xfrm>
                <a:off x="1609" y="237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4" name="Oval 56"/>
              <p:cNvSpPr>
                <a:spLocks noChangeAspect="1" noChangeArrowheads="1"/>
              </p:cNvSpPr>
              <p:nvPr/>
            </p:nvSpPr>
            <p:spPr bwMode="auto">
              <a:xfrm>
                <a:off x="1722" y="2486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5" name="Oval 57"/>
              <p:cNvSpPr>
                <a:spLocks noChangeAspect="1" noChangeArrowheads="1"/>
              </p:cNvSpPr>
              <p:nvPr/>
            </p:nvSpPr>
            <p:spPr bwMode="auto">
              <a:xfrm>
                <a:off x="1835" y="259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1312" name="Group 58"/>
            <p:cNvGrpSpPr>
              <a:grpSpLocks noChangeAspect="1"/>
            </p:cNvGrpSpPr>
            <p:nvPr/>
          </p:nvGrpSpPr>
          <p:grpSpPr bwMode="auto">
            <a:xfrm>
              <a:off x="3805" y="3302"/>
              <a:ext cx="204" cy="204"/>
              <a:chOff x="1969" y="2773"/>
              <a:chExt cx="407" cy="407"/>
            </a:xfrm>
          </p:grpSpPr>
          <p:sp>
            <p:nvSpPr>
              <p:cNvPr id="11326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1969" y="277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7" name="Oval 60"/>
              <p:cNvSpPr>
                <a:spLocks noChangeAspect="1" noChangeArrowheads="1"/>
              </p:cNvSpPr>
              <p:nvPr/>
            </p:nvSpPr>
            <p:spPr bwMode="auto">
              <a:xfrm>
                <a:off x="2012" y="2814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8" name="Oval 61"/>
              <p:cNvSpPr>
                <a:spLocks noChangeAspect="1" noChangeArrowheads="1"/>
              </p:cNvSpPr>
              <p:nvPr/>
            </p:nvSpPr>
            <p:spPr bwMode="auto">
              <a:xfrm>
                <a:off x="2125" y="2927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9" name="Oval 62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237" y="281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0" name="Oval 63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011" y="303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1" name="Oval 64"/>
              <p:cNvSpPr>
                <a:spLocks noChangeAspect="1" noChangeArrowheads="1"/>
              </p:cNvSpPr>
              <p:nvPr/>
            </p:nvSpPr>
            <p:spPr bwMode="auto">
              <a:xfrm>
                <a:off x="2238" y="3040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1313" name="Group 65"/>
            <p:cNvGrpSpPr>
              <a:grpSpLocks noChangeAspect="1"/>
            </p:cNvGrpSpPr>
            <p:nvPr/>
          </p:nvGrpSpPr>
          <p:grpSpPr bwMode="auto">
            <a:xfrm>
              <a:off x="3805" y="2163"/>
              <a:ext cx="204" cy="204"/>
              <a:chOff x="183" y="3386"/>
              <a:chExt cx="407" cy="407"/>
            </a:xfrm>
          </p:grpSpPr>
          <p:sp>
            <p:nvSpPr>
              <p:cNvPr id="11324" name="Rectangle 66"/>
              <p:cNvSpPr>
                <a:spLocks noChangeAspect="1" noChangeArrowheads="1"/>
              </p:cNvSpPr>
              <p:nvPr/>
            </p:nvSpPr>
            <p:spPr bwMode="auto">
              <a:xfrm>
                <a:off x="183" y="338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5" name="Oval 67"/>
              <p:cNvSpPr>
                <a:spLocks noChangeAspect="1" noChangeArrowheads="1"/>
              </p:cNvSpPr>
              <p:nvPr/>
            </p:nvSpPr>
            <p:spPr bwMode="auto">
              <a:xfrm>
                <a:off x="342" y="354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1314" name="Group 68"/>
            <p:cNvGrpSpPr>
              <a:grpSpLocks noChangeAspect="1"/>
            </p:cNvGrpSpPr>
            <p:nvPr/>
          </p:nvGrpSpPr>
          <p:grpSpPr bwMode="auto">
            <a:xfrm>
              <a:off x="3805" y="2450"/>
              <a:ext cx="204" cy="204"/>
              <a:chOff x="697" y="2871"/>
              <a:chExt cx="407" cy="407"/>
            </a:xfrm>
          </p:grpSpPr>
          <p:sp>
            <p:nvSpPr>
              <p:cNvPr id="11321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2" name="Oval 70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3" name="Oval 71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1315" name="Group 72"/>
            <p:cNvGrpSpPr>
              <a:grpSpLocks noChangeAspect="1"/>
            </p:cNvGrpSpPr>
            <p:nvPr/>
          </p:nvGrpSpPr>
          <p:grpSpPr bwMode="auto">
            <a:xfrm>
              <a:off x="3805" y="3018"/>
              <a:ext cx="204" cy="204"/>
              <a:chOff x="1185" y="3796"/>
              <a:chExt cx="407" cy="407"/>
            </a:xfrm>
          </p:grpSpPr>
          <p:sp>
            <p:nvSpPr>
              <p:cNvPr id="11316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185" y="379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17" name="Oval 74"/>
              <p:cNvSpPr>
                <a:spLocks noChangeAspect="1" noChangeArrowheads="1"/>
              </p:cNvSpPr>
              <p:nvPr/>
            </p:nvSpPr>
            <p:spPr bwMode="auto">
              <a:xfrm>
                <a:off x="1251" y="386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18" name="Oval 75"/>
              <p:cNvSpPr>
                <a:spLocks noChangeAspect="1" noChangeArrowheads="1"/>
              </p:cNvSpPr>
              <p:nvPr/>
            </p:nvSpPr>
            <p:spPr bwMode="auto">
              <a:xfrm>
                <a:off x="1253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19" name="Oval 76"/>
              <p:cNvSpPr>
                <a:spLocks noChangeAspect="1" noChangeArrowheads="1"/>
              </p:cNvSpPr>
              <p:nvPr/>
            </p:nvSpPr>
            <p:spPr bwMode="auto">
              <a:xfrm>
                <a:off x="1422" y="386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0" name="Oval 77"/>
              <p:cNvSpPr>
                <a:spLocks noChangeAspect="1" noChangeArrowheads="1"/>
              </p:cNvSpPr>
              <p:nvPr/>
            </p:nvSpPr>
            <p:spPr bwMode="auto">
              <a:xfrm>
                <a:off x="1428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26382" name="Text Box 78"/>
          <p:cNvSpPr txBox="1">
            <a:spLocks noChangeArrowheads="1"/>
          </p:cNvSpPr>
          <p:nvPr/>
        </p:nvSpPr>
        <p:spPr bwMode="auto">
          <a:xfrm>
            <a:off x="875002" y="5379749"/>
            <a:ext cx="378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 Jaká je pravděpodobnost, že</a:t>
            </a:r>
            <a:br>
              <a:rPr lang="cs-CZ" sz="2000" b="0" dirty="0">
                <a:solidFill>
                  <a:srgbClr val="E60000"/>
                </a:solidFill>
                <a:sym typeface="Symbol" pitchFamily="18" charset="2"/>
              </a:rPr>
            </a:b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    naše kostka je falešná</a:t>
            </a:r>
            <a:r>
              <a:rPr lang="en-US" sz="2000" b="0" dirty="0">
                <a:solidFill>
                  <a:srgbClr val="E60000"/>
                </a:solidFill>
                <a:sym typeface="Symbol" pitchFamily="18" charset="2"/>
              </a:rPr>
              <a:t>?</a:t>
            </a:r>
          </a:p>
        </p:txBody>
      </p:sp>
      <p:grpSp>
        <p:nvGrpSpPr>
          <p:cNvPr id="9" name="Group 79"/>
          <p:cNvGrpSpPr>
            <a:grpSpLocks/>
          </p:cNvGrpSpPr>
          <p:nvPr/>
        </p:nvGrpSpPr>
        <p:grpSpPr bwMode="auto">
          <a:xfrm>
            <a:off x="2306638" y="4130675"/>
            <a:ext cx="2451100" cy="342900"/>
            <a:chOff x="213" y="2157"/>
            <a:chExt cx="1544" cy="216"/>
          </a:xfrm>
        </p:grpSpPr>
        <p:grpSp>
          <p:nvGrpSpPr>
            <p:cNvPr id="11297" name="Group 80"/>
            <p:cNvGrpSpPr>
              <a:grpSpLocks noChangeAspect="1"/>
            </p:cNvGrpSpPr>
            <p:nvPr/>
          </p:nvGrpSpPr>
          <p:grpSpPr bwMode="auto">
            <a:xfrm>
              <a:off x="770" y="2169"/>
              <a:ext cx="204" cy="204"/>
              <a:chOff x="697" y="2871"/>
              <a:chExt cx="407" cy="407"/>
            </a:xfrm>
          </p:grpSpPr>
          <p:sp>
            <p:nvSpPr>
              <p:cNvPr id="11307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8" name="Oval 82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9" name="Oval 83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1298" name="Group 84"/>
            <p:cNvGrpSpPr>
              <a:grpSpLocks noChangeAspect="1"/>
            </p:cNvGrpSpPr>
            <p:nvPr/>
          </p:nvGrpSpPr>
          <p:grpSpPr bwMode="auto">
            <a:xfrm>
              <a:off x="1553" y="2169"/>
              <a:ext cx="204" cy="204"/>
              <a:chOff x="698" y="2313"/>
              <a:chExt cx="407" cy="407"/>
            </a:xfrm>
          </p:grpSpPr>
          <p:sp>
            <p:nvSpPr>
              <p:cNvPr id="11300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1" name="Oval 86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2" name="Oval 87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3" name="Oval 88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4" name="Oval 89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5" name="Oval 90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6" name="Oval 91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1299" name="Text Box 92"/>
            <p:cNvSpPr txBox="1">
              <a:spLocks noChangeArrowheads="1"/>
            </p:cNvSpPr>
            <p:nvPr/>
          </p:nvSpPr>
          <p:spPr bwMode="auto">
            <a:xfrm>
              <a:off x="213" y="2157"/>
              <a:ext cx="13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/>
                <a:t>1. hod:	      2. hod: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6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6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8" grpId="0" build="p"/>
      <p:bldP spid="2263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795193" y="2756044"/>
            <a:ext cx="67770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>
                <a:solidFill>
                  <a:srgbClr val="E60000"/>
                </a:solidFill>
              </a:rPr>
              <a:t>Ap</a:t>
            </a:r>
            <a:r>
              <a:rPr lang="en-US" sz="2000" b="0" dirty="0" err="1">
                <a:solidFill>
                  <a:srgbClr val="E60000"/>
                </a:solidFill>
              </a:rPr>
              <a:t>osterior</a:t>
            </a:r>
            <a:r>
              <a:rPr lang="cs-CZ" sz="2000" b="0" dirty="0">
                <a:solidFill>
                  <a:srgbClr val="E60000"/>
                </a:solidFill>
              </a:rPr>
              <a:t>ní</a:t>
            </a:r>
            <a:r>
              <a:rPr lang="en-US" sz="2000" b="0" dirty="0">
                <a:solidFill>
                  <a:srgbClr val="E60000"/>
                </a:solidFill>
              </a:rPr>
              <a:t> pr</a:t>
            </a:r>
            <a:r>
              <a:rPr lang="cs-CZ" sz="2000" b="0" dirty="0" err="1">
                <a:solidFill>
                  <a:srgbClr val="E60000"/>
                </a:solidFill>
              </a:rPr>
              <a:t>avděpodobnost</a:t>
            </a:r>
            <a:r>
              <a:rPr lang="cs-CZ" sz="2000" b="0" dirty="0">
                <a:solidFill>
                  <a:srgbClr val="E60000"/>
                </a:solidFill>
              </a:rPr>
              <a:t>, že naše kostka je falešná, </a:t>
            </a:r>
          </a:p>
          <a:p>
            <a:r>
              <a:rPr lang="cs-CZ" sz="2000" b="0" dirty="0">
                <a:solidFill>
                  <a:srgbClr val="E60000"/>
                </a:solidFill>
              </a:rPr>
              <a:t>je dána </a:t>
            </a:r>
            <a:r>
              <a:rPr lang="cs-CZ" sz="2000" b="0" dirty="0" err="1">
                <a:solidFill>
                  <a:srgbClr val="E60000"/>
                </a:solidFill>
              </a:rPr>
              <a:t>Bayesovou</a:t>
            </a:r>
            <a:r>
              <a:rPr lang="cs-CZ" sz="2000" b="0" dirty="0">
                <a:solidFill>
                  <a:srgbClr val="E60000"/>
                </a:solidFill>
              </a:rPr>
              <a:t> rovnicí:</a:t>
            </a:r>
            <a:endParaRPr lang="en-US" sz="2000" b="0" dirty="0">
              <a:solidFill>
                <a:srgbClr val="E60000"/>
              </a:solidFill>
              <a:cs typeface="Arial" charset="0"/>
            </a:endParaRP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50850" y="477044"/>
            <a:ext cx="7928774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cs-CZ" b="0" dirty="0" smtClean="0">
                <a:solidFill>
                  <a:srgbClr val="E60000"/>
                </a:solidFill>
              </a:rPr>
              <a:t>aposteriorní </a:t>
            </a:r>
            <a:r>
              <a:rPr lang="cs-CZ" b="0" dirty="0">
                <a:solidFill>
                  <a:srgbClr val="E60000"/>
                </a:solidFill>
              </a:rPr>
              <a:t>pravděpodobnost (</a:t>
            </a:r>
            <a:r>
              <a:rPr lang="cs-CZ" b="0" dirty="0" err="1">
                <a:solidFill>
                  <a:srgbClr val="E60000"/>
                </a:solidFill>
              </a:rPr>
              <a:t>posterior</a:t>
            </a:r>
            <a:r>
              <a:rPr lang="cs-CZ" b="0" dirty="0">
                <a:solidFill>
                  <a:srgbClr val="E60000"/>
                </a:solidFill>
              </a:rPr>
              <a:t> probability)</a:t>
            </a:r>
            <a:r>
              <a:rPr lang="cs-CZ" b="0" dirty="0">
                <a:solidFill>
                  <a:schemeClr val="accent2"/>
                </a:solidFill>
              </a:rPr>
              <a:t/>
            </a:r>
            <a:br>
              <a:rPr lang="cs-CZ" b="0" dirty="0">
                <a:solidFill>
                  <a:schemeClr val="accent2"/>
                </a:solidFill>
              </a:rPr>
            </a:br>
            <a:r>
              <a:rPr lang="en-US" b="0" dirty="0" smtClean="0">
                <a:solidFill>
                  <a:schemeClr val="accent2"/>
                </a:solidFill>
              </a:rPr>
              <a:t>  </a:t>
            </a:r>
            <a:r>
              <a:rPr lang="cs-CZ" b="0" dirty="0" smtClean="0">
                <a:solidFill>
                  <a:schemeClr val="accent2"/>
                </a:solidFill>
              </a:rPr>
              <a:t>  </a:t>
            </a:r>
            <a:r>
              <a:rPr lang="cs-CZ" b="0" dirty="0"/>
              <a:t>= </a:t>
            </a:r>
            <a:r>
              <a:rPr lang="cs-CZ" b="0" dirty="0" err="1"/>
              <a:t>pr</a:t>
            </a:r>
            <a:r>
              <a:rPr lang="cs-CZ" b="0" dirty="0"/>
              <a:t>. platnosti hypotézy při získaných datech: P(H</a:t>
            </a:r>
            <a:r>
              <a:rPr lang="cs-CZ" b="0" dirty="0">
                <a:sym typeface="Symbol" pitchFamily="18" charset="2"/>
              </a:rPr>
              <a:t>D)</a:t>
            </a:r>
          </a:p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cs-CZ" b="0" dirty="0" smtClean="0"/>
              <a:t>a.p</a:t>
            </a:r>
            <a:r>
              <a:rPr lang="cs-CZ" b="0" dirty="0"/>
              <a:t>. je funkcí </a:t>
            </a:r>
            <a:r>
              <a:rPr lang="cs-CZ" b="0" dirty="0">
                <a:solidFill>
                  <a:srgbClr val="E60000"/>
                </a:solidFill>
              </a:rPr>
              <a:t>věrohodnosti</a:t>
            </a:r>
            <a:r>
              <a:rPr lang="cs-CZ" b="0" dirty="0">
                <a:solidFill>
                  <a:srgbClr val="F00000"/>
                </a:solidFill>
              </a:rPr>
              <a:t> </a:t>
            </a:r>
            <a:r>
              <a:rPr lang="cs-CZ" b="0" dirty="0"/>
              <a:t>P(D</a:t>
            </a:r>
            <a:r>
              <a:rPr lang="cs-CZ" b="0" dirty="0">
                <a:sym typeface="Symbol" pitchFamily="18" charset="2"/>
              </a:rPr>
              <a:t>H) a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apriorní pravděpodobnosti (prior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prob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.)</a:t>
            </a:r>
          </a:p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cs-CZ" b="0" dirty="0" smtClean="0">
                <a:sym typeface="Symbol" pitchFamily="18" charset="2"/>
              </a:rPr>
              <a:t>prior </a:t>
            </a:r>
            <a:r>
              <a:rPr lang="cs-CZ" b="0" dirty="0">
                <a:sym typeface="Symbol" pitchFamily="18" charset="2"/>
              </a:rPr>
              <a:t>vyjadřuje náš apriorní předpoklad nebo znalost</a:t>
            </a:r>
          </a:p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cs-CZ" b="0" dirty="0" smtClean="0">
                <a:sym typeface="Symbol" pitchFamily="18" charset="2"/>
              </a:rPr>
              <a:t>příklad </a:t>
            </a:r>
            <a:r>
              <a:rPr lang="cs-CZ" b="0" dirty="0">
                <a:sym typeface="Symbol" pitchFamily="18" charset="2"/>
              </a:rPr>
              <a:t>se 2 hody kostkou: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32075" y="4549775"/>
            <a:ext cx="3381375" cy="915988"/>
            <a:chOff x="1806" y="2798"/>
            <a:chExt cx="2130" cy="577"/>
          </a:xfrm>
        </p:grpSpPr>
        <p:sp>
          <p:nvSpPr>
            <p:cNvPr id="12296" name="Text Box 6"/>
            <p:cNvSpPr txBox="1">
              <a:spLocks noChangeArrowheads="1"/>
            </p:cNvSpPr>
            <p:nvPr/>
          </p:nvSpPr>
          <p:spPr bwMode="auto">
            <a:xfrm>
              <a:off x="1806" y="2798"/>
              <a:ext cx="2130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/>
                <a:t>                    P(D</a:t>
              </a:r>
              <a:r>
                <a:rPr lang="cs-CZ">
                  <a:sym typeface="Symbol" pitchFamily="18" charset="2"/>
                </a:rPr>
                <a:t>H)  P(H)</a:t>
              </a:r>
            </a:p>
            <a:p>
              <a:r>
                <a:rPr lang="cs-CZ">
                  <a:sym typeface="Symbol" pitchFamily="18" charset="2"/>
                </a:rPr>
                <a:t>P(HD) = </a:t>
              </a:r>
            </a:p>
            <a:p>
              <a:r>
                <a:rPr lang="cs-CZ">
                  <a:sym typeface="Symbol" pitchFamily="18" charset="2"/>
                </a:rPr>
                <a:t>                   </a:t>
              </a:r>
              <a:r>
                <a:rPr lang="en-US">
                  <a:sym typeface="Symbol" pitchFamily="18" charset="2"/>
                </a:rPr>
                <a:t>[P(DH</a:t>
              </a:r>
              <a:r>
                <a:rPr lang="cs-CZ" baseline="-25000">
                  <a:sym typeface="Symbol" pitchFamily="18" charset="2"/>
                </a:rPr>
                <a:t>i</a:t>
              </a:r>
              <a:r>
                <a:rPr lang="en-US">
                  <a:sym typeface="Symbol" pitchFamily="18" charset="2"/>
                </a:rPr>
                <a:t>)P(H</a:t>
              </a:r>
              <a:r>
                <a:rPr lang="cs-CZ" baseline="-25000">
                  <a:sym typeface="Symbol" pitchFamily="18" charset="2"/>
                </a:rPr>
                <a:t>i</a:t>
              </a:r>
              <a:r>
                <a:rPr lang="en-US">
                  <a:sym typeface="Symbol" pitchFamily="18" charset="2"/>
                </a:rPr>
                <a:t>)]</a:t>
              </a:r>
            </a:p>
          </p:txBody>
        </p:sp>
        <p:sp>
          <p:nvSpPr>
            <p:cNvPr id="12297" name="Line 7"/>
            <p:cNvSpPr>
              <a:spLocks noChangeShapeType="1"/>
            </p:cNvSpPr>
            <p:nvPr/>
          </p:nvSpPr>
          <p:spPr bwMode="auto">
            <a:xfrm>
              <a:off x="2616" y="3091"/>
              <a:ext cx="11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Obdélníkový popisek 16"/>
          <p:cNvSpPr/>
          <p:nvPr/>
        </p:nvSpPr>
        <p:spPr bwMode="auto">
          <a:xfrm>
            <a:off x="2373313" y="3863975"/>
            <a:ext cx="1535112" cy="512763"/>
          </a:xfrm>
          <a:prstGeom prst="wedgeRectCallout">
            <a:avLst>
              <a:gd name="adj1" fmla="val 72784"/>
              <a:gd name="adj2" fmla="val 88032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věrohodnost</a:t>
            </a:r>
          </a:p>
        </p:txBody>
      </p:sp>
      <p:sp>
        <p:nvSpPr>
          <p:cNvPr id="18" name="Obdélníkový popisek 17"/>
          <p:cNvSpPr/>
          <p:nvPr/>
        </p:nvSpPr>
        <p:spPr bwMode="auto">
          <a:xfrm>
            <a:off x="6553200" y="3570288"/>
            <a:ext cx="2014538" cy="730250"/>
          </a:xfrm>
          <a:prstGeom prst="wedgeRectCallout">
            <a:avLst>
              <a:gd name="adj1" fmla="val -108297"/>
              <a:gd name="adj2" fmla="val 92510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apriorní pravděpodobnost</a:t>
            </a:r>
          </a:p>
        </p:txBody>
      </p:sp>
      <p:sp>
        <p:nvSpPr>
          <p:cNvPr id="19" name="Obdélníkový popisek 18"/>
          <p:cNvSpPr/>
          <p:nvPr/>
        </p:nvSpPr>
        <p:spPr bwMode="auto">
          <a:xfrm>
            <a:off x="5707063" y="5737225"/>
            <a:ext cx="3033712" cy="858838"/>
          </a:xfrm>
          <a:prstGeom prst="wedgeRectCallout">
            <a:avLst>
              <a:gd name="adj1" fmla="val -78965"/>
              <a:gd name="adj2" fmla="val -76525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suma čitatelů pro všechny alternativní hypotézy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4" grpId="0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4128</TotalTime>
  <Words>1017</Words>
  <Application>Microsoft Office PowerPoint</Application>
  <PresentationFormat>Předvádění na obrazovce (4:3)</PresentationFormat>
  <Paragraphs>330</Paragraphs>
  <Slides>32</Slides>
  <Notes>31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Výchozí návrh</vt:lpstr>
      <vt:lpstr>Graf</vt:lpstr>
      <vt:lpstr>Equation</vt:lpstr>
      <vt:lpstr>Dokument</vt:lpstr>
      <vt:lpstr>CorelDRAW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Macholán</dc:creator>
  <cp:lastModifiedBy>Milos Macholan</cp:lastModifiedBy>
  <cp:revision>159</cp:revision>
  <dcterms:created xsi:type="dcterms:W3CDTF">2004-06-04T17:14:23Z</dcterms:created>
  <dcterms:modified xsi:type="dcterms:W3CDTF">2014-04-02T11:31:21Z</dcterms:modified>
</cp:coreProperties>
</file>