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4" r:id="rId2"/>
    <p:sldId id="445" r:id="rId3"/>
    <p:sldId id="380" r:id="rId4"/>
    <p:sldId id="455" r:id="rId5"/>
    <p:sldId id="379" r:id="rId6"/>
    <p:sldId id="381" r:id="rId7"/>
    <p:sldId id="385" r:id="rId8"/>
    <p:sldId id="446" r:id="rId9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0A22E"/>
    <a:srgbClr val="0000FF"/>
    <a:srgbClr val="A50021"/>
    <a:srgbClr val="339933"/>
    <a:srgbClr val="33CC33"/>
    <a:srgbClr val="663300"/>
    <a:srgbClr val="99CC00"/>
    <a:srgbClr val="00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023" autoAdjust="0"/>
    <p:restoredTop sz="87104" autoAdjust="0"/>
  </p:normalViewPr>
  <p:slideViewPr>
    <p:cSldViewPr>
      <p:cViewPr varScale="1">
        <p:scale>
          <a:sx n="66" d="100"/>
          <a:sy n="66" d="100"/>
        </p:scale>
        <p:origin x="-114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52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7" y="1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/>
          <a:lstStyle>
            <a:lvl1pPr algn="r">
              <a:defRPr sz="1200"/>
            </a:lvl1pPr>
          </a:lstStyle>
          <a:p>
            <a:fld id="{E5FC3208-D4CB-4245-B3F8-568667AD234A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9721108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7" y="9721108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 anchor="b"/>
          <a:lstStyle>
            <a:lvl1pPr algn="r">
              <a:defRPr sz="1200"/>
            </a:lvl1pPr>
          </a:lstStyle>
          <a:p>
            <a:fld id="{0C2D85C2-3FFE-415C-8550-6067A0F95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734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7" y="1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/>
          <a:lstStyle>
            <a:lvl1pPr algn="r">
              <a:defRPr sz="1200"/>
            </a:lvl1pPr>
          </a:lstStyle>
          <a:p>
            <a:fld id="{5D0E8244-B60C-4AC0-9A32-90D49118D22D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1" tIns="47375" rIns="94751" bIns="4737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7"/>
          </a:xfrm>
          <a:prstGeom prst="rect">
            <a:avLst/>
          </a:prstGeom>
        </p:spPr>
        <p:txBody>
          <a:bodyPr vert="horz" lIns="94751" tIns="47375" rIns="94751" bIns="4737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9721108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7" y="9721108"/>
            <a:ext cx="3076363" cy="511731"/>
          </a:xfrm>
          <a:prstGeom prst="rect">
            <a:avLst/>
          </a:prstGeom>
        </p:spPr>
        <p:txBody>
          <a:bodyPr vert="horz" lIns="94751" tIns="47375" rIns="94751" bIns="47375" rtlCol="0" anchor="b"/>
          <a:lstStyle>
            <a:lvl1pPr algn="r">
              <a:defRPr sz="1200"/>
            </a:lvl1pPr>
          </a:lstStyle>
          <a:p>
            <a:fld id="{0B3B9C39-6EF1-4BC3-BFC8-CDBBDA39E3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asi tady i zkopírovat výsledek</a:t>
            </a:r>
            <a:r>
              <a:rPr lang="cs-CZ" baseline="0" dirty="0" smtClean="0"/>
              <a:t> ze </a:t>
            </a:r>
            <a:r>
              <a:rPr lang="cs-CZ" baseline="0" dirty="0" err="1" smtClean="0"/>
              <a:t>Statisticy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3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asi tady i zkopírovat výsledek</a:t>
            </a:r>
            <a:r>
              <a:rPr lang="cs-CZ" baseline="0" dirty="0" smtClean="0"/>
              <a:t> ze </a:t>
            </a:r>
            <a:r>
              <a:rPr lang="cs-CZ" baseline="0" dirty="0" err="1" smtClean="0"/>
              <a:t>Statisticy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73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658" indent="-177658">
              <a:buFontTx/>
              <a:buChar char="-"/>
            </a:pPr>
            <a:r>
              <a:rPr lang="cs-CZ" dirty="0" smtClean="0"/>
              <a:t>třeba sloučení u těch</a:t>
            </a:r>
            <a:r>
              <a:rPr lang="cs-CZ" baseline="0" dirty="0" smtClean="0"/>
              <a:t> kategorií věku by bylo možné, ale nebylo by možné například sloučit AD a CN dohromady (a u slučování věku by bylo možné sloučit sousední kategorie, ne třeba věk </a:t>
            </a:r>
            <a:r>
              <a:rPr lang="en-US" baseline="0" dirty="0" smtClean="0"/>
              <a:t>&lt;50</a:t>
            </a:r>
            <a:r>
              <a:rPr lang="cs-CZ" baseline="0" dirty="0" smtClean="0"/>
              <a:t> s věkem </a:t>
            </a:r>
            <a:r>
              <a:rPr lang="en-US" baseline="0" dirty="0" smtClean="0"/>
              <a:t>&gt;80 </a:t>
            </a:r>
            <a:r>
              <a:rPr lang="cs-CZ" baseline="0" dirty="0" smtClean="0"/>
              <a:t>apod.)</a:t>
            </a:r>
            <a:endParaRPr lang="en-US" baseline="0" dirty="0" smtClean="0"/>
          </a:p>
          <a:p>
            <a:pPr marL="177658" indent="-177658">
              <a:buFontTx/>
              <a:buChar char="-"/>
            </a:pPr>
            <a:r>
              <a:rPr lang="en-US" baseline="0" dirty="0" err="1" smtClean="0"/>
              <a:t>nespln</a:t>
            </a:r>
            <a:r>
              <a:rPr lang="cs-CZ" baseline="0" dirty="0" err="1" smtClean="0"/>
              <a:t>ění</a:t>
            </a:r>
            <a:r>
              <a:rPr lang="cs-CZ" baseline="0" dirty="0" smtClean="0"/>
              <a:t> předpokladů – M-L chí-kvadrát (maximum </a:t>
            </a:r>
            <a:r>
              <a:rPr lang="cs-CZ" baseline="0" dirty="0" err="1" smtClean="0"/>
              <a:t>likelihood</a:t>
            </a:r>
            <a:r>
              <a:rPr lang="cs-CZ" baseline="0" dirty="0" smtClean="0"/>
              <a:t>)</a:t>
            </a:r>
          </a:p>
          <a:p>
            <a:pPr marL="177658" indent="-177658">
              <a:buFontTx/>
              <a:buChar char="-"/>
            </a:pPr>
            <a:r>
              <a:rPr lang="cs-CZ" baseline="0" dirty="0" err="1" smtClean="0"/>
              <a:t>Yatesova</a:t>
            </a:r>
            <a:r>
              <a:rPr lang="cs-CZ" baseline="0" dirty="0" smtClean="0"/>
              <a:t> </a:t>
            </a:r>
            <a:r>
              <a:rPr lang="en-US" baseline="0" dirty="0" smtClean="0"/>
              <a:t>[</a:t>
            </a:r>
            <a:r>
              <a:rPr lang="cs-CZ" baseline="0" dirty="0" err="1" smtClean="0"/>
              <a:t>jates</a:t>
            </a:r>
            <a:r>
              <a:rPr lang="en-US" baseline="0" dirty="0" smtClean="0"/>
              <a:t>]</a:t>
            </a:r>
            <a:r>
              <a:rPr lang="cs-CZ" baseline="0" dirty="0" smtClean="0"/>
              <a:t> korekce – pro malé vzorky pro čtyřpolní tabulky (používá se ale hlavně u G-testu, protože ten počítá s logaritmy, tak se tam přičítá 0,5, aby v případě nulových hodnot buněk nebyl problém s logaritmem)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789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7658" indent="-177658">
              <a:buFontTx/>
              <a:buChar char="-"/>
            </a:pPr>
            <a:r>
              <a:rPr lang="cs-CZ" baseline="0" dirty="0" smtClean="0"/>
              <a:t>vzorec výpočtu pravděpodobností jednotlivých variant neuvádím, protože je složitý a pro pochopení podstaty testu není důležitý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B9C39-6EF1-4BC3-BFC8-CDBBDA39E38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112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7859216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342B-B79A-4379-BB8A-374B1146F0F5}" type="datetime1">
              <a:rPr lang="cs-CZ" smtClean="0"/>
              <a:t>12.5.2014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AutoShape 62"/>
          <p:cNvSpPr>
            <a:spLocks noChangeArrowheads="1"/>
          </p:cNvSpPr>
          <p:nvPr userDrawn="1"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G0" fmla="+- 2745 0 0"/>
              <a:gd name="G1" fmla="+- 21600 0 2745"/>
              <a:gd name="G2" fmla="*/ 2745 1 2"/>
              <a:gd name="G3" fmla="+- 21600 0 G2"/>
              <a:gd name="G4" fmla="+/ 2745 21600 2"/>
              <a:gd name="G5" fmla="+/ G1 0 2"/>
              <a:gd name="G6" fmla="*/ 21600 21600 2745"/>
              <a:gd name="G7" fmla="*/ G6 1 2"/>
              <a:gd name="G8" fmla="+- 21600 0 G7"/>
              <a:gd name="G9" fmla="*/ 21600 1 2"/>
              <a:gd name="G10" fmla="+- 2745 0 G9"/>
              <a:gd name="G11" fmla="?: G10 G8 0"/>
              <a:gd name="G12" fmla="?: G10 G7 21600"/>
              <a:gd name="T0" fmla="*/ 20227 w 21600"/>
              <a:gd name="T1" fmla="*/ 10800 h 21600"/>
              <a:gd name="T2" fmla="*/ 10800 w 21600"/>
              <a:gd name="T3" fmla="*/ 21600 h 21600"/>
              <a:gd name="T4" fmla="*/ 1373 w 21600"/>
              <a:gd name="T5" fmla="*/ 10800 h 21600"/>
              <a:gd name="T6" fmla="*/ 10800 w 21600"/>
              <a:gd name="T7" fmla="*/ 0 h 21600"/>
              <a:gd name="T8" fmla="*/ 3173 w 21600"/>
              <a:gd name="T9" fmla="*/ 3173 h 21600"/>
              <a:gd name="T10" fmla="*/ 18427 w 21600"/>
              <a:gd name="T11" fmla="*/ 1842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0" y="1752696"/>
            <a:ext cx="9144000" cy="2232025"/>
          </a:xfrm>
          <a:prstGeom prst="rect">
            <a:avLst/>
          </a:prstGeom>
          <a:solidFill>
            <a:srgbClr val="F0A22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9" name="Picture 50" descr="zahlavi-IBA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94" r="4548"/>
          <a:stretch/>
        </p:blipFill>
        <p:spPr bwMode="auto">
          <a:xfrm>
            <a:off x="0" y="0"/>
            <a:ext cx="91440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AutoShape 59"/>
          <p:cNvSpPr>
            <a:spLocks noChangeArrowheads="1"/>
          </p:cNvSpPr>
          <p:nvPr userDrawn="1"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rgbClr val="FAE0B9"/>
              </a:gs>
              <a:gs pos="100000">
                <a:srgbClr val="F0A22E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3" name="Picture 67" descr="logo-MU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60350"/>
            <a:ext cx="871538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71"/>
          <p:cNvSpPr txBox="1">
            <a:spLocks noChangeArrowheads="1"/>
          </p:cNvSpPr>
          <p:nvPr userDrawn="1"/>
        </p:nvSpPr>
        <p:spPr bwMode="auto">
          <a:xfrm>
            <a:off x="1979613" y="6446838"/>
            <a:ext cx="5184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dirty="0">
                <a:solidFill>
                  <a:schemeClr val="bg1"/>
                </a:solidFill>
              </a:rPr>
              <a:t>© Institut biostatistiky a analýz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Line 75"/>
          <p:cNvSpPr>
            <a:spLocks noChangeShapeType="1"/>
          </p:cNvSpPr>
          <p:nvPr userDrawn="1"/>
        </p:nvSpPr>
        <p:spPr bwMode="auto">
          <a:xfrm>
            <a:off x="2000250" y="5334000"/>
            <a:ext cx="71437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6" name="Line 76"/>
          <p:cNvSpPr>
            <a:spLocks noChangeShapeType="1"/>
          </p:cNvSpPr>
          <p:nvPr userDrawn="1"/>
        </p:nvSpPr>
        <p:spPr bwMode="auto">
          <a:xfrm>
            <a:off x="1754188" y="5403850"/>
            <a:ext cx="73898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Oval 77"/>
          <p:cNvSpPr>
            <a:spLocks noChangeArrowheads="1"/>
          </p:cNvSpPr>
          <p:nvPr userDrawn="1"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rgbClr val="7E542A"/>
          </a:solidFill>
          <a:ln w="28575">
            <a:solidFill>
              <a:srgbClr val="EEA32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9" name="Subtitle 8"/>
          <p:cNvSpPr>
            <a:spLocks noGrp="1"/>
          </p:cNvSpPr>
          <p:nvPr>
            <p:ph type="subTitle" idx="1"/>
          </p:nvPr>
        </p:nvSpPr>
        <p:spPr>
          <a:xfrm>
            <a:off x="2374796" y="4232434"/>
            <a:ext cx="5923384" cy="914400"/>
          </a:xfrm>
        </p:spPr>
        <p:txBody>
          <a:bodyPr anchor="ctr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2" name="Lichoběžník 21"/>
          <p:cNvSpPr/>
          <p:nvPr userDrawn="1"/>
        </p:nvSpPr>
        <p:spPr>
          <a:xfrm rot="16200000">
            <a:off x="7614391" y="2678850"/>
            <a:ext cx="2664372" cy="394853"/>
          </a:xfrm>
          <a:prstGeom prst="trapezoid">
            <a:avLst>
              <a:gd name="adj" fmla="val 56360"/>
            </a:avLst>
          </a:prstGeom>
          <a:gradFill>
            <a:gsLst>
              <a:gs pos="0">
                <a:srgbClr val="DDD4C6"/>
              </a:gs>
              <a:gs pos="100000">
                <a:srgbClr val="F0A22E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34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FFC5-06F4-4159-8FF0-7247256F4B6D}" type="datetime1">
              <a:rPr lang="cs-CZ" smtClean="0"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6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F3004-ADC2-4AF0-B925-D8508FDA422D}" type="datetime1">
              <a:rPr lang="cs-CZ" smtClean="0"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40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AE13-33A6-4BEE-872E-F483E15A43CE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43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FAD27-5138-4B05-9401-02657F930422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55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76809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33258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9ADDE-BA4E-46D4-BBDD-BCCE14B6F251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7747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2736" y="2060848"/>
            <a:ext cx="6838528" cy="14700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0550-6AFB-485D-8E54-96FDDABB2CCB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189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9136" y="274638"/>
            <a:ext cx="8167663" cy="70609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>
            <a:lvl1pPr algn="just">
              <a:lnSpc>
                <a:spcPct val="100000"/>
              </a:lnSpc>
              <a:defRPr sz="2000"/>
            </a:lvl1pPr>
            <a:lvl2pPr algn="just">
              <a:lnSpc>
                <a:spcPct val="100000"/>
              </a:lnSpc>
              <a:defRPr sz="1800"/>
            </a:lvl2pPr>
            <a:lvl3pPr marL="1143000" indent="-228600" algn="just">
              <a:lnSpc>
                <a:spcPct val="100000"/>
              </a:lnSpc>
              <a:buFont typeface="Calibri" pitchFamily="34" charset="0"/>
              <a:buChar char="‐"/>
              <a:defRPr sz="2000"/>
            </a:lvl3pPr>
            <a:lvl4pPr algn="just">
              <a:lnSpc>
                <a:spcPct val="100000"/>
              </a:lnSpc>
              <a:defRPr sz="1600"/>
            </a:lvl4pPr>
            <a:lvl5pPr algn="just">
              <a:lnSpc>
                <a:spcPct val="100000"/>
              </a:lnSpc>
              <a:defRPr sz="16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88287-2B30-4D01-AE3E-BB9DDF7EED7C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Picture 67" descr="logo-MU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76" y="6556910"/>
            <a:ext cx="262080" cy="260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4" descr="logo-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328" y="6541568"/>
            <a:ext cx="288032" cy="27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Skupina 10"/>
          <p:cNvGrpSpPr/>
          <p:nvPr userDrawn="1"/>
        </p:nvGrpSpPr>
        <p:grpSpPr>
          <a:xfrm>
            <a:off x="467544" y="930754"/>
            <a:ext cx="8676456" cy="103188"/>
            <a:chOff x="467544" y="1309588"/>
            <a:chExt cx="8676456" cy="103188"/>
          </a:xfrm>
        </p:grpSpPr>
        <p:sp>
          <p:nvSpPr>
            <p:cNvPr id="9" name="Line 76"/>
            <p:cNvSpPr>
              <a:spLocks noChangeShapeType="1"/>
            </p:cNvSpPr>
            <p:nvPr userDrawn="1"/>
          </p:nvSpPr>
          <p:spPr bwMode="auto">
            <a:xfrm flipV="1">
              <a:off x="570731" y="1358890"/>
              <a:ext cx="8573269" cy="2292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77"/>
            <p:cNvSpPr>
              <a:spLocks noChangeArrowheads="1"/>
            </p:cNvSpPr>
            <p:nvPr userDrawn="1"/>
          </p:nvSpPr>
          <p:spPr bwMode="auto">
            <a:xfrm>
              <a:off x="467544" y="1309588"/>
              <a:ext cx="103187" cy="103188"/>
            </a:xfrm>
            <a:prstGeom prst="ellipse">
              <a:avLst/>
            </a:prstGeom>
            <a:solidFill>
              <a:srgbClr val="7E542A"/>
            </a:solidFill>
            <a:ln w="28575">
              <a:solidFill>
                <a:srgbClr val="EEA32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8807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C74D-5E27-4344-A53F-39E0B6C58C14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32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5D88-0B7E-4430-9DDC-345B84C1BA26}" type="datetime1">
              <a:rPr lang="cs-CZ" smtClean="0"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23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5F7F-F943-4BB8-B0C2-777F2FA0EAD7}" type="datetime1">
              <a:rPr lang="cs-CZ" smtClean="0"/>
              <a:t>12.5.2014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476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1CEE-B82B-4924-B9BE-93B5E1DCE976}" type="datetime1">
              <a:rPr lang="cs-CZ" smtClean="0"/>
              <a:t>12.5.2014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36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ECFEB-F65B-4F0F-B028-34D427C6E9C1}" type="datetime1">
              <a:rPr lang="cs-CZ" smtClean="0"/>
              <a:t>12.5.2014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63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1360F-1B34-4205-BA26-FD6155C94ACE}" type="datetime1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02896" y="6525344"/>
            <a:ext cx="2133600" cy="318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427A6-24A6-4246-A352-D268563853F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zápatí 4"/>
          <p:cNvSpPr txBox="1">
            <a:spLocks/>
          </p:cNvSpPr>
          <p:nvPr userDrawn="1"/>
        </p:nvSpPr>
        <p:spPr>
          <a:xfrm>
            <a:off x="4889008" y="6514586"/>
            <a:ext cx="3039616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Janoušová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Dušek</a:t>
            </a:r>
            <a:r>
              <a:rPr lang="cs-CZ" dirty="0" smtClean="0"/>
              <a:t>: Analýza dat pro neurovědy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69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9136" y="169590"/>
            <a:ext cx="8167663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Kontingenční tabulky – ukázka</a:t>
            </a:r>
            <a:r>
              <a:rPr lang="en-US" dirty="0" smtClean="0"/>
              <a:t> </a:t>
            </a:r>
            <a:r>
              <a:rPr lang="cs-CZ" dirty="0" smtClean="0"/>
              <a:t>finálního popisu a vizualizace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1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741642"/>
              </p:ext>
            </p:extLst>
          </p:nvPr>
        </p:nvGraphicFramePr>
        <p:xfrm>
          <a:off x="1619672" y="1268760"/>
          <a:ext cx="5184576" cy="2484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174"/>
                <a:gridCol w="685357"/>
                <a:gridCol w="736089"/>
                <a:gridCol w="840587"/>
                <a:gridCol w="918020"/>
                <a:gridCol w="1119349"/>
              </a:tblGrid>
              <a:tr h="21602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Skupina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Věk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&lt;60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60-70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70-80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≥80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4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 (76,5%)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754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MCI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(3,2%)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 (20,9%)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 (49,5%)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754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 (17,3%)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45,7%)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32,5%)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48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Celkem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 (2,8%)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 (15,1%)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 (56,1%)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26,1%)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 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619418"/>
              </p:ext>
            </p:extLst>
          </p:nvPr>
        </p:nvGraphicFramePr>
        <p:xfrm>
          <a:off x="1504950" y="4169006"/>
          <a:ext cx="54864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17" name="Graf" r:id="rId3" imgW="5486400" imgH="1981200" progId="MSGraph.Chart.8">
                  <p:embed followColorScheme="full"/>
                </p:oleObj>
              </mc:Choice>
              <mc:Fallback>
                <p:oleObj name="Graf" r:id="rId3" imgW="5486400" imgH="19812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4169006"/>
                        <a:ext cx="5486400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493168" y="6188578"/>
            <a:ext cx="1070719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en-US" b="1" dirty="0" smtClean="0"/>
              <a:t>&lt;60 let</a:t>
            </a:r>
            <a:endParaRPr kumimoji="1" lang="cs-CZ" b="1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491855" y="6212714"/>
            <a:ext cx="203200" cy="203200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06168" y="6188577"/>
            <a:ext cx="158591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en-US" b="1" dirty="0" smtClean="0"/>
              <a:t>60-70 let</a:t>
            </a:r>
            <a:endParaRPr kumimoji="1" lang="cs-CZ" b="1" dirty="0"/>
          </a:p>
        </p:txBody>
      </p:sp>
      <p:graphicFrame>
        <p:nvGraphicFramePr>
          <p:cNvPr id="10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2035"/>
              </p:ext>
            </p:extLst>
          </p:nvPr>
        </p:nvGraphicFramePr>
        <p:xfrm>
          <a:off x="7020272" y="4252722"/>
          <a:ext cx="1069975" cy="1730376"/>
        </p:xfrm>
        <a:graphic>
          <a:graphicData uri="http://schemas.openxmlformats.org/drawingml/2006/table">
            <a:tbl>
              <a:tblPr/>
              <a:tblGrid>
                <a:gridCol w="1069975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= 230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= 406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= 197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511705"/>
              </p:ext>
            </p:extLst>
          </p:nvPr>
        </p:nvGraphicFramePr>
        <p:xfrm>
          <a:off x="304478" y="4263834"/>
          <a:ext cx="1151806" cy="1733550"/>
        </p:xfrm>
        <a:graphic>
          <a:graphicData uri="http://schemas.openxmlformats.org/drawingml/2006/table">
            <a:tbl>
              <a:tblPr/>
              <a:tblGrid>
                <a:gridCol w="1151806"/>
              </a:tblGrid>
              <a:tr h="577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CN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MCI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2267744" y="6212714"/>
            <a:ext cx="203200" cy="2032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619672" y="6221221"/>
            <a:ext cx="792088" cy="18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en-US" b="1" dirty="0" smtClean="0"/>
              <a:t>V</a:t>
            </a:r>
            <a:r>
              <a:rPr kumimoji="1" lang="cs-CZ" b="1" dirty="0" err="1" smtClean="0"/>
              <a:t>ěk</a:t>
            </a:r>
            <a:r>
              <a:rPr kumimoji="1" lang="cs-CZ" b="1" dirty="0" smtClean="0"/>
              <a:t>:</a:t>
            </a:r>
            <a:endParaRPr kumimoji="1" lang="cs-CZ" b="1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95536" y="3991479"/>
            <a:ext cx="1224136" cy="18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cs-CZ" sz="1600" b="1" dirty="0" smtClean="0">
                <a:latin typeface="Arial" pitchFamily="34" charset="0"/>
                <a:cs typeface="Arial" pitchFamily="34" charset="0"/>
              </a:rPr>
              <a:t>Skupina:</a:t>
            </a:r>
            <a:endParaRPr kumimoji="1" lang="cs-CZ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860032" y="6212021"/>
            <a:ext cx="223520" cy="203200"/>
          </a:xfrm>
          <a:prstGeom prst="rect">
            <a:avLst/>
          </a:prstGeom>
          <a:solidFill>
            <a:srgbClr val="F0A22E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084505" y="6187884"/>
            <a:ext cx="158591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en-US" b="1" dirty="0" smtClean="0"/>
              <a:t>70-80 let</a:t>
            </a:r>
            <a:endParaRPr kumimoji="1" lang="cs-CZ" b="1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82719" y="6212021"/>
            <a:ext cx="223520" cy="2032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507192" y="6187884"/>
            <a:ext cx="1585912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en-US" b="1" dirty="0"/>
              <a:t>≥</a:t>
            </a:r>
            <a:r>
              <a:rPr kumimoji="1" lang="en-US" b="1" dirty="0" smtClean="0"/>
              <a:t>80 let</a:t>
            </a:r>
            <a:endParaRPr kumimoji="1" lang="cs-CZ" b="1" dirty="0"/>
          </a:p>
        </p:txBody>
      </p:sp>
    </p:spTree>
    <p:extLst>
      <p:ext uri="{BB962C8B-B14F-4D97-AF65-F5344CB8AC3E}">
        <p14:creationId xmlns:p14="http://schemas.microsoft.com/office/powerpoint/2010/main" val="318279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  <p:bldP spid="7" grpId="0"/>
      <p:bldP spid="8" grpId="0" animBg="1"/>
      <p:bldP spid="9" grpId="0"/>
      <p:bldP spid="13" grpId="0" animBg="1"/>
      <p:bldP spid="14" grpId="0"/>
      <p:bldP spid="16" grpId="0"/>
      <p:bldP spid="17" grpId="0" animBg="1"/>
      <p:bldP spid="18" grpId="0"/>
      <p:bldP spid="19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Kontingenční tabulky – hypotézy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Kontingenční tabulky umožňují testování různých hypotéz:</a:t>
            </a:r>
          </a:p>
          <a:p>
            <a:endParaRPr lang="cs-CZ" sz="800" dirty="0"/>
          </a:p>
          <a:p>
            <a:r>
              <a:rPr lang="cs-CZ" b="1" dirty="0" smtClean="0"/>
              <a:t>Nezávislost</a:t>
            </a:r>
            <a:r>
              <a:rPr lang="en-US" b="1" dirty="0" smtClean="0"/>
              <a:t> a </a:t>
            </a:r>
            <a:r>
              <a:rPr lang="en-US" b="1" dirty="0" err="1" smtClean="0"/>
              <a:t>shoda</a:t>
            </a:r>
            <a:r>
              <a:rPr lang="en-US" b="1" dirty="0" smtClean="0"/>
              <a:t> </a:t>
            </a:r>
            <a:r>
              <a:rPr lang="en-US" b="1" dirty="0" err="1" smtClean="0"/>
              <a:t>struktury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Pearsonův</a:t>
            </a:r>
            <a:r>
              <a:rPr lang="cs-CZ" dirty="0"/>
              <a:t> chí-kvadrát </a:t>
            </a:r>
            <a:r>
              <a:rPr lang="cs-CZ" dirty="0" smtClean="0"/>
              <a:t>test, </a:t>
            </a:r>
            <a:r>
              <a:rPr lang="cs-CZ" dirty="0" err="1" smtClean="0"/>
              <a:t>Fisherův</a:t>
            </a:r>
            <a:r>
              <a:rPr lang="cs-CZ" dirty="0" smtClean="0"/>
              <a:t> exaktní test)</a:t>
            </a:r>
            <a:endParaRPr lang="cs-CZ" dirty="0"/>
          </a:p>
          <a:p>
            <a:pPr lvl="2"/>
            <a:r>
              <a:rPr lang="cs-CZ" dirty="0"/>
              <a:t>Jeden výběr, dvě charakteristiky </a:t>
            </a:r>
            <a:r>
              <a:rPr lang="en-US" dirty="0" smtClean="0"/>
              <a:t> </a:t>
            </a:r>
            <a:r>
              <a:rPr lang="cs-CZ" dirty="0" smtClean="0"/>
              <a:t>nebo více výběrů, jedna charakteristika – obdoba </a:t>
            </a:r>
            <a:r>
              <a:rPr lang="cs-CZ" dirty="0"/>
              <a:t>nepárového uspořádání</a:t>
            </a:r>
          </a:p>
          <a:p>
            <a:pPr lvl="2"/>
            <a:r>
              <a:rPr lang="cs-CZ" dirty="0"/>
              <a:t>Př.: </a:t>
            </a:r>
            <a:r>
              <a:rPr lang="cs-CZ" dirty="0" smtClean="0"/>
              <a:t>pacienti s AD – pohlaví × vzdělání (VŠ, SŠ, ZŠ</a:t>
            </a:r>
            <a:r>
              <a:rPr lang="cs-CZ" dirty="0"/>
              <a:t>); pacienti s AD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několika nemocnicích × věková </a:t>
            </a:r>
            <a:r>
              <a:rPr lang="cs-CZ" dirty="0" smtClean="0"/>
              <a:t>struktura</a:t>
            </a:r>
          </a:p>
          <a:p>
            <a:pPr lvl="2"/>
            <a:endParaRPr lang="cs-CZ" dirty="0"/>
          </a:p>
          <a:p>
            <a:r>
              <a:rPr lang="cs-CZ" b="1" dirty="0" smtClean="0"/>
              <a:t>Symetrie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McNemarův</a:t>
            </a:r>
            <a:r>
              <a:rPr lang="cs-CZ" dirty="0"/>
              <a:t> test)</a:t>
            </a:r>
          </a:p>
          <a:p>
            <a:pPr lvl="2"/>
            <a:r>
              <a:rPr lang="cs-CZ" dirty="0"/>
              <a:t>Jeden výběr, opakovaně jedna charakteristika – obdoba párového uspořádání</a:t>
            </a:r>
          </a:p>
          <a:p>
            <a:pPr lvl="2"/>
            <a:r>
              <a:rPr lang="cs-CZ" dirty="0"/>
              <a:t>Př.: </a:t>
            </a:r>
            <a:r>
              <a:rPr lang="cs-CZ" dirty="0" smtClean="0"/>
              <a:t>MMSE v normě a pod normou na začátku studie a dva roky po zahájení studie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39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chí-kvadrát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0"/>
          </a:xfrm>
        </p:spPr>
        <p:txBody>
          <a:bodyPr>
            <a:normAutofit/>
          </a:bodyPr>
          <a:lstStyle/>
          <a:p>
            <a:r>
              <a:rPr lang="cs-CZ" dirty="0"/>
              <a:t>Založen na myšlence srovnání pozorovaných a očekávaných četností </a:t>
            </a:r>
            <a:r>
              <a:rPr lang="cs-CZ" dirty="0" smtClean="0"/>
              <a:t>kategorií dvou proměnných.</a:t>
            </a:r>
            <a:endParaRPr lang="cs-CZ" dirty="0"/>
          </a:p>
          <a:p>
            <a:r>
              <a:rPr lang="cs-CZ" dirty="0"/>
              <a:t>Pozorované četnosti jednotlivých </a:t>
            </a:r>
            <a:r>
              <a:rPr lang="cs-CZ" dirty="0" smtClean="0"/>
              <a:t>kategorií první proměnné a druhé proměnné nám </a:t>
            </a:r>
            <a:r>
              <a:rPr lang="cs-CZ" dirty="0"/>
              <a:t>vyjadřují </a:t>
            </a:r>
            <a:r>
              <a:rPr lang="cs-CZ" i="1" dirty="0" err="1"/>
              <a:t>n</a:t>
            </a:r>
            <a:r>
              <a:rPr lang="cs-CZ" i="1" baseline="-25000" dirty="0" err="1"/>
              <a:t>ij</a:t>
            </a:r>
            <a:r>
              <a:rPr lang="cs-CZ" dirty="0"/>
              <a:t>.</a:t>
            </a:r>
          </a:p>
          <a:p>
            <a:pPr algn="l"/>
            <a:r>
              <a:rPr lang="cs-CZ" dirty="0" smtClean="0"/>
              <a:t>Očekávané </a:t>
            </a:r>
            <a:r>
              <a:rPr lang="cs-CZ" dirty="0"/>
              <a:t>četnosti </a:t>
            </a:r>
            <a:r>
              <a:rPr lang="cs-CZ" dirty="0" smtClean="0"/>
              <a:t>jednotlivých</a:t>
            </a:r>
            <a:br>
              <a:rPr lang="cs-CZ" dirty="0" smtClean="0"/>
            </a:br>
            <a:r>
              <a:rPr lang="cs-CZ" dirty="0" smtClean="0"/>
              <a:t>kategorií lze vypočítat </a:t>
            </a:r>
            <a:r>
              <a:rPr lang="cs-CZ" dirty="0"/>
              <a:t>pomocí</a:t>
            </a:r>
            <a:r>
              <a:rPr lang="cs-CZ" dirty="0" smtClean="0"/>
              <a:t>:</a:t>
            </a:r>
          </a:p>
          <a:p>
            <a:endParaRPr lang="cs-CZ" sz="2800" dirty="0"/>
          </a:p>
          <a:p>
            <a:pPr algn="l">
              <a:buFont typeface="Calibri" pitchFamily="34" charset="0"/>
              <a:buChar char="‖"/>
            </a:pPr>
            <a:r>
              <a:rPr lang="cs-CZ" dirty="0" smtClean="0"/>
              <a:t>(</a:t>
            </a:r>
            <a:r>
              <a:rPr lang="cs-CZ" i="1" dirty="0" smtClean="0"/>
              <a:t>n</a:t>
            </a:r>
            <a:r>
              <a:rPr lang="cs-CZ" i="1" baseline="-25000" dirty="0" smtClean="0"/>
              <a:t>i.</a:t>
            </a:r>
            <a:r>
              <a:rPr lang="cs-CZ" i="1" dirty="0" smtClean="0"/>
              <a:t> </a:t>
            </a:r>
            <a:r>
              <a:rPr lang="cs-CZ" dirty="0" smtClean="0"/>
              <a:t>je součet hodnot v řádku, </a:t>
            </a:r>
            <a:br>
              <a:rPr lang="cs-CZ" dirty="0" smtClean="0"/>
            </a:br>
            <a:r>
              <a:rPr lang="cs-CZ" i="1" dirty="0" err="1" smtClean="0"/>
              <a:t>n</a:t>
            </a:r>
            <a:r>
              <a:rPr lang="cs-CZ" i="1" baseline="-25000" dirty="0" err="1" smtClean="0"/>
              <a:t>.j</a:t>
            </a:r>
            <a:r>
              <a:rPr lang="cs-CZ" i="1" dirty="0" smtClean="0"/>
              <a:t> </a:t>
            </a:r>
            <a:r>
              <a:rPr lang="cs-CZ" dirty="0"/>
              <a:t>je součet hodnot ve </a:t>
            </a:r>
            <a:r>
              <a:rPr lang="cs-CZ" dirty="0" smtClean="0"/>
              <a:t>sloupci)</a:t>
            </a:r>
            <a:endParaRPr lang="cs-CZ" dirty="0"/>
          </a:p>
          <a:p>
            <a:r>
              <a:rPr lang="cs-CZ" dirty="0" smtClean="0"/>
              <a:t>Výpočet testové statistiky: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Nulovou </a:t>
            </a:r>
            <a:r>
              <a:rPr lang="cs-CZ" dirty="0"/>
              <a:t>hypotézu o nezávislosti </a:t>
            </a:r>
            <a:r>
              <a:rPr lang="cs-CZ" dirty="0" smtClean="0"/>
              <a:t>dvou kategoriálních proměnných zamítáme </a:t>
            </a:r>
            <a:r>
              <a:rPr lang="cs-CZ" dirty="0"/>
              <a:t>na hladině významnosti </a:t>
            </a:r>
            <a:r>
              <a:rPr lang="el-GR" dirty="0"/>
              <a:t>α, </a:t>
            </a:r>
            <a:r>
              <a:rPr lang="cs-CZ" dirty="0"/>
              <a:t>když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3</a:t>
            </a:fld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602908"/>
              </p:ext>
            </p:extLst>
          </p:nvPr>
        </p:nvGraphicFramePr>
        <p:xfrm>
          <a:off x="1907704" y="3140968"/>
          <a:ext cx="10128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7" name="Rovnice" r:id="rId3" imgW="685800" imgH="419040" progId="Equation.3">
                  <p:embed/>
                </p:oleObj>
              </mc:Choice>
              <mc:Fallback>
                <p:oleObj name="Rovnice" r:id="rId3" imgW="6858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140968"/>
                        <a:ext cx="1012825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686469"/>
              </p:ext>
            </p:extLst>
          </p:nvPr>
        </p:nvGraphicFramePr>
        <p:xfrm>
          <a:off x="1835696" y="4797152"/>
          <a:ext cx="200818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8" name="Rovnice" r:id="rId5" imgW="1358310" imgH="482391" progId="Equation.3">
                  <p:embed/>
                </p:oleObj>
              </mc:Choice>
              <mc:Fallback>
                <p:oleObj name="Rovnice" r:id="rId5" imgW="1358310" imgH="48239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797152"/>
                        <a:ext cx="2008188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3719015"/>
              </p:ext>
            </p:extLst>
          </p:nvPr>
        </p:nvGraphicFramePr>
        <p:xfrm>
          <a:off x="5253059" y="5823552"/>
          <a:ext cx="22701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9" name="Rovnice" r:id="rId7" imgW="1536480" imgH="253800" progId="Equation.3">
                  <p:embed/>
                </p:oleObj>
              </mc:Choice>
              <mc:Fallback>
                <p:oleObj name="Rovnice" r:id="rId7" imgW="153648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59" y="5823552"/>
                        <a:ext cx="227012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ulk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2766985"/>
                  </p:ext>
                </p:extLst>
              </p:nvPr>
            </p:nvGraphicFramePr>
            <p:xfrm>
              <a:off x="4427986" y="2719336"/>
              <a:ext cx="4536502" cy="2149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56117"/>
                    <a:gridCol w="600067"/>
                    <a:gridCol w="792087"/>
                    <a:gridCol w="792089"/>
                    <a:gridCol w="600065"/>
                    <a:gridCol w="696077"/>
                  </a:tblGrid>
                  <a:tr h="264096">
                    <a:tc rowSpan="2"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 dirty="0" smtClean="0">
                              <a:effectLst/>
                            </a:rPr>
                            <a:t>Typ</a:t>
                          </a:r>
                          <a:r>
                            <a:rPr lang="cs-CZ" sz="1400" u="none" strike="noStrike" baseline="0" dirty="0" smtClean="0">
                              <a:effectLst/>
                            </a:rPr>
                            <a:t> onemocnění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Věk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Celkem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64096">
                    <a:tc v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&lt;60 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60-70 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70-80 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 smtClean="0">
                              <a:effectLst/>
                            </a:rPr>
                            <a:t>≥80 </a:t>
                          </a:r>
                          <a:r>
                            <a:rPr lang="cs-CZ" sz="1400" u="none" strike="noStrike" dirty="0">
                              <a:effectLst/>
                            </a:rPr>
                            <a:t>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l" fontAlgn="ctr"/>
                          <a:endParaRPr lang="cs-CZ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0040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 dirty="0">
                              <a:effectLst/>
                            </a:rPr>
                            <a:t>CN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.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  <a:tr h="40040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>
                              <a:effectLst/>
                            </a:rPr>
                            <a:t>MCI</a:t>
                          </a:r>
                          <a:endParaRPr lang="cs-CZ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2.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</a:tr>
                  <a:tr h="40040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 dirty="0">
                              <a:effectLst/>
                            </a:rPr>
                            <a:t>AD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3.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2042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>
                              <a:effectLst/>
                            </a:rPr>
                            <a:t>Celkem</a:t>
                          </a:r>
                          <a:endParaRPr lang="cs-CZ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.</m:t>
                                    </m:r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.2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.3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.4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400" b="0" i="1" u="none" strike="noStrike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ulk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92766985"/>
                  </p:ext>
                </p:extLst>
              </p:nvPr>
            </p:nvGraphicFramePr>
            <p:xfrm>
              <a:off x="4427986" y="2719336"/>
              <a:ext cx="4536502" cy="2149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56117"/>
                    <a:gridCol w="600067"/>
                    <a:gridCol w="792087"/>
                    <a:gridCol w="792089"/>
                    <a:gridCol w="600065"/>
                    <a:gridCol w="696077"/>
                  </a:tblGrid>
                  <a:tr h="264096">
                    <a:tc rowSpan="2"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 dirty="0" smtClean="0">
                              <a:effectLst/>
                            </a:rPr>
                            <a:t>Typ</a:t>
                          </a:r>
                          <a:r>
                            <a:rPr lang="cs-CZ" sz="1400" u="none" strike="noStrike" baseline="0" dirty="0" smtClean="0">
                              <a:effectLst/>
                            </a:rPr>
                            <a:t> onemocnění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Věk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Celkem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264096">
                    <a:tc v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&lt;60 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60-70 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>
                              <a:effectLst/>
                            </a:rPr>
                            <a:t>70-80 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cs-CZ" sz="1400" u="none" strike="noStrike" dirty="0" smtClean="0">
                              <a:effectLst/>
                            </a:rPr>
                            <a:t>≥80 </a:t>
                          </a:r>
                          <a:r>
                            <a:rPr lang="cs-CZ" sz="1400" u="none" strike="noStrike" dirty="0">
                              <a:effectLst/>
                            </a:rPr>
                            <a:t>let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pPr algn="l" fontAlgn="ctr"/>
                          <a:endParaRPr lang="cs-CZ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</a:tr>
                  <a:tr h="40040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 dirty="0">
                              <a:effectLst/>
                            </a:rPr>
                            <a:t>CN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174747" t="-138462" r="-477778" b="-3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209231" t="-138462" r="-263846" b="-3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309231" t="-138462" r="-163846" b="-3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537374" t="-138462" r="-115152" b="-31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9"/>
                          <a:stretch>
                            <a:fillRect l="-553509" t="-138462" b="-310769"/>
                          </a:stretch>
                        </a:blipFill>
                      </a:tcPr>
                    </a:tc>
                  </a:tr>
                  <a:tr h="40040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>
                              <a:effectLst/>
                            </a:rPr>
                            <a:t>MCI</a:t>
                          </a:r>
                          <a:endParaRPr lang="cs-CZ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1">
                          <a:blip r:embed="rId9"/>
                          <a:stretch>
                            <a:fillRect l="-174747" t="-234848" r="-477778" b="-2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blipFill rotWithShape="1">
                          <a:blip r:embed="rId9"/>
                          <a:stretch>
                            <a:fillRect l="-209231" t="-234848" r="-263846" b="-2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blipFill rotWithShape="1">
                          <a:blip r:embed="rId9"/>
                          <a:stretch>
                            <a:fillRect l="-309231" t="-234848" r="-163846" b="-2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9"/>
                          <a:stretch>
                            <a:fillRect l="-537374" t="-234848" r="-115152" b="-2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 rotWithShape="1">
                          <a:blip r:embed="rId9"/>
                          <a:stretch>
                            <a:fillRect l="-553509" t="-234848" b="-206061"/>
                          </a:stretch>
                        </a:blipFill>
                      </a:tcPr>
                    </a:tc>
                  </a:tr>
                  <a:tr h="40040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 dirty="0">
                              <a:effectLst/>
                            </a:rPr>
                            <a:t>AD</a:t>
                          </a:r>
                          <a:endParaRPr lang="cs-CZ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74747" t="-334848" r="-477778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209231" t="-334848" r="-263846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309231" t="-334848" r="-163846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537374" t="-334848" r="-115152" b="-1060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553509" t="-334848" b="-106061"/>
                          </a:stretch>
                        </a:blipFill>
                      </a:tcPr>
                    </a:tc>
                  </a:tr>
                  <a:tr h="420423">
                    <a:tc>
                      <a:txBody>
                        <a:bodyPr/>
                        <a:lstStyle/>
                        <a:p>
                          <a:pPr algn="l" fontAlgn="ctr"/>
                          <a:r>
                            <a:rPr lang="cs-CZ" sz="1400" u="none" strike="noStrike">
                              <a:effectLst/>
                            </a:rPr>
                            <a:t>Celkem</a:t>
                          </a:r>
                          <a:endParaRPr lang="cs-CZ" sz="14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36000" marR="36000" marT="9525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174747" t="-415942" r="-477778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209231" t="-415942" r="-263846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309231" t="-415942" r="-163846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537374" t="-415942" r="-115152" b="-14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36000" marR="36000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9"/>
                          <a:stretch>
                            <a:fillRect l="-553509" t="-415942" b="-144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3426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9136" y="188640"/>
            <a:ext cx="8167663" cy="70609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Pearsonův</a:t>
            </a:r>
            <a:r>
              <a:rPr lang="cs-CZ" dirty="0" smtClean="0"/>
              <a:t> chí-kvadrát test</a:t>
            </a:r>
            <a:r>
              <a:rPr lang="en-US" dirty="0" smtClean="0"/>
              <a:t>: </a:t>
            </a:r>
            <a:r>
              <a:rPr lang="cs-CZ" sz="2200" dirty="0" smtClean="0"/>
              <a:t>Chceme </a:t>
            </a:r>
            <a:r>
              <a:rPr lang="cs-CZ" sz="2200" dirty="0"/>
              <a:t>zjistit, jestli existuje vztah mezi typem onemocnění a věkovými kategoriemi v našem souboru</a:t>
            </a:r>
            <a:r>
              <a:rPr lang="cs-CZ" sz="220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740592" y="6452739"/>
            <a:ext cx="2133600" cy="318517"/>
          </a:xfrm>
        </p:spPr>
        <p:txBody>
          <a:bodyPr/>
          <a:lstStyle/>
          <a:p>
            <a:fld id="{2E6427A6-24A6-4246-A352-D268563853F6}" type="slidenum">
              <a:rPr lang="cs-CZ" smtClean="0"/>
              <a:t>4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024106"/>
              </p:ext>
            </p:extLst>
          </p:nvPr>
        </p:nvGraphicFramePr>
        <p:xfrm>
          <a:off x="2033434" y="1117883"/>
          <a:ext cx="5562902" cy="14765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067"/>
                <a:gridCol w="735834"/>
                <a:gridCol w="971300"/>
                <a:gridCol w="971302"/>
                <a:gridCol w="735832"/>
                <a:gridCol w="853567"/>
              </a:tblGrid>
              <a:tr h="17212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Typ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onemocnění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Věk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1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&lt;60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60-70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70-80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≥80 </a:t>
                      </a:r>
                      <a:r>
                        <a:rPr lang="cs-CZ" sz="1400" u="none" strike="noStrike" dirty="0">
                          <a:effectLst/>
                        </a:rPr>
                        <a:t>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176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230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57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MCI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201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406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57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68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217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50400" y="1176670"/>
            <a:ext cx="165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Tabulka pozorovaných četností: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081241"/>
              </p:ext>
            </p:extLst>
          </p:nvPr>
        </p:nvGraphicFramePr>
        <p:xfrm>
          <a:off x="2033434" y="2708920"/>
          <a:ext cx="5562902" cy="2043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067"/>
                <a:gridCol w="735834"/>
                <a:gridCol w="971300"/>
                <a:gridCol w="971302"/>
                <a:gridCol w="735832"/>
                <a:gridCol w="853567"/>
              </a:tblGrid>
              <a:tr h="14401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Typ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onemocnění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Věk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&lt;60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60-70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70-80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≥80 </a:t>
                      </a:r>
                      <a:r>
                        <a:rPr lang="cs-CZ" sz="1400" u="none" strike="noStrike" dirty="0">
                          <a:effectLst/>
                        </a:rPr>
                        <a:t>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3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3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MCI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83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230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Celkem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49256" y="2636912"/>
            <a:ext cx="165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Tabulka očekávaných četností: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4725144"/>
            <a:ext cx="237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Testová statistika:</a:t>
            </a:r>
            <a:endParaRPr lang="cs-CZ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23202"/>
              </p:ext>
            </p:extLst>
          </p:nvPr>
        </p:nvGraphicFramePr>
        <p:xfrm>
          <a:off x="266268" y="5013548"/>
          <a:ext cx="21336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76" name="Rovnice" r:id="rId4" imgW="1587240" imgH="482400" progId="Equation.3">
                  <p:embed/>
                </p:oleObj>
              </mc:Choice>
              <mc:Fallback>
                <p:oleObj name="Rovnice" r:id="rId4" imgW="1587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68" y="5013548"/>
                        <a:ext cx="21336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86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chí-kvadrát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Příklad: </a:t>
            </a:r>
            <a:r>
              <a:rPr lang="cs-CZ" dirty="0" smtClean="0"/>
              <a:t>Chceme zjistit, jestli existuje vztah mezi typem onemocnění a věkovými kategoriemi v našem souboru.</a:t>
            </a:r>
            <a:endParaRPr lang="cs-CZ" sz="800" dirty="0"/>
          </a:p>
          <a:p>
            <a:pPr marL="0" indent="0">
              <a:buNone/>
            </a:pPr>
            <a:endParaRPr lang="cs-CZ" sz="400" b="1" dirty="0" smtClean="0"/>
          </a:p>
          <a:p>
            <a:pPr marL="0" indent="0">
              <a:buNone/>
            </a:pPr>
            <a:r>
              <a:rPr lang="cs-CZ" b="1" dirty="0" smtClean="0"/>
              <a:t>Postup:</a:t>
            </a:r>
            <a:endParaRPr lang="cs-CZ" b="1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487924"/>
              </p:ext>
            </p:extLst>
          </p:nvPr>
        </p:nvGraphicFramePr>
        <p:xfrm>
          <a:off x="2033434" y="2276872"/>
          <a:ext cx="4536502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6117"/>
                <a:gridCol w="600067"/>
                <a:gridCol w="792087"/>
                <a:gridCol w="792089"/>
                <a:gridCol w="600065"/>
                <a:gridCol w="696077"/>
              </a:tblGrid>
              <a:tr h="14540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Typ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onemocnění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Věk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40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&lt;60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60-70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70-80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≥80 </a:t>
                      </a:r>
                      <a:r>
                        <a:rPr lang="cs-CZ" sz="1400" u="none" strike="noStrike" dirty="0">
                          <a:effectLst/>
                        </a:rPr>
                        <a:t>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40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176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230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4540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MCI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201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406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4540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90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540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126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467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217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833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50400" y="2331736"/>
            <a:ext cx="165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Tabulka pozorovaných četností: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02911"/>
              </p:ext>
            </p:extLst>
          </p:nvPr>
        </p:nvGraphicFramePr>
        <p:xfrm>
          <a:off x="2033434" y="3786102"/>
          <a:ext cx="4536502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6117"/>
                <a:gridCol w="600067"/>
                <a:gridCol w="792087"/>
                <a:gridCol w="792089"/>
                <a:gridCol w="600065"/>
                <a:gridCol w="696077"/>
              </a:tblGrid>
              <a:tr h="9592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 smtClean="0">
                          <a:effectLst/>
                        </a:rPr>
                        <a:t>Typ</a:t>
                      </a:r>
                      <a:r>
                        <a:rPr lang="cs-CZ" sz="1400" u="none" strike="noStrike" baseline="0" dirty="0" smtClean="0">
                          <a:effectLst/>
                        </a:rPr>
                        <a:t> onemocnění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Věk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Celkem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92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&lt;60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60-70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70-80 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 smtClean="0">
                          <a:effectLst/>
                        </a:rPr>
                        <a:t>≥80 </a:t>
                      </a:r>
                      <a:r>
                        <a:rPr lang="cs-CZ" sz="1400" u="none" strike="noStrike" dirty="0">
                          <a:effectLst/>
                        </a:rPr>
                        <a:t>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2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CN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082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MCI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227,6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082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AD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110,4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92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Celkem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000" marR="36000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49256" y="3832656"/>
            <a:ext cx="1655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Tabulka očekávaných četností:</a:t>
            </a:r>
            <a:endParaRPr lang="cs-CZ" dirty="0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295937"/>
              </p:ext>
            </p:extLst>
          </p:nvPr>
        </p:nvGraphicFramePr>
        <p:xfrm>
          <a:off x="6785960" y="3736972"/>
          <a:ext cx="1566508" cy="49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5" name="Rovnice" r:id="rId4" imgW="1282680" imgH="393480" progId="Equation.3">
                  <p:embed/>
                </p:oleObj>
              </mc:Choice>
              <mc:Fallback>
                <p:oleObj name="Rovnice" r:id="rId4" imgW="128268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5960" y="3736972"/>
                        <a:ext cx="1566508" cy="494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645070"/>
              </p:ext>
            </p:extLst>
          </p:nvPr>
        </p:nvGraphicFramePr>
        <p:xfrm>
          <a:off x="6785960" y="4259968"/>
          <a:ext cx="1643915" cy="49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6" name="Rovnice" r:id="rId6" imgW="1346040" imgH="393480" progId="Equation.3">
                  <p:embed/>
                </p:oleObj>
              </mc:Choice>
              <mc:Fallback>
                <p:oleObj name="Rovnice" r:id="rId6" imgW="1346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5960" y="4259968"/>
                        <a:ext cx="1643915" cy="494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5900991"/>
              </p:ext>
            </p:extLst>
          </p:nvPr>
        </p:nvGraphicFramePr>
        <p:xfrm>
          <a:off x="6785960" y="4750780"/>
          <a:ext cx="1737066" cy="49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7" name="Rovnice" r:id="rId8" imgW="1422360" imgH="393480" progId="Equation.3">
                  <p:embed/>
                </p:oleObj>
              </mc:Choice>
              <mc:Fallback>
                <p:oleObj name="Rovnice" r:id="rId8" imgW="1422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5960" y="4750780"/>
                        <a:ext cx="1737066" cy="494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8477576" y="476748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...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14968" y="5363234"/>
            <a:ext cx="2375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Testová statistika:</a:t>
            </a:r>
            <a:endParaRPr lang="cs-CZ" dirty="0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424403"/>
              </p:ext>
            </p:extLst>
          </p:nvPr>
        </p:nvGraphicFramePr>
        <p:xfrm>
          <a:off x="2287176" y="5251841"/>
          <a:ext cx="5118966" cy="64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8" name="Rovnice" r:id="rId10" imgW="3809880" imgH="482400" progId="Equation.3">
                  <p:embed/>
                </p:oleObj>
              </mc:Choice>
              <mc:Fallback>
                <p:oleObj name="Rovnice" r:id="rId10" imgW="3809880" imgH="48240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176" y="5251841"/>
                        <a:ext cx="5118966" cy="64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577481"/>
              </p:ext>
            </p:extLst>
          </p:nvPr>
        </p:nvGraphicFramePr>
        <p:xfrm>
          <a:off x="502976" y="5973744"/>
          <a:ext cx="4247285" cy="340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19" name="Rovnice" r:id="rId12" imgW="3162240" imgH="253800" progId="Equation.3">
                  <p:embed/>
                </p:oleObj>
              </mc:Choice>
              <mc:Fallback>
                <p:oleObj name="Rovnice" r:id="rId12" imgW="3162240" imgH="25380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76" y="5973744"/>
                        <a:ext cx="4247285" cy="340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13824" y="5918201"/>
            <a:ext cx="8423792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cs-CZ" dirty="0" smtClean="0"/>
              <a:t>				             → </a:t>
            </a:r>
            <a:r>
              <a:rPr lang="cs-CZ" b="1" dirty="0" smtClean="0"/>
              <a:t>zamítáme H</a:t>
            </a:r>
            <a:r>
              <a:rPr lang="cs-CZ" b="1" baseline="-25000" dirty="0" smtClean="0"/>
              <a:t>0 </a:t>
            </a:r>
            <a:r>
              <a:rPr lang="cs-CZ" dirty="0" smtClean="0"/>
              <a:t>o nezávislosti → Vztah mezi typem onemocnění a věkovými kategoriemi je statisticky významný.</a:t>
            </a:r>
            <a:endParaRPr lang="cs-CZ" dirty="0"/>
          </a:p>
        </p:txBody>
      </p:sp>
      <p:sp>
        <p:nvSpPr>
          <p:cNvPr id="18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318517"/>
          </a:xfrm>
        </p:spPr>
        <p:txBody>
          <a:bodyPr/>
          <a:lstStyle/>
          <a:p>
            <a:fld id="{2E6427A6-24A6-4246-A352-D268563853F6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25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3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</a:t>
            </a:r>
            <a:r>
              <a:rPr lang="cs-CZ" dirty="0" err="1" smtClean="0"/>
              <a:t>Pearsonova</a:t>
            </a:r>
            <a:r>
              <a:rPr lang="cs-CZ" dirty="0" smtClean="0"/>
              <a:t> chí-kvadrát testu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Nezávislost jednotlivých pozorování</a:t>
            </a:r>
          </a:p>
          <a:p>
            <a:r>
              <a:rPr lang="cs-CZ" dirty="0"/>
              <a:t>Alespoň 80 % buněk musí mít očekávanou četnost (</a:t>
            </a:r>
            <a:r>
              <a:rPr lang="cs-CZ" i="1" dirty="0" err="1"/>
              <a:t>e</a:t>
            </a:r>
            <a:r>
              <a:rPr lang="cs-CZ" i="1" baseline="-25000" dirty="0" err="1"/>
              <a:t>ij</a:t>
            </a:r>
            <a:r>
              <a:rPr lang="cs-CZ" dirty="0"/>
              <a:t>) větší než 5</a:t>
            </a:r>
          </a:p>
          <a:p>
            <a:r>
              <a:rPr lang="cs-CZ" dirty="0"/>
              <a:t>100 % buněk musí mít očekávanou četnost </a:t>
            </a:r>
            <a:r>
              <a:rPr lang="cs-CZ" i="1" dirty="0"/>
              <a:t>(</a:t>
            </a:r>
            <a:r>
              <a:rPr lang="cs-CZ" i="1" dirty="0" err="1"/>
              <a:t>e</a:t>
            </a:r>
            <a:r>
              <a:rPr lang="cs-CZ" i="1" baseline="-25000" dirty="0" err="1"/>
              <a:t>ij</a:t>
            </a:r>
            <a:r>
              <a:rPr lang="cs-CZ" dirty="0"/>
              <a:t>) větší než </a:t>
            </a:r>
            <a:r>
              <a:rPr lang="cs-CZ" dirty="0" smtClean="0"/>
              <a:t>2</a:t>
            </a:r>
          </a:p>
          <a:p>
            <a:endParaRPr lang="cs-CZ" dirty="0"/>
          </a:p>
          <a:p>
            <a:r>
              <a:rPr lang="cs-CZ" dirty="0" smtClean="0"/>
              <a:t>Může nám pomoci slučování kategorií, ale můžeme slučovat jen slučitelné kategorie!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641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Určen </a:t>
            </a:r>
            <a:r>
              <a:rPr lang="cs-CZ" dirty="0" smtClean="0"/>
              <a:t>pro </a:t>
            </a:r>
            <a:r>
              <a:rPr lang="cs-CZ" dirty="0"/>
              <a:t>čtyřpolní tabulky, </a:t>
            </a:r>
            <a:r>
              <a:rPr lang="cs-CZ" b="1" dirty="0"/>
              <a:t>je vhodný i pro </a:t>
            </a:r>
            <a:r>
              <a:rPr lang="cs-CZ" b="1" dirty="0" smtClean="0"/>
              <a:t>tabulky </a:t>
            </a:r>
            <a:r>
              <a:rPr lang="cs-CZ" b="1" dirty="0"/>
              <a:t>s malými četnostmi </a:t>
            </a:r>
            <a:r>
              <a:rPr lang="cs-CZ" dirty="0"/>
              <a:t>– pro ty, které nesplňují předpoklad </a:t>
            </a:r>
            <a:r>
              <a:rPr lang="cs-CZ" dirty="0" err="1" smtClean="0"/>
              <a:t>Pearsonova</a:t>
            </a:r>
            <a:r>
              <a:rPr lang="cs-CZ" dirty="0" smtClean="0"/>
              <a:t> chí-kvadrát </a:t>
            </a:r>
            <a:r>
              <a:rPr lang="cs-CZ" dirty="0"/>
              <a:t>testu.</a:t>
            </a:r>
          </a:p>
          <a:p>
            <a:r>
              <a:rPr lang="cs-CZ" dirty="0"/>
              <a:t>Založen na výpočtu „přesné“ </a:t>
            </a:r>
            <a:r>
              <a:rPr lang="cs-CZ" dirty="0" smtClean="0"/>
              <a:t>p-hodnoty (pravděpodobnosti, s jakou bychom dostali stejný nebo ještě extrémnější výsledek při zachování součtu řádků i sloupců v tabulce).</a:t>
            </a:r>
          </a:p>
          <a:p>
            <a:pPr algn="l"/>
            <a:r>
              <a:rPr lang="cs-CZ" b="1" dirty="0" smtClean="0"/>
              <a:t>Příklad</a:t>
            </a:r>
            <a:r>
              <a:rPr lang="cs-CZ" dirty="0" smtClean="0"/>
              <a:t>: Chceme ověřit vztah dvou typů </a:t>
            </a:r>
            <a:br>
              <a:rPr lang="cs-CZ" dirty="0" smtClean="0"/>
            </a:br>
            <a:r>
              <a:rPr lang="cs-CZ" dirty="0" smtClean="0"/>
              <a:t>nežádoucích účinků, které jsou sumarizovány </a:t>
            </a:r>
            <a:br>
              <a:rPr lang="cs-CZ" dirty="0" smtClean="0"/>
            </a:br>
            <a:r>
              <a:rPr lang="cs-CZ" dirty="0" smtClean="0"/>
              <a:t>následující tabulkou:</a:t>
            </a:r>
            <a:endParaRPr lang="cs-CZ" dirty="0"/>
          </a:p>
          <a:p>
            <a:r>
              <a:rPr lang="cs-CZ" b="1" dirty="0" smtClean="0"/>
              <a:t>Postup: </a:t>
            </a:r>
            <a:r>
              <a:rPr lang="cs-CZ" sz="1800" dirty="0" smtClean="0"/>
              <a:t>Všechny varianty tabulky při zachování součtu řádků a sloupců:</a:t>
            </a:r>
            <a:endParaRPr lang="cs-CZ" sz="1800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7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674052"/>
              </p:ext>
            </p:extLst>
          </p:nvPr>
        </p:nvGraphicFramePr>
        <p:xfrm>
          <a:off x="7290016" y="3054746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921864" y="32715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NÚ 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434032" y="249289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NÚ II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569936" y="308689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69936" y="34290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092280" y="27089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96336" y="270892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</a:t>
            </a:r>
            <a:endParaRPr lang="cs-CZ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844516"/>
              </p:ext>
            </p:extLst>
          </p:nvPr>
        </p:nvGraphicFramePr>
        <p:xfrm>
          <a:off x="1817408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222804"/>
              </p:ext>
            </p:extLst>
          </p:nvPr>
        </p:nvGraphicFramePr>
        <p:xfrm>
          <a:off x="3030800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682958"/>
              </p:ext>
            </p:extLst>
          </p:nvPr>
        </p:nvGraphicFramePr>
        <p:xfrm>
          <a:off x="4244192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136430"/>
              </p:ext>
            </p:extLst>
          </p:nvPr>
        </p:nvGraphicFramePr>
        <p:xfrm>
          <a:off x="5457584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115449"/>
              </p:ext>
            </p:extLst>
          </p:nvPr>
        </p:nvGraphicFramePr>
        <p:xfrm>
          <a:off x="6670976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42016"/>
              </p:ext>
            </p:extLst>
          </p:nvPr>
        </p:nvGraphicFramePr>
        <p:xfrm>
          <a:off x="7884368" y="4221088"/>
          <a:ext cx="1008112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6"/>
                <a:gridCol w="504056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1673392" y="5013176"/>
            <a:ext cx="545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Pravděpodobnosti výskytu jednotlivých tabulek: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866568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0,007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090704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0,093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296552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0,326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508104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0,392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719656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0,163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931208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0,019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673392" y="5661248"/>
            <a:ext cx="7163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Oboustranná p-hodnota (sečtení pravděpodobností stejných nebo menších než je pravděpodobnost pozorované varianty):</a:t>
            </a:r>
          </a:p>
          <a:p>
            <a:r>
              <a:rPr lang="cs-CZ" sz="2000" dirty="0" smtClean="0"/>
              <a:t>p = 0,326 </a:t>
            </a:r>
            <a:r>
              <a:rPr lang="en-US" sz="2000" dirty="0" smtClean="0"/>
              <a:t>+ 0,093 + 0,007 + 0,163 + 0,019 = </a:t>
            </a:r>
            <a:r>
              <a:rPr lang="en-US" sz="2000" b="1" dirty="0" smtClean="0"/>
              <a:t>0,608</a:t>
            </a:r>
            <a:endParaRPr lang="cs-CZ" sz="2000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858276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0,007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094769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0,093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300617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0,326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711364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0,163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7922916" y="5301208"/>
            <a:ext cx="905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0,019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76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x </a:t>
            </a:r>
            <a:r>
              <a:rPr lang="cs-CZ" dirty="0" err="1" smtClean="0"/>
              <a:t>Pearsonův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chí-kvadrát test lze použít na jakoukoliv kontingenční tabulku, ALE je nutné hlídat předpoklady: </a:t>
            </a:r>
            <a:r>
              <a:rPr lang="cs-CZ" dirty="0" smtClean="0"/>
              <a:t>100% očekávaných četností větších než 2 a 80 </a:t>
            </a:r>
            <a:r>
              <a:rPr lang="cs-CZ" dirty="0"/>
              <a:t>% </a:t>
            </a:r>
            <a:r>
              <a:rPr lang="cs-CZ" dirty="0" smtClean="0"/>
              <a:t>očekávaných četností </a:t>
            </a:r>
            <a:r>
              <a:rPr lang="cs-CZ" dirty="0"/>
              <a:t>větších než 5 – u čtyřpolní tabulky to </a:t>
            </a:r>
            <a:r>
              <a:rPr lang="cs-CZ" dirty="0" smtClean="0"/>
              <a:t>znamená, že všechny očekávané četnosti musí být větší než 5.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Nedodržení předpokladů pro </a:t>
            </a:r>
            <a:r>
              <a:rPr lang="cs-CZ" b="1" dirty="0" err="1"/>
              <a:t>Pearsonův</a:t>
            </a:r>
            <a:r>
              <a:rPr lang="cs-CZ" b="1" dirty="0"/>
              <a:t> chí-kvadrát test může stejně jako u t-testu a analýzy rozptylu vést k nesmyslným závěrům!</a:t>
            </a:r>
          </a:p>
          <a:p>
            <a:endParaRPr lang="cs-CZ" dirty="0"/>
          </a:p>
          <a:p>
            <a:r>
              <a:rPr lang="cs-CZ" b="1" dirty="0" smtClean="0"/>
              <a:t>Pro </a:t>
            </a:r>
            <a:r>
              <a:rPr lang="cs-CZ" b="1" dirty="0"/>
              <a:t>hodnocení čtyřpolních </a:t>
            </a:r>
            <a:r>
              <a:rPr lang="cs-CZ" b="1" dirty="0" smtClean="0"/>
              <a:t>tabulek je </a:t>
            </a:r>
            <a:r>
              <a:rPr lang="cs-CZ" b="1" dirty="0" err="1" smtClean="0"/>
              <a:t>Fisherův</a:t>
            </a:r>
            <a:r>
              <a:rPr lang="cs-CZ" b="1" dirty="0" smtClean="0"/>
              <a:t> </a:t>
            </a:r>
            <a:r>
              <a:rPr lang="cs-CZ" b="1" dirty="0"/>
              <a:t>exaktní </a:t>
            </a:r>
            <a:r>
              <a:rPr lang="cs-CZ" b="1" dirty="0" smtClean="0"/>
              <a:t>test </a:t>
            </a:r>
            <a:r>
              <a:rPr lang="cs-CZ" b="1" dirty="0"/>
              <a:t>standardem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 </a:t>
            </a:r>
            <a:r>
              <a:rPr lang="cs-CZ" b="1" dirty="0"/>
              <a:t>klinických </a:t>
            </a:r>
            <a:r>
              <a:rPr lang="cs-CZ" b="1" dirty="0" smtClean="0"/>
              <a:t>analýzách.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27A6-24A6-4246-A352-D268563853F6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07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23557</TotalTime>
  <Words>957</Words>
  <Application>Microsoft Office PowerPoint</Application>
  <PresentationFormat>Předvádění na obrazovce (4:3)</PresentationFormat>
  <Paragraphs>315</Paragraphs>
  <Slides>8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Graf</vt:lpstr>
      <vt:lpstr>Rovnice</vt:lpstr>
      <vt:lpstr>Kontingenční tabulky – ukázka finálního popisu a vizualizace </vt:lpstr>
      <vt:lpstr>Kontingenční tabulky – hypotézy </vt:lpstr>
      <vt:lpstr>Pearsonův chí-kvadrát test</vt:lpstr>
      <vt:lpstr>Pearsonův chí-kvadrát test: Chceme zjistit, jestli existuje vztah mezi typem onemocnění a věkovými kategoriemi v našem souboru.</vt:lpstr>
      <vt:lpstr>Pearsonův chí-kvadrát test</vt:lpstr>
      <vt:lpstr>Předpoklady Pearsonova chí-kvadrát testu</vt:lpstr>
      <vt:lpstr>Fisherův exaktní test</vt:lpstr>
      <vt:lpstr>Fisherův x Pearsonův 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janousova</dc:creator>
  <cp:lastModifiedBy>janousova</cp:lastModifiedBy>
  <cp:revision>1135</cp:revision>
  <cp:lastPrinted>2012-05-10T11:46:35Z</cp:lastPrinted>
  <dcterms:created xsi:type="dcterms:W3CDTF">2012-03-28T14:10:39Z</dcterms:created>
  <dcterms:modified xsi:type="dcterms:W3CDTF">2014-05-12T08:35:21Z</dcterms:modified>
</cp:coreProperties>
</file>