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86"/>
  </p:notesMasterIdLst>
  <p:handoutMasterIdLst>
    <p:handoutMasterId r:id="rId87"/>
  </p:handoutMasterIdLst>
  <p:sldIdLst>
    <p:sldId id="725" r:id="rId2"/>
    <p:sldId id="502" r:id="rId3"/>
    <p:sldId id="647" r:id="rId4"/>
    <p:sldId id="648" r:id="rId5"/>
    <p:sldId id="510" r:id="rId6"/>
    <p:sldId id="504" r:id="rId7"/>
    <p:sldId id="682" r:id="rId8"/>
    <p:sldId id="530" r:id="rId9"/>
    <p:sldId id="513" r:id="rId10"/>
    <p:sldId id="514" r:id="rId11"/>
    <p:sldId id="686" r:id="rId12"/>
    <p:sldId id="639" r:id="rId13"/>
    <p:sldId id="691" r:id="rId14"/>
    <p:sldId id="694" r:id="rId15"/>
    <p:sldId id="695" r:id="rId16"/>
    <p:sldId id="692" r:id="rId17"/>
    <p:sldId id="693" r:id="rId18"/>
    <p:sldId id="511" r:id="rId19"/>
    <p:sldId id="512" r:id="rId20"/>
    <p:sldId id="684" r:id="rId21"/>
    <p:sldId id="515" r:id="rId22"/>
    <p:sldId id="687" r:id="rId23"/>
    <p:sldId id="688" r:id="rId24"/>
    <p:sldId id="689" r:id="rId25"/>
    <p:sldId id="696" r:id="rId26"/>
    <p:sldId id="690" r:id="rId27"/>
    <p:sldId id="503" r:id="rId28"/>
    <p:sldId id="427" r:id="rId29"/>
    <p:sldId id="489" r:id="rId30"/>
    <p:sldId id="662" r:id="rId31"/>
    <p:sldId id="661" r:id="rId32"/>
    <p:sldId id="473" r:id="rId33"/>
    <p:sldId id="490" r:id="rId34"/>
    <p:sldId id="430" r:id="rId35"/>
    <p:sldId id="671" r:id="rId36"/>
    <p:sldId id="666" r:id="rId37"/>
    <p:sldId id="667" r:id="rId38"/>
    <p:sldId id="669" r:id="rId39"/>
    <p:sldId id="670" r:id="rId40"/>
    <p:sldId id="697" r:id="rId41"/>
    <p:sldId id="698" r:id="rId42"/>
    <p:sldId id="654" r:id="rId43"/>
    <p:sldId id="680" r:id="rId44"/>
    <p:sldId id="705" r:id="rId45"/>
    <p:sldId id="706" r:id="rId46"/>
    <p:sldId id="707" r:id="rId47"/>
    <p:sldId id="699" r:id="rId48"/>
    <p:sldId id="681" r:id="rId49"/>
    <p:sldId id="507" r:id="rId50"/>
    <p:sldId id="646" r:id="rId51"/>
    <p:sldId id="710" r:id="rId52"/>
    <p:sldId id="708" r:id="rId53"/>
    <p:sldId id="655" r:id="rId54"/>
    <p:sldId id="435" r:id="rId55"/>
    <p:sldId id="722" r:id="rId56"/>
    <p:sldId id="642" r:id="rId57"/>
    <p:sldId id="711" r:id="rId58"/>
    <p:sldId id="664" r:id="rId59"/>
    <p:sldId id="436" r:id="rId60"/>
    <p:sldId id="718" r:id="rId61"/>
    <p:sldId id="720" r:id="rId62"/>
    <p:sldId id="716" r:id="rId63"/>
    <p:sldId id="665" r:id="rId64"/>
    <p:sldId id="672" r:id="rId65"/>
    <p:sldId id="673" r:id="rId66"/>
    <p:sldId id="674" r:id="rId67"/>
    <p:sldId id="676" r:id="rId68"/>
    <p:sldId id="677" r:id="rId69"/>
    <p:sldId id="643" r:id="rId70"/>
    <p:sldId id="717" r:id="rId71"/>
    <p:sldId id="663" r:id="rId72"/>
    <p:sldId id="709" r:id="rId73"/>
    <p:sldId id="588" r:id="rId74"/>
    <p:sldId id="678" r:id="rId75"/>
    <p:sldId id="723" r:id="rId76"/>
    <p:sldId id="714" r:id="rId77"/>
    <p:sldId id="724" r:id="rId78"/>
    <p:sldId id="713" r:id="rId79"/>
    <p:sldId id="715" r:id="rId80"/>
    <p:sldId id="721" r:id="rId81"/>
    <p:sldId id="719" r:id="rId82"/>
    <p:sldId id="712" r:id="rId83"/>
    <p:sldId id="508" r:id="rId84"/>
    <p:sldId id="651" r:id="rId85"/>
  </p:sldIdLst>
  <p:sldSz cx="9144000" cy="6858000" type="screen4x3"/>
  <p:notesSz cx="6797675" cy="992822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000000"/>
    <a:srgbClr val="FFFF00"/>
    <a:srgbClr val="B2B2B2"/>
    <a:srgbClr val="CC99FF"/>
    <a:srgbClr val="DC0000"/>
    <a:srgbClr val="66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3" autoAdjust="0"/>
    <p:restoredTop sz="94719" autoAdjust="0"/>
  </p:normalViewPr>
  <p:slideViewPr>
    <p:cSldViewPr showGuides="1">
      <p:cViewPr varScale="1">
        <p:scale>
          <a:sx n="110" d="100"/>
          <a:sy n="110" d="100"/>
        </p:scale>
        <p:origin x="-924" y="-78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A74C32-5E5A-4391-9DCE-279748241A45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29372E9-34D4-43A5-AB2D-CD5B2CE6334C}">
      <dgm:prSet phldrT="[Text]" custT="1"/>
      <dgm:spPr/>
      <dgm:t>
        <a:bodyPr/>
        <a:lstStyle/>
        <a:p>
          <a:r>
            <a:rPr lang="cs-CZ" sz="1800" dirty="0" err="1" smtClean="0"/>
            <a:t>Toxikant</a:t>
          </a:r>
          <a:r>
            <a:rPr lang="cs-CZ" sz="1800" dirty="0" smtClean="0"/>
            <a:t> v prostředí a jeho osud</a:t>
          </a:r>
          <a:endParaRPr lang="cs-CZ" sz="1800" dirty="0"/>
        </a:p>
      </dgm:t>
    </dgm:pt>
    <dgm:pt modelId="{695FB0DC-B9D0-4C37-AE54-885E14ECCBD2}" type="parTrans" cxnId="{EB671BB4-BF47-41AD-ACAA-07EE47C8471A}">
      <dgm:prSet/>
      <dgm:spPr/>
      <dgm:t>
        <a:bodyPr/>
        <a:lstStyle/>
        <a:p>
          <a:endParaRPr lang="cs-CZ" sz="1400"/>
        </a:p>
      </dgm:t>
    </dgm:pt>
    <dgm:pt modelId="{ACD4390C-39B6-4DFD-A55C-433B863D3F23}" type="sibTrans" cxnId="{EB671BB4-BF47-41AD-ACAA-07EE47C8471A}">
      <dgm:prSet custT="1"/>
      <dgm:spPr/>
      <dgm:t>
        <a:bodyPr/>
        <a:lstStyle/>
        <a:p>
          <a:endParaRPr lang="cs-CZ" sz="1400"/>
        </a:p>
      </dgm:t>
    </dgm:pt>
    <dgm:pt modelId="{C7A3EE9C-019D-4DD3-A4CF-7C579CF549EF}">
      <dgm:prSet phldrT="[Text]" custT="1"/>
      <dgm:spPr/>
      <dgm:t>
        <a:bodyPr/>
        <a:lstStyle/>
        <a:p>
          <a:r>
            <a:rPr lang="cs-CZ" sz="1800" dirty="0" err="1" smtClean="0"/>
            <a:t>Biodostupná</a:t>
          </a:r>
          <a:r>
            <a:rPr lang="cs-CZ" sz="1800" dirty="0" smtClean="0"/>
            <a:t> forma </a:t>
          </a:r>
          <a:r>
            <a:rPr lang="cs-CZ" sz="1800" dirty="0" err="1" smtClean="0"/>
            <a:t>toxikantu</a:t>
          </a:r>
          <a:endParaRPr lang="cs-CZ" sz="1800" dirty="0"/>
        </a:p>
      </dgm:t>
    </dgm:pt>
    <dgm:pt modelId="{FA78DACE-4E40-4507-BA48-F8CADF0C50E7}" type="parTrans" cxnId="{05C66E65-9D4D-4133-9A9D-B77976704AF0}">
      <dgm:prSet/>
      <dgm:spPr/>
      <dgm:t>
        <a:bodyPr/>
        <a:lstStyle/>
        <a:p>
          <a:endParaRPr lang="cs-CZ" sz="1400"/>
        </a:p>
      </dgm:t>
    </dgm:pt>
    <dgm:pt modelId="{547BF301-3C15-4169-B4E7-1779FE3B073D}" type="sibTrans" cxnId="{05C66E65-9D4D-4133-9A9D-B77976704AF0}">
      <dgm:prSet custT="1"/>
      <dgm:spPr/>
      <dgm:t>
        <a:bodyPr/>
        <a:lstStyle/>
        <a:p>
          <a:endParaRPr lang="cs-CZ" sz="1400"/>
        </a:p>
      </dgm:t>
    </dgm:pt>
    <dgm:pt modelId="{75D71472-651D-4CE1-9E11-F01DE47838A2}">
      <dgm:prSet phldrT="[Text]" custT="1"/>
      <dgm:spPr/>
      <dgm:t>
        <a:bodyPr/>
        <a:lstStyle/>
        <a:p>
          <a:r>
            <a:rPr lang="cs-CZ" sz="1800" dirty="0" smtClean="0"/>
            <a:t>Vstup do mikrobiální buňky + obrana</a:t>
          </a:r>
          <a:endParaRPr lang="cs-CZ" sz="1800" dirty="0"/>
        </a:p>
      </dgm:t>
    </dgm:pt>
    <dgm:pt modelId="{45E95547-ED9C-41E9-BE1C-CCB1801D96EC}" type="parTrans" cxnId="{9ADA64E0-CA15-417D-B5EC-BD3C48A36AF3}">
      <dgm:prSet/>
      <dgm:spPr/>
      <dgm:t>
        <a:bodyPr/>
        <a:lstStyle/>
        <a:p>
          <a:endParaRPr lang="cs-CZ" sz="1400"/>
        </a:p>
      </dgm:t>
    </dgm:pt>
    <dgm:pt modelId="{49410C1F-A24D-496A-B6A0-79D520EBBB40}" type="sibTrans" cxnId="{9ADA64E0-CA15-417D-B5EC-BD3C48A36AF3}">
      <dgm:prSet custT="1"/>
      <dgm:spPr/>
      <dgm:t>
        <a:bodyPr/>
        <a:lstStyle/>
        <a:p>
          <a:endParaRPr lang="cs-CZ" sz="1400"/>
        </a:p>
      </dgm:t>
    </dgm:pt>
    <dgm:pt modelId="{2FE50872-8BB2-4986-A2F6-5558F78956F1}">
      <dgm:prSet phldrT="[Text]" custT="1"/>
      <dgm:spPr/>
      <dgm:t>
        <a:bodyPr/>
        <a:lstStyle/>
        <a:p>
          <a:r>
            <a:rPr lang="cs-CZ" sz="1800" dirty="0" smtClean="0"/>
            <a:t>Osud v buňce + obrana</a:t>
          </a:r>
          <a:endParaRPr lang="cs-CZ" sz="1800" dirty="0"/>
        </a:p>
      </dgm:t>
    </dgm:pt>
    <dgm:pt modelId="{35067BEE-C180-4AE3-A6A2-5A2B03CB2B63}" type="parTrans" cxnId="{B3849670-AEBA-4B0B-96FC-9A767C1CAD8A}">
      <dgm:prSet/>
      <dgm:spPr/>
      <dgm:t>
        <a:bodyPr/>
        <a:lstStyle/>
        <a:p>
          <a:endParaRPr lang="cs-CZ" sz="1400"/>
        </a:p>
      </dgm:t>
    </dgm:pt>
    <dgm:pt modelId="{B5FC25CC-3152-4302-B847-AFC64FF4A565}" type="sibTrans" cxnId="{B3849670-AEBA-4B0B-96FC-9A767C1CAD8A}">
      <dgm:prSet custT="1"/>
      <dgm:spPr/>
      <dgm:t>
        <a:bodyPr/>
        <a:lstStyle/>
        <a:p>
          <a:endParaRPr lang="cs-CZ" sz="1400"/>
        </a:p>
      </dgm:t>
    </dgm:pt>
    <dgm:pt modelId="{69120BF1-362A-497A-9D65-6B54BC5AA3C1}">
      <dgm:prSet phldrT="[Text]" custT="1"/>
      <dgm:spPr/>
      <dgm:t>
        <a:bodyPr/>
        <a:lstStyle/>
        <a:p>
          <a:r>
            <a:rPr lang="cs-CZ" sz="1800" dirty="0" smtClean="0"/>
            <a:t>Degradace nebo toxicita</a:t>
          </a:r>
          <a:endParaRPr lang="cs-CZ" sz="1800" dirty="0"/>
        </a:p>
      </dgm:t>
    </dgm:pt>
    <dgm:pt modelId="{951DDED9-F82B-497A-B070-CF74866A29B4}" type="parTrans" cxnId="{F45CE257-9392-465D-9241-7BE2F571E015}">
      <dgm:prSet/>
      <dgm:spPr/>
      <dgm:t>
        <a:bodyPr/>
        <a:lstStyle/>
        <a:p>
          <a:endParaRPr lang="cs-CZ" sz="1400"/>
        </a:p>
      </dgm:t>
    </dgm:pt>
    <dgm:pt modelId="{09D5CF82-6414-498C-B731-6C1295BFF6A5}" type="sibTrans" cxnId="{F45CE257-9392-465D-9241-7BE2F571E015}">
      <dgm:prSet/>
      <dgm:spPr/>
      <dgm:t>
        <a:bodyPr/>
        <a:lstStyle/>
        <a:p>
          <a:endParaRPr lang="cs-CZ" sz="1400"/>
        </a:p>
      </dgm:t>
    </dgm:pt>
    <dgm:pt modelId="{10F85F1F-69FC-4CA4-B6D7-70B757F009A7}">
      <dgm:prSet phldrT="[Text]" custT="1"/>
      <dgm:spPr/>
      <dgm:t>
        <a:bodyPr/>
        <a:lstStyle/>
        <a:p>
          <a:r>
            <a:rPr lang="cs-CZ" sz="1800" dirty="0" smtClean="0"/>
            <a:t>Efekty na vyšších úrovních</a:t>
          </a:r>
          <a:endParaRPr lang="cs-CZ" sz="1800" dirty="0"/>
        </a:p>
      </dgm:t>
    </dgm:pt>
    <dgm:pt modelId="{E54D003D-9D36-46F6-9B58-6E3B6848C0D5}" type="parTrans" cxnId="{F561384A-C5DA-4E23-B6A1-CF7FB70D86A5}">
      <dgm:prSet/>
      <dgm:spPr/>
      <dgm:t>
        <a:bodyPr/>
        <a:lstStyle/>
        <a:p>
          <a:endParaRPr lang="cs-CZ"/>
        </a:p>
      </dgm:t>
    </dgm:pt>
    <dgm:pt modelId="{812FA6CB-0807-4D4F-8A00-340F2C9569A6}" type="sibTrans" cxnId="{F561384A-C5DA-4E23-B6A1-CF7FB70D86A5}">
      <dgm:prSet/>
      <dgm:spPr/>
      <dgm:t>
        <a:bodyPr/>
        <a:lstStyle/>
        <a:p>
          <a:endParaRPr lang="cs-CZ"/>
        </a:p>
      </dgm:t>
    </dgm:pt>
    <dgm:pt modelId="{04239DC1-7C28-46BC-BA0C-869BA9D96491}" type="pres">
      <dgm:prSet presAssocID="{E9A74C32-5E5A-4391-9DCE-279748241A4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51ED8DC-AF55-45FB-A574-0B6452715791}" type="pres">
      <dgm:prSet presAssocID="{B29372E9-34D4-43A5-AB2D-CD5B2CE6334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A860474-4290-4FA2-AE3C-2FE553753A90}" type="pres">
      <dgm:prSet presAssocID="{ACD4390C-39B6-4DFD-A55C-433B863D3F23}" presName="sibTrans" presStyleLbl="sibTrans2D1" presStyleIdx="0" presStyleCnt="5"/>
      <dgm:spPr/>
      <dgm:t>
        <a:bodyPr/>
        <a:lstStyle/>
        <a:p>
          <a:endParaRPr lang="cs-CZ"/>
        </a:p>
      </dgm:t>
    </dgm:pt>
    <dgm:pt modelId="{92474533-121F-4934-A134-8EE05C683617}" type="pres">
      <dgm:prSet presAssocID="{ACD4390C-39B6-4DFD-A55C-433B863D3F23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B1139CA4-3E67-49EA-81C6-5677161DFB27}" type="pres">
      <dgm:prSet presAssocID="{C7A3EE9C-019D-4DD3-A4CF-7C579CF549E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B70132E-7119-4463-A5C4-BBA0B5BA74A6}" type="pres">
      <dgm:prSet presAssocID="{547BF301-3C15-4169-B4E7-1779FE3B073D}" presName="sibTrans" presStyleLbl="sibTrans2D1" presStyleIdx="1" presStyleCnt="5"/>
      <dgm:spPr/>
      <dgm:t>
        <a:bodyPr/>
        <a:lstStyle/>
        <a:p>
          <a:endParaRPr lang="cs-CZ"/>
        </a:p>
      </dgm:t>
    </dgm:pt>
    <dgm:pt modelId="{57A2A166-9D4A-4C94-BE26-3A6FEA5D6FE4}" type="pres">
      <dgm:prSet presAssocID="{547BF301-3C15-4169-B4E7-1779FE3B073D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14BE0293-39F7-4C30-81F3-17DA1BDAEB07}" type="pres">
      <dgm:prSet presAssocID="{75D71472-651D-4CE1-9E11-F01DE47838A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B9C716F-7092-45AE-91A5-04402B740258}" type="pres">
      <dgm:prSet presAssocID="{49410C1F-A24D-496A-B6A0-79D520EBBB40}" presName="sibTrans" presStyleLbl="sibTrans2D1" presStyleIdx="2" presStyleCnt="5"/>
      <dgm:spPr/>
      <dgm:t>
        <a:bodyPr/>
        <a:lstStyle/>
        <a:p>
          <a:endParaRPr lang="cs-CZ"/>
        </a:p>
      </dgm:t>
    </dgm:pt>
    <dgm:pt modelId="{18EE5D2A-AC0D-420D-8B7F-42795AC409CE}" type="pres">
      <dgm:prSet presAssocID="{49410C1F-A24D-496A-B6A0-79D520EBBB40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D408C9D4-FC06-4598-9F9D-2F9E41851077}" type="pres">
      <dgm:prSet presAssocID="{2FE50872-8BB2-4986-A2F6-5558F78956F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4114AAA-AD29-43DE-9D1B-C76DA019776C}" type="pres">
      <dgm:prSet presAssocID="{B5FC25CC-3152-4302-B847-AFC64FF4A565}" presName="sibTrans" presStyleLbl="sibTrans2D1" presStyleIdx="3" presStyleCnt="5"/>
      <dgm:spPr/>
      <dgm:t>
        <a:bodyPr/>
        <a:lstStyle/>
        <a:p>
          <a:endParaRPr lang="cs-CZ"/>
        </a:p>
      </dgm:t>
    </dgm:pt>
    <dgm:pt modelId="{DFDD7CC9-BD44-4261-9112-DBF74BB279E0}" type="pres">
      <dgm:prSet presAssocID="{B5FC25CC-3152-4302-B847-AFC64FF4A565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0AE4B067-4A65-4D61-924C-A8AD4ABDC5BF}" type="pres">
      <dgm:prSet presAssocID="{69120BF1-362A-497A-9D65-6B54BC5AA3C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48AB46A-9904-44B5-BE28-CD92CEAE125D}" type="pres">
      <dgm:prSet presAssocID="{09D5CF82-6414-498C-B731-6C1295BFF6A5}" presName="sibTrans" presStyleLbl="sibTrans2D1" presStyleIdx="4" presStyleCnt="5"/>
      <dgm:spPr/>
      <dgm:t>
        <a:bodyPr/>
        <a:lstStyle/>
        <a:p>
          <a:endParaRPr lang="cs-CZ"/>
        </a:p>
      </dgm:t>
    </dgm:pt>
    <dgm:pt modelId="{4AA3C3DA-9858-4AF9-B109-0B4A434155DC}" type="pres">
      <dgm:prSet presAssocID="{09D5CF82-6414-498C-B731-6C1295BFF6A5}" presName="connectorText" presStyleLbl="sibTrans2D1" presStyleIdx="4" presStyleCnt="5"/>
      <dgm:spPr/>
      <dgm:t>
        <a:bodyPr/>
        <a:lstStyle/>
        <a:p>
          <a:endParaRPr lang="cs-CZ"/>
        </a:p>
      </dgm:t>
    </dgm:pt>
    <dgm:pt modelId="{AFC0702D-5819-496C-9A90-CE6114FDBAAE}" type="pres">
      <dgm:prSet presAssocID="{10F85F1F-69FC-4CA4-B6D7-70B757F009A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AE6A1BF-A0EE-4662-99C9-0A4CD940538E}" type="presOf" srcId="{C7A3EE9C-019D-4DD3-A4CF-7C579CF549EF}" destId="{B1139CA4-3E67-49EA-81C6-5677161DFB27}" srcOrd="0" destOrd="0" presId="urn:microsoft.com/office/officeart/2005/8/layout/process5"/>
    <dgm:cxn modelId="{0004BEA0-2A74-475A-92E1-DEE144AC13B9}" type="presOf" srcId="{ACD4390C-39B6-4DFD-A55C-433B863D3F23}" destId="{2A860474-4290-4FA2-AE3C-2FE553753A90}" srcOrd="0" destOrd="0" presId="urn:microsoft.com/office/officeart/2005/8/layout/process5"/>
    <dgm:cxn modelId="{E90FD662-097E-4D5E-A240-BC99DDCD776C}" type="presOf" srcId="{75D71472-651D-4CE1-9E11-F01DE47838A2}" destId="{14BE0293-39F7-4C30-81F3-17DA1BDAEB07}" srcOrd="0" destOrd="0" presId="urn:microsoft.com/office/officeart/2005/8/layout/process5"/>
    <dgm:cxn modelId="{B3849670-AEBA-4B0B-96FC-9A767C1CAD8A}" srcId="{E9A74C32-5E5A-4391-9DCE-279748241A45}" destId="{2FE50872-8BB2-4986-A2F6-5558F78956F1}" srcOrd="3" destOrd="0" parTransId="{35067BEE-C180-4AE3-A6A2-5A2B03CB2B63}" sibTransId="{B5FC25CC-3152-4302-B847-AFC64FF4A565}"/>
    <dgm:cxn modelId="{05C66E65-9D4D-4133-9A9D-B77976704AF0}" srcId="{E9A74C32-5E5A-4391-9DCE-279748241A45}" destId="{C7A3EE9C-019D-4DD3-A4CF-7C579CF549EF}" srcOrd="1" destOrd="0" parTransId="{FA78DACE-4E40-4507-BA48-F8CADF0C50E7}" sibTransId="{547BF301-3C15-4169-B4E7-1779FE3B073D}"/>
    <dgm:cxn modelId="{EF44601A-241E-48C7-8F9B-029DC531F854}" type="presOf" srcId="{49410C1F-A24D-496A-B6A0-79D520EBBB40}" destId="{EB9C716F-7092-45AE-91A5-04402B740258}" srcOrd="0" destOrd="0" presId="urn:microsoft.com/office/officeart/2005/8/layout/process5"/>
    <dgm:cxn modelId="{691F7034-5589-4CD3-8D1A-DCB2AFBC12A9}" type="presOf" srcId="{69120BF1-362A-497A-9D65-6B54BC5AA3C1}" destId="{0AE4B067-4A65-4D61-924C-A8AD4ABDC5BF}" srcOrd="0" destOrd="0" presId="urn:microsoft.com/office/officeart/2005/8/layout/process5"/>
    <dgm:cxn modelId="{A91908B1-1D26-4B98-B76E-033CC45A96D5}" type="presOf" srcId="{09D5CF82-6414-498C-B731-6C1295BFF6A5}" destId="{4AA3C3DA-9858-4AF9-B109-0B4A434155DC}" srcOrd="1" destOrd="0" presId="urn:microsoft.com/office/officeart/2005/8/layout/process5"/>
    <dgm:cxn modelId="{967046B9-E029-4CD8-BBF2-B932BA3CAC81}" type="presOf" srcId="{09D5CF82-6414-498C-B731-6C1295BFF6A5}" destId="{C48AB46A-9904-44B5-BE28-CD92CEAE125D}" srcOrd="0" destOrd="0" presId="urn:microsoft.com/office/officeart/2005/8/layout/process5"/>
    <dgm:cxn modelId="{FD5AB21E-C295-4D32-B678-3FC5482E46FA}" type="presOf" srcId="{ACD4390C-39B6-4DFD-A55C-433B863D3F23}" destId="{92474533-121F-4934-A134-8EE05C683617}" srcOrd="1" destOrd="0" presId="urn:microsoft.com/office/officeart/2005/8/layout/process5"/>
    <dgm:cxn modelId="{5A89CA4D-2FD1-4E78-8876-3E3198AF2D1B}" type="presOf" srcId="{547BF301-3C15-4169-B4E7-1779FE3B073D}" destId="{6B70132E-7119-4463-A5C4-BBA0B5BA74A6}" srcOrd="0" destOrd="0" presId="urn:microsoft.com/office/officeart/2005/8/layout/process5"/>
    <dgm:cxn modelId="{F561384A-C5DA-4E23-B6A1-CF7FB70D86A5}" srcId="{E9A74C32-5E5A-4391-9DCE-279748241A45}" destId="{10F85F1F-69FC-4CA4-B6D7-70B757F009A7}" srcOrd="5" destOrd="0" parTransId="{E54D003D-9D36-46F6-9B58-6E3B6848C0D5}" sibTransId="{812FA6CB-0807-4D4F-8A00-340F2C9569A6}"/>
    <dgm:cxn modelId="{9ADA64E0-CA15-417D-B5EC-BD3C48A36AF3}" srcId="{E9A74C32-5E5A-4391-9DCE-279748241A45}" destId="{75D71472-651D-4CE1-9E11-F01DE47838A2}" srcOrd="2" destOrd="0" parTransId="{45E95547-ED9C-41E9-BE1C-CCB1801D96EC}" sibTransId="{49410C1F-A24D-496A-B6A0-79D520EBBB40}"/>
    <dgm:cxn modelId="{C56FB763-671C-483D-BBDA-80795489BF16}" type="presOf" srcId="{10F85F1F-69FC-4CA4-B6D7-70B757F009A7}" destId="{AFC0702D-5819-496C-9A90-CE6114FDBAAE}" srcOrd="0" destOrd="0" presId="urn:microsoft.com/office/officeart/2005/8/layout/process5"/>
    <dgm:cxn modelId="{E4D4F711-6E1B-42D1-8182-CA867F719FA8}" type="presOf" srcId="{B5FC25CC-3152-4302-B847-AFC64FF4A565}" destId="{DFDD7CC9-BD44-4261-9112-DBF74BB279E0}" srcOrd="1" destOrd="0" presId="urn:microsoft.com/office/officeart/2005/8/layout/process5"/>
    <dgm:cxn modelId="{16200127-41CF-4638-8D8D-5D9FAA819098}" type="presOf" srcId="{B29372E9-34D4-43A5-AB2D-CD5B2CE6334C}" destId="{251ED8DC-AF55-45FB-A574-0B6452715791}" srcOrd="0" destOrd="0" presId="urn:microsoft.com/office/officeart/2005/8/layout/process5"/>
    <dgm:cxn modelId="{37DF9BC0-E6C2-41E5-9EC2-042C0506ABAA}" type="presOf" srcId="{49410C1F-A24D-496A-B6A0-79D520EBBB40}" destId="{18EE5D2A-AC0D-420D-8B7F-42795AC409CE}" srcOrd="1" destOrd="0" presId="urn:microsoft.com/office/officeart/2005/8/layout/process5"/>
    <dgm:cxn modelId="{F45CE257-9392-465D-9241-7BE2F571E015}" srcId="{E9A74C32-5E5A-4391-9DCE-279748241A45}" destId="{69120BF1-362A-497A-9D65-6B54BC5AA3C1}" srcOrd="4" destOrd="0" parTransId="{951DDED9-F82B-497A-B070-CF74866A29B4}" sibTransId="{09D5CF82-6414-498C-B731-6C1295BFF6A5}"/>
    <dgm:cxn modelId="{EB671BB4-BF47-41AD-ACAA-07EE47C8471A}" srcId="{E9A74C32-5E5A-4391-9DCE-279748241A45}" destId="{B29372E9-34D4-43A5-AB2D-CD5B2CE6334C}" srcOrd="0" destOrd="0" parTransId="{695FB0DC-B9D0-4C37-AE54-885E14ECCBD2}" sibTransId="{ACD4390C-39B6-4DFD-A55C-433B863D3F23}"/>
    <dgm:cxn modelId="{35AD95CB-AE9D-4B82-9D24-8F4FE0FAC47B}" type="presOf" srcId="{E9A74C32-5E5A-4391-9DCE-279748241A45}" destId="{04239DC1-7C28-46BC-BA0C-869BA9D96491}" srcOrd="0" destOrd="0" presId="urn:microsoft.com/office/officeart/2005/8/layout/process5"/>
    <dgm:cxn modelId="{572B6751-6F95-470D-A4CF-120680DDFA0B}" type="presOf" srcId="{B5FC25CC-3152-4302-B847-AFC64FF4A565}" destId="{24114AAA-AD29-43DE-9D1B-C76DA019776C}" srcOrd="0" destOrd="0" presId="urn:microsoft.com/office/officeart/2005/8/layout/process5"/>
    <dgm:cxn modelId="{6B5B02EB-4406-49BC-91DE-7C35DB882A71}" type="presOf" srcId="{2FE50872-8BB2-4986-A2F6-5558F78956F1}" destId="{D408C9D4-FC06-4598-9F9D-2F9E41851077}" srcOrd="0" destOrd="0" presId="urn:microsoft.com/office/officeart/2005/8/layout/process5"/>
    <dgm:cxn modelId="{10C5CECC-4300-4160-AC0F-05BBF0480D8B}" type="presOf" srcId="{547BF301-3C15-4169-B4E7-1779FE3B073D}" destId="{57A2A166-9D4A-4C94-BE26-3A6FEA5D6FE4}" srcOrd="1" destOrd="0" presId="urn:microsoft.com/office/officeart/2005/8/layout/process5"/>
    <dgm:cxn modelId="{48F08E65-4A33-4F1A-B641-804B526C37A0}" type="presParOf" srcId="{04239DC1-7C28-46BC-BA0C-869BA9D96491}" destId="{251ED8DC-AF55-45FB-A574-0B6452715791}" srcOrd="0" destOrd="0" presId="urn:microsoft.com/office/officeart/2005/8/layout/process5"/>
    <dgm:cxn modelId="{6309BFE2-D37F-4D68-BD22-5CB38B1DED88}" type="presParOf" srcId="{04239DC1-7C28-46BC-BA0C-869BA9D96491}" destId="{2A860474-4290-4FA2-AE3C-2FE553753A90}" srcOrd="1" destOrd="0" presId="urn:microsoft.com/office/officeart/2005/8/layout/process5"/>
    <dgm:cxn modelId="{1675F513-439A-481E-BAB7-BE8FFB2D44B1}" type="presParOf" srcId="{2A860474-4290-4FA2-AE3C-2FE553753A90}" destId="{92474533-121F-4934-A134-8EE05C683617}" srcOrd="0" destOrd="0" presId="urn:microsoft.com/office/officeart/2005/8/layout/process5"/>
    <dgm:cxn modelId="{81ED9873-EA3B-4E12-90DF-BED6A0722316}" type="presParOf" srcId="{04239DC1-7C28-46BC-BA0C-869BA9D96491}" destId="{B1139CA4-3E67-49EA-81C6-5677161DFB27}" srcOrd="2" destOrd="0" presId="urn:microsoft.com/office/officeart/2005/8/layout/process5"/>
    <dgm:cxn modelId="{963605A6-A5CF-415D-9392-D960C768E44F}" type="presParOf" srcId="{04239DC1-7C28-46BC-BA0C-869BA9D96491}" destId="{6B70132E-7119-4463-A5C4-BBA0B5BA74A6}" srcOrd="3" destOrd="0" presId="urn:microsoft.com/office/officeart/2005/8/layout/process5"/>
    <dgm:cxn modelId="{41820AFB-415D-4DF3-A348-3286497A3EA8}" type="presParOf" srcId="{6B70132E-7119-4463-A5C4-BBA0B5BA74A6}" destId="{57A2A166-9D4A-4C94-BE26-3A6FEA5D6FE4}" srcOrd="0" destOrd="0" presId="urn:microsoft.com/office/officeart/2005/8/layout/process5"/>
    <dgm:cxn modelId="{207108CD-D0A8-4793-A2EF-946C8A008E26}" type="presParOf" srcId="{04239DC1-7C28-46BC-BA0C-869BA9D96491}" destId="{14BE0293-39F7-4C30-81F3-17DA1BDAEB07}" srcOrd="4" destOrd="0" presId="urn:microsoft.com/office/officeart/2005/8/layout/process5"/>
    <dgm:cxn modelId="{1B740C4D-3DA0-4C2F-A6AC-F4544DED3CCD}" type="presParOf" srcId="{04239DC1-7C28-46BC-BA0C-869BA9D96491}" destId="{EB9C716F-7092-45AE-91A5-04402B740258}" srcOrd="5" destOrd="0" presId="urn:microsoft.com/office/officeart/2005/8/layout/process5"/>
    <dgm:cxn modelId="{57EE9DAF-AC96-456B-A058-C5B0792C0262}" type="presParOf" srcId="{EB9C716F-7092-45AE-91A5-04402B740258}" destId="{18EE5D2A-AC0D-420D-8B7F-42795AC409CE}" srcOrd="0" destOrd="0" presId="urn:microsoft.com/office/officeart/2005/8/layout/process5"/>
    <dgm:cxn modelId="{D053F2F7-9BA1-482D-85AF-1CE1B6F2D67C}" type="presParOf" srcId="{04239DC1-7C28-46BC-BA0C-869BA9D96491}" destId="{D408C9D4-FC06-4598-9F9D-2F9E41851077}" srcOrd="6" destOrd="0" presId="urn:microsoft.com/office/officeart/2005/8/layout/process5"/>
    <dgm:cxn modelId="{EF3A83E4-38B6-4BA9-B81D-6CD7522EB1DC}" type="presParOf" srcId="{04239DC1-7C28-46BC-BA0C-869BA9D96491}" destId="{24114AAA-AD29-43DE-9D1B-C76DA019776C}" srcOrd="7" destOrd="0" presId="urn:microsoft.com/office/officeart/2005/8/layout/process5"/>
    <dgm:cxn modelId="{A331395B-014D-4082-8046-6C2A7647A0EA}" type="presParOf" srcId="{24114AAA-AD29-43DE-9D1B-C76DA019776C}" destId="{DFDD7CC9-BD44-4261-9112-DBF74BB279E0}" srcOrd="0" destOrd="0" presId="urn:microsoft.com/office/officeart/2005/8/layout/process5"/>
    <dgm:cxn modelId="{74D34A9D-C737-4B9F-89C5-3DF64E2AF164}" type="presParOf" srcId="{04239DC1-7C28-46BC-BA0C-869BA9D96491}" destId="{0AE4B067-4A65-4D61-924C-A8AD4ABDC5BF}" srcOrd="8" destOrd="0" presId="urn:microsoft.com/office/officeart/2005/8/layout/process5"/>
    <dgm:cxn modelId="{8A1FBFA9-2735-4F6A-B2B7-9E4E5327A95F}" type="presParOf" srcId="{04239DC1-7C28-46BC-BA0C-869BA9D96491}" destId="{C48AB46A-9904-44B5-BE28-CD92CEAE125D}" srcOrd="9" destOrd="0" presId="urn:microsoft.com/office/officeart/2005/8/layout/process5"/>
    <dgm:cxn modelId="{21133B2D-299F-4077-A3D8-9607DEA3E005}" type="presParOf" srcId="{C48AB46A-9904-44B5-BE28-CD92CEAE125D}" destId="{4AA3C3DA-9858-4AF9-B109-0B4A434155DC}" srcOrd="0" destOrd="0" presId="urn:microsoft.com/office/officeart/2005/8/layout/process5"/>
    <dgm:cxn modelId="{4E8209AD-066D-4D0F-B017-B2897203C1B1}" type="presParOf" srcId="{04239DC1-7C28-46BC-BA0C-869BA9D96491}" destId="{AFC0702D-5819-496C-9A90-CE6114FDBAAE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1ED8DC-AF55-45FB-A574-0B6452715791}">
      <dsp:nvSpPr>
        <dsp:cNvPr id="0" name=""/>
        <dsp:cNvSpPr/>
      </dsp:nvSpPr>
      <dsp:spPr>
        <a:xfrm>
          <a:off x="843" y="742203"/>
          <a:ext cx="1799734" cy="1079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err="1" smtClean="0"/>
            <a:t>Toxikant</a:t>
          </a:r>
          <a:r>
            <a:rPr lang="cs-CZ" sz="1800" kern="1200" dirty="0" smtClean="0"/>
            <a:t> v prostředí a jeho osud</a:t>
          </a:r>
          <a:endParaRPr lang="cs-CZ" sz="1800" kern="1200" dirty="0"/>
        </a:p>
      </dsp:txBody>
      <dsp:txXfrm>
        <a:off x="843" y="742203"/>
        <a:ext cx="1799734" cy="1079840"/>
      </dsp:txXfrm>
    </dsp:sp>
    <dsp:sp modelId="{2A860474-4290-4FA2-AE3C-2FE553753A90}">
      <dsp:nvSpPr>
        <dsp:cNvPr id="0" name=""/>
        <dsp:cNvSpPr/>
      </dsp:nvSpPr>
      <dsp:spPr>
        <a:xfrm>
          <a:off x="1958955" y="1058956"/>
          <a:ext cx="381543" cy="4463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1958955" y="1058956"/>
        <a:ext cx="381543" cy="446334"/>
      </dsp:txXfrm>
    </dsp:sp>
    <dsp:sp modelId="{B1139CA4-3E67-49EA-81C6-5677161DFB27}">
      <dsp:nvSpPr>
        <dsp:cNvPr id="0" name=""/>
        <dsp:cNvSpPr/>
      </dsp:nvSpPr>
      <dsp:spPr>
        <a:xfrm>
          <a:off x="2520472" y="742203"/>
          <a:ext cx="1799734" cy="1079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err="1" smtClean="0"/>
            <a:t>Biodostupná</a:t>
          </a:r>
          <a:r>
            <a:rPr lang="cs-CZ" sz="1800" kern="1200" dirty="0" smtClean="0"/>
            <a:t> forma </a:t>
          </a:r>
          <a:r>
            <a:rPr lang="cs-CZ" sz="1800" kern="1200" dirty="0" err="1" smtClean="0"/>
            <a:t>toxikantu</a:t>
          </a:r>
          <a:endParaRPr lang="cs-CZ" sz="1800" kern="1200" dirty="0"/>
        </a:p>
      </dsp:txBody>
      <dsp:txXfrm>
        <a:off x="2520472" y="742203"/>
        <a:ext cx="1799734" cy="1079840"/>
      </dsp:txXfrm>
    </dsp:sp>
    <dsp:sp modelId="{6B70132E-7119-4463-A5C4-BBA0B5BA74A6}">
      <dsp:nvSpPr>
        <dsp:cNvPr id="0" name=""/>
        <dsp:cNvSpPr/>
      </dsp:nvSpPr>
      <dsp:spPr>
        <a:xfrm rot="5400000">
          <a:off x="3229567" y="1948025"/>
          <a:ext cx="381543" cy="4463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 rot="5400000">
        <a:off x="3229567" y="1948025"/>
        <a:ext cx="381543" cy="446334"/>
      </dsp:txXfrm>
    </dsp:sp>
    <dsp:sp modelId="{14BE0293-39F7-4C30-81F3-17DA1BDAEB07}">
      <dsp:nvSpPr>
        <dsp:cNvPr id="0" name=""/>
        <dsp:cNvSpPr/>
      </dsp:nvSpPr>
      <dsp:spPr>
        <a:xfrm>
          <a:off x="2520472" y="2541938"/>
          <a:ext cx="1799734" cy="1079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Vstup do mikrobiální buňky + obrana</a:t>
          </a:r>
          <a:endParaRPr lang="cs-CZ" sz="1800" kern="1200" dirty="0"/>
        </a:p>
      </dsp:txBody>
      <dsp:txXfrm>
        <a:off x="2520472" y="2541938"/>
        <a:ext cx="1799734" cy="1079840"/>
      </dsp:txXfrm>
    </dsp:sp>
    <dsp:sp modelId="{EB9C716F-7092-45AE-91A5-04402B740258}">
      <dsp:nvSpPr>
        <dsp:cNvPr id="0" name=""/>
        <dsp:cNvSpPr/>
      </dsp:nvSpPr>
      <dsp:spPr>
        <a:xfrm rot="10800000">
          <a:off x="1980552" y="2858691"/>
          <a:ext cx="381543" cy="4463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 rot="10800000">
        <a:off x="1980552" y="2858691"/>
        <a:ext cx="381543" cy="446334"/>
      </dsp:txXfrm>
    </dsp:sp>
    <dsp:sp modelId="{D408C9D4-FC06-4598-9F9D-2F9E41851077}">
      <dsp:nvSpPr>
        <dsp:cNvPr id="0" name=""/>
        <dsp:cNvSpPr/>
      </dsp:nvSpPr>
      <dsp:spPr>
        <a:xfrm>
          <a:off x="843" y="2541938"/>
          <a:ext cx="1799734" cy="1079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Osud v buňce + obrana</a:t>
          </a:r>
          <a:endParaRPr lang="cs-CZ" sz="1800" kern="1200" dirty="0"/>
        </a:p>
      </dsp:txBody>
      <dsp:txXfrm>
        <a:off x="843" y="2541938"/>
        <a:ext cx="1799734" cy="1079840"/>
      </dsp:txXfrm>
    </dsp:sp>
    <dsp:sp modelId="{24114AAA-AD29-43DE-9D1B-C76DA019776C}">
      <dsp:nvSpPr>
        <dsp:cNvPr id="0" name=""/>
        <dsp:cNvSpPr/>
      </dsp:nvSpPr>
      <dsp:spPr>
        <a:xfrm rot="5400000">
          <a:off x="709939" y="3747760"/>
          <a:ext cx="381543" cy="4463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 rot="5400000">
        <a:off x="709939" y="3747760"/>
        <a:ext cx="381543" cy="446334"/>
      </dsp:txXfrm>
    </dsp:sp>
    <dsp:sp modelId="{0AE4B067-4A65-4D61-924C-A8AD4ABDC5BF}">
      <dsp:nvSpPr>
        <dsp:cNvPr id="0" name=""/>
        <dsp:cNvSpPr/>
      </dsp:nvSpPr>
      <dsp:spPr>
        <a:xfrm>
          <a:off x="843" y="4341672"/>
          <a:ext cx="1799734" cy="1079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Degradace nebo toxicita</a:t>
          </a:r>
          <a:endParaRPr lang="cs-CZ" sz="1800" kern="1200" dirty="0"/>
        </a:p>
      </dsp:txBody>
      <dsp:txXfrm>
        <a:off x="843" y="4341672"/>
        <a:ext cx="1799734" cy="1079840"/>
      </dsp:txXfrm>
    </dsp:sp>
    <dsp:sp modelId="{C48AB46A-9904-44B5-BE28-CD92CEAE125D}">
      <dsp:nvSpPr>
        <dsp:cNvPr id="0" name=""/>
        <dsp:cNvSpPr/>
      </dsp:nvSpPr>
      <dsp:spPr>
        <a:xfrm>
          <a:off x="1958955" y="4658426"/>
          <a:ext cx="381543" cy="4463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000" kern="1200"/>
        </a:p>
      </dsp:txBody>
      <dsp:txXfrm>
        <a:off x="1958955" y="4658426"/>
        <a:ext cx="381543" cy="446334"/>
      </dsp:txXfrm>
    </dsp:sp>
    <dsp:sp modelId="{AFC0702D-5819-496C-9A90-CE6114FDBAAE}">
      <dsp:nvSpPr>
        <dsp:cNvPr id="0" name=""/>
        <dsp:cNvSpPr/>
      </dsp:nvSpPr>
      <dsp:spPr>
        <a:xfrm>
          <a:off x="2520472" y="4341672"/>
          <a:ext cx="1799734" cy="1079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Efekty na vyšších úrovních</a:t>
          </a:r>
          <a:endParaRPr lang="cs-CZ" sz="1800" kern="1200" dirty="0"/>
        </a:p>
      </dsp:txBody>
      <dsp:txXfrm>
        <a:off x="2520472" y="4341672"/>
        <a:ext cx="1799734" cy="1079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2" Type="http://schemas.openxmlformats.org/officeDocument/2006/relationships/image" Target="../media/image19.wmf"/><Relationship Id="rId1" Type="http://schemas.openxmlformats.org/officeDocument/2006/relationships/image" Target="../media/image20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37.wmf"/><Relationship Id="rId7" Type="http://schemas.openxmlformats.org/officeDocument/2006/relationships/image" Target="../media/image51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5" tIns="45942" rIns="91885" bIns="45942" numCol="1" anchor="t" anchorCtr="0" compatLnSpc="1">
            <a:prstTxWarp prst="textNoShape">
              <a:avLst/>
            </a:prstTxWarp>
          </a:bodyPr>
          <a:lstStyle>
            <a:lvl1pPr defTabSz="919067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5" tIns="45942" rIns="91885" bIns="45942" numCol="1" anchor="t" anchorCtr="0" compatLnSpc="1">
            <a:prstTxWarp prst="textNoShape">
              <a:avLst/>
            </a:prstTxWarp>
          </a:bodyPr>
          <a:lstStyle>
            <a:lvl1pPr algn="r" defTabSz="919067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5" tIns="45942" rIns="91885" bIns="45942" numCol="1" anchor="b" anchorCtr="0" compatLnSpc="1">
            <a:prstTxWarp prst="textNoShape">
              <a:avLst/>
            </a:prstTxWarp>
          </a:bodyPr>
          <a:lstStyle>
            <a:lvl1pPr defTabSz="919067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5" tIns="45942" rIns="91885" bIns="45942" numCol="1" anchor="b" anchorCtr="0" compatLnSpc="1">
            <a:prstTxWarp prst="textNoShape">
              <a:avLst/>
            </a:prstTxWarp>
          </a:bodyPr>
          <a:lstStyle>
            <a:lvl1pPr algn="r" defTabSz="919067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95137B0A-D7FA-40E2-BA60-8AD03F630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5" tIns="46350" rIns="92705" bIns="46350" numCol="1" anchor="t" anchorCtr="0" compatLnSpc="1">
            <a:prstTxWarp prst="textNoShape">
              <a:avLst/>
            </a:prstTxWarp>
          </a:bodyPr>
          <a:lstStyle>
            <a:lvl1pPr defTabSz="925194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5" tIns="46350" rIns="92705" bIns="46350" numCol="1" anchor="t" anchorCtr="0" compatLnSpc="1">
            <a:prstTxWarp prst="textNoShape">
              <a:avLst/>
            </a:prstTxWarp>
          </a:bodyPr>
          <a:lstStyle>
            <a:lvl1pPr algn="r" defTabSz="925194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6463"/>
            <a:ext cx="54356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5" tIns="46350" rIns="92705" bIns="463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Click to edit Master text styles</a:t>
            </a:r>
          </a:p>
          <a:p>
            <a:pPr lvl="1"/>
            <a:r>
              <a:rPr lang="cs-CZ" noProof="0" smtClean="0"/>
              <a:t>Second level</a:t>
            </a:r>
          </a:p>
          <a:p>
            <a:pPr lvl="2"/>
            <a:r>
              <a:rPr lang="cs-CZ" noProof="0" smtClean="0"/>
              <a:t>Third level</a:t>
            </a:r>
          </a:p>
          <a:p>
            <a:pPr lvl="3"/>
            <a:r>
              <a:rPr lang="cs-CZ" noProof="0" smtClean="0"/>
              <a:t>Fourth level</a:t>
            </a:r>
          </a:p>
          <a:p>
            <a:pPr lvl="4"/>
            <a:r>
              <a:rPr lang="cs-CZ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5" tIns="46350" rIns="92705" bIns="46350" numCol="1" anchor="b" anchorCtr="0" compatLnSpc="1">
            <a:prstTxWarp prst="textNoShape">
              <a:avLst/>
            </a:prstTxWarp>
          </a:bodyPr>
          <a:lstStyle>
            <a:lvl1pPr defTabSz="925194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5" tIns="46350" rIns="92705" bIns="46350" numCol="1" anchor="b" anchorCtr="0" compatLnSpc="1">
            <a:prstTxWarp prst="textNoShape">
              <a:avLst/>
            </a:prstTxWarp>
          </a:bodyPr>
          <a:lstStyle>
            <a:lvl1pPr algn="r" defTabSz="925194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449EF73A-7F92-4C47-83F1-DD63467F0C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9EF5C836-9D18-4802-AB65-6CBA2E6AC3F7}" type="slidenum">
              <a:rPr lang="cs-CZ" smtClean="0">
                <a:latin typeface="Arial" pitchFamily="34" charset="0"/>
              </a:rPr>
              <a:pPr defTabSz="923925"/>
              <a:t>3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FB0B7664-4E57-4409-94CF-99F1D8E7552C}" type="slidenum">
              <a:rPr lang="cs-CZ" smtClean="0">
                <a:latin typeface="Arial" pitchFamily="34" charset="0"/>
              </a:rPr>
              <a:pPr defTabSz="923925"/>
              <a:t>4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0BA12242-9CC9-460B-845F-BEA1856BE0BA}" type="slidenum">
              <a:rPr lang="cs-CZ" smtClean="0">
                <a:latin typeface="Arial" pitchFamily="34" charset="0"/>
              </a:rPr>
              <a:pPr defTabSz="923925"/>
              <a:t>26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897" tIns="45949" rIns="91897" bIns="45949" anchor="ctr"/>
          <a:lstStyle/>
          <a:p>
            <a:endParaRPr lang="en-US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52863" y="9431338"/>
            <a:ext cx="294481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5" tIns="44669" rIns="90935" bIns="44669" anchor="b"/>
          <a:lstStyle/>
          <a:p>
            <a:pPr algn="r" eaLnBrk="0" hangingPunct="0"/>
            <a:r>
              <a:rPr lang="en-GB" sz="1200">
                <a:solidFill>
                  <a:srgbClr val="FFFF66"/>
                </a:solidFill>
                <a:latin typeface="Times New Roman" pitchFamily="18" charset="0"/>
              </a:rPr>
              <a:t>20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9431338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897" tIns="45949" rIns="91897" bIns="45949" anchor="ctr"/>
          <a:lstStyle/>
          <a:p>
            <a:endParaRPr lang="en-US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897" tIns="45949" rIns="91897" bIns="45949" anchor="ctr"/>
          <a:lstStyle/>
          <a:p>
            <a:endParaRPr lang="en-US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5700" cy="3725863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04875" y="4714875"/>
            <a:ext cx="4987925" cy="4470400"/>
          </a:xfrm>
          <a:noFill/>
          <a:ln/>
        </p:spPr>
        <p:txBody>
          <a:bodyPr lIns="90935" tIns="44669" rIns="90935" bIns="44669"/>
          <a:lstStyle/>
          <a:p>
            <a:pPr eaLnBrk="1" hangingPunct="1"/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A288B39E-2BFA-4DBF-990C-557BEB88F863}" type="slidenum">
              <a:rPr lang="cs-CZ" smtClean="0">
                <a:latin typeface="Arial" pitchFamily="34" charset="0"/>
              </a:rPr>
              <a:pPr defTabSz="923925"/>
              <a:t>28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4E1530F1-82AC-4760-B108-308F8462296F}" type="slidenum">
              <a:rPr lang="cs-CZ" smtClean="0">
                <a:latin typeface="Arial" pitchFamily="34" charset="0"/>
              </a:rPr>
              <a:pPr defTabSz="923925"/>
              <a:t>29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A29C7807-847C-456E-9C2B-F38B1011A191}" type="slidenum">
              <a:rPr lang="cs-CZ" smtClean="0">
                <a:latin typeface="Arial" pitchFamily="34" charset="0"/>
              </a:rPr>
              <a:pPr defTabSz="923925"/>
              <a:t>34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570F8A67-EB61-4206-BE2F-004A658DE22A}" type="slidenum">
              <a:rPr lang="cs-CZ" smtClean="0">
                <a:latin typeface="Arial" pitchFamily="34" charset="0"/>
              </a:rPr>
              <a:pPr defTabSz="923925"/>
              <a:t>43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9EADC7DA-0D27-4871-9F85-BBB70045AD7E}" type="slidenum">
              <a:rPr lang="cs-CZ" smtClean="0">
                <a:latin typeface="Arial" pitchFamily="34" charset="0"/>
              </a:rPr>
              <a:pPr defTabSz="923925"/>
              <a:t>54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39EA8FF9-59D3-49A2-A427-4ECA39B63ACF}" type="slidenum">
              <a:rPr lang="cs-CZ" smtClean="0">
                <a:latin typeface="Arial" pitchFamily="34" charset="0"/>
              </a:rPr>
              <a:pPr defTabSz="923925"/>
              <a:t>59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 descr="1212570_284467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7288" y="5732463"/>
            <a:ext cx="4289425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7" descr="logo_mu_cern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0" y="6597650"/>
            <a:ext cx="9144000" cy="26035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Inovace tohoto předmětu </a:t>
            </a:r>
            <a:r>
              <a:rPr lang="cs-CZ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byla </a:t>
            </a: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spolufinancována Evropským sociálním fondem a státním rozpočtem České republiky</a:t>
            </a: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256584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038600" cy="50734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zi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5" descr="1212570_284467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13" descr="1212569_2182322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9220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250825" y="1052513"/>
            <a:ext cx="864235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pic>
        <p:nvPicPr>
          <p:cNvPr id="9221" name="Obrázek 8" descr="logo_mu_cerne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5613" y="6442075"/>
            <a:ext cx="1308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15" r:id="rId2"/>
    <p:sldLayoutId id="2147483916" r:id="rId3"/>
    <p:sldLayoutId id="2147483917" r:id="rId4"/>
    <p:sldLayoutId id="2147483918" r:id="rId5"/>
    <p:sldLayoutId id="2147483920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176213" indent="-1651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rgbClr val="818184"/>
          </a:solidFill>
          <a:latin typeface="+mn-lt"/>
          <a:ea typeface="+mn-ea"/>
          <a:cs typeface="+mn-cs"/>
        </a:defRPr>
      </a:lvl1pPr>
      <a:lvl2pPr marL="538163" indent="-28575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itchFamily="34" charset="0"/>
        <a:buChar char="–"/>
        <a:defRPr kern="1200">
          <a:solidFill>
            <a:srgbClr val="818184"/>
          </a:solidFill>
          <a:latin typeface="+mn-lt"/>
          <a:ea typeface="+mn-ea"/>
          <a:cs typeface="+mn-cs"/>
        </a:defRPr>
      </a:lvl2pPr>
      <a:lvl3pPr marL="806450" indent="-2286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kern="1200">
          <a:solidFill>
            <a:srgbClr val="818184"/>
          </a:solidFill>
          <a:latin typeface="+mn-lt"/>
          <a:ea typeface="+mn-ea"/>
          <a:cs typeface="+mn-cs"/>
        </a:defRPr>
      </a:lvl3pPr>
      <a:lvl4pPr marL="1068388" indent="-2286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itchFamily="34" charset="0"/>
        <a:buChar char="–"/>
        <a:defRPr sz="1400" kern="1200">
          <a:solidFill>
            <a:srgbClr val="818184"/>
          </a:solidFill>
          <a:latin typeface="+mn-lt"/>
          <a:ea typeface="+mn-ea"/>
          <a:cs typeface="+mn-cs"/>
        </a:defRPr>
      </a:lvl4pPr>
      <a:lvl5pPr marL="1339850" indent="-2286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itchFamily="34" charset="0"/>
        <a:buChar char="»"/>
        <a:defRPr sz="14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ofman@recetox.muni.cz" TargetMode="External"/><Relationship Id="rId2" Type="http://schemas.openxmlformats.org/officeDocument/2006/relationships/hyperlink" Target="https://is.muni.cz/el/1431/jaro2014/Bi6420/index.qwarp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9.bin"/><Relationship Id="rId18" Type="http://schemas.openxmlformats.org/officeDocument/2006/relationships/oleObject" Target="../embeddings/oleObject14.bin"/><Relationship Id="rId3" Type="http://schemas.openxmlformats.org/officeDocument/2006/relationships/image" Target="../media/image15.jpeg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8.bin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12.bin"/><Relationship Id="rId20" Type="http://schemas.openxmlformats.org/officeDocument/2006/relationships/oleObject" Target="../embeddings/oleObject16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11.bin"/><Relationship Id="rId10" Type="http://schemas.openxmlformats.org/officeDocument/2006/relationships/oleObject" Target="../embeddings/oleObject6.bin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16.jpeg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oleObject" Target="../embeddings/oleObject26.bin"/><Relationship Id="rId18" Type="http://schemas.openxmlformats.org/officeDocument/2006/relationships/oleObject" Target="../embeddings/oleObject31.bin"/><Relationship Id="rId3" Type="http://schemas.openxmlformats.org/officeDocument/2006/relationships/image" Target="../media/image18.jpeg"/><Relationship Id="rId7" Type="http://schemas.openxmlformats.org/officeDocument/2006/relationships/oleObject" Target="../embeddings/oleObject20.bin"/><Relationship Id="rId12" Type="http://schemas.openxmlformats.org/officeDocument/2006/relationships/oleObject" Target="../embeddings/oleObject25.bin"/><Relationship Id="rId1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9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8.bin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17.bin"/><Relationship Id="rId9" Type="http://schemas.openxmlformats.org/officeDocument/2006/relationships/oleObject" Target="../embeddings/oleObject22.bin"/><Relationship Id="rId14" Type="http://schemas.openxmlformats.org/officeDocument/2006/relationships/oleObject" Target="../embeddings/oleObject27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oleObject" Target="../embeddings/oleObject42.bin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6.bin"/><Relationship Id="rId12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5.bin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4.bin"/><Relationship Id="rId15" Type="http://schemas.openxmlformats.org/officeDocument/2006/relationships/image" Target="../media/image17.jpeg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3.bin"/><Relationship Id="rId9" Type="http://schemas.openxmlformats.org/officeDocument/2006/relationships/oleObject" Target="../embeddings/oleObject38.bin"/><Relationship Id="rId14" Type="http://schemas.openxmlformats.org/officeDocument/2006/relationships/oleObject" Target="../embeddings/oleObject43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image" Target="../media/image35.jpeg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6.bin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36.png"/><Relationship Id="rId4" Type="http://schemas.openxmlformats.org/officeDocument/2006/relationships/oleObject" Target="../embeddings/oleObject44.bin"/><Relationship Id="rId9" Type="http://schemas.openxmlformats.org/officeDocument/2006/relationships/oleObject" Target="../embeddings/oleObject49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2.bin"/><Relationship Id="rId5" Type="http://schemas.openxmlformats.org/officeDocument/2006/relationships/oleObject" Target="../embeddings/oleObject51.bin"/><Relationship Id="rId4" Type="http://schemas.openxmlformats.org/officeDocument/2006/relationships/oleObject" Target="../embeddings/oleObject50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55.bin"/><Relationship Id="rId5" Type="http://schemas.openxmlformats.org/officeDocument/2006/relationships/oleObject" Target="../embeddings/oleObject54.bin"/><Relationship Id="rId4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58.bin"/><Relationship Id="rId11" Type="http://schemas.openxmlformats.org/officeDocument/2006/relationships/oleObject" Target="../embeddings/oleObject63.bin"/><Relationship Id="rId5" Type="http://schemas.openxmlformats.org/officeDocument/2006/relationships/oleObject" Target="../embeddings/oleObject57.bin"/><Relationship Id="rId10" Type="http://schemas.openxmlformats.org/officeDocument/2006/relationships/oleObject" Target="../embeddings/oleObject62.bin"/><Relationship Id="rId4" Type="http://schemas.openxmlformats.org/officeDocument/2006/relationships/oleObject" Target="../embeddings/oleObject56.bin"/><Relationship Id="rId9" Type="http://schemas.openxmlformats.org/officeDocument/2006/relationships/oleObject" Target="../embeddings/oleObject61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//upload.wikimedia.org/wikipedia/commons/a/ab/Moleculare_structure_of_different_carrageenan_types.svg" TargetMode="External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hyperlink" Target="//upload.wikimedia.org/wikipedia/commons/4/46/Xylan.sv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//upload.wikimedia.org/wikipedia/commons/2/2b/Agarose_polymere.svg" TargetMode="External"/><Relationship Id="rId11" Type="http://schemas.openxmlformats.org/officeDocument/2006/relationships/image" Target="../media/image76.jpeg"/><Relationship Id="rId5" Type="http://schemas.openxmlformats.org/officeDocument/2006/relationships/image" Target="../media/image73.png"/><Relationship Id="rId10" Type="http://schemas.openxmlformats.org/officeDocument/2006/relationships/hyperlink" Target="//upload.wikimedia.org/wikipedia/commons/d/d2/Diatomeas_w.jpg" TargetMode="External"/><Relationship Id="rId4" Type="http://schemas.openxmlformats.org/officeDocument/2006/relationships/hyperlink" Target="//upload.wikimedia.org/wikipedia/commons/1/1e/Algins%C3%A4ure.svg" TargetMode="External"/><Relationship Id="rId9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0.jpeg"/><Relationship Id="rId2" Type="http://schemas.openxmlformats.org/officeDocument/2006/relationships/hyperlink" Target="//upload.wikimedia.org/wikipedia/commons/1/13/Chitin.sv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hyperlink" Target="http://en.wikipedia.org/wiki/File:Zymosan.pn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burningissues.org/dna-damage.html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9.png"/><Relationship Id="rId4" Type="http://schemas.openxmlformats.org/officeDocument/2006/relationships/image" Target="../media/image11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is.muni.cz/elportal/?id=710435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16113"/>
            <a:ext cx="7772400" cy="1684337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Bi6420</a:t>
            </a:r>
            <a:br>
              <a:rPr lang="cs-CZ" dirty="0"/>
            </a:br>
            <a:r>
              <a:rPr lang="cs-CZ" dirty="0"/>
              <a:t>Ekotoxikologie </a:t>
            </a:r>
            <a:r>
              <a:rPr lang="cs-CZ" dirty="0" smtClean="0"/>
              <a:t>mikroorganismů</a:t>
            </a:r>
            <a:br>
              <a:rPr lang="cs-CZ" dirty="0" smtClean="0"/>
            </a:br>
            <a:r>
              <a:rPr lang="cs-CZ" sz="2000" dirty="0" smtClean="0">
                <a:hlinkClick r:id="rId2"/>
              </a:rPr>
              <a:t>https://is.muni.cz/el/1431/jaro2014/Bi6420/index.qwarp</a:t>
            </a:r>
            <a:r>
              <a:rPr lang="cs-CZ" sz="2000" dirty="0" smtClean="0"/>
              <a:t> </a:t>
            </a:r>
            <a:endParaRPr lang="cs-CZ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74825"/>
          </a:xfrm>
        </p:spPr>
        <p:txBody>
          <a:bodyPr/>
          <a:lstStyle/>
          <a:p>
            <a:pPr eaLnBrk="1" hangingPunct="1"/>
            <a:r>
              <a:rPr lang="cs-CZ" dirty="0" smtClean="0"/>
              <a:t>Doc. RNDr. Jakub Hofman, Ph.D.</a:t>
            </a:r>
          </a:p>
          <a:p>
            <a:pPr eaLnBrk="1" hangingPunct="1"/>
            <a:r>
              <a:rPr lang="cs-CZ" dirty="0" smtClean="0">
                <a:hlinkClick r:id="rId3"/>
              </a:rPr>
              <a:t>hofman</a:t>
            </a:r>
            <a:r>
              <a:rPr lang="en-US" dirty="0" smtClean="0">
                <a:hlinkClick r:id="rId3"/>
              </a:rPr>
              <a:t>@</a:t>
            </a:r>
            <a:r>
              <a:rPr lang="cs-CZ" dirty="0" err="1" smtClean="0">
                <a:hlinkClick r:id="rId3"/>
              </a:rPr>
              <a:t>recetox.muni.cz</a:t>
            </a:r>
            <a:endParaRPr lang="cs-CZ" dirty="0" smtClean="0"/>
          </a:p>
          <a:p>
            <a:pPr eaLnBrk="1" hangingPunct="1"/>
            <a:r>
              <a:rPr lang="cs-CZ" dirty="0" smtClean="0"/>
              <a:t>jaro 2014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941388" y="1241425"/>
            <a:ext cx="8167687" cy="5614988"/>
            <a:chOff x="457" y="528"/>
            <a:chExt cx="5145" cy="3537"/>
          </a:xfrm>
        </p:grpSpPr>
        <p:sp>
          <p:nvSpPr>
            <p:cNvPr id="1044" name="Freeform 2" descr="White marble"/>
            <p:cNvSpPr>
              <a:spLocks/>
            </p:cNvSpPr>
            <p:nvPr/>
          </p:nvSpPr>
          <p:spPr bwMode="auto">
            <a:xfrm>
              <a:off x="767" y="1260"/>
              <a:ext cx="1413" cy="1288"/>
            </a:xfrm>
            <a:custGeom>
              <a:avLst/>
              <a:gdLst>
                <a:gd name="T0" fmla="*/ 279 w 1452"/>
                <a:gd name="T1" fmla="*/ 12 h 1536"/>
                <a:gd name="T2" fmla="*/ 231 w 1452"/>
                <a:gd name="T3" fmla="*/ 13 h 1536"/>
                <a:gd name="T4" fmla="*/ 216 w 1452"/>
                <a:gd name="T5" fmla="*/ 16 h 1536"/>
                <a:gd name="T6" fmla="*/ 184 w 1452"/>
                <a:gd name="T7" fmla="*/ 19 h 1536"/>
                <a:gd name="T8" fmla="*/ 136 w 1452"/>
                <a:gd name="T9" fmla="*/ 20 h 1536"/>
                <a:gd name="T10" fmla="*/ 81 w 1452"/>
                <a:gd name="T11" fmla="*/ 24 h 1536"/>
                <a:gd name="T12" fmla="*/ 54 w 1452"/>
                <a:gd name="T13" fmla="*/ 34 h 1536"/>
                <a:gd name="T14" fmla="*/ 95 w 1452"/>
                <a:gd name="T15" fmla="*/ 42 h 1536"/>
                <a:gd name="T16" fmla="*/ 160 w 1452"/>
                <a:gd name="T17" fmla="*/ 41 h 1536"/>
                <a:gd name="T18" fmla="*/ 231 w 1452"/>
                <a:gd name="T19" fmla="*/ 34 h 1536"/>
                <a:gd name="T20" fmla="*/ 255 w 1452"/>
                <a:gd name="T21" fmla="*/ 29 h 1536"/>
                <a:gd name="T22" fmla="*/ 271 w 1452"/>
                <a:gd name="T23" fmla="*/ 28 h 1536"/>
                <a:gd name="T24" fmla="*/ 279 w 1452"/>
                <a:gd name="T25" fmla="*/ 27 h 1536"/>
                <a:gd name="T26" fmla="*/ 295 w 1452"/>
                <a:gd name="T27" fmla="*/ 34 h 1536"/>
                <a:gd name="T28" fmla="*/ 255 w 1452"/>
                <a:gd name="T29" fmla="*/ 37 h 1536"/>
                <a:gd name="T30" fmla="*/ 231 w 1452"/>
                <a:gd name="T31" fmla="*/ 42 h 1536"/>
                <a:gd name="T32" fmla="*/ 199 w 1452"/>
                <a:gd name="T33" fmla="*/ 46 h 1536"/>
                <a:gd name="T34" fmla="*/ 160 w 1452"/>
                <a:gd name="T35" fmla="*/ 47 h 1536"/>
                <a:gd name="T36" fmla="*/ 112 w 1452"/>
                <a:gd name="T37" fmla="*/ 48 h 1536"/>
                <a:gd name="T38" fmla="*/ 48 w 1452"/>
                <a:gd name="T39" fmla="*/ 50 h 1536"/>
                <a:gd name="T40" fmla="*/ 18 w 1452"/>
                <a:gd name="T41" fmla="*/ 54 h 1536"/>
                <a:gd name="T42" fmla="*/ 0 w 1452"/>
                <a:gd name="T43" fmla="*/ 55 h 1536"/>
                <a:gd name="T44" fmla="*/ 21 w 1452"/>
                <a:gd name="T45" fmla="*/ 66 h 1536"/>
                <a:gd name="T46" fmla="*/ 33 w 1452"/>
                <a:gd name="T47" fmla="*/ 81 h 1536"/>
                <a:gd name="T48" fmla="*/ 65 w 1452"/>
                <a:gd name="T49" fmla="*/ 86 h 1536"/>
                <a:gd name="T50" fmla="*/ 73 w 1452"/>
                <a:gd name="T51" fmla="*/ 89 h 1536"/>
                <a:gd name="T52" fmla="*/ 144 w 1452"/>
                <a:gd name="T53" fmla="*/ 96 h 1536"/>
                <a:gd name="T54" fmla="*/ 191 w 1452"/>
                <a:gd name="T55" fmla="*/ 98 h 1536"/>
                <a:gd name="T56" fmla="*/ 216 w 1452"/>
                <a:gd name="T57" fmla="*/ 98 h 1536"/>
                <a:gd name="T58" fmla="*/ 287 w 1452"/>
                <a:gd name="T59" fmla="*/ 99 h 1536"/>
                <a:gd name="T60" fmla="*/ 335 w 1452"/>
                <a:gd name="T61" fmla="*/ 94 h 1536"/>
                <a:gd name="T62" fmla="*/ 383 w 1452"/>
                <a:gd name="T63" fmla="*/ 91 h 1536"/>
                <a:gd name="T64" fmla="*/ 439 w 1452"/>
                <a:gd name="T65" fmla="*/ 86 h 1536"/>
                <a:gd name="T66" fmla="*/ 399 w 1452"/>
                <a:gd name="T67" fmla="*/ 60 h 1536"/>
                <a:gd name="T68" fmla="*/ 422 w 1452"/>
                <a:gd name="T69" fmla="*/ 50 h 1536"/>
                <a:gd name="T70" fmla="*/ 455 w 1452"/>
                <a:gd name="T71" fmla="*/ 63 h 1536"/>
                <a:gd name="T72" fmla="*/ 463 w 1452"/>
                <a:gd name="T73" fmla="*/ 66 h 1536"/>
                <a:gd name="T74" fmla="*/ 470 w 1452"/>
                <a:gd name="T75" fmla="*/ 67 h 1536"/>
                <a:gd name="T76" fmla="*/ 486 w 1452"/>
                <a:gd name="T77" fmla="*/ 70 h 1536"/>
                <a:gd name="T78" fmla="*/ 455 w 1452"/>
                <a:gd name="T79" fmla="*/ 91 h 1536"/>
                <a:gd name="T80" fmla="*/ 463 w 1452"/>
                <a:gd name="T81" fmla="*/ 106 h 1536"/>
                <a:gd name="T82" fmla="*/ 542 w 1452"/>
                <a:gd name="T83" fmla="*/ 109 h 1536"/>
                <a:gd name="T84" fmla="*/ 606 w 1452"/>
                <a:gd name="T85" fmla="*/ 106 h 1536"/>
                <a:gd name="T86" fmla="*/ 622 w 1452"/>
                <a:gd name="T87" fmla="*/ 104 h 1536"/>
                <a:gd name="T88" fmla="*/ 765 w 1452"/>
                <a:gd name="T89" fmla="*/ 99 h 1536"/>
                <a:gd name="T90" fmla="*/ 909 w 1452"/>
                <a:gd name="T91" fmla="*/ 80 h 1536"/>
                <a:gd name="T92" fmla="*/ 933 w 1452"/>
                <a:gd name="T93" fmla="*/ 75 h 1536"/>
                <a:gd name="T94" fmla="*/ 956 w 1452"/>
                <a:gd name="T95" fmla="*/ 66 h 1536"/>
                <a:gd name="T96" fmla="*/ 965 w 1452"/>
                <a:gd name="T97" fmla="*/ 63 h 1536"/>
                <a:gd name="T98" fmla="*/ 956 w 1452"/>
                <a:gd name="T99" fmla="*/ 54 h 1536"/>
                <a:gd name="T100" fmla="*/ 933 w 1452"/>
                <a:gd name="T101" fmla="*/ 49 h 1536"/>
                <a:gd name="T102" fmla="*/ 918 w 1452"/>
                <a:gd name="T103" fmla="*/ 47 h 1536"/>
                <a:gd name="T104" fmla="*/ 901 w 1452"/>
                <a:gd name="T105" fmla="*/ 8 h 1536"/>
                <a:gd name="T106" fmla="*/ 828 w 1452"/>
                <a:gd name="T107" fmla="*/ 3 h 1536"/>
                <a:gd name="T108" fmla="*/ 797 w 1452"/>
                <a:gd name="T109" fmla="*/ 0 h 1536"/>
                <a:gd name="T110" fmla="*/ 439 w 1452"/>
                <a:gd name="T111" fmla="*/ 3 h 1536"/>
                <a:gd name="T112" fmla="*/ 406 w 1452"/>
                <a:gd name="T113" fmla="*/ 3 h 1536"/>
                <a:gd name="T114" fmla="*/ 287 w 1452"/>
                <a:gd name="T115" fmla="*/ 8 h 1536"/>
                <a:gd name="T116" fmla="*/ 279 w 1452"/>
                <a:gd name="T117" fmla="*/ 12 h 1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52"/>
                <a:gd name="T178" fmla="*/ 0 h 1536"/>
                <a:gd name="T179" fmla="*/ 1452 w 1452"/>
                <a:gd name="T180" fmla="*/ 1536 h 1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52" h="1536">
                  <a:moveTo>
                    <a:pt x="420" y="168"/>
                  </a:moveTo>
                  <a:cubicBezTo>
                    <a:pt x="396" y="172"/>
                    <a:pt x="371" y="173"/>
                    <a:pt x="348" y="180"/>
                  </a:cubicBezTo>
                  <a:cubicBezTo>
                    <a:pt x="332" y="185"/>
                    <a:pt x="326" y="223"/>
                    <a:pt x="324" y="228"/>
                  </a:cubicBezTo>
                  <a:cubicBezTo>
                    <a:pt x="317" y="243"/>
                    <a:pt x="289" y="255"/>
                    <a:pt x="276" y="264"/>
                  </a:cubicBezTo>
                  <a:cubicBezTo>
                    <a:pt x="246" y="284"/>
                    <a:pt x="244" y="273"/>
                    <a:pt x="204" y="288"/>
                  </a:cubicBezTo>
                  <a:cubicBezTo>
                    <a:pt x="166" y="302"/>
                    <a:pt x="153" y="320"/>
                    <a:pt x="120" y="336"/>
                  </a:cubicBezTo>
                  <a:cubicBezTo>
                    <a:pt x="95" y="385"/>
                    <a:pt x="92" y="423"/>
                    <a:pt x="84" y="480"/>
                  </a:cubicBezTo>
                  <a:cubicBezTo>
                    <a:pt x="95" y="536"/>
                    <a:pt x="95" y="563"/>
                    <a:pt x="144" y="588"/>
                  </a:cubicBezTo>
                  <a:cubicBezTo>
                    <a:pt x="176" y="584"/>
                    <a:pt x="208" y="582"/>
                    <a:pt x="240" y="576"/>
                  </a:cubicBezTo>
                  <a:cubicBezTo>
                    <a:pt x="297" y="566"/>
                    <a:pt x="325" y="515"/>
                    <a:pt x="348" y="468"/>
                  </a:cubicBezTo>
                  <a:cubicBezTo>
                    <a:pt x="358" y="448"/>
                    <a:pt x="371" y="426"/>
                    <a:pt x="384" y="408"/>
                  </a:cubicBezTo>
                  <a:cubicBezTo>
                    <a:pt x="391" y="399"/>
                    <a:pt x="400" y="392"/>
                    <a:pt x="408" y="384"/>
                  </a:cubicBezTo>
                  <a:cubicBezTo>
                    <a:pt x="412" y="380"/>
                    <a:pt x="420" y="372"/>
                    <a:pt x="420" y="372"/>
                  </a:cubicBezTo>
                  <a:cubicBezTo>
                    <a:pt x="475" y="390"/>
                    <a:pt x="474" y="377"/>
                    <a:pt x="444" y="468"/>
                  </a:cubicBezTo>
                  <a:cubicBezTo>
                    <a:pt x="435" y="496"/>
                    <a:pt x="399" y="494"/>
                    <a:pt x="384" y="516"/>
                  </a:cubicBezTo>
                  <a:cubicBezTo>
                    <a:pt x="367" y="542"/>
                    <a:pt x="367" y="575"/>
                    <a:pt x="348" y="600"/>
                  </a:cubicBezTo>
                  <a:cubicBezTo>
                    <a:pt x="335" y="617"/>
                    <a:pt x="315" y="633"/>
                    <a:pt x="300" y="648"/>
                  </a:cubicBezTo>
                  <a:cubicBezTo>
                    <a:pt x="286" y="662"/>
                    <a:pt x="260" y="656"/>
                    <a:pt x="240" y="660"/>
                  </a:cubicBezTo>
                  <a:cubicBezTo>
                    <a:pt x="216" y="664"/>
                    <a:pt x="192" y="668"/>
                    <a:pt x="168" y="672"/>
                  </a:cubicBezTo>
                  <a:cubicBezTo>
                    <a:pt x="137" y="687"/>
                    <a:pt x="72" y="708"/>
                    <a:pt x="72" y="708"/>
                  </a:cubicBezTo>
                  <a:cubicBezTo>
                    <a:pt x="56" y="724"/>
                    <a:pt x="40" y="740"/>
                    <a:pt x="24" y="756"/>
                  </a:cubicBezTo>
                  <a:cubicBezTo>
                    <a:pt x="16" y="764"/>
                    <a:pt x="0" y="780"/>
                    <a:pt x="0" y="780"/>
                  </a:cubicBezTo>
                  <a:cubicBezTo>
                    <a:pt x="15" y="914"/>
                    <a:pt x="1" y="855"/>
                    <a:pt x="36" y="924"/>
                  </a:cubicBezTo>
                  <a:cubicBezTo>
                    <a:pt x="40" y="996"/>
                    <a:pt x="41" y="1068"/>
                    <a:pt x="48" y="1140"/>
                  </a:cubicBezTo>
                  <a:cubicBezTo>
                    <a:pt x="51" y="1169"/>
                    <a:pt x="87" y="1184"/>
                    <a:pt x="96" y="1212"/>
                  </a:cubicBezTo>
                  <a:cubicBezTo>
                    <a:pt x="101" y="1228"/>
                    <a:pt x="101" y="1245"/>
                    <a:pt x="108" y="1260"/>
                  </a:cubicBezTo>
                  <a:cubicBezTo>
                    <a:pt x="127" y="1297"/>
                    <a:pt x="182" y="1327"/>
                    <a:pt x="216" y="1344"/>
                  </a:cubicBezTo>
                  <a:cubicBezTo>
                    <a:pt x="239" y="1355"/>
                    <a:pt x="264" y="1360"/>
                    <a:pt x="288" y="1368"/>
                  </a:cubicBezTo>
                  <a:cubicBezTo>
                    <a:pt x="300" y="1372"/>
                    <a:pt x="324" y="1380"/>
                    <a:pt x="324" y="1380"/>
                  </a:cubicBezTo>
                  <a:cubicBezTo>
                    <a:pt x="360" y="1416"/>
                    <a:pt x="375" y="1401"/>
                    <a:pt x="432" y="1392"/>
                  </a:cubicBezTo>
                  <a:cubicBezTo>
                    <a:pt x="468" y="1374"/>
                    <a:pt x="476" y="1348"/>
                    <a:pt x="504" y="1320"/>
                  </a:cubicBezTo>
                  <a:cubicBezTo>
                    <a:pt x="532" y="1292"/>
                    <a:pt x="534" y="1293"/>
                    <a:pt x="576" y="1272"/>
                  </a:cubicBezTo>
                  <a:cubicBezTo>
                    <a:pt x="604" y="1258"/>
                    <a:pt x="623" y="1218"/>
                    <a:pt x="660" y="1200"/>
                  </a:cubicBezTo>
                  <a:cubicBezTo>
                    <a:pt x="721" y="1078"/>
                    <a:pt x="690" y="930"/>
                    <a:pt x="600" y="840"/>
                  </a:cubicBezTo>
                  <a:cubicBezTo>
                    <a:pt x="607" y="784"/>
                    <a:pt x="599" y="745"/>
                    <a:pt x="636" y="708"/>
                  </a:cubicBezTo>
                  <a:cubicBezTo>
                    <a:pt x="686" y="758"/>
                    <a:pt x="636" y="840"/>
                    <a:pt x="684" y="888"/>
                  </a:cubicBezTo>
                  <a:cubicBezTo>
                    <a:pt x="688" y="900"/>
                    <a:pt x="690" y="913"/>
                    <a:pt x="696" y="924"/>
                  </a:cubicBezTo>
                  <a:cubicBezTo>
                    <a:pt x="699" y="929"/>
                    <a:pt x="705" y="931"/>
                    <a:pt x="708" y="936"/>
                  </a:cubicBezTo>
                  <a:cubicBezTo>
                    <a:pt x="717" y="951"/>
                    <a:pt x="732" y="984"/>
                    <a:pt x="732" y="984"/>
                  </a:cubicBezTo>
                  <a:cubicBezTo>
                    <a:pt x="722" y="1089"/>
                    <a:pt x="699" y="1180"/>
                    <a:pt x="684" y="1284"/>
                  </a:cubicBezTo>
                  <a:cubicBezTo>
                    <a:pt x="688" y="1348"/>
                    <a:pt x="685" y="1413"/>
                    <a:pt x="696" y="1476"/>
                  </a:cubicBezTo>
                  <a:cubicBezTo>
                    <a:pt x="702" y="1510"/>
                    <a:pt x="793" y="1528"/>
                    <a:pt x="816" y="1536"/>
                  </a:cubicBezTo>
                  <a:cubicBezTo>
                    <a:pt x="851" y="1524"/>
                    <a:pt x="883" y="1510"/>
                    <a:pt x="912" y="1488"/>
                  </a:cubicBezTo>
                  <a:cubicBezTo>
                    <a:pt x="921" y="1481"/>
                    <a:pt x="926" y="1469"/>
                    <a:pt x="936" y="1464"/>
                  </a:cubicBezTo>
                  <a:cubicBezTo>
                    <a:pt x="1004" y="1430"/>
                    <a:pt x="1078" y="1404"/>
                    <a:pt x="1152" y="1392"/>
                  </a:cubicBezTo>
                  <a:cubicBezTo>
                    <a:pt x="1252" y="1342"/>
                    <a:pt x="1314" y="1206"/>
                    <a:pt x="1368" y="1116"/>
                  </a:cubicBezTo>
                  <a:cubicBezTo>
                    <a:pt x="1408" y="1050"/>
                    <a:pt x="1375" y="1085"/>
                    <a:pt x="1404" y="1056"/>
                  </a:cubicBezTo>
                  <a:cubicBezTo>
                    <a:pt x="1426" y="989"/>
                    <a:pt x="1413" y="1032"/>
                    <a:pt x="1440" y="924"/>
                  </a:cubicBezTo>
                  <a:cubicBezTo>
                    <a:pt x="1444" y="908"/>
                    <a:pt x="1452" y="876"/>
                    <a:pt x="1452" y="876"/>
                  </a:cubicBezTo>
                  <a:cubicBezTo>
                    <a:pt x="1448" y="836"/>
                    <a:pt x="1448" y="795"/>
                    <a:pt x="1440" y="756"/>
                  </a:cubicBezTo>
                  <a:cubicBezTo>
                    <a:pt x="1434" y="730"/>
                    <a:pt x="1423" y="703"/>
                    <a:pt x="1404" y="684"/>
                  </a:cubicBezTo>
                  <a:cubicBezTo>
                    <a:pt x="1396" y="676"/>
                    <a:pt x="1380" y="660"/>
                    <a:pt x="1380" y="660"/>
                  </a:cubicBezTo>
                  <a:cubicBezTo>
                    <a:pt x="1375" y="480"/>
                    <a:pt x="1395" y="296"/>
                    <a:pt x="1356" y="120"/>
                  </a:cubicBezTo>
                  <a:cubicBezTo>
                    <a:pt x="1346" y="74"/>
                    <a:pt x="1285" y="43"/>
                    <a:pt x="1248" y="24"/>
                  </a:cubicBezTo>
                  <a:cubicBezTo>
                    <a:pt x="1232" y="16"/>
                    <a:pt x="1200" y="0"/>
                    <a:pt x="1200" y="0"/>
                  </a:cubicBezTo>
                  <a:cubicBezTo>
                    <a:pt x="1020" y="4"/>
                    <a:pt x="840" y="4"/>
                    <a:pt x="660" y="12"/>
                  </a:cubicBezTo>
                  <a:cubicBezTo>
                    <a:pt x="648" y="13"/>
                    <a:pt x="624" y="42"/>
                    <a:pt x="612" y="48"/>
                  </a:cubicBezTo>
                  <a:cubicBezTo>
                    <a:pt x="556" y="76"/>
                    <a:pt x="493" y="93"/>
                    <a:pt x="432" y="108"/>
                  </a:cubicBezTo>
                  <a:cubicBezTo>
                    <a:pt x="409" y="131"/>
                    <a:pt x="420" y="114"/>
                    <a:pt x="420" y="168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45" name="Freeform 3" descr="Canvas"/>
            <p:cNvSpPr>
              <a:spLocks/>
            </p:cNvSpPr>
            <p:nvPr/>
          </p:nvSpPr>
          <p:spPr bwMode="auto">
            <a:xfrm>
              <a:off x="1377" y="925"/>
              <a:ext cx="2276" cy="1762"/>
            </a:xfrm>
            <a:custGeom>
              <a:avLst/>
              <a:gdLst>
                <a:gd name="T0" fmla="*/ 462 w 2339"/>
                <a:gd name="T1" fmla="*/ 20 h 2101"/>
                <a:gd name="T2" fmla="*/ 486 w 2339"/>
                <a:gd name="T3" fmla="*/ 24 h 2101"/>
                <a:gd name="T4" fmla="*/ 550 w 2339"/>
                <a:gd name="T5" fmla="*/ 33 h 2101"/>
                <a:gd name="T6" fmla="*/ 550 w 2339"/>
                <a:gd name="T7" fmla="*/ 60 h 2101"/>
                <a:gd name="T8" fmla="*/ 590 w 2339"/>
                <a:gd name="T9" fmla="*/ 68 h 2101"/>
                <a:gd name="T10" fmla="*/ 590 w 2339"/>
                <a:gd name="T11" fmla="*/ 106 h 2101"/>
                <a:gd name="T12" fmla="*/ 509 w 2339"/>
                <a:gd name="T13" fmla="*/ 115 h 2101"/>
                <a:gd name="T14" fmla="*/ 479 w 2339"/>
                <a:gd name="T15" fmla="*/ 123 h 2101"/>
                <a:gd name="T16" fmla="*/ 653 w 2339"/>
                <a:gd name="T17" fmla="*/ 139 h 2101"/>
                <a:gd name="T18" fmla="*/ 749 w 2339"/>
                <a:gd name="T19" fmla="*/ 146 h 2101"/>
                <a:gd name="T20" fmla="*/ 978 w 2339"/>
                <a:gd name="T21" fmla="*/ 139 h 2101"/>
                <a:gd name="T22" fmla="*/ 1002 w 2339"/>
                <a:gd name="T23" fmla="*/ 135 h 2101"/>
                <a:gd name="T24" fmla="*/ 1002 w 2339"/>
                <a:gd name="T25" fmla="*/ 120 h 2101"/>
                <a:gd name="T26" fmla="*/ 893 w 2339"/>
                <a:gd name="T27" fmla="*/ 107 h 2101"/>
                <a:gd name="T28" fmla="*/ 804 w 2339"/>
                <a:gd name="T29" fmla="*/ 99 h 2101"/>
                <a:gd name="T30" fmla="*/ 845 w 2339"/>
                <a:gd name="T31" fmla="*/ 94 h 2101"/>
                <a:gd name="T32" fmla="*/ 875 w 2339"/>
                <a:gd name="T33" fmla="*/ 97 h 2101"/>
                <a:gd name="T34" fmla="*/ 965 w 2339"/>
                <a:gd name="T35" fmla="*/ 107 h 2101"/>
                <a:gd name="T36" fmla="*/ 1029 w 2339"/>
                <a:gd name="T37" fmla="*/ 117 h 2101"/>
                <a:gd name="T38" fmla="*/ 1077 w 2339"/>
                <a:gd name="T39" fmla="*/ 122 h 2101"/>
                <a:gd name="T40" fmla="*/ 1108 w 2339"/>
                <a:gd name="T41" fmla="*/ 124 h 2101"/>
                <a:gd name="T42" fmla="*/ 1132 w 2339"/>
                <a:gd name="T43" fmla="*/ 127 h 2101"/>
                <a:gd name="T44" fmla="*/ 1249 w 2339"/>
                <a:gd name="T45" fmla="*/ 130 h 2101"/>
                <a:gd name="T46" fmla="*/ 1290 w 2339"/>
                <a:gd name="T47" fmla="*/ 124 h 2101"/>
                <a:gd name="T48" fmla="*/ 1418 w 2339"/>
                <a:gd name="T49" fmla="*/ 114 h 2101"/>
                <a:gd name="T50" fmla="*/ 1458 w 2339"/>
                <a:gd name="T51" fmla="*/ 87 h 2101"/>
                <a:gd name="T52" fmla="*/ 1546 w 2339"/>
                <a:gd name="T53" fmla="*/ 75 h 2101"/>
                <a:gd name="T54" fmla="*/ 1321 w 2339"/>
                <a:gd name="T55" fmla="*/ 50 h 2101"/>
                <a:gd name="T56" fmla="*/ 1164 w 2339"/>
                <a:gd name="T57" fmla="*/ 81 h 2101"/>
                <a:gd name="T58" fmla="*/ 1147 w 2339"/>
                <a:gd name="T59" fmla="*/ 68 h 2101"/>
                <a:gd name="T60" fmla="*/ 1173 w 2339"/>
                <a:gd name="T61" fmla="*/ 64 h 2101"/>
                <a:gd name="T62" fmla="*/ 1290 w 2339"/>
                <a:gd name="T63" fmla="*/ 44 h 2101"/>
                <a:gd name="T64" fmla="*/ 1212 w 2339"/>
                <a:gd name="T65" fmla="*/ 31 h 2101"/>
                <a:gd name="T66" fmla="*/ 1100 w 2339"/>
                <a:gd name="T67" fmla="*/ 26 h 2101"/>
                <a:gd name="T68" fmla="*/ 997 w 2339"/>
                <a:gd name="T69" fmla="*/ 20 h 2101"/>
                <a:gd name="T70" fmla="*/ 965 w 2339"/>
                <a:gd name="T71" fmla="*/ 11 h 2101"/>
                <a:gd name="T72" fmla="*/ 574 w 2339"/>
                <a:gd name="T73" fmla="*/ 4 h 2101"/>
                <a:gd name="T74" fmla="*/ 479 w 2339"/>
                <a:gd name="T75" fmla="*/ 8 h 2101"/>
                <a:gd name="T76" fmla="*/ 367 w 2339"/>
                <a:gd name="T77" fmla="*/ 8 h 2101"/>
                <a:gd name="T78" fmla="*/ 88 w 2339"/>
                <a:gd name="T79" fmla="*/ 10 h 2101"/>
                <a:gd name="T80" fmla="*/ 12 w 2339"/>
                <a:gd name="T81" fmla="*/ 15 h 2101"/>
                <a:gd name="T82" fmla="*/ 12 w 2339"/>
                <a:gd name="T83" fmla="*/ 22 h 2101"/>
                <a:gd name="T84" fmla="*/ 144 w 2339"/>
                <a:gd name="T85" fmla="*/ 22 h 2101"/>
                <a:gd name="T86" fmla="*/ 167 w 2339"/>
                <a:gd name="T87" fmla="*/ 18 h 2101"/>
                <a:gd name="T88" fmla="*/ 406 w 2339"/>
                <a:gd name="T89" fmla="*/ 20 h 2101"/>
                <a:gd name="T90" fmla="*/ 422 w 2339"/>
                <a:gd name="T91" fmla="*/ 18 h 210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339"/>
                <a:gd name="T139" fmla="*/ 0 h 2101"/>
                <a:gd name="T140" fmla="*/ 2339 w 2339"/>
                <a:gd name="T141" fmla="*/ 2101 h 210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339" h="2101">
                  <a:moveTo>
                    <a:pt x="588" y="270"/>
                  </a:moveTo>
                  <a:cubicBezTo>
                    <a:pt x="624" y="274"/>
                    <a:pt x="661" y="272"/>
                    <a:pt x="696" y="282"/>
                  </a:cubicBezTo>
                  <a:cubicBezTo>
                    <a:pt x="705" y="285"/>
                    <a:pt x="703" y="299"/>
                    <a:pt x="708" y="306"/>
                  </a:cubicBezTo>
                  <a:cubicBezTo>
                    <a:pt x="715" y="315"/>
                    <a:pt x="724" y="322"/>
                    <a:pt x="732" y="330"/>
                  </a:cubicBezTo>
                  <a:cubicBezTo>
                    <a:pt x="769" y="367"/>
                    <a:pt x="712" y="308"/>
                    <a:pt x="756" y="366"/>
                  </a:cubicBezTo>
                  <a:cubicBezTo>
                    <a:pt x="778" y="396"/>
                    <a:pt x="816" y="413"/>
                    <a:pt x="828" y="450"/>
                  </a:cubicBezTo>
                  <a:cubicBezTo>
                    <a:pt x="833" y="466"/>
                    <a:pt x="836" y="482"/>
                    <a:pt x="840" y="498"/>
                  </a:cubicBezTo>
                  <a:cubicBezTo>
                    <a:pt x="834" y="589"/>
                    <a:pt x="804" y="749"/>
                    <a:pt x="828" y="846"/>
                  </a:cubicBezTo>
                  <a:cubicBezTo>
                    <a:pt x="834" y="870"/>
                    <a:pt x="855" y="864"/>
                    <a:pt x="864" y="882"/>
                  </a:cubicBezTo>
                  <a:cubicBezTo>
                    <a:pt x="882" y="917"/>
                    <a:pt x="873" y="898"/>
                    <a:pt x="888" y="942"/>
                  </a:cubicBezTo>
                  <a:cubicBezTo>
                    <a:pt x="896" y="1077"/>
                    <a:pt x="902" y="1119"/>
                    <a:pt x="924" y="1230"/>
                  </a:cubicBezTo>
                  <a:cubicBezTo>
                    <a:pt x="924" y="1232"/>
                    <a:pt x="939" y="1431"/>
                    <a:pt x="888" y="1482"/>
                  </a:cubicBezTo>
                  <a:cubicBezTo>
                    <a:pt x="860" y="1510"/>
                    <a:pt x="832" y="1538"/>
                    <a:pt x="804" y="1566"/>
                  </a:cubicBezTo>
                  <a:cubicBezTo>
                    <a:pt x="792" y="1578"/>
                    <a:pt x="768" y="1602"/>
                    <a:pt x="768" y="1602"/>
                  </a:cubicBezTo>
                  <a:cubicBezTo>
                    <a:pt x="760" y="1626"/>
                    <a:pt x="752" y="1650"/>
                    <a:pt x="744" y="1674"/>
                  </a:cubicBezTo>
                  <a:cubicBezTo>
                    <a:pt x="738" y="1691"/>
                    <a:pt x="720" y="1722"/>
                    <a:pt x="720" y="1722"/>
                  </a:cubicBezTo>
                  <a:cubicBezTo>
                    <a:pt x="726" y="1818"/>
                    <a:pt x="694" y="1907"/>
                    <a:pt x="780" y="1950"/>
                  </a:cubicBezTo>
                  <a:cubicBezTo>
                    <a:pt x="878" y="1938"/>
                    <a:pt x="882" y="1930"/>
                    <a:pt x="984" y="1950"/>
                  </a:cubicBezTo>
                  <a:cubicBezTo>
                    <a:pt x="1002" y="1954"/>
                    <a:pt x="1015" y="1968"/>
                    <a:pt x="1032" y="1974"/>
                  </a:cubicBezTo>
                  <a:cubicBezTo>
                    <a:pt x="1064" y="2021"/>
                    <a:pt x="1072" y="2020"/>
                    <a:pt x="1128" y="2034"/>
                  </a:cubicBezTo>
                  <a:cubicBezTo>
                    <a:pt x="1195" y="2101"/>
                    <a:pt x="1328" y="2073"/>
                    <a:pt x="1404" y="2022"/>
                  </a:cubicBezTo>
                  <a:cubicBezTo>
                    <a:pt x="1437" y="2000"/>
                    <a:pt x="1453" y="1980"/>
                    <a:pt x="1476" y="1950"/>
                  </a:cubicBezTo>
                  <a:cubicBezTo>
                    <a:pt x="1483" y="1941"/>
                    <a:pt x="1500" y="1926"/>
                    <a:pt x="1500" y="1926"/>
                  </a:cubicBezTo>
                  <a:cubicBezTo>
                    <a:pt x="1504" y="1914"/>
                    <a:pt x="1507" y="1902"/>
                    <a:pt x="1512" y="1890"/>
                  </a:cubicBezTo>
                  <a:cubicBezTo>
                    <a:pt x="1515" y="1882"/>
                    <a:pt x="1524" y="1875"/>
                    <a:pt x="1524" y="1866"/>
                  </a:cubicBezTo>
                  <a:cubicBezTo>
                    <a:pt x="1524" y="1806"/>
                    <a:pt x="1519" y="1746"/>
                    <a:pt x="1512" y="1686"/>
                  </a:cubicBezTo>
                  <a:cubicBezTo>
                    <a:pt x="1508" y="1651"/>
                    <a:pt x="1487" y="1637"/>
                    <a:pt x="1464" y="1614"/>
                  </a:cubicBezTo>
                  <a:cubicBezTo>
                    <a:pt x="1424" y="1574"/>
                    <a:pt x="1384" y="1534"/>
                    <a:pt x="1344" y="1494"/>
                  </a:cubicBezTo>
                  <a:cubicBezTo>
                    <a:pt x="1310" y="1460"/>
                    <a:pt x="1273" y="1438"/>
                    <a:pt x="1236" y="1410"/>
                  </a:cubicBezTo>
                  <a:cubicBezTo>
                    <a:pt x="1227" y="1403"/>
                    <a:pt x="1217" y="1396"/>
                    <a:pt x="1212" y="1386"/>
                  </a:cubicBezTo>
                  <a:cubicBezTo>
                    <a:pt x="1204" y="1370"/>
                    <a:pt x="1188" y="1338"/>
                    <a:pt x="1188" y="1338"/>
                  </a:cubicBezTo>
                  <a:cubicBezTo>
                    <a:pt x="1212" y="1290"/>
                    <a:pt x="1208" y="1301"/>
                    <a:pt x="1272" y="1314"/>
                  </a:cubicBezTo>
                  <a:cubicBezTo>
                    <a:pt x="1282" y="1324"/>
                    <a:pt x="1298" y="1328"/>
                    <a:pt x="1308" y="1338"/>
                  </a:cubicBezTo>
                  <a:cubicBezTo>
                    <a:pt x="1314" y="1344"/>
                    <a:pt x="1315" y="1355"/>
                    <a:pt x="1320" y="1362"/>
                  </a:cubicBezTo>
                  <a:cubicBezTo>
                    <a:pt x="1343" y="1392"/>
                    <a:pt x="1377" y="1419"/>
                    <a:pt x="1404" y="1446"/>
                  </a:cubicBezTo>
                  <a:cubicBezTo>
                    <a:pt x="1417" y="1459"/>
                    <a:pt x="1444" y="1477"/>
                    <a:pt x="1452" y="1494"/>
                  </a:cubicBezTo>
                  <a:cubicBezTo>
                    <a:pt x="1473" y="1535"/>
                    <a:pt x="1496" y="1577"/>
                    <a:pt x="1524" y="1614"/>
                  </a:cubicBezTo>
                  <a:cubicBezTo>
                    <a:pt x="1531" y="1623"/>
                    <a:pt x="1543" y="1628"/>
                    <a:pt x="1548" y="1638"/>
                  </a:cubicBezTo>
                  <a:cubicBezTo>
                    <a:pt x="1556" y="1654"/>
                    <a:pt x="1564" y="1670"/>
                    <a:pt x="1572" y="1686"/>
                  </a:cubicBezTo>
                  <a:cubicBezTo>
                    <a:pt x="1580" y="1702"/>
                    <a:pt x="1604" y="1702"/>
                    <a:pt x="1620" y="1710"/>
                  </a:cubicBezTo>
                  <a:cubicBezTo>
                    <a:pt x="1628" y="1714"/>
                    <a:pt x="1636" y="1718"/>
                    <a:pt x="1644" y="1722"/>
                  </a:cubicBezTo>
                  <a:cubicBezTo>
                    <a:pt x="1652" y="1726"/>
                    <a:pt x="1668" y="1734"/>
                    <a:pt x="1668" y="1734"/>
                  </a:cubicBezTo>
                  <a:cubicBezTo>
                    <a:pt x="1672" y="1742"/>
                    <a:pt x="1675" y="1751"/>
                    <a:pt x="1680" y="1758"/>
                  </a:cubicBezTo>
                  <a:cubicBezTo>
                    <a:pt x="1687" y="1767"/>
                    <a:pt x="1704" y="1782"/>
                    <a:pt x="1704" y="1782"/>
                  </a:cubicBezTo>
                  <a:cubicBezTo>
                    <a:pt x="1714" y="1813"/>
                    <a:pt x="1729" y="1843"/>
                    <a:pt x="1752" y="1866"/>
                  </a:cubicBezTo>
                  <a:cubicBezTo>
                    <a:pt x="1844" y="1853"/>
                    <a:pt x="1818" y="1852"/>
                    <a:pt x="1884" y="1830"/>
                  </a:cubicBezTo>
                  <a:cubicBezTo>
                    <a:pt x="1898" y="1816"/>
                    <a:pt x="1910" y="1798"/>
                    <a:pt x="1920" y="1782"/>
                  </a:cubicBezTo>
                  <a:cubicBezTo>
                    <a:pt x="1929" y="1767"/>
                    <a:pt x="1931" y="1747"/>
                    <a:pt x="1944" y="1734"/>
                  </a:cubicBezTo>
                  <a:cubicBezTo>
                    <a:pt x="1987" y="1691"/>
                    <a:pt x="2018" y="1645"/>
                    <a:pt x="2076" y="1626"/>
                  </a:cubicBezTo>
                  <a:cubicBezTo>
                    <a:pt x="2094" y="1608"/>
                    <a:pt x="2118" y="1608"/>
                    <a:pt x="2136" y="1590"/>
                  </a:cubicBezTo>
                  <a:cubicBezTo>
                    <a:pt x="2170" y="1452"/>
                    <a:pt x="2133" y="1617"/>
                    <a:pt x="2160" y="1302"/>
                  </a:cubicBezTo>
                  <a:cubicBezTo>
                    <a:pt x="2161" y="1286"/>
                    <a:pt x="2189" y="1225"/>
                    <a:pt x="2196" y="1218"/>
                  </a:cubicBezTo>
                  <a:cubicBezTo>
                    <a:pt x="2231" y="1183"/>
                    <a:pt x="2257" y="1145"/>
                    <a:pt x="2292" y="1110"/>
                  </a:cubicBezTo>
                  <a:cubicBezTo>
                    <a:pt x="2308" y="1094"/>
                    <a:pt x="2328" y="1050"/>
                    <a:pt x="2328" y="1050"/>
                  </a:cubicBezTo>
                  <a:cubicBezTo>
                    <a:pt x="2319" y="901"/>
                    <a:pt x="2339" y="766"/>
                    <a:pt x="2184" y="714"/>
                  </a:cubicBezTo>
                  <a:cubicBezTo>
                    <a:pt x="2131" y="661"/>
                    <a:pt x="2075" y="696"/>
                    <a:pt x="1992" y="702"/>
                  </a:cubicBezTo>
                  <a:cubicBezTo>
                    <a:pt x="1890" y="753"/>
                    <a:pt x="1859" y="872"/>
                    <a:pt x="1812" y="966"/>
                  </a:cubicBezTo>
                  <a:cubicBezTo>
                    <a:pt x="1787" y="1016"/>
                    <a:pt x="1794" y="1080"/>
                    <a:pt x="1752" y="1122"/>
                  </a:cubicBezTo>
                  <a:cubicBezTo>
                    <a:pt x="1696" y="1103"/>
                    <a:pt x="1707" y="1096"/>
                    <a:pt x="1692" y="1038"/>
                  </a:cubicBezTo>
                  <a:cubicBezTo>
                    <a:pt x="1701" y="994"/>
                    <a:pt x="1703" y="975"/>
                    <a:pt x="1728" y="942"/>
                  </a:cubicBezTo>
                  <a:cubicBezTo>
                    <a:pt x="1735" y="933"/>
                    <a:pt x="1744" y="926"/>
                    <a:pt x="1752" y="918"/>
                  </a:cubicBezTo>
                  <a:cubicBezTo>
                    <a:pt x="1756" y="914"/>
                    <a:pt x="1764" y="906"/>
                    <a:pt x="1764" y="906"/>
                  </a:cubicBezTo>
                  <a:cubicBezTo>
                    <a:pt x="1779" y="861"/>
                    <a:pt x="1783" y="801"/>
                    <a:pt x="1812" y="762"/>
                  </a:cubicBezTo>
                  <a:cubicBezTo>
                    <a:pt x="1851" y="710"/>
                    <a:pt x="1914" y="677"/>
                    <a:pt x="1944" y="618"/>
                  </a:cubicBezTo>
                  <a:cubicBezTo>
                    <a:pt x="1940" y="582"/>
                    <a:pt x="1942" y="545"/>
                    <a:pt x="1932" y="510"/>
                  </a:cubicBezTo>
                  <a:cubicBezTo>
                    <a:pt x="1923" y="475"/>
                    <a:pt x="1843" y="457"/>
                    <a:pt x="1824" y="438"/>
                  </a:cubicBezTo>
                  <a:cubicBezTo>
                    <a:pt x="1799" y="413"/>
                    <a:pt x="1775" y="412"/>
                    <a:pt x="1740" y="402"/>
                  </a:cubicBezTo>
                  <a:cubicBezTo>
                    <a:pt x="1711" y="394"/>
                    <a:pt x="1686" y="371"/>
                    <a:pt x="1656" y="366"/>
                  </a:cubicBezTo>
                  <a:cubicBezTo>
                    <a:pt x="1572" y="352"/>
                    <a:pt x="1607" y="362"/>
                    <a:pt x="1548" y="342"/>
                  </a:cubicBezTo>
                  <a:cubicBezTo>
                    <a:pt x="1515" y="309"/>
                    <a:pt x="1518" y="335"/>
                    <a:pt x="1500" y="282"/>
                  </a:cubicBezTo>
                  <a:cubicBezTo>
                    <a:pt x="1496" y="250"/>
                    <a:pt x="1497" y="217"/>
                    <a:pt x="1488" y="186"/>
                  </a:cubicBezTo>
                  <a:cubicBezTo>
                    <a:pt x="1488" y="186"/>
                    <a:pt x="1458" y="156"/>
                    <a:pt x="1452" y="150"/>
                  </a:cubicBezTo>
                  <a:cubicBezTo>
                    <a:pt x="1391" y="89"/>
                    <a:pt x="1364" y="79"/>
                    <a:pt x="1272" y="66"/>
                  </a:cubicBezTo>
                  <a:cubicBezTo>
                    <a:pt x="1139" y="0"/>
                    <a:pt x="1052" y="48"/>
                    <a:pt x="864" y="54"/>
                  </a:cubicBezTo>
                  <a:cubicBezTo>
                    <a:pt x="858" y="55"/>
                    <a:pt x="767" y="72"/>
                    <a:pt x="756" y="78"/>
                  </a:cubicBezTo>
                  <a:cubicBezTo>
                    <a:pt x="741" y="86"/>
                    <a:pt x="732" y="102"/>
                    <a:pt x="720" y="114"/>
                  </a:cubicBezTo>
                  <a:cubicBezTo>
                    <a:pt x="716" y="118"/>
                    <a:pt x="708" y="126"/>
                    <a:pt x="708" y="126"/>
                  </a:cubicBezTo>
                  <a:cubicBezTo>
                    <a:pt x="656" y="122"/>
                    <a:pt x="604" y="122"/>
                    <a:pt x="552" y="114"/>
                  </a:cubicBezTo>
                  <a:cubicBezTo>
                    <a:pt x="527" y="110"/>
                    <a:pt x="480" y="90"/>
                    <a:pt x="480" y="90"/>
                  </a:cubicBezTo>
                  <a:cubicBezTo>
                    <a:pt x="362" y="99"/>
                    <a:pt x="247" y="109"/>
                    <a:pt x="132" y="138"/>
                  </a:cubicBezTo>
                  <a:cubicBezTo>
                    <a:pt x="107" y="163"/>
                    <a:pt x="83" y="165"/>
                    <a:pt x="48" y="174"/>
                  </a:cubicBezTo>
                  <a:cubicBezTo>
                    <a:pt x="36" y="186"/>
                    <a:pt x="24" y="198"/>
                    <a:pt x="12" y="210"/>
                  </a:cubicBezTo>
                  <a:cubicBezTo>
                    <a:pt x="8" y="214"/>
                    <a:pt x="0" y="222"/>
                    <a:pt x="0" y="222"/>
                  </a:cubicBezTo>
                  <a:cubicBezTo>
                    <a:pt x="4" y="250"/>
                    <a:pt x="3" y="279"/>
                    <a:pt x="12" y="306"/>
                  </a:cubicBezTo>
                  <a:cubicBezTo>
                    <a:pt x="17" y="322"/>
                    <a:pt x="48" y="342"/>
                    <a:pt x="48" y="342"/>
                  </a:cubicBezTo>
                  <a:cubicBezTo>
                    <a:pt x="108" y="333"/>
                    <a:pt x="159" y="325"/>
                    <a:pt x="216" y="306"/>
                  </a:cubicBezTo>
                  <a:cubicBezTo>
                    <a:pt x="220" y="298"/>
                    <a:pt x="223" y="289"/>
                    <a:pt x="228" y="282"/>
                  </a:cubicBezTo>
                  <a:cubicBezTo>
                    <a:pt x="235" y="273"/>
                    <a:pt x="252" y="258"/>
                    <a:pt x="252" y="258"/>
                  </a:cubicBezTo>
                  <a:cubicBezTo>
                    <a:pt x="364" y="262"/>
                    <a:pt x="476" y="259"/>
                    <a:pt x="588" y="270"/>
                  </a:cubicBezTo>
                  <a:cubicBezTo>
                    <a:pt x="599" y="271"/>
                    <a:pt x="612" y="294"/>
                    <a:pt x="612" y="294"/>
                  </a:cubicBezTo>
                  <a:cubicBezTo>
                    <a:pt x="616" y="286"/>
                    <a:pt x="619" y="277"/>
                    <a:pt x="624" y="270"/>
                  </a:cubicBezTo>
                  <a:cubicBezTo>
                    <a:pt x="627" y="265"/>
                    <a:pt x="636" y="258"/>
                    <a:pt x="636" y="258"/>
                  </a:cubicBezTo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46" name="Freeform 4" descr="White marble"/>
            <p:cNvSpPr>
              <a:spLocks/>
            </p:cNvSpPr>
            <p:nvPr/>
          </p:nvSpPr>
          <p:spPr bwMode="auto">
            <a:xfrm rot="1740766">
              <a:off x="2842" y="2133"/>
              <a:ext cx="1789" cy="1239"/>
            </a:xfrm>
            <a:custGeom>
              <a:avLst/>
              <a:gdLst>
                <a:gd name="T0" fmla="*/ 45869 w 1337"/>
                <a:gd name="T1" fmla="*/ 30 h 1288"/>
                <a:gd name="T2" fmla="*/ 20301 w 1337"/>
                <a:gd name="T3" fmla="*/ 36 h 1288"/>
                <a:gd name="T4" fmla="*/ 7992 w 1337"/>
                <a:gd name="T5" fmla="*/ 69 h 1288"/>
                <a:gd name="T6" fmla="*/ 1359 w 1337"/>
                <a:gd name="T7" fmla="*/ 130 h 1288"/>
                <a:gd name="T8" fmla="*/ 7992 w 1337"/>
                <a:gd name="T9" fmla="*/ 330 h 1288"/>
                <a:gd name="T10" fmla="*/ 23107 w 1337"/>
                <a:gd name="T11" fmla="*/ 338 h 1288"/>
                <a:gd name="T12" fmla="*/ 27873 w 1337"/>
                <a:gd name="T13" fmla="*/ 222 h 1288"/>
                <a:gd name="T14" fmla="*/ 43934 w 1337"/>
                <a:gd name="T15" fmla="*/ 243 h 1288"/>
                <a:gd name="T16" fmla="*/ 39247 w 1337"/>
                <a:gd name="T17" fmla="*/ 304 h 1288"/>
                <a:gd name="T18" fmla="*/ 29720 w 1337"/>
                <a:gd name="T19" fmla="*/ 330 h 1288"/>
                <a:gd name="T20" fmla="*/ 5097 w 1337"/>
                <a:gd name="T21" fmla="*/ 404 h 1288"/>
                <a:gd name="T22" fmla="*/ 385 w 1337"/>
                <a:gd name="T23" fmla="*/ 478 h 1288"/>
                <a:gd name="T24" fmla="*/ 11713 w 1337"/>
                <a:gd name="T25" fmla="*/ 634 h 1288"/>
                <a:gd name="T26" fmla="*/ 14632 w 1337"/>
                <a:gd name="T27" fmla="*/ 652 h 1288"/>
                <a:gd name="T28" fmla="*/ 34524 w 1337"/>
                <a:gd name="T29" fmla="*/ 660 h 1288"/>
                <a:gd name="T30" fmla="*/ 42984 w 1337"/>
                <a:gd name="T31" fmla="*/ 594 h 1288"/>
                <a:gd name="T32" fmla="*/ 51526 w 1337"/>
                <a:gd name="T33" fmla="*/ 567 h 1288"/>
                <a:gd name="T34" fmla="*/ 59087 w 1337"/>
                <a:gd name="T35" fmla="*/ 652 h 1288"/>
                <a:gd name="T36" fmla="*/ 85653 w 1337"/>
                <a:gd name="T37" fmla="*/ 687 h 1288"/>
                <a:gd name="T38" fmla="*/ 78007 w 1337"/>
                <a:gd name="T39" fmla="*/ 411 h 1288"/>
                <a:gd name="T40" fmla="*/ 61012 w 1337"/>
                <a:gd name="T41" fmla="*/ 433 h 1288"/>
                <a:gd name="T42" fmla="*/ 52515 w 1337"/>
                <a:gd name="T43" fmla="*/ 424 h 1288"/>
                <a:gd name="T44" fmla="*/ 65757 w 1337"/>
                <a:gd name="T45" fmla="*/ 386 h 1288"/>
                <a:gd name="T46" fmla="*/ 72380 w 1337"/>
                <a:gd name="T47" fmla="*/ 399 h 1288"/>
                <a:gd name="T48" fmla="*/ 87520 w 1337"/>
                <a:gd name="T49" fmla="*/ 364 h 1288"/>
                <a:gd name="T50" fmla="*/ 90347 w 1337"/>
                <a:gd name="T51" fmla="*/ 338 h 1288"/>
                <a:gd name="T52" fmla="*/ 92253 w 1337"/>
                <a:gd name="T53" fmla="*/ 222 h 1288"/>
                <a:gd name="T54" fmla="*/ 104561 w 1337"/>
                <a:gd name="T55" fmla="*/ 169 h 1288"/>
                <a:gd name="T56" fmla="*/ 104561 w 1337"/>
                <a:gd name="T57" fmla="*/ 130 h 1288"/>
                <a:gd name="T58" fmla="*/ 101727 w 1337"/>
                <a:gd name="T59" fmla="*/ 103 h 1288"/>
                <a:gd name="T60" fmla="*/ 91303 w 1337"/>
                <a:gd name="T61" fmla="*/ 56 h 1288"/>
                <a:gd name="T62" fmla="*/ 66718 w 1337"/>
                <a:gd name="T63" fmla="*/ 83 h 1288"/>
                <a:gd name="T64" fmla="*/ 59087 w 1337"/>
                <a:gd name="T65" fmla="*/ 96 h 1288"/>
                <a:gd name="T66" fmla="*/ 48722 w 1337"/>
                <a:gd name="T67" fmla="*/ 69 h 1288"/>
                <a:gd name="T68" fmla="*/ 56295 w 1337"/>
                <a:gd name="T69" fmla="*/ 62 h 12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288"/>
                <a:gd name="T107" fmla="*/ 1337 w 1337"/>
                <a:gd name="T108" fmla="*/ 1288 h 12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288">
                  <a:moveTo>
                    <a:pt x="677" y="112"/>
                  </a:moveTo>
                  <a:cubicBezTo>
                    <a:pt x="640" y="75"/>
                    <a:pt x="628" y="68"/>
                    <a:pt x="581" y="52"/>
                  </a:cubicBezTo>
                  <a:cubicBezTo>
                    <a:pt x="566" y="37"/>
                    <a:pt x="548" y="31"/>
                    <a:pt x="533" y="16"/>
                  </a:cubicBezTo>
                  <a:cubicBezTo>
                    <a:pt x="264" y="31"/>
                    <a:pt x="385" y="0"/>
                    <a:pt x="257" y="64"/>
                  </a:cubicBezTo>
                  <a:cubicBezTo>
                    <a:pt x="230" y="78"/>
                    <a:pt x="202" y="90"/>
                    <a:pt x="173" y="100"/>
                  </a:cubicBezTo>
                  <a:cubicBezTo>
                    <a:pt x="149" y="108"/>
                    <a:pt x="101" y="124"/>
                    <a:pt x="101" y="124"/>
                  </a:cubicBezTo>
                  <a:cubicBezTo>
                    <a:pt x="87" y="138"/>
                    <a:pt x="51" y="165"/>
                    <a:pt x="41" y="184"/>
                  </a:cubicBezTo>
                  <a:cubicBezTo>
                    <a:pt x="33" y="200"/>
                    <a:pt x="17" y="232"/>
                    <a:pt x="17" y="232"/>
                  </a:cubicBezTo>
                  <a:cubicBezTo>
                    <a:pt x="25" y="324"/>
                    <a:pt x="0" y="425"/>
                    <a:pt x="41" y="508"/>
                  </a:cubicBezTo>
                  <a:cubicBezTo>
                    <a:pt x="55" y="537"/>
                    <a:pt x="81" y="566"/>
                    <a:pt x="101" y="592"/>
                  </a:cubicBezTo>
                  <a:cubicBezTo>
                    <a:pt x="108" y="601"/>
                    <a:pt x="125" y="616"/>
                    <a:pt x="125" y="616"/>
                  </a:cubicBezTo>
                  <a:cubicBezTo>
                    <a:pt x="181" y="612"/>
                    <a:pt x="238" y="614"/>
                    <a:pt x="293" y="604"/>
                  </a:cubicBezTo>
                  <a:cubicBezTo>
                    <a:pt x="310" y="601"/>
                    <a:pt x="329" y="568"/>
                    <a:pt x="329" y="568"/>
                  </a:cubicBezTo>
                  <a:cubicBezTo>
                    <a:pt x="343" y="513"/>
                    <a:pt x="318" y="445"/>
                    <a:pt x="353" y="400"/>
                  </a:cubicBezTo>
                  <a:cubicBezTo>
                    <a:pt x="368" y="381"/>
                    <a:pt x="401" y="408"/>
                    <a:pt x="425" y="412"/>
                  </a:cubicBezTo>
                  <a:cubicBezTo>
                    <a:pt x="537" y="429"/>
                    <a:pt x="475" y="415"/>
                    <a:pt x="557" y="436"/>
                  </a:cubicBezTo>
                  <a:cubicBezTo>
                    <a:pt x="553" y="468"/>
                    <a:pt x="561" y="504"/>
                    <a:pt x="545" y="532"/>
                  </a:cubicBezTo>
                  <a:cubicBezTo>
                    <a:pt x="537" y="546"/>
                    <a:pt x="512" y="537"/>
                    <a:pt x="497" y="544"/>
                  </a:cubicBezTo>
                  <a:cubicBezTo>
                    <a:pt x="487" y="549"/>
                    <a:pt x="484" y="564"/>
                    <a:pt x="473" y="568"/>
                  </a:cubicBezTo>
                  <a:cubicBezTo>
                    <a:pt x="418" y="586"/>
                    <a:pt x="449" y="578"/>
                    <a:pt x="377" y="592"/>
                  </a:cubicBezTo>
                  <a:cubicBezTo>
                    <a:pt x="360" y="609"/>
                    <a:pt x="358" y="660"/>
                    <a:pt x="329" y="664"/>
                  </a:cubicBezTo>
                  <a:cubicBezTo>
                    <a:pt x="227" y="677"/>
                    <a:pt x="162" y="705"/>
                    <a:pt x="65" y="724"/>
                  </a:cubicBezTo>
                  <a:cubicBezTo>
                    <a:pt x="41" y="736"/>
                    <a:pt x="37" y="732"/>
                    <a:pt x="29" y="760"/>
                  </a:cubicBezTo>
                  <a:cubicBezTo>
                    <a:pt x="20" y="792"/>
                    <a:pt x="5" y="856"/>
                    <a:pt x="5" y="856"/>
                  </a:cubicBezTo>
                  <a:cubicBezTo>
                    <a:pt x="14" y="960"/>
                    <a:pt x="2" y="1071"/>
                    <a:pt x="113" y="1108"/>
                  </a:cubicBezTo>
                  <a:cubicBezTo>
                    <a:pt x="150" y="1145"/>
                    <a:pt x="91" y="1088"/>
                    <a:pt x="149" y="1132"/>
                  </a:cubicBezTo>
                  <a:cubicBezTo>
                    <a:pt x="158" y="1139"/>
                    <a:pt x="165" y="1148"/>
                    <a:pt x="173" y="1156"/>
                  </a:cubicBezTo>
                  <a:cubicBezTo>
                    <a:pt x="177" y="1160"/>
                    <a:pt x="185" y="1168"/>
                    <a:pt x="185" y="1168"/>
                  </a:cubicBezTo>
                  <a:cubicBezTo>
                    <a:pt x="209" y="1288"/>
                    <a:pt x="206" y="1240"/>
                    <a:pt x="377" y="1228"/>
                  </a:cubicBezTo>
                  <a:cubicBezTo>
                    <a:pt x="400" y="1205"/>
                    <a:pt x="409" y="1194"/>
                    <a:pt x="437" y="1180"/>
                  </a:cubicBezTo>
                  <a:cubicBezTo>
                    <a:pt x="452" y="1150"/>
                    <a:pt x="473" y="1144"/>
                    <a:pt x="497" y="1120"/>
                  </a:cubicBezTo>
                  <a:cubicBezTo>
                    <a:pt x="516" y="1101"/>
                    <a:pt x="526" y="1079"/>
                    <a:pt x="545" y="1060"/>
                  </a:cubicBezTo>
                  <a:cubicBezTo>
                    <a:pt x="558" y="1020"/>
                    <a:pt x="558" y="1018"/>
                    <a:pt x="593" y="1000"/>
                  </a:cubicBezTo>
                  <a:cubicBezTo>
                    <a:pt x="613" y="1004"/>
                    <a:pt x="634" y="1006"/>
                    <a:pt x="653" y="1012"/>
                  </a:cubicBezTo>
                  <a:cubicBezTo>
                    <a:pt x="692" y="1025"/>
                    <a:pt x="666" y="1098"/>
                    <a:pt x="689" y="1132"/>
                  </a:cubicBezTo>
                  <a:cubicBezTo>
                    <a:pt x="706" y="1157"/>
                    <a:pt x="721" y="1140"/>
                    <a:pt x="749" y="1168"/>
                  </a:cubicBezTo>
                  <a:cubicBezTo>
                    <a:pt x="781" y="1200"/>
                    <a:pt x="850" y="1229"/>
                    <a:pt x="893" y="1240"/>
                  </a:cubicBezTo>
                  <a:cubicBezTo>
                    <a:pt x="957" y="1236"/>
                    <a:pt x="1021" y="1235"/>
                    <a:pt x="1085" y="1228"/>
                  </a:cubicBezTo>
                  <a:cubicBezTo>
                    <a:pt x="1091" y="1227"/>
                    <a:pt x="1097" y="1222"/>
                    <a:pt x="1097" y="1216"/>
                  </a:cubicBezTo>
                  <a:cubicBezTo>
                    <a:pt x="1097" y="1038"/>
                    <a:pt x="1179" y="799"/>
                    <a:pt x="989" y="736"/>
                  </a:cubicBezTo>
                  <a:cubicBezTo>
                    <a:pt x="933" y="740"/>
                    <a:pt x="876" y="739"/>
                    <a:pt x="821" y="748"/>
                  </a:cubicBezTo>
                  <a:cubicBezTo>
                    <a:pt x="803" y="751"/>
                    <a:pt x="789" y="764"/>
                    <a:pt x="773" y="772"/>
                  </a:cubicBezTo>
                  <a:cubicBezTo>
                    <a:pt x="765" y="776"/>
                    <a:pt x="749" y="784"/>
                    <a:pt x="749" y="784"/>
                  </a:cubicBezTo>
                  <a:cubicBezTo>
                    <a:pt x="724" y="779"/>
                    <a:pt x="688" y="777"/>
                    <a:pt x="665" y="760"/>
                  </a:cubicBezTo>
                  <a:cubicBezTo>
                    <a:pt x="656" y="753"/>
                    <a:pt x="641" y="736"/>
                    <a:pt x="641" y="736"/>
                  </a:cubicBezTo>
                  <a:cubicBezTo>
                    <a:pt x="668" y="628"/>
                    <a:pt x="673" y="677"/>
                    <a:pt x="833" y="688"/>
                  </a:cubicBezTo>
                  <a:cubicBezTo>
                    <a:pt x="843" y="698"/>
                    <a:pt x="843" y="722"/>
                    <a:pt x="857" y="724"/>
                  </a:cubicBezTo>
                  <a:cubicBezTo>
                    <a:pt x="877" y="727"/>
                    <a:pt x="897" y="714"/>
                    <a:pt x="917" y="712"/>
                  </a:cubicBezTo>
                  <a:cubicBezTo>
                    <a:pt x="965" y="706"/>
                    <a:pt x="1013" y="704"/>
                    <a:pt x="1061" y="700"/>
                  </a:cubicBezTo>
                  <a:cubicBezTo>
                    <a:pt x="1077" y="684"/>
                    <a:pt x="1093" y="668"/>
                    <a:pt x="1109" y="652"/>
                  </a:cubicBezTo>
                  <a:cubicBezTo>
                    <a:pt x="1115" y="646"/>
                    <a:pt x="1116" y="635"/>
                    <a:pt x="1121" y="628"/>
                  </a:cubicBezTo>
                  <a:cubicBezTo>
                    <a:pt x="1128" y="619"/>
                    <a:pt x="1145" y="604"/>
                    <a:pt x="1145" y="604"/>
                  </a:cubicBezTo>
                  <a:cubicBezTo>
                    <a:pt x="1149" y="588"/>
                    <a:pt x="1155" y="572"/>
                    <a:pt x="1157" y="556"/>
                  </a:cubicBezTo>
                  <a:cubicBezTo>
                    <a:pt x="1163" y="504"/>
                    <a:pt x="1159" y="451"/>
                    <a:pt x="1169" y="400"/>
                  </a:cubicBezTo>
                  <a:cubicBezTo>
                    <a:pt x="1175" y="372"/>
                    <a:pt x="1278" y="334"/>
                    <a:pt x="1301" y="328"/>
                  </a:cubicBezTo>
                  <a:cubicBezTo>
                    <a:pt x="1309" y="320"/>
                    <a:pt x="1317" y="312"/>
                    <a:pt x="1325" y="304"/>
                  </a:cubicBezTo>
                  <a:cubicBezTo>
                    <a:pt x="1329" y="300"/>
                    <a:pt x="1337" y="292"/>
                    <a:pt x="1337" y="292"/>
                  </a:cubicBezTo>
                  <a:cubicBezTo>
                    <a:pt x="1333" y="272"/>
                    <a:pt x="1333" y="251"/>
                    <a:pt x="1325" y="232"/>
                  </a:cubicBezTo>
                  <a:cubicBezTo>
                    <a:pt x="1321" y="222"/>
                    <a:pt x="1308" y="217"/>
                    <a:pt x="1301" y="208"/>
                  </a:cubicBezTo>
                  <a:cubicBezTo>
                    <a:pt x="1296" y="201"/>
                    <a:pt x="1294" y="191"/>
                    <a:pt x="1289" y="184"/>
                  </a:cubicBezTo>
                  <a:cubicBezTo>
                    <a:pt x="1270" y="156"/>
                    <a:pt x="1224" y="146"/>
                    <a:pt x="1193" y="136"/>
                  </a:cubicBezTo>
                  <a:cubicBezTo>
                    <a:pt x="1181" y="124"/>
                    <a:pt x="1169" y="112"/>
                    <a:pt x="1157" y="100"/>
                  </a:cubicBezTo>
                  <a:cubicBezTo>
                    <a:pt x="1149" y="92"/>
                    <a:pt x="1133" y="76"/>
                    <a:pt x="1133" y="76"/>
                  </a:cubicBezTo>
                  <a:cubicBezTo>
                    <a:pt x="1031" y="91"/>
                    <a:pt x="944" y="123"/>
                    <a:pt x="845" y="148"/>
                  </a:cubicBezTo>
                  <a:cubicBezTo>
                    <a:pt x="829" y="152"/>
                    <a:pt x="813" y="156"/>
                    <a:pt x="797" y="160"/>
                  </a:cubicBezTo>
                  <a:cubicBezTo>
                    <a:pt x="781" y="164"/>
                    <a:pt x="749" y="172"/>
                    <a:pt x="749" y="172"/>
                  </a:cubicBezTo>
                  <a:cubicBezTo>
                    <a:pt x="701" y="168"/>
                    <a:pt x="650" y="176"/>
                    <a:pt x="605" y="160"/>
                  </a:cubicBezTo>
                  <a:cubicBezTo>
                    <a:pt x="593" y="156"/>
                    <a:pt x="605" y="128"/>
                    <a:pt x="617" y="124"/>
                  </a:cubicBezTo>
                  <a:cubicBezTo>
                    <a:pt x="628" y="120"/>
                    <a:pt x="641" y="148"/>
                    <a:pt x="641" y="148"/>
                  </a:cubicBezTo>
                  <a:cubicBezTo>
                    <a:pt x="670" y="133"/>
                    <a:pt x="680" y="123"/>
                    <a:pt x="713" y="112"/>
                  </a:cubicBezTo>
                  <a:cubicBezTo>
                    <a:pt x="673" y="99"/>
                    <a:pt x="677" y="87"/>
                    <a:pt x="677" y="112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3478" y="1881"/>
            <a:ext cx="184" cy="131"/>
          </p:xfrm>
          <a:graphic>
            <a:graphicData uri="http://schemas.openxmlformats.org/presentationml/2006/ole">
              <p:oleObj spid="_x0000_s1026" name="Document" r:id="rId5" imgW="1171440" imgH="961920" progId="">
                <p:embed/>
              </p:oleObj>
            </a:graphicData>
          </a:graphic>
        </p:graphicFrame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1914" y="2312"/>
            <a:ext cx="185" cy="131"/>
          </p:xfrm>
          <a:graphic>
            <a:graphicData uri="http://schemas.openxmlformats.org/presentationml/2006/ole">
              <p:oleObj spid="_x0000_s1027" name="Document" r:id="rId6" imgW="1171440" imgH="961920" progId="">
                <p:embed/>
              </p:oleObj>
            </a:graphicData>
          </a:graphic>
        </p:graphicFrame>
        <p:graphicFrame>
          <p:nvGraphicFramePr>
            <p:cNvPr id="1028" name="Object 4"/>
            <p:cNvGraphicFramePr>
              <a:graphicFrameLocks noChangeAspect="1"/>
            </p:cNvGraphicFramePr>
            <p:nvPr/>
          </p:nvGraphicFramePr>
          <p:xfrm>
            <a:off x="3283" y="2950"/>
            <a:ext cx="186" cy="131"/>
          </p:xfrm>
          <a:graphic>
            <a:graphicData uri="http://schemas.openxmlformats.org/presentationml/2006/ole">
              <p:oleObj spid="_x0000_s1028" name="Document" r:id="rId7" imgW="1171440" imgH="961920" progId="">
                <p:embed/>
              </p:oleObj>
            </a:graphicData>
          </a:graphic>
        </p:graphicFrame>
        <p:graphicFrame>
          <p:nvGraphicFramePr>
            <p:cNvPr id="1029" name="Object 5"/>
            <p:cNvGraphicFramePr>
              <a:graphicFrameLocks noChangeAspect="1"/>
            </p:cNvGraphicFramePr>
            <p:nvPr/>
          </p:nvGraphicFramePr>
          <p:xfrm>
            <a:off x="4042" y="2259"/>
            <a:ext cx="185" cy="131"/>
          </p:xfrm>
          <a:graphic>
            <a:graphicData uri="http://schemas.openxmlformats.org/presentationml/2006/ole">
              <p:oleObj spid="_x0000_s1029" name="Document" r:id="rId8" imgW="1171440" imgH="961920" progId="">
                <p:embed/>
              </p:oleObj>
            </a:graphicData>
          </a:graphic>
        </p:graphicFrame>
        <p:graphicFrame>
          <p:nvGraphicFramePr>
            <p:cNvPr id="1030" name="Object 6"/>
            <p:cNvGraphicFramePr>
              <a:graphicFrameLocks noChangeAspect="1"/>
            </p:cNvGraphicFramePr>
            <p:nvPr/>
          </p:nvGraphicFramePr>
          <p:xfrm>
            <a:off x="1729" y="1131"/>
            <a:ext cx="185" cy="132"/>
          </p:xfrm>
          <a:graphic>
            <a:graphicData uri="http://schemas.openxmlformats.org/presentationml/2006/ole">
              <p:oleObj spid="_x0000_s1030" name="Document" r:id="rId9" imgW="1171440" imgH="961920" progId="">
                <p:embed/>
              </p:oleObj>
            </a:graphicData>
          </a:graphic>
        </p:graphicFrame>
        <p:graphicFrame>
          <p:nvGraphicFramePr>
            <p:cNvPr id="1031" name="Object 7"/>
            <p:cNvGraphicFramePr>
              <a:graphicFrameLocks noChangeAspect="1"/>
            </p:cNvGraphicFramePr>
            <p:nvPr/>
          </p:nvGraphicFramePr>
          <p:xfrm>
            <a:off x="3100" y="2399"/>
            <a:ext cx="185" cy="131"/>
          </p:xfrm>
          <a:graphic>
            <a:graphicData uri="http://schemas.openxmlformats.org/presentationml/2006/ole">
              <p:oleObj spid="_x0000_s1031" name="Document" r:id="rId10" imgW="1171440" imgH="961920" progId="">
                <p:embed/>
              </p:oleObj>
            </a:graphicData>
          </a:graphic>
        </p:graphicFrame>
        <p:graphicFrame>
          <p:nvGraphicFramePr>
            <p:cNvPr id="1032" name="Object 8"/>
            <p:cNvGraphicFramePr>
              <a:graphicFrameLocks noChangeAspect="1"/>
            </p:cNvGraphicFramePr>
            <p:nvPr/>
          </p:nvGraphicFramePr>
          <p:xfrm>
            <a:off x="2988" y="1670"/>
            <a:ext cx="185" cy="131"/>
          </p:xfrm>
          <a:graphic>
            <a:graphicData uri="http://schemas.openxmlformats.org/presentationml/2006/ole">
              <p:oleObj spid="_x0000_s1032" name="Document" r:id="rId11" imgW="1171440" imgH="961920" progId="">
                <p:embed/>
              </p:oleObj>
            </a:graphicData>
          </a:graphic>
        </p:graphicFrame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1248" y="2280"/>
            <a:ext cx="185" cy="131"/>
          </p:xfrm>
          <a:graphic>
            <a:graphicData uri="http://schemas.openxmlformats.org/presentationml/2006/ole">
              <p:oleObj spid="_x0000_s1033" name="Document" r:id="rId12" imgW="1171440" imgH="961920" progId="">
                <p:embed/>
              </p:oleObj>
            </a:graphicData>
          </a:graphic>
        </p:graphicFrame>
        <p:graphicFrame>
          <p:nvGraphicFramePr>
            <p:cNvPr id="1034" name="Object 10"/>
            <p:cNvGraphicFramePr>
              <a:graphicFrameLocks noChangeAspect="1"/>
            </p:cNvGraphicFramePr>
            <p:nvPr/>
          </p:nvGraphicFramePr>
          <p:xfrm>
            <a:off x="3426" y="2404"/>
            <a:ext cx="184" cy="131"/>
          </p:xfrm>
          <a:graphic>
            <a:graphicData uri="http://schemas.openxmlformats.org/presentationml/2006/ole">
              <p:oleObj spid="_x0000_s1034" name="Document" r:id="rId13" imgW="1171440" imgH="961920" progId="">
                <p:embed/>
              </p:oleObj>
            </a:graphicData>
          </a:graphic>
        </p:graphicFrame>
        <p:graphicFrame>
          <p:nvGraphicFramePr>
            <p:cNvPr id="1035" name="Object 11"/>
            <p:cNvGraphicFramePr>
              <a:graphicFrameLocks noChangeAspect="1"/>
            </p:cNvGraphicFramePr>
            <p:nvPr/>
          </p:nvGraphicFramePr>
          <p:xfrm>
            <a:off x="989" y="1642"/>
            <a:ext cx="185" cy="131"/>
          </p:xfrm>
          <a:graphic>
            <a:graphicData uri="http://schemas.openxmlformats.org/presentationml/2006/ole">
              <p:oleObj spid="_x0000_s1035" name="Document" r:id="rId14" imgW="1171440" imgH="961920" progId="">
                <p:embed/>
              </p:oleObj>
            </a:graphicData>
          </a:graphic>
        </p:graphicFrame>
        <p:graphicFrame>
          <p:nvGraphicFramePr>
            <p:cNvPr id="1036" name="Object 12"/>
            <p:cNvGraphicFramePr>
              <a:graphicFrameLocks noChangeAspect="1"/>
            </p:cNvGraphicFramePr>
            <p:nvPr/>
          </p:nvGraphicFramePr>
          <p:xfrm>
            <a:off x="2839" y="1068"/>
            <a:ext cx="185" cy="131"/>
          </p:xfrm>
          <a:graphic>
            <a:graphicData uri="http://schemas.openxmlformats.org/presentationml/2006/ole">
              <p:oleObj spid="_x0000_s1036" name="Document" r:id="rId15" imgW="1171440" imgH="961920" progId="">
                <p:embed/>
              </p:oleObj>
            </a:graphicData>
          </a:graphic>
        </p:graphicFrame>
        <p:graphicFrame>
          <p:nvGraphicFramePr>
            <p:cNvPr id="1037" name="Object 13"/>
            <p:cNvGraphicFramePr>
              <a:graphicFrameLocks noChangeAspect="1"/>
            </p:cNvGraphicFramePr>
            <p:nvPr/>
          </p:nvGraphicFramePr>
          <p:xfrm>
            <a:off x="3653" y="2755"/>
            <a:ext cx="186" cy="131"/>
          </p:xfrm>
          <a:graphic>
            <a:graphicData uri="http://schemas.openxmlformats.org/presentationml/2006/ole">
              <p:oleObj spid="_x0000_s1037" name="Document" r:id="rId16" imgW="1171440" imgH="961920" progId="">
                <p:embed/>
              </p:oleObj>
            </a:graphicData>
          </a:graphic>
        </p:graphicFrame>
        <p:graphicFrame>
          <p:nvGraphicFramePr>
            <p:cNvPr id="1038" name="Object 14"/>
            <p:cNvGraphicFramePr>
              <a:graphicFrameLocks noChangeAspect="1"/>
            </p:cNvGraphicFramePr>
            <p:nvPr/>
          </p:nvGraphicFramePr>
          <p:xfrm>
            <a:off x="3533" y="1312"/>
            <a:ext cx="185" cy="131"/>
          </p:xfrm>
          <a:graphic>
            <a:graphicData uri="http://schemas.openxmlformats.org/presentationml/2006/ole">
              <p:oleObj spid="_x0000_s1038" name="Document" r:id="rId17" imgW="1171440" imgH="961920" progId="">
                <p:embed/>
              </p:oleObj>
            </a:graphicData>
          </a:graphic>
        </p:graphicFrame>
        <p:graphicFrame>
          <p:nvGraphicFramePr>
            <p:cNvPr id="1039" name="Object 15"/>
            <p:cNvGraphicFramePr>
              <a:graphicFrameLocks noChangeAspect="1"/>
            </p:cNvGraphicFramePr>
            <p:nvPr/>
          </p:nvGraphicFramePr>
          <p:xfrm>
            <a:off x="4023" y="1419"/>
            <a:ext cx="186" cy="131"/>
          </p:xfrm>
          <a:graphic>
            <a:graphicData uri="http://schemas.openxmlformats.org/presentationml/2006/ole">
              <p:oleObj spid="_x0000_s1039" name="Document" r:id="rId18" imgW="1171440" imgH="961920" progId="">
                <p:embed/>
              </p:oleObj>
            </a:graphicData>
          </a:graphic>
        </p:graphicFrame>
        <p:graphicFrame>
          <p:nvGraphicFramePr>
            <p:cNvPr id="1040" name="Object 16"/>
            <p:cNvGraphicFramePr>
              <a:graphicFrameLocks noChangeAspect="1"/>
            </p:cNvGraphicFramePr>
            <p:nvPr/>
          </p:nvGraphicFramePr>
          <p:xfrm>
            <a:off x="3965" y="1801"/>
            <a:ext cx="184" cy="132"/>
          </p:xfrm>
          <a:graphic>
            <a:graphicData uri="http://schemas.openxmlformats.org/presentationml/2006/ole">
              <p:oleObj spid="_x0000_s1040" name="Document" r:id="rId19" imgW="1171440" imgH="961920" progId="">
                <p:embed/>
              </p:oleObj>
            </a:graphicData>
          </a:graphic>
        </p:graphicFrame>
        <p:grpSp>
          <p:nvGrpSpPr>
            <p:cNvPr id="1047" name="Group 20"/>
            <p:cNvGrpSpPr>
              <a:grpSpLocks/>
            </p:cNvGrpSpPr>
            <p:nvPr/>
          </p:nvGrpSpPr>
          <p:grpSpPr bwMode="auto">
            <a:xfrm>
              <a:off x="457" y="1123"/>
              <a:ext cx="871" cy="185"/>
              <a:chOff x="280" y="863"/>
              <a:chExt cx="967" cy="223"/>
            </a:xfrm>
          </p:grpSpPr>
          <p:sp>
            <p:nvSpPr>
              <p:cNvPr id="1071" name="Oval 21"/>
              <p:cNvSpPr>
                <a:spLocks noChangeArrowheads="1"/>
              </p:cNvSpPr>
              <p:nvPr/>
            </p:nvSpPr>
            <p:spPr bwMode="auto">
              <a:xfrm rot="10800000" flipV="1">
                <a:off x="840" y="863"/>
                <a:ext cx="407" cy="223"/>
              </a:xfrm>
              <a:prstGeom prst="ellipse">
                <a:avLst/>
              </a:prstGeom>
              <a:solidFill>
                <a:srgbClr val="CC0066">
                  <a:alpha val="50195"/>
                </a:srgbClr>
              </a:solidFill>
              <a:ln w="1905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72" name="Freeform 22"/>
              <p:cNvSpPr>
                <a:spLocks/>
              </p:cNvSpPr>
              <p:nvPr/>
            </p:nvSpPr>
            <p:spPr bwMode="auto">
              <a:xfrm rot="10407838" flipV="1">
                <a:off x="280" y="960"/>
                <a:ext cx="583" cy="80"/>
              </a:xfrm>
              <a:custGeom>
                <a:avLst/>
                <a:gdLst>
                  <a:gd name="T0" fmla="*/ 0 w 992"/>
                  <a:gd name="T1" fmla="*/ 2 h 104"/>
                  <a:gd name="T2" fmla="*/ 1 w 992"/>
                  <a:gd name="T3" fmla="*/ 0 h 104"/>
                  <a:gd name="T4" fmla="*/ 1 w 992"/>
                  <a:gd name="T5" fmla="*/ 2 h 104"/>
                  <a:gd name="T6" fmla="*/ 1 w 992"/>
                  <a:gd name="T7" fmla="*/ 2 h 104"/>
                  <a:gd name="T8" fmla="*/ 1 w 992"/>
                  <a:gd name="T9" fmla="*/ 2 h 104"/>
                  <a:gd name="T10" fmla="*/ 1 w 992"/>
                  <a:gd name="T11" fmla="*/ 2 h 104"/>
                  <a:gd name="T12" fmla="*/ 1 w 992"/>
                  <a:gd name="T13" fmla="*/ 2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92"/>
                  <a:gd name="T22" fmla="*/ 0 h 104"/>
                  <a:gd name="T23" fmla="*/ 992 w 992"/>
                  <a:gd name="T24" fmla="*/ 104 h 10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92" h="104">
                    <a:moveTo>
                      <a:pt x="0" y="80"/>
                    </a:moveTo>
                    <a:cubicBezTo>
                      <a:pt x="46" y="34"/>
                      <a:pt x="135" y="16"/>
                      <a:pt x="200" y="0"/>
                    </a:cubicBezTo>
                    <a:cubicBezTo>
                      <a:pt x="230" y="2"/>
                      <a:pt x="348" y="4"/>
                      <a:pt x="400" y="16"/>
                    </a:cubicBezTo>
                    <a:cubicBezTo>
                      <a:pt x="440" y="25"/>
                      <a:pt x="481" y="43"/>
                      <a:pt x="520" y="56"/>
                    </a:cubicBezTo>
                    <a:cubicBezTo>
                      <a:pt x="529" y="59"/>
                      <a:pt x="535" y="69"/>
                      <a:pt x="544" y="72"/>
                    </a:cubicBezTo>
                    <a:cubicBezTo>
                      <a:pt x="605" y="91"/>
                      <a:pt x="682" y="98"/>
                      <a:pt x="744" y="104"/>
                    </a:cubicBezTo>
                    <a:cubicBezTo>
                      <a:pt x="748" y="104"/>
                      <a:pt x="924" y="88"/>
                      <a:pt x="992" y="88"/>
                    </a:cubicBezTo>
                  </a:path>
                </a:pathLst>
              </a:custGeom>
              <a:solidFill>
                <a:srgbClr val="CC0066">
                  <a:alpha val="50195"/>
                </a:srgbClr>
              </a:solidFill>
              <a:ln w="1905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73" name="Freeform 23"/>
              <p:cNvSpPr>
                <a:spLocks/>
              </p:cNvSpPr>
              <p:nvPr/>
            </p:nvSpPr>
            <p:spPr bwMode="auto">
              <a:xfrm rot="10800000" flipV="1">
                <a:off x="280" y="864"/>
                <a:ext cx="583" cy="80"/>
              </a:xfrm>
              <a:custGeom>
                <a:avLst/>
                <a:gdLst>
                  <a:gd name="T0" fmla="*/ 0 w 992"/>
                  <a:gd name="T1" fmla="*/ 2 h 104"/>
                  <a:gd name="T2" fmla="*/ 1 w 992"/>
                  <a:gd name="T3" fmla="*/ 0 h 104"/>
                  <a:gd name="T4" fmla="*/ 1 w 992"/>
                  <a:gd name="T5" fmla="*/ 2 h 104"/>
                  <a:gd name="T6" fmla="*/ 1 w 992"/>
                  <a:gd name="T7" fmla="*/ 2 h 104"/>
                  <a:gd name="T8" fmla="*/ 1 w 992"/>
                  <a:gd name="T9" fmla="*/ 2 h 104"/>
                  <a:gd name="T10" fmla="*/ 1 w 992"/>
                  <a:gd name="T11" fmla="*/ 2 h 104"/>
                  <a:gd name="T12" fmla="*/ 1 w 992"/>
                  <a:gd name="T13" fmla="*/ 2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92"/>
                  <a:gd name="T22" fmla="*/ 0 h 104"/>
                  <a:gd name="T23" fmla="*/ 992 w 992"/>
                  <a:gd name="T24" fmla="*/ 104 h 10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92" h="104">
                    <a:moveTo>
                      <a:pt x="0" y="80"/>
                    </a:moveTo>
                    <a:cubicBezTo>
                      <a:pt x="46" y="34"/>
                      <a:pt x="135" y="16"/>
                      <a:pt x="200" y="0"/>
                    </a:cubicBezTo>
                    <a:cubicBezTo>
                      <a:pt x="230" y="2"/>
                      <a:pt x="348" y="4"/>
                      <a:pt x="400" y="16"/>
                    </a:cubicBezTo>
                    <a:cubicBezTo>
                      <a:pt x="440" y="25"/>
                      <a:pt x="481" y="43"/>
                      <a:pt x="520" y="56"/>
                    </a:cubicBezTo>
                    <a:cubicBezTo>
                      <a:pt x="529" y="59"/>
                      <a:pt x="535" y="69"/>
                      <a:pt x="544" y="72"/>
                    </a:cubicBezTo>
                    <a:cubicBezTo>
                      <a:pt x="605" y="91"/>
                      <a:pt x="682" y="98"/>
                      <a:pt x="744" y="104"/>
                    </a:cubicBezTo>
                    <a:cubicBezTo>
                      <a:pt x="748" y="104"/>
                      <a:pt x="924" y="88"/>
                      <a:pt x="992" y="88"/>
                    </a:cubicBezTo>
                  </a:path>
                </a:pathLst>
              </a:custGeom>
              <a:solidFill>
                <a:srgbClr val="CC0066">
                  <a:alpha val="50195"/>
                </a:srgbClr>
              </a:solidFill>
              <a:ln w="1905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048" name="Group 24"/>
            <p:cNvGrpSpPr>
              <a:grpSpLocks/>
            </p:cNvGrpSpPr>
            <p:nvPr/>
          </p:nvGrpSpPr>
          <p:grpSpPr bwMode="auto">
            <a:xfrm>
              <a:off x="4224" y="3037"/>
              <a:ext cx="871" cy="185"/>
              <a:chOff x="4464" y="3168"/>
              <a:chExt cx="967" cy="223"/>
            </a:xfrm>
          </p:grpSpPr>
          <p:sp>
            <p:nvSpPr>
              <p:cNvPr id="1068" name="Oval 25"/>
              <p:cNvSpPr>
                <a:spLocks noChangeArrowheads="1"/>
              </p:cNvSpPr>
              <p:nvPr/>
            </p:nvSpPr>
            <p:spPr bwMode="auto">
              <a:xfrm>
                <a:off x="4464" y="3168"/>
                <a:ext cx="407" cy="223"/>
              </a:xfrm>
              <a:prstGeom prst="ellipse">
                <a:avLst/>
              </a:prstGeom>
              <a:solidFill>
                <a:srgbClr val="CC0066">
                  <a:alpha val="50195"/>
                </a:srgbClr>
              </a:solidFill>
              <a:ln w="1905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69" name="Freeform 26"/>
              <p:cNvSpPr>
                <a:spLocks/>
              </p:cNvSpPr>
              <p:nvPr/>
            </p:nvSpPr>
            <p:spPr bwMode="auto">
              <a:xfrm rot="392162">
                <a:off x="4848" y="3264"/>
                <a:ext cx="583" cy="80"/>
              </a:xfrm>
              <a:custGeom>
                <a:avLst/>
                <a:gdLst>
                  <a:gd name="T0" fmla="*/ 0 w 992"/>
                  <a:gd name="T1" fmla="*/ 2 h 104"/>
                  <a:gd name="T2" fmla="*/ 1 w 992"/>
                  <a:gd name="T3" fmla="*/ 0 h 104"/>
                  <a:gd name="T4" fmla="*/ 1 w 992"/>
                  <a:gd name="T5" fmla="*/ 2 h 104"/>
                  <a:gd name="T6" fmla="*/ 1 w 992"/>
                  <a:gd name="T7" fmla="*/ 2 h 104"/>
                  <a:gd name="T8" fmla="*/ 1 w 992"/>
                  <a:gd name="T9" fmla="*/ 2 h 104"/>
                  <a:gd name="T10" fmla="*/ 1 w 992"/>
                  <a:gd name="T11" fmla="*/ 2 h 104"/>
                  <a:gd name="T12" fmla="*/ 1 w 992"/>
                  <a:gd name="T13" fmla="*/ 2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92"/>
                  <a:gd name="T22" fmla="*/ 0 h 104"/>
                  <a:gd name="T23" fmla="*/ 992 w 992"/>
                  <a:gd name="T24" fmla="*/ 104 h 10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92" h="104">
                    <a:moveTo>
                      <a:pt x="0" y="80"/>
                    </a:moveTo>
                    <a:cubicBezTo>
                      <a:pt x="46" y="34"/>
                      <a:pt x="135" y="16"/>
                      <a:pt x="200" y="0"/>
                    </a:cubicBezTo>
                    <a:cubicBezTo>
                      <a:pt x="230" y="2"/>
                      <a:pt x="348" y="4"/>
                      <a:pt x="400" y="16"/>
                    </a:cubicBezTo>
                    <a:cubicBezTo>
                      <a:pt x="440" y="25"/>
                      <a:pt x="481" y="43"/>
                      <a:pt x="520" y="56"/>
                    </a:cubicBezTo>
                    <a:cubicBezTo>
                      <a:pt x="529" y="59"/>
                      <a:pt x="535" y="69"/>
                      <a:pt x="544" y="72"/>
                    </a:cubicBezTo>
                    <a:cubicBezTo>
                      <a:pt x="605" y="91"/>
                      <a:pt x="682" y="98"/>
                      <a:pt x="744" y="104"/>
                    </a:cubicBezTo>
                    <a:cubicBezTo>
                      <a:pt x="748" y="104"/>
                      <a:pt x="924" y="88"/>
                      <a:pt x="992" y="88"/>
                    </a:cubicBezTo>
                  </a:path>
                </a:pathLst>
              </a:custGeom>
              <a:solidFill>
                <a:srgbClr val="CC0066">
                  <a:alpha val="50195"/>
                </a:srgbClr>
              </a:solidFill>
              <a:ln w="1905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70" name="Freeform 27"/>
              <p:cNvSpPr>
                <a:spLocks/>
              </p:cNvSpPr>
              <p:nvPr/>
            </p:nvSpPr>
            <p:spPr bwMode="auto">
              <a:xfrm>
                <a:off x="4848" y="3168"/>
                <a:ext cx="583" cy="80"/>
              </a:xfrm>
              <a:custGeom>
                <a:avLst/>
                <a:gdLst>
                  <a:gd name="T0" fmla="*/ 0 w 992"/>
                  <a:gd name="T1" fmla="*/ 2 h 104"/>
                  <a:gd name="T2" fmla="*/ 1 w 992"/>
                  <a:gd name="T3" fmla="*/ 0 h 104"/>
                  <a:gd name="T4" fmla="*/ 1 w 992"/>
                  <a:gd name="T5" fmla="*/ 2 h 104"/>
                  <a:gd name="T6" fmla="*/ 1 w 992"/>
                  <a:gd name="T7" fmla="*/ 2 h 104"/>
                  <a:gd name="T8" fmla="*/ 1 w 992"/>
                  <a:gd name="T9" fmla="*/ 2 h 104"/>
                  <a:gd name="T10" fmla="*/ 1 w 992"/>
                  <a:gd name="T11" fmla="*/ 2 h 104"/>
                  <a:gd name="T12" fmla="*/ 1 w 992"/>
                  <a:gd name="T13" fmla="*/ 2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92"/>
                  <a:gd name="T22" fmla="*/ 0 h 104"/>
                  <a:gd name="T23" fmla="*/ 992 w 992"/>
                  <a:gd name="T24" fmla="*/ 104 h 10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92" h="104">
                    <a:moveTo>
                      <a:pt x="0" y="80"/>
                    </a:moveTo>
                    <a:cubicBezTo>
                      <a:pt x="46" y="34"/>
                      <a:pt x="135" y="16"/>
                      <a:pt x="200" y="0"/>
                    </a:cubicBezTo>
                    <a:cubicBezTo>
                      <a:pt x="230" y="2"/>
                      <a:pt x="348" y="4"/>
                      <a:pt x="400" y="16"/>
                    </a:cubicBezTo>
                    <a:cubicBezTo>
                      <a:pt x="440" y="25"/>
                      <a:pt x="481" y="43"/>
                      <a:pt x="520" y="56"/>
                    </a:cubicBezTo>
                    <a:cubicBezTo>
                      <a:pt x="529" y="59"/>
                      <a:pt x="535" y="69"/>
                      <a:pt x="544" y="72"/>
                    </a:cubicBezTo>
                    <a:cubicBezTo>
                      <a:pt x="605" y="91"/>
                      <a:pt x="682" y="98"/>
                      <a:pt x="744" y="104"/>
                    </a:cubicBezTo>
                    <a:cubicBezTo>
                      <a:pt x="748" y="104"/>
                      <a:pt x="924" y="88"/>
                      <a:pt x="992" y="88"/>
                    </a:cubicBezTo>
                  </a:path>
                </a:pathLst>
              </a:custGeom>
              <a:solidFill>
                <a:srgbClr val="CC0066">
                  <a:alpha val="50195"/>
                </a:srgbClr>
              </a:solidFill>
              <a:ln w="1905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049" name="Group 28"/>
            <p:cNvGrpSpPr>
              <a:grpSpLocks/>
            </p:cNvGrpSpPr>
            <p:nvPr/>
          </p:nvGrpSpPr>
          <p:grpSpPr bwMode="auto">
            <a:xfrm>
              <a:off x="4181" y="1403"/>
              <a:ext cx="871" cy="185"/>
              <a:chOff x="4121" y="816"/>
              <a:chExt cx="967" cy="223"/>
            </a:xfrm>
          </p:grpSpPr>
          <p:sp>
            <p:nvSpPr>
              <p:cNvPr id="1065" name="Oval 29"/>
              <p:cNvSpPr>
                <a:spLocks noChangeArrowheads="1"/>
              </p:cNvSpPr>
              <p:nvPr/>
            </p:nvSpPr>
            <p:spPr bwMode="auto">
              <a:xfrm>
                <a:off x="4121" y="816"/>
                <a:ext cx="407" cy="223"/>
              </a:xfrm>
              <a:prstGeom prst="ellipse">
                <a:avLst/>
              </a:prstGeom>
              <a:solidFill>
                <a:srgbClr val="CC0066">
                  <a:alpha val="50195"/>
                </a:srgbClr>
              </a:solidFill>
              <a:ln w="1905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66" name="Freeform 30"/>
              <p:cNvSpPr>
                <a:spLocks/>
              </p:cNvSpPr>
              <p:nvPr/>
            </p:nvSpPr>
            <p:spPr bwMode="auto">
              <a:xfrm rot="392162">
                <a:off x="4505" y="912"/>
                <a:ext cx="583" cy="80"/>
              </a:xfrm>
              <a:custGeom>
                <a:avLst/>
                <a:gdLst>
                  <a:gd name="T0" fmla="*/ 0 w 992"/>
                  <a:gd name="T1" fmla="*/ 2 h 104"/>
                  <a:gd name="T2" fmla="*/ 1 w 992"/>
                  <a:gd name="T3" fmla="*/ 0 h 104"/>
                  <a:gd name="T4" fmla="*/ 1 w 992"/>
                  <a:gd name="T5" fmla="*/ 2 h 104"/>
                  <a:gd name="T6" fmla="*/ 1 w 992"/>
                  <a:gd name="T7" fmla="*/ 2 h 104"/>
                  <a:gd name="T8" fmla="*/ 1 w 992"/>
                  <a:gd name="T9" fmla="*/ 2 h 104"/>
                  <a:gd name="T10" fmla="*/ 1 w 992"/>
                  <a:gd name="T11" fmla="*/ 2 h 104"/>
                  <a:gd name="T12" fmla="*/ 1 w 992"/>
                  <a:gd name="T13" fmla="*/ 2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92"/>
                  <a:gd name="T22" fmla="*/ 0 h 104"/>
                  <a:gd name="T23" fmla="*/ 992 w 992"/>
                  <a:gd name="T24" fmla="*/ 104 h 10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92" h="104">
                    <a:moveTo>
                      <a:pt x="0" y="80"/>
                    </a:moveTo>
                    <a:cubicBezTo>
                      <a:pt x="46" y="34"/>
                      <a:pt x="135" y="16"/>
                      <a:pt x="200" y="0"/>
                    </a:cubicBezTo>
                    <a:cubicBezTo>
                      <a:pt x="230" y="2"/>
                      <a:pt x="348" y="4"/>
                      <a:pt x="400" y="16"/>
                    </a:cubicBezTo>
                    <a:cubicBezTo>
                      <a:pt x="440" y="25"/>
                      <a:pt x="481" y="43"/>
                      <a:pt x="520" y="56"/>
                    </a:cubicBezTo>
                    <a:cubicBezTo>
                      <a:pt x="529" y="59"/>
                      <a:pt x="535" y="69"/>
                      <a:pt x="544" y="72"/>
                    </a:cubicBezTo>
                    <a:cubicBezTo>
                      <a:pt x="605" y="91"/>
                      <a:pt x="682" y="98"/>
                      <a:pt x="744" y="104"/>
                    </a:cubicBezTo>
                    <a:cubicBezTo>
                      <a:pt x="748" y="104"/>
                      <a:pt x="924" y="88"/>
                      <a:pt x="992" y="88"/>
                    </a:cubicBezTo>
                  </a:path>
                </a:pathLst>
              </a:custGeom>
              <a:solidFill>
                <a:srgbClr val="CC0066">
                  <a:alpha val="50195"/>
                </a:srgbClr>
              </a:solidFill>
              <a:ln w="1905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67" name="Freeform 31"/>
              <p:cNvSpPr>
                <a:spLocks/>
              </p:cNvSpPr>
              <p:nvPr/>
            </p:nvSpPr>
            <p:spPr bwMode="auto">
              <a:xfrm>
                <a:off x="4505" y="816"/>
                <a:ext cx="583" cy="80"/>
              </a:xfrm>
              <a:custGeom>
                <a:avLst/>
                <a:gdLst>
                  <a:gd name="T0" fmla="*/ 0 w 992"/>
                  <a:gd name="T1" fmla="*/ 2 h 104"/>
                  <a:gd name="T2" fmla="*/ 1 w 992"/>
                  <a:gd name="T3" fmla="*/ 0 h 104"/>
                  <a:gd name="T4" fmla="*/ 1 w 992"/>
                  <a:gd name="T5" fmla="*/ 2 h 104"/>
                  <a:gd name="T6" fmla="*/ 1 w 992"/>
                  <a:gd name="T7" fmla="*/ 2 h 104"/>
                  <a:gd name="T8" fmla="*/ 1 w 992"/>
                  <a:gd name="T9" fmla="*/ 2 h 104"/>
                  <a:gd name="T10" fmla="*/ 1 w 992"/>
                  <a:gd name="T11" fmla="*/ 2 h 104"/>
                  <a:gd name="T12" fmla="*/ 1 w 992"/>
                  <a:gd name="T13" fmla="*/ 2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92"/>
                  <a:gd name="T22" fmla="*/ 0 h 104"/>
                  <a:gd name="T23" fmla="*/ 992 w 992"/>
                  <a:gd name="T24" fmla="*/ 104 h 10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92" h="104">
                    <a:moveTo>
                      <a:pt x="0" y="80"/>
                    </a:moveTo>
                    <a:cubicBezTo>
                      <a:pt x="46" y="34"/>
                      <a:pt x="135" y="16"/>
                      <a:pt x="200" y="0"/>
                    </a:cubicBezTo>
                    <a:cubicBezTo>
                      <a:pt x="230" y="2"/>
                      <a:pt x="348" y="4"/>
                      <a:pt x="400" y="16"/>
                    </a:cubicBezTo>
                    <a:cubicBezTo>
                      <a:pt x="440" y="25"/>
                      <a:pt x="481" y="43"/>
                      <a:pt x="520" y="56"/>
                    </a:cubicBezTo>
                    <a:cubicBezTo>
                      <a:pt x="529" y="59"/>
                      <a:pt x="535" y="69"/>
                      <a:pt x="544" y="72"/>
                    </a:cubicBezTo>
                    <a:cubicBezTo>
                      <a:pt x="605" y="91"/>
                      <a:pt x="682" y="98"/>
                      <a:pt x="744" y="104"/>
                    </a:cubicBezTo>
                    <a:cubicBezTo>
                      <a:pt x="748" y="104"/>
                      <a:pt x="924" y="88"/>
                      <a:pt x="992" y="88"/>
                    </a:cubicBezTo>
                  </a:path>
                </a:pathLst>
              </a:custGeom>
              <a:solidFill>
                <a:srgbClr val="CC0066">
                  <a:alpha val="50195"/>
                </a:srgbClr>
              </a:solidFill>
              <a:ln w="1905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050" name="Text Box 32"/>
            <p:cNvSpPr txBox="1">
              <a:spLocks noChangeArrowheads="1"/>
            </p:cNvSpPr>
            <p:nvPr/>
          </p:nvSpPr>
          <p:spPr bwMode="auto">
            <a:xfrm>
              <a:off x="3439" y="2597"/>
              <a:ext cx="949" cy="19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Organic matter</a:t>
              </a:r>
              <a:endParaRPr lang="en-US"/>
            </a:p>
          </p:txBody>
        </p:sp>
        <p:sp>
          <p:nvSpPr>
            <p:cNvPr id="1051" name="Text Box 33"/>
            <p:cNvSpPr txBox="1">
              <a:spLocks noChangeArrowheads="1"/>
            </p:cNvSpPr>
            <p:nvPr/>
          </p:nvSpPr>
          <p:spPr bwMode="auto">
            <a:xfrm>
              <a:off x="1170" y="1663"/>
              <a:ext cx="949" cy="19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Organic matter</a:t>
              </a:r>
              <a:endParaRPr lang="en-US"/>
            </a:p>
          </p:txBody>
        </p:sp>
        <p:sp>
          <p:nvSpPr>
            <p:cNvPr id="1052" name="Text Box 34"/>
            <p:cNvSpPr txBox="1">
              <a:spLocks noChangeArrowheads="1"/>
            </p:cNvSpPr>
            <p:nvPr/>
          </p:nvSpPr>
          <p:spPr bwMode="auto">
            <a:xfrm>
              <a:off x="2380" y="1577"/>
              <a:ext cx="56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/>
                <a:t>Mineral </a:t>
              </a:r>
            </a:p>
            <a:p>
              <a:pPr algn="ctr"/>
              <a:r>
                <a:rPr lang="en-GB"/>
                <a:t>fraction</a:t>
              </a:r>
              <a:endParaRPr lang="en-US"/>
            </a:p>
          </p:txBody>
        </p:sp>
        <p:sp>
          <p:nvSpPr>
            <p:cNvPr id="1053" name="Text Box 35"/>
            <p:cNvSpPr txBox="1">
              <a:spLocks noChangeArrowheads="1"/>
            </p:cNvSpPr>
            <p:nvPr/>
          </p:nvSpPr>
          <p:spPr bwMode="auto">
            <a:xfrm>
              <a:off x="3177" y="528"/>
              <a:ext cx="595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/>
                <a:t>Surface </a:t>
              </a:r>
            </a:p>
            <a:p>
              <a:pPr algn="ctr"/>
              <a:r>
                <a:rPr lang="en-GB"/>
                <a:t>sorption</a:t>
              </a:r>
              <a:endParaRPr lang="en-US"/>
            </a:p>
          </p:txBody>
        </p:sp>
        <p:sp>
          <p:nvSpPr>
            <p:cNvPr id="1054" name="Text Box 36"/>
            <p:cNvSpPr txBox="1">
              <a:spLocks noChangeArrowheads="1"/>
            </p:cNvSpPr>
            <p:nvPr/>
          </p:nvSpPr>
          <p:spPr bwMode="auto">
            <a:xfrm>
              <a:off x="4733" y="2062"/>
              <a:ext cx="595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/>
                <a:t>Surface </a:t>
              </a:r>
            </a:p>
            <a:p>
              <a:pPr algn="ctr"/>
              <a:r>
                <a:rPr lang="en-GB"/>
                <a:t>sorption</a:t>
              </a:r>
              <a:endParaRPr lang="en-US"/>
            </a:p>
          </p:txBody>
        </p:sp>
        <p:sp>
          <p:nvSpPr>
            <p:cNvPr id="1055" name="Line 37"/>
            <p:cNvSpPr>
              <a:spLocks noChangeShapeType="1"/>
            </p:cNvSpPr>
            <p:nvPr/>
          </p:nvSpPr>
          <p:spPr bwMode="auto">
            <a:xfrm flipH="1">
              <a:off x="3056" y="803"/>
              <a:ext cx="171" cy="239"/>
            </a:xfrm>
            <a:prstGeom prst="line">
              <a:avLst/>
            </a:prstGeom>
            <a:noFill/>
            <a:ln w="25400">
              <a:solidFill>
                <a:srgbClr val="000099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56" name="Line 38"/>
            <p:cNvSpPr>
              <a:spLocks noChangeShapeType="1"/>
            </p:cNvSpPr>
            <p:nvPr/>
          </p:nvSpPr>
          <p:spPr bwMode="auto">
            <a:xfrm flipH="1">
              <a:off x="4311" y="2200"/>
              <a:ext cx="432" cy="80"/>
            </a:xfrm>
            <a:prstGeom prst="line">
              <a:avLst/>
            </a:prstGeom>
            <a:noFill/>
            <a:ln w="25400">
              <a:solidFill>
                <a:srgbClr val="000099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57" name="Text Box 39"/>
            <p:cNvSpPr txBox="1">
              <a:spLocks noChangeArrowheads="1"/>
            </p:cNvSpPr>
            <p:nvPr/>
          </p:nvSpPr>
          <p:spPr bwMode="auto">
            <a:xfrm>
              <a:off x="698" y="3055"/>
              <a:ext cx="1376" cy="46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/>
                <a:t>Diffusion into rubbery </a:t>
              </a:r>
            </a:p>
            <a:p>
              <a:pPr algn="ctr"/>
              <a:r>
                <a:rPr lang="en-GB"/>
                <a:t>organic matter</a:t>
              </a:r>
            </a:p>
            <a:p>
              <a:pPr algn="ctr"/>
              <a:endParaRPr lang="en-US"/>
            </a:p>
          </p:txBody>
        </p:sp>
        <p:sp>
          <p:nvSpPr>
            <p:cNvPr id="1058" name="Line 40"/>
            <p:cNvSpPr>
              <a:spLocks noChangeShapeType="1"/>
            </p:cNvSpPr>
            <p:nvPr/>
          </p:nvSpPr>
          <p:spPr bwMode="auto">
            <a:xfrm flipH="1" flipV="1">
              <a:off x="1336" y="2439"/>
              <a:ext cx="43" cy="558"/>
            </a:xfrm>
            <a:prstGeom prst="line">
              <a:avLst/>
            </a:prstGeom>
            <a:noFill/>
            <a:ln w="25400">
              <a:solidFill>
                <a:srgbClr val="000099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59" name="Text Box 41"/>
            <p:cNvSpPr txBox="1">
              <a:spLocks noChangeArrowheads="1"/>
            </p:cNvSpPr>
            <p:nvPr/>
          </p:nvSpPr>
          <p:spPr bwMode="auto">
            <a:xfrm>
              <a:off x="2260" y="3405"/>
              <a:ext cx="1277" cy="46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/>
                <a:t>Diffusion into glassy </a:t>
              </a:r>
            </a:p>
            <a:p>
              <a:pPr algn="ctr"/>
              <a:r>
                <a:rPr lang="en-GB"/>
                <a:t>organic matter</a:t>
              </a:r>
            </a:p>
            <a:p>
              <a:pPr algn="ctr"/>
              <a:endParaRPr lang="en-US"/>
            </a:p>
          </p:txBody>
        </p:sp>
        <p:sp>
          <p:nvSpPr>
            <p:cNvPr id="1060" name="Line 42"/>
            <p:cNvSpPr>
              <a:spLocks noChangeShapeType="1"/>
            </p:cNvSpPr>
            <p:nvPr/>
          </p:nvSpPr>
          <p:spPr bwMode="auto">
            <a:xfrm flipV="1">
              <a:off x="2841" y="2558"/>
              <a:ext cx="605" cy="837"/>
            </a:xfrm>
            <a:prstGeom prst="line">
              <a:avLst/>
            </a:prstGeom>
            <a:noFill/>
            <a:ln w="25400">
              <a:solidFill>
                <a:srgbClr val="000099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1041" name="Object 17"/>
            <p:cNvGraphicFramePr>
              <a:graphicFrameLocks noChangeAspect="1"/>
            </p:cNvGraphicFramePr>
            <p:nvPr/>
          </p:nvGraphicFramePr>
          <p:xfrm>
            <a:off x="2587" y="2041"/>
            <a:ext cx="168" cy="120"/>
          </p:xfrm>
          <a:graphic>
            <a:graphicData uri="http://schemas.openxmlformats.org/presentationml/2006/ole">
              <p:oleObj spid="_x0000_s1041" name="Document" r:id="rId20" imgW="1228680" imgH="1019160" progId="">
                <p:embed/>
              </p:oleObj>
            </a:graphicData>
          </a:graphic>
        </p:graphicFrame>
        <p:sp>
          <p:nvSpPr>
            <p:cNvPr id="1061" name="Text Box 44"/>
            <p:cNvSpPr txBox="1">
              <a:spLocks noChangeArrowheads="1"/>
            </p:cNvSpPr>
            <p:nvPr/>
          </p:nvSpPr>
          <p:spPr bwMode="auto">
            <a:xfrm>
              <a:off x="1384" y="618"/>
              <a:ext cx="1132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/>
                <a:t>Diffusion in pores </a:t>
              </a:r>
            </a:p>
            <a:p>
              <a:pPr algn="ctr"/>
              <a:endParaRPr lang="en-US"/>
            </a:p>
          </p:txBody>
        </p:sp>
        <p:sp>
          <p:nvSpPr>
            <p:cNvPr id="1062" name="Line 45"/>
            <p:cNvSpPr>
              <a:spLocks noChangeShapeType="1"/>
            </p:cNvSpPr>
            <p:nvPr/>
          </p:nvSpPr>
          <p:spPr bwMode="auto">
            <a:xfrm>
              <a:off x="1977" y="845"/>
              <a:ext cx="1037" cy="837"/>
            </a:xfrm>
            <a:prstGeom prst="line">
              <a:avLst/>
            </a:prstGeom>
            <a:noFill/>
            <a:ln w="25400">
              <a:solidFill>
                <a:srgbClr val="000099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63" name="Text Box 46"/>
            <p:cNvSpPr txBox="1">
              <a:spLocks noChangeArrowheads="1"/>
            </p:cNvSpPr>
            <p:nvPr/>
          </p:nvSpPr>
          <p:spPr bwMode="auto">
            <a:xfrm>
              <a:off x="3515" y="1028"/>
              <a:ext cx="876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/>
                <a:t>Water soluble</a:t>
              </a:r>
            </a:p>
            <a:p>
              <a:pPr algn="ctr"/>
              <a:r>
                <a:rPr lang="en-GB"/>
                <a:t>fraction</a:t>
              </a:r>
              <a:endParaRPr lang="en-US"/>
            </a:p>
          </p:txBody>
        </p:sp>
        <p:sp>
          <p:nvSpPr>
            <p:cNvPr id="1064" name="Text Box 47"/>
            <p:cNvSpPr txBox="1">
              <a:spLocks noChangeArrowheads="1"/>
            </p:cNvSpPr>
            <p:nvPr/>
          </p:nvSpPr>
          <p:spPr bwMode="auto">
            <a:xfrm>
              <a:off x="4331" y="3853"/>
              <a:ext cx="12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Semple et al., 2003</a:t>
              </a:r>
            </a:p>
          </p:txBody>
        </p:sp>
      </p:grpSp>
      <p:sp>
        <p:nvSpPr>
          <p:cNvPr id="49" name="Nadpis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Situace v pevných matricích (půda, sediment)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2" name="Text Box 2"/>
          <p:cNvSpPr txBox="1">
            <a:spLocks noChangeArrowheads="1"/>
          </p:cNvSpPr>
          <p:nvPr/>
        </p:nvSpPr>
        <p:spPr bwMode="auto">
          <a:xfrm>
            <a:off x="1042988" y="1196975"/>
            <a:ext cx="4835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>
                <a:solidFill>
                  <a:srgbClr val="000099"/>
                </a:solidFill>
                <a:latin typeface="Comic Sans MS" pitchFamily="66" charset="0"/>
              </a:rPr>
              <a:t>Jestliže biota nemůže jít ke kontaminantu ……,</a:t>
            </a:r>
          </a:p>
          <a:p>
            <a:pPr eaLnBrk="0" hangingPunct="0"/>
            <a:r>
              <a:rPr lang="cs-CZ">
                <a:solidFill>
                  <a:srgbClr val="000099"/>
                </a:solidFill>
                <a:latin typeface="Comic Sans MS" pitchFamily="66" charset="0"/>
              </a:rPr>
              <a:t>………… tak kontaminant musí jít k biotě !!!!!</a:t>
            </a:r>
            <a:endParaRPr lang="en-GB">
              <a:solidFill>
                <a:srgbClr val="000099"/>
              </a:solidFill>
              <a:latin typeface="Comic Sans MS" pitchFamily="66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74850" y="3579813"/>
            <a:ext cx="3983038" cy="631825"/>
            <a:chOff x="1244" y="2255"/>
            <a:chExt cx="2509" cy="398"/>
          </a:xfrm>
        </p:grpSpPr>
        <p:sp>
          <p:nvSpPr>
            <p:cNvPr id="21523" name="AutoShape 4"/>
            <p:cNvSpPr>
              <a:spLocks noChangeArrowheads="1"/>
            </p:cNvSpPr>
            <p:nvPr/>
          </p:nvSpPr>
          <p:spPr bwMode="auto">
            <a:xfrm rot="-5400000">
              <a:off x="2214" y="2389"/>
              <a:ext cx="132" cy="328"/>
            </a:xfrm>
            <a:prstGeom prst="curvedRightArrow">
              <a:avLst>
                <a:gd name="adj1" fmla="val 58083"/>
                <a:gd name="adj2" fmla="val 99520"/>
                <a:gd name="adj3" fmla="val 33333"/>
              </a:avLst>
            </a:prstGeom>
            <a:solidFill>
              <a:srgbClr val="0033CC">
                <a:alpha val="50195"/>
              </a:srgbClr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4" name="AutoShape 5"/>
            <p:cNvSpPr>
              <a:spLocks noChangeArrowheads="1"/>
            </p:cNvSpPr>
            <p:nvPr/>
          </p:nvSpPr>
          <p:spPr bwMode="auto">
            <a:xfrm rot="-5400000">
              <a:off x="1325" y="2306"/>
              <a:ext cx="166" cy="327"/>
            </a:xfrm>
            <a:prstGeom prst="curvedRightArrow">
              <a:avLst>
                <a:gd name="adj1" fmla="val 39398"/>
                <a:gd name="adj2" fmla="val 78795"/>
                <a:gd name="adj3" fmla="val 33333"/>
              </a:avLst>
            </a:prstGeom>
            <a:solidFill>
              <a:srgbClr val="0033CC">
                <a:alpha val="50195"/>
              </a:srgbClr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5" name="AutoShape 6"/>
            <p:cNvSpPr>
              <a:spLocks noChangeArrowheads="1"/>
            </p:cNvSpPr>
            <p:nvPr/>
          </p:nvSpPr>
          <p:spPr bwMode="auto">
            <a:xfrm rot="-5400000">
              <a:off x="1774" y="2389"/>
              <a:ext cx="66" cy="328"/>
            </a:xfrm>
            <a:prstGeom prst="curvedRightArrow">
              <a:avLst>
                <a:gd name="adj1" fmla="val 99394"/>
                <a:gd name="adj2" fmla="val 198788"/>
                <a:gd name="adj3" fmla="val 33333"/>
              </a:avLst>
            </a:prstGeom>
            <a:solidFill>
              <a:srgbClr val="0033CC">
                <a:alpha val="50195"/>
              </a:srgbClr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6" name="AutoShape 7"/>
            <p:cNvSpPr>
              <a:spLocks noChangeArrowheads="1"/>
            </p:cNvSpPr>
            <p:nvPr/>
          </p:nvSpPr>
          <p:spPr bwMode="auto">
            <a:xfrm rot="-5400000">
              <a:off x="3036" y="2374"/>
              <a:ext cx="232" cy="327"/>
            </a:xfrm>
            <a:prstGeom prst="curvedRightArrow">
              <a:avLst>
                <a:gd name="adj1" fmla="val 28190"/>
                <a:gd name="adj2" fmla="val 56379"/>
                <a:gd name="adj3" fmla="val 33333"/>
              </a:avLst>
            </a:prstGeom>
            <a:solidFill>
              <a:srgbClr val="0033CC">
                <a:alpha val="50195"/>
              </a:srgbClr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7" name="AutoShape 8"/>
            <p:cNvSpPr>
              <a:spLocks noChangeArrowheads="1"/>
            </p:cNvSpPr>
            <p:nvPr/>
          </p:nvSpPr>
          <p:spPr bwMode="auto">
            <a:xfrm rot="-5400000">
              <a:off x="3400" y="2208"/>
              <a:ext cx="232" cy="327"/>
            </a:xfrm>
            <a:prstGeom prst="curvedRightArrow">
              <a:avLst>
                <a:gd name="adj1" fmla="val 28190"/>
                <a:gd name="adj2" fmla="val 56379"/>
                <a:gd name="adj3" fmla="val 33333"/>
              </a:avLst>
            </a:prstGeom>
            <a:solidFill>
              <a:srgbClr val="0033CC">
                <a:alpha val="50195"/>
              </a:srgbClr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8" name="AutoShape 9"/>
            <p:cNvSpPr>
              <a:spLocks noChangeArrowheads="1"/>
            </p:cNvSpPr>
            <p:nvPr/>
          </p:nvSpPr>
          <p:spPr bwMode="auto">
            <a:xfrm rot="-5400000">
              <a:off x="2637" y="2373"/>
              <a:ext cx="232" cy="328"/>
            </a:xfrm>
            <a:prstGeom prst="curvedRightArrow">
              <a:avLst>
                <a:gd name="adj1" fmla="val 28276"/>
                <a:gd name="adj2" fmla="val 56552"/>
                <a:gd name="adj3" fmla="val 33333"/>
              </a:avLst>
            </a:prstGeom>
            <a:solidFill>
              <a:srgbClr val="0033CC">
                <a:alpha val="50195"/>
              </a:srgbClr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9" name="Oval 10"/>
            <p:cNvSpPr>
              <a:spLocks noChangeArrowheads="1"/>
            </p:cNvSpPr>
            <p:nvPr/>
          </p:nvSpPr>
          <p:spPr bwMode="auto">
            <a:xfrm>
              <a:off x="3716" y="2288"/>
              <a:ext cx="37" cy="33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0" name="Oval 11"/>
            <p:cNvSpPr>
              <a:spLocks noChangeArrowheads="1"/>
            </p:cNvSpPr>
            <p:nvPr/>
          </p:nvSpPr>
          <p:spPr bwMode="auto">
            <a:xfrm>
              <a:off x="3244" y="2321"/>
              <a:ext cx="36" cy="33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1" name="Oval 12"/>
            <p:cNvSpPr>
              <a:spLocks noChangeArrowheads="1"/>
            </p:cNvSpPr>
            <p:nvPr/>
          </p:nvSpPr>
          <p:spPr bwMode="auto">
            <a:xfrm>
              <a:off x="2917" y="2387"/>
              <a:ext cx="35" cy="3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2" name="Oval 13"/>
            <p:cNvSpPr>
              <a:spLocks noChangeArrowheads="1"/>
            </p:cNvSpPr>
            <p:nvPr/>
          </p:nvSpPr>
          <p:spPr bwMode="auto">
            <a:xfrm>
              <a:off x="2496" y="2421"/>
              <a:ext cx="37" cy="33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3" name="Oval 14"/>
            <p:cNvSpPr>
              <a:spLocks noChangeArrowheads="1"/>
            </p:cNvSpPr>
            <p:nvPr/>
          </p:nvSpPr>
          <p:spPr bwMode="auto">
            <a:xfrm>
              <a:off x="2016" y="2454"/>
              <a:ext cx="36" cy="33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4" name="Oval 15"/>
            <p:cNvSpPr>
              <a:spLocks noChangeArrowheads="1"/>
            </p:cNvSpPr>
            <p:nvPr/>
          </p:nvSpPr>
          <p:spPr bwMode="auto">
            <a:xfrm>
              <a:off x="1584" y="2448"/>
              <a:ext cx="36" cy="3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856288" y="4200525"/>
            <a:ext cx="3186112" cy="1509713"/>
            <a:chOff x="3689" y="2646"/>
            <a:chExt cx="2007" cy="951"/>
          </a:xfrm>
        </p:grpSpPr>
        <p:sp>
          <p:nvSpPr>
            <p:cNvPr id="21520" name="Oval 17"/>
            <p:cNvSpPr>
              <a:spLocks noChangeArrowheads="1"/>
            </p:cNvSpPr>
            <p:nvPr/>
          </p:nvSpPr>
          <p:spPr bwMode="auto">
            <a:xfrm>
              <a:off x="3908" y="2646"/>
              <a:ext cx="37" cy="33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1" name="Line 18"/>
            <p:cNvSpPr>
              <a:spLocks noChangeShapeType="1"/>
            </p:cNvSpPr>
            <p:nvPr/>
          </p:nvSpPr>
          <p:spPr bwMode="auto">
            <a:xfrm flipH="1" flipV="1">
              <a:off x="3984" y="2736"/>
              <a:ext cx="192" cy="52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522" name="Text Box 19"/>
            <p:cNvSpPr txBox="1">
              <a:spLocks noChangeArrowheads="1"/>
            </p:cNvSpPr>
            <p:nvPr/>
          </p:nvSpPr>
          <p:spPr bwMode="auto">
            <a:xfrm>
              <a:off x="3689" y="3345"/>
              <a:ext cx="200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2000">
                  <a:solidFill>
                    <a:srgbClr val="FF3300"/>
                  </a:solidFill>
                  <a:latin typeface="Comic Sans MS" pitchFamily="66" charset="0"/>
                </a:rPr>
                <a:t>Biodegradace či toxicita</a:t>
              </a:r>
              <a:endParaRPr lang="en-US" sz="2000">
                <a:solidFill>
                  <a:srgbClr val="FF3300"/>
                </a:solidFill>
                <a:latin typeface="Comic Sans MS" pitchFamily="66" charset="0"/>
              </a:endParaRPr>
            </a:p>
          </p:txBody>
        </p:sp>
      </p:grpSp>
      <p:sp>
        <p:nvSpPr>
          <p:cNvPr id="21509" name="Oval 20" descr="Bouquet"/>
          <p:cNvSpPr>
            <a:spLocks noChangeArrowheads="1"/>
          </p:cNvSpPr>
          <p:nvPr/>
        </p:nvSpPr>
        <p:spPr bwMode="auto">
          <a:xfrm>
            <a:off x="6111875" y="3027363"/>
            <a:ext cx="2422525" cy="1630362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Text Box 21"/>
          <p:cNvSpPr txBox="1">
            <a:spLocks noChangeArrowheads="1"/>
          </p:cNvSpPr>
          <p:nvPr/>
        </p:nvSpPr>
        <p:spPr bwMode="auto">
          <a:xfrm>
            <a:off x="6477000" y="3581400"/>
            <a:ext cx="12334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>
                <a:solidFill>
                  <a:srgbClr val="FF3300"/>
                </a:solidFill>
                <a:latin typeface="Comic Sans MS" pitchFamily="66" charset="0"/>
              </a:rPr>
              <a:t>BAKTERIE</a:t>
            </a:r>
            <a:endParaRPr lang="en-GB">
              <a:solidFill>
                <a:srgbClr val="FF3300"/>
              </a:solidFill>
              <a:latin typeface="Comic Sans MS" pitchFamily="66" charset="0"/>
            </a:endParaRPr>
          </a:p>
        </p:txBody>
      </p:sp>
      <p:grpSp>
        <p:nvGrpSpPr>
          <p:cNvPr id="21511" name="Group 22"/>
          <p:cNvGrpSpPr>
            <a:grpSpLocks/>
          </p:cNvGrpSpPr>
          <p:nvPr/>
        </p:nvGrpSpPr>
        <p:grpSpPr bwMode="auto">
          <a:xfrm>
            <a:off x="381000" y="2133600"/>
            <a:ext cx="5818188" cy="3086100"/>
            <a:chOff x="336" y="1453"/>
            <a:chExt cx="3665" cy="1944"/>
          </a:xfrm>
        </p:grpSpPr>
        <p:sp>
          <p:nvSpPr>
            <p:cNvPr id="21515" name="Oval 23"/>
            <p:cNvSpPr>
              <a:spLocks noChangeArrowheads="1"/>
            </p:cNvSpPr>
            <p:nvPr/>
          </p:nvSpPr>
          <p:spPr bwMode="auto">
            <a:xfrm>
              <a:off x="1171" y="2387"/>
              <a:ext cx="36" cy="3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516" name="Group 24"/>
            <p:cNvGrpSpPr>
              <a:grpSpLocks/>
            </p:cNvGrpSpPr>
            <p:nvPr/>
          </p:nvGrpSpPr>
          <p:grpSpPr bwMode="auto">
            <a:xfrm>
              <a:off x="336" y="1453"/>
              <a:ext cx="3665" cy="1944"/>
              <a:chOff x="336" y="1453"/>
              <a:chExt cx="3665" cy="1944"/>
            </a:xfrm>
          </p:grpSpPr>
          <p:sp>
            <p:nvSpPr>
              <p:cNvPr id="21517" name="Rectangle 25" descr="Sand"/>
              <p:cNvSpPr>
                <a:spLocks noChangeArrowheads="1"/>
              </p:cNvSpPr>
              <p:nvPr/>
            </p:nvSpPr>
            <p:spPr bwMode="auto">
              <a:xfrm rot="346771">
                <a:off x="528" y="1680"/>
                <a:ext cx="528" cy="1248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18" name="Freeform 26" descr="Sand"/>
              <p:cNvSpPr>
                <a:spLocks/>
              </p:cNvSpPr>
              <p:nvPr/>
            </p:nvSpPr>
            <p:spPr bwMode="auto">
              <a:xfrm>
                <a:off x="599" y="1453"/>
                <a:ext cx="3402" cy="987"/>
              </a:xfrm>
              <a:custGeom>
                <a:avLst/>
                <a:gdLst>
                  <a:gd name="T0" fmla="*/ 361 w 3402"/>
                  <a:gd name="T1" fmla="*/ 891 h 987"/>
                  <a:gd name="T2" fmla="*/ 665 w 3402"/>
                  <a:gd name="T3" fmla="*/ 891 h 987"/>
                  <a:gd name="T4" fmla="*/ 777 w 3402"/>
                  <a:gd name="T5" fmla="*/ 955 h 987"/>
                  <a:gd name="T6" fmla="*/ 1065 w 3402"/>
                  <a:gd name="T7" fmla="*/ 939 h 987"/>
                  <a:gd name="T8" fmla="*/ 1177 w 3402"/>
                  <a:gd name="T9" fmla="*/ 987 h 987"/>
                  <a:gd name="T10" fmla="*/ 1641 w 3402"/>
                  <a:gd name="T11" fmla="*/ 923 h 987"/>
                  <a:gd name="T12" fmla="*/ 2345 w 3402"/>
                  <a:gd name="T13" fmla="*/ 907 h 987"/>
                  <a:gd name="T14" fmla="*/ 2761 w 3402"/>
                  <a:gd name="T15" fmla="*/ 795 h 987"/>
                  <a:gd name="T16" fmla="*/ 2809 w 3402"/>
                  <a:gd name="T17" fmla="*/ 779 h 987"/>
                  <a:gd name="T18" fmla="*/ 2841 w 3402"/>
                  <a:gd name="T19" fmla="*/ 763 h 987"/>
                  <a:gd name="T20" fmla="*/ 2937 w 3402"/>
                  <a:gd name="T21" fmla="*/ 747 h 987"/>
                  <a:gd name="T22" fmla="*/ 3225 w 3402"/>
                  <a:gd name="T23" fmla="*/ 827 h 987"/>
                  <a:gd name="T24" fmla="*/ 3241 w 3402"/>
                  <a:gd name="T25" fmla="*/ 859 h 987"/>
                  <a:gd name="T26" fmla="*/ 3353 w 3402"/>
                  <a:gd name="T27" fmla="*/ 795 h 987"/>
                  <a:gd name="T28" fmla="*/ 3321 w 3402"/>
                  <a:gd name="T29" fmla="*/ 571 h 987"/>
                  <a:gd name="T30" fmla="*/ 3193 w 3402"/>
                  <a:gd name="T31" fmla="*/ 315 h 987"/>
                  <a:gd name="T32" fmla="*/ 2537 w 3402"/>
                  <a:gd name="T33" fmla="*/ 75 h 987"/>
                  <a:gd name="T34" fmla="*/ 2361 w 3402"/>
                  <a:gd name="T35" fmla="*/ 91 h 987"/>
                  <a:gd name="T36" fmla="*/ 2297 w 3402"/>
                  <a:gd name="T37" fmla="*/ 123 h 987"/>
                  <a:gd name="T38" fmla="*/ 1977 w 3402"/>
                  <a:gd name="T39" fmla="*/ 155 h 987"/>
                  <a:gd name="T40" fmla="*/ 1625 w 3402"/>
                  <a:gd name="T41" fmla="*/ 139 h 987"/>
                  <a:gd name="T42" fmla="*/ 1193 w 3402"/>
                  <a:gd name="T43" fmla="*/ 59 h 987"/>
                  <a:gd name="T44" fmla="*/ 633 w 3402"/>
                  <a:gd name="T45" fmla="*/ 27 h 987"/>
                  <a:gd name="T46" fmla="*/ 233 w 3402"/>
                  <a:gd name="T47" fmla="*/ 27 h 987"/>
                  <a:gd name="T48" fmla="*/ 121 w 3402"/>
                  <a:gd name="T49" fmla="*/ 75 h 987"/>
                  <a:gd name="T50" fmla="*/ 9 w 3402"/>
                  <a:gd name="T51" fmla="*/ 315 h 987"/>
                  <a:gd name="T52" fmla="*/ 41 w 3402"/>
                  <a:gd name="T53" fmla="*/ 555 h 987"/>
                  <a:gd name="T54" fmla="*/ 73 w 3402"/>
                  <a:gd name="T55" fmla="*/ 715 h 987"/>
                  <a:gd name="T56" fmla="*/ 105 w 3402"/>
                  <a:gd name="T57" fmla="*/ 747 h 987"/>
                  <a:gd name="T58" fmla="*/ 297 w 3402"/>
                  <a:gd name="T59" fmla="*/ 923 h 987"/>
                  <a:gd name="T60" fmla="*/ 361 w 3402"/>
                  <a:gd name="T61" fmla="*/ 891 h 98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02"/>
                  <a:gd name="T94" fmla="*/ 0 h 987"/>
                  <a:gd name="T95" fmla="*/ 3402 w 3402"/>
                  <a:gd name="T96" fmla="*/ 987 h 98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02" h="987">
                    <a:moveTo>
                      <a:pt x="361" y="891"/>
                    </a:moveTo>
                    <a:cubicBezTo>
                      <a:pt x="493" y="858"/>
                      <a:pt x="439" y="864"/>
                      <a:pt x="665" y="891"/>
                    </a:cubicBezTo>
                    <a:cubicBezTo>
                      <a:pt x="703" y="895"/>
                      <a:pt x="743" y="938"/>
                      <a:pt x="777" y="955"/>
                    </a:cubicBezTo>
                    <a:cubicBezTo>
                      <a:pt x="920" y="931"/>
                      <a:pt x="904" y="921"/>
                      <a:pt x="1065" y="939"/>
                    </a:cubicBezTo>
                    <a:cubicBezTo>
                      <a:pt x="1102" y="957"/>
                      <a:pt x="1140" y="969"/>
                      <a:pt x="1177" y="987"/>
                    </a:cubicBezTo>
                    <a:cubicBezTo>
                      <a:pt x="1339" y="972"/>
                      <a:pt x="1490" y="973"/>
                      <a:pt x="1641" y="923"/>
                    </a:cubicBezTo>
                    <a:cubicBezTo>
                      <a:pt x="1887" y="942"/>
                      <a:pt x="2088" y="917"/>
                      <a:pt x="2345" y="907"/>
                    </a:cubicBezTo>
                    <a:cubicBezTo>
                      <a:pt x="2483" y="861"/>
                      <a:pt x="2618" y="824"/>
                      <a:pt x="2761" y="795"/>
                    </a:cubicBezTo>
                    <a:cubicBezTo>
                      <a:pt x="2778" y="792"/>
                      <a:pt x="2793" y="785"/>
                      <a:pt x="2809" y="779"/>
                    </a:cubicBezTo>
                    <a:cubicBezTo>
                      <a:pt x="2820" y="775"/>
                      <a:pt x="2829" y="766"/>
                      <a:pt x="2841" y="763"/>
                    </a:cubicBezTo>
                    <a:cubicBezTo>
                      <a:pt x="2872" y="755"/>
                      <a:pt x="2905" y="752"/>
                      <a:pt x="2937" y="747"/>
                    </a:cubicBezTo>
                    <a:cubicBezTo>
                      <a:pt x="3302" y="773"/>
                      <a:pt x="3066" y="721"/>
                      <a:pt x="3225" y="827"/>
                    </a:cubicBezTo>
                    <a:cubicBezTo>
                      <a:pt x="3230" y="838"/>
                      <a:pt x="3233" y="851"/>
                      <a:pt x="3241" y="859"/>
                    </a:cubicBezTo>
                    <a:cubicBezTo>
                      <a:pt x="3288" y="906"/>
                      <a:pt x="3335" y="831"/>
                      <a:pt x="3353" y="795"/>
                    </a:cubicBezTo>
                    <a:cubicBezTo>
                      <a:pt x="3365" y="724"/>
                      <a:pt x="3402" y="612"/>
                      <a:pt x="3321" y="571"/>
                    </a:cubicBezTo>
                    <a:cubicBezTo>
                      <a:pt x="3280" y="488"/>
                      <a:pt x="3268" y="380"/>
                      <a:pt x="3193" y="315"/>
                    </a:cubicBezTo>
                    <a:cubicBezTo>
                      <a:pt x="3049" y="189"/>
                      <a:pt x="2725" y="106"/>
                      <a:pt x="2537" y="75"/>
                    </a:cubicBezTo>
                    <a:cubicBezTo>
                      <a:pt x="2478" y="80"/>
                      <a:pt x="2419" y="79"/>
                      <a:pt x="2361" y="91"/>
                    </a:cubicBezTo>
                    <a:cubicBezTo>
                      <a:pt x="2338" y="96"/>
                      <a:pt x="2320" y="117"/>
                      <a:pt x="2297" y="123"/>
                    </a:cubicBezTo>
                    <a:cubicBezTo>
                      <a:pt x="2236" y="140"/>
                      <a:pt x="2001" y="153"/>
                      <a:pt x="1977" y="155"/>
                    </a:cubicBezTo>
                    <a:cubicBezTo>
                      <a:pt x="1860" y="150"/>
                      <a:pt x="1742" y="153"/>
                      <a:pt x="1625" y="139"/>
                    </a:cubicBezTo>
                    <a:cubicBezTo>
                      <a:pt x="1482" y="122"/>
                      <a:pt x="1338" y="76"/>
                      <a:pt x="1193" y="59"/>
                    </a:cubicBezTo>
                    <a:cubicBezTo>
                      <a:pt x="967" y="32"/>
                      <a:pt x="921" y="39"/>
                      <a:pt x="633" y="27"/>
                    </a:cubicBezTo>
                    <a:cubicBezTo>
                      <a:pt x="447" y="0"/>
                      <a:pt x="504" y="1"/>
                      <a:pt x="233" y="27"/>
                    </a:cubicBezTo>
                    <a:cubicBezTo>
                      <a:pt x="193" y="31"/>
                      <a:pt x="121" y="75"/>
                      <a:pt x="121" y="75"/>
                    </a:cubicBezTo>
                    <a:cubicBezTo>
                      <a:pt x="81" y="155"/>
                      <a:pt x="38" y="229"/>
                      <a:pt x="9" y="315"/>
                    </a:cubicBezTo>
                    <a:cubicBezTo>
                      <a:pt x="49" y="597"/>
                      <a:pt x="0" y="245"/>
                      <a:pt x="41" y="555"/>
                    </a:cubicBezTo>
                    <a:cubicBezTo>
                      <a:pt x="44" y="574"/>
                      <a:pt x="52" y="680"/>
                      <a:pt x="73" y="715"/>
                    </a:cubicBezTo>
                    <a:cubicBezTo>
                      <a:pt x="81" y="728"/>
                      <a:pt x="96" y="735"/>
                      <a:pt x="105" y="747"/>
                    </a:cubicBezTo>
                    <a:cubicBezTo>
                      <a:pt x="162" y="819"/>
                      <a:pt x="213" y="881"/>
                      <a:pt x="297" y="923"/>
                    </a:cubicBezTo>
                    <a:cubicBezTo>
                      <a:pt x="318" y="912"/>
                      <a:pt x="361" y="891"/>
                      <a:pt x="361" y="891"/>
                    </a:cubicBez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1519" name="Freeform 27" descr="Sand"/>
              <p:cNvSpPr>
                <a:spLocks/>
              </p:cNvSpPr>
              <p:nvPr/>
            </p:nvSpPr>
            <p:spPr bwMode="auto">
              <a:xfrm>
                <a:off x="336" y="2112"/>
                <a:ext cx="3574" cy="1285"/>
              </a:xfrm>
              <a:custGeom>
                <a:avLst/>
                <a:gdLst>
                  <a:gd name="T0" fmla="*/ 598 w 3574"/>
                  <a:gd name="T1" fmla="*/ 101 h 1285"/>
                  <a:gd name="T2" fmla="*/ 678 w 3574"/>
                  <a:gd name="T3" fmla="*/ 181 h 1285"/>
                  <a:gd name="T4" fmla="*/ 710 w 3574"/>
                  <a:gd name="T5" fmla="*/ 245 h 1285"/>
                  <a:gd name="T6" fmla="*/ 726 w 3574"/>
                  <a:gd name="T7" fmla="*/ 293 h 1285"/>
                  <a:gd name="T8" fmla="*/ 758 w 3574"/>
                  <a:gd name="T9" fmla="*/ 309 h 1285"/>
                  <a:gd name="T10" fmla="*/ 774 w 3574"/>
                  <a:gd name="T11" fmla="*/ 357 h 1285"/>
                  <a:gd name="T12" fmla="*/ 998 w 3574"/>
                  <a:gd name="T13" fmla="*/ 453 h 1285"/>
                  <a:gd name="T14" fmla="*/ 1798 w 3574"/>
                  <a:gd name="T15" fmla="*/ 597 h 1285"/>
                  <a:gd name="T16" fmla="*/ 2726 w 3574"/>
                  <a:gd name="T17" fmla="*/ 645 h 1285"/>
                  <a:gd name="T18" fmla="*/ 3158 w 3574"/>
                  <a:gd name="T19" fmla="*/ 709 h 1285"/>
                  <a:gd name="T20" fmla="*/ 3462 w 3574"/>
                  <a:gd name="T21" fmla="*/ 821 h 1285"/>
                  <a:gd name="T22" fmla="*/ 3542 w 3574"/>
                  <a:gd name="T23" fmla="*/ 885 h 1285"/>
                  <a:gd name="T24" fmla="*/ 3574 w 3574"/>
                  <a:gd name="T25" fmla="*/ 949 h 1285"/>
                  <a:gd name="T26" fmla="*/ 3526 w 3574"/>
                  <a:gd name="T27" fmla="*/ 1157 h 1285"/>
                  <a:gd name="T28" fmla="*/ 3462 w 3574"/>
                  <a:gd name="T29" fmla="*/ 1189 h 1285"/>
                  <a:gd name="T30" fmla="*/ 3126 w 3574"/>
                  <a:gd name="T31" fmla="*/ 1285 h 1285"/>
                  <a:gd name="T32" fmla="*/ 2630 w 3574"/>
                  <a:gd name="T33" fmla="*/ 1221 h 1285"/>
                  <a:gd name="T34" fmla="*/ 1494 w 3574"/>
                  <a:gd name="T35" fmla="*/ 1189 h 1285"/>
                  <a:gd name="T36" fmla="*/ 1014 w 3574"/>
                  <a:gd name="T37" fmla="*/ 1125 h 1285"/>
                  <a:gd name="T38" fmla="*/ 566 w 3574"/>
                  <a:gd name="T39" fmla="*/ 1077 h 1285"/>
                  <a:gd name="T40" fmla="*/ 278 w 3574"/>
                  <a:gd name="T41" fmla="*/ 981 h 1285"/>
                  <a:gd name="T42" fmla="*/ 38 w 3574"/>
                  <a:gd name="T43" fmla="*/ 773 h 1285"/>
                  <a:gd name="T44" fmla="*/ 198 w 3574"/>
                  <a:gd name="T45" fmla="*/ 277 h 1285"/>
                  <a:gd name="T46" fmla="*/ 326 w 3574"/>
                  <a:gd name="T47" fmla="*/ 165 h 1285"/>
                  <a:gd name="T48" fmla="*/ 422 w 3574"/>
                  <a:gd name="T49" fmla="*/ 85 h 1285"/>
                  <a:gd name="T50" fmla="*/ 502 w 3574"/>
                  <a:gd name="T51" fmla="*/ 53 h 1285"/>
                  <a:gd name="T52" fmla="*/ 582 w 3574"/>
                  <a:gd name="T53" fmla="*/ 5 h 1285"/>
                  <a:gd name="T54" fmla="*/ 678 w 3574"/>
                  <a:gd name="T55" fmla="*/ 117 h 1285"/>
                  <a:gd name="T56" fmla="*/ 694 w 3574"/>
                  <a:gd name="T57" fmla="*/ 245 h 128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574"/>
                  <a:gd name="T88" fmla="*/ 0 h 1285"/>
                  <a:gd name="T89" fmla="*/ 3574 w 3574"/>
                  <a:gd name="T90" fmla="*/ 1285 h 128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574" h="1285">
                    <a:moveTo>
                      <a:pt x="598" y="101"/>
                    </a:moveTo>
                    <a:cubicBezTo>
                      <a:pt x="652" y="137"/>
                      <a:pt x="645" y="124"/>
                      <a:pt x="678" y="181"/>
                    </a:cubicBezTo>
                    <a:cubicBezTo>
                      <a:pt x="690" y="202"/>
                      <a:pt x="699" y="224"/>
                      <a:pt x="710" y="245"/>
                    </a:cubicBezTo>
                    <a:cubicBezTo>
                      <a:pt x="718" y="260"/>
                      <a:pt x="716" y="280"/>
                      <a:pt x="726" y="293"/>
                    </a:cubicBezTo>
                    <a:cubicBezTo>
                      <a:pt x="733" y="303"/>
                      <a:pt x="747" y="304"/>
                      <a:pt x="758" y="309"/>
                    </a:cubicBezTo>
                    <a:cubicBezTo>
                      <a:pt x="763" y="325"/>
                      <a:pt x="764" y="343"/>
                      <a:pt x="774" y="357"/>
                    </a:cubicBezTo>
                    <a:cubicBezTo>
                      <a:pt x="839" y="448"/>
                      <a:pt x="886" y="439"/>
                      <a:pt x="998" y="453"/>
                    </a:cubicBezTo>
                    <a:cubicBezTo>
                      <a:pt x="1269" y="634"/>
                      <a:pt x="1428" y="585"/>
                      <a:pt x="1798" y="597"/>
                    </a:cubicBezTo>
                    <a:cubicBezTo>
                      <a:pt x="2107" y="618"/>
                      <a:pt x="2417" y="621"/>
                      <a:pt x="2726" y="645"/>
                    </a:cubicBezTo>
                    <a:cubicBezTo>
                      <a:pt x="2915" y="721"/>
                      <a:pt x="2838" y="693"/>
                      <a:pt x="3158" y="709"/>
                    </a:cubicBezTo>
                    <a:cubicBezTo>
                      <a:pt x="3264" y="730"/>
                      <a:pt x="3366" y="773"/>
                      <a:pt x="3462" y="821"/>
                    </a:cubicBezTo>
                    <a:cubicBezTo>
                      <a:pt x="3483" y="832"/>
                      <a:pt x="3527" y="863"/>
                      <a:pt x="3542" y="885"/>
                    </a:cubicBezTo>
                    <a:cubicBezTo>
                      <a:pt x="3555" y="905"/>
                      <a:pt x="3574" y="949"/>
                      <a:pt x="3574" y="949"/>
                    </a:cubicBezTo>
                    <a:cubicBezTo>
                      <a:pt x="3570" y="973"/>
                      <a:pt x="3549" y="1134"/>
                      <a:pt x="3526" y="1157"/>
                    </a:cubicBezTo>
                    <a:cubicBezTo>
                      <a:pt x="3509" y="1174"/>
                      <a:pt x="3483" y="1178"/>
                      <a:pt x="3462" y="1189"/>
                    </a:cubicBezTo>
                    <a:cubicBezTo>
                      <a:pt x="3355" y="1243"/>
                      <a:pt x="3243" y="1265"/>
                      <a:pt x="3126" y="1285"/>
                    </a:cubicBezTo>
                    <a:cubicBezTo>
                      <a:pt x="2961" y="1267"/>
                      <a:pt x="2796" y="1231"/>
                      <a:pt x="2630" y="1221"/>
                    </a:cubicBezTo>
                    <a:cubicBezTo>
                      <a:pt x="2366" y="1205"/>
                      <a:pt x="1687" y="1193"/>
                      <a:pt x="1494" y="1189"/>
                    </a:cubicBezTo>
                    <a:cubicBezTo>
                      <a:pt x="1227" y="1162"/>
                      <a:pt x="1387" y="1181"/>
                      <a:pt x="1014" y="1125"/>
                    </a:cubicBezTo>
                    <a:cubicBezTo>
                      <a:pt x="865" y="1103"/>
                      <a:pt x="566" y="1077"/>
                      <a:pt x="566" y="1077"/>
                    </a:cubicBezTo>
                    <a:cubicBezTo>
                      <a:pt x="454" y="1045"/>
                      <a:pt x="394" y="1031"/>
                      <a:pt x="278" y="981"/>
                    </a:cubicBezTo>
                    <a:cubicBezTo>
                      <a:pt x="203" y="949"/>
                      <a:pt x="90" y="825"/>
                      <a:pt x="38" y="773"/>
                    </a:cubicBezTo>
                    <a:cubicBezTo>
                      <a:pt x="0" y="621"/>
                      <a:pt x="36" y="358"/>
                      <a:pt x="198" y="277"/>
                    </a:cubicBezTo>
                    <a:cubicBezTo>
                      <a:pt x="281" y="166"/>
                      <a:pt x="204" y="252"/>
                      <a:pt x="326" y="165"/>
                    </a:cubicBezTo>
                    <a:cubicBezTo>
                      <a:pt x="425" y="94"/>
                      <a:pt x="261" y="177"/>
                      <a:pt x="422" y="85"/>
                    </a:cubicBezTo>
                    <a:cubicBezTo>
                      <a:pt x="467" y="59"/>
                      <a:pt x="465" y="81"/>
                      <a:pt x="502" y="53"/>
                    </a:cubicBezTo>
                    <a:cubicBezTo>
                      <a:pt x="572" y="0"/>
                      <a:pt x="490" y="36"/>
                      <a:pt x="582" y="5"/>
                    </a:cubicBezTo>
                    <a:cubicBezTo>
                      <a:pt x="631" y="29"/>
                      <a:pt x="654" y="69"/>
                      <a:pt x="678" y="117"/>
                    </a:cubicBezTo>
                    <a:cubicBezTo>
                      <a:pt x="683" y="160"/>
                      <a:pt x="694" y="245"/>
                      <a:pt x="694" y="245"/>
                    </a:cubicBezTo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2667000" y="6521450"/>
            <a:ext cx="2955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Autor schématu K.T. Semple</a:t>
            </a:r>
          </a:p>
        </p:txBody>
      </p:sp>
      <p:sp>
        <p:nvSpPr>
          <p:cNvPr id="21513" name="Rectangle 29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mtClean="0">
                <a:effectLst/>
              </a:rPr>
              <a:t>Příklad fungování „mass transfer“</a:t>
            </a:r>
          </a:p>
        </p:txBody>
      </p:sp>
      <p:sp>
        <p:nvSpPr>
          <p:cNvPr id="21514" name="Text Box 30"/>
          <p:cNvSpPr txBox="1">
            <a:spLocks noChangeArrowheads="1"/>
          </p:cNvSpPr>
          <p:nvPr/>
        </p:nvSpPr>
        <p:spPr bwMode="auto">
          <a:xfrm>
            <a:off x="1676400" y="2590800"/>
            <a:ext cx="2524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omic Sans MS" pitchFamily="66" charset="0"/>
              </a:rPr>
              <a:t>Půdní částice a pór v 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2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Princip „</a:t>
            </a:r>
            <a:r>
              <a:rPr lang="en-GB" dirty="0" smtClean="0"/>
              <a:t>mass transfer</a:t>
            </a:r>
            <a:r>
              <a:rPr lang="cs-CZ" dirty="0" smtClean="0"/>
              <a:t>“ (přesunu polutantu) </a:t>
            </a:r>
            <a:r>
              <a:rPr lang="en-GB" dirty="0" smtClean="0"/>
              <a:t>?</a:t>
            </a:r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24038" y="4078288"/>
            <a:ext cx="4903787" cy="2025650"/>
            <a:chOff x="1231" y="2823"/>
            <a:chExt cx="3089" cy="1276"/>
          </a:xfrm>
        </p:grpSpPr>
        <p:sp>
          <p:nvSpPr>
            <p:cNvPr id="2088" name="Text Box 5"/>
            <p:cNvSpPr txBox="1">
              <a:spLocks noChangeArrowheads="1"/>
            </p:cNvSpPr>
            <p:nvPr/>
          </p:nvSpPr>
          <p:spPr bwMode="auto">
            <a:xfrm>
              <a:off x="1231" y="3657"/>
              <a:ext cx="308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s-CZ" sz="2000">
                  <a:solidFill>
                    <a:srgbClr val="000099"/>
                  </a:solidFill>
                  <a:latin typeface="Comic Sans MS" pitchFamily="66" charset="0"/>
                </a:rPr>
                <a:t>Reakce nachýlená ve prospěch desorpce</a:t>
              </a:r>
              <a:endParaRPr lang="en-GB" sz="2000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2089" name="AutoShape 6"/>
            <p:cNvSpPr>
              <a:spLocks noChangeArrowheads="1"/>
            </p:cNvSpPr>
            <p:nvPr/>
          </p:nvSpPr>
          <p:spPr bwMode="auto">
            <a:xfrm>
              <a:off x="1968" y="2823"/>
              <a:ext cx="1296" cy="240"/>
            </a:xfrm>
            <a:prstGeom prst="rightArrow">
              <a:avLst>
                <a:gd name="adj1" fmla="val 50000"/>
                <a:gd name="adj2" fmla="val 135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0" name="AutoShape 7"/>
            <p:cNvSpPr>
              <a:spLocks noChangeArrowheads="1"/>
            </p:cNvSpPr>
            <p:nvPr/>
          </p:nvSpPr>
          <p:spPr bwMode="auto">
            <a:xfrm>
              <a:off x="2160" y="3207"/>
              <a:ext cx="864" cy="96"/>
            </a:xfrm>
            <a:prstGeom prst="leftArrow">
              <a:avLst>
                <a:gd name="adj1" fmla="val 50000"/>
                <a:gd name="adj2" fmla="val 2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357438" y="1425575"/>
            <a:ext cx="3352800" cy="1165225"/>
            <a:chOff x="1536" y="1065"/>
            <a:chExt cx="2112" cy="734"/>
          </a:xfrm>
        </p:grpSpPr>
        <p:grpSp>
          <p:nvGrpSpPr>
            <p:cNvPr id="2084" name="Group 9"/>
            <p:cNvGrpSpPr>
              <a:grpSpLocks/>
            </p:cNvGrpSpPr>
            <p:nvPr/>
          </p:nvGrpSpPr>
          <p:grpSpPr bwMode="auto">
            <a:xfrm>
              <a:off x="2064" y="1367"/>
              <a:ext cx="1056" cy="432"/>
              <a:chOff x="2064" y="1367"/>
              <a:chExt cx="1056" cy="432"/>
            </a:xfrm>
          </p:grpSpPr>
          <p:sp>
            <p:nvSpPr>
              <p:cNvPr id="2086" name="AutoShape 10"/>
              <p:cNvSpPr>
                <a:spLocks noChangeArrowheads="1"/>
              </p:cNvSpPr>
              <p:nvPr/>
            </p:nvSpPr>
            <p:spPr bwMode="auto">
              <a:xfrm>
                <a:off x="2064" y="1367"/>
                <a:ext cx="1056" cy="144"/>
              </a:xfrm>
              <a:prstGeom prst="rightArrow">
                <a:avLst>
                  <a:gd name="adj1" fmla="val 50000"/>
                  <a:gd name="adj2" fmla="val 183333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7" name="AutoShape 11"/>
              <p:cNvSpPr>
                <a:spLocks noChangeArrowheads="1"/>
              </p:cNvSpPr>
              <p:nvPr/>
            </p:nvSpPr>
            <p:spPr bwMode="auto">
              <a:xfrm>
                <a:off x="2064" y="1655"/>
                <a:ext cx="1056" cy="144"/>
              </a:xfrm>
              <a:prstGeom prst="leftArrow">
                <a:avLst>
                  <a:gd name="adj1" fmla="val 50000"/>
                  <a:gd name="adj2" fmla="val 183333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85" name="Text Box 12"/>
            <p:cNvSpPr txBox="1">
              <a:spLocks noChangeArrowheads="1"/>
            </p:cNvSpPr>
            <p:nvPr/>
          </p:nvSpPr>
          <p:spPr bwMode="auto">
            <a:xfrm>
              <a:off x="1536" y="1065"/>
              <a:ext cx="21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s-CZ" sz="2000">
                  <a:solidFill>
                    <a:srgbClr val="000099"/>
                  </a:solidFill>
                  <a:latin typeface="Comic Sans MS" pitchFamily="66" charset="0"/>
                </a:rPr>
                <a:t>Rovnováha</a:t>
              </a:r>
              <a:endParaRPr lang="en-GB" sz="2000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376238" y="3368675"/>
            <a:ext cx="8380412" cy="2132013"/>
            <a:chOff x="288" y="2289"/>
            <a:chExt cx="5279" cy="1343"/>
          </a:xfrm>
        </p:grpSpPr>
        <p:grpSp>
          <p:nvGrpSpPr>
            <p:cNvPr id="2075" name="Group 14"/>
            <p:cNvGrpSpPr>
              <a:grpSpLocks/>
            </p:cNvGrpSpPr>
            <p:nvPr/>
          </p:nvGrpSpPr>
          <p:grpSpPr bwMode="auto">
            <a:xfrm>
              <a:off x="288" y="2289"/>
              <a:ext cx="1405" cy="1343"/>
              <a:chOff x="288" y="2289"/>
              <a:chExt cx="1405" cy="1343"/>
            </a:xfrm>
          </p:grpSpPr>
          <p:sp>
            <p:nvSpPr>
              <p:cNvPr id="2082" name="Freeform 15" descr="Sand"/>
              <p:cNvSpPr>
                <a:spLocks/>
              </p:cNvSpPr>
              <p:nvPr/>
            </p:nvSpPr>
            <p:spPr bwMode="auto">
              <a:xfrm>
                <a:off x="288" y="2544"/>
                <a:ext cx="1405" cy="999"/>
              </a:xfrm>
              <a:custGeom>
                <a:avLst/>
                <a:gdLst>
                  <a:gd name="T0" fmla="*/ 71 w 1810"/>
                  <a:gd name="T1" fmla="*/ 61 h 1333"/>
                  <a:gd name="T2" fmla="*/ 53 w 1810"/>
                  <a:gd name="T3" fmla="*/ 27 h 1333"/>
                  <a:gd name="T4" fmla="*/ 79 w 1810"/>
                  <a:gd name="T5" fmla="*/ 19 h 1333"/>
                  <a:gd name="T6" fmla="*/ 85 w 1810"/>
                  <a:gd name="T7" fmla="*/ 37 h 1333"/>
                  <a:gd name="T8" fmla="*/ 88 w 1810"/>
                  <a:gd name="T9" fmla="*/ 49 h 1333"/>
                  <a:gd name="T10" fmla="*/ 85 w 1810"/>
                  <a:gd name="T11" fmla="*/ 25 h 1333"/>
                  <a:gd name="T12" fmla="*/ 106 w 1810"/>
                  <a:gd name="T13" fmla="*/ 7 h 1333"/>
                  <a:gd name="T14" fmla="*/ 135 w 1810"/>
                  <a:gd name="T15" fmla="*/ 1 h 1333"/>
                  <a:gd name="T16" fmla="*/ 145 w 1810"/>
                  <a:gd name="T17" fmla="*/ 7 h 1333"/>
                  <a:gd name="T18" fmla="*/ 163 w 1810"/>
                  <a:gd name="T19" fmla="*/ 64 h 1333"/>
                  <a:gd name="T20" fmla="*/ 154 w 1810"/>
                  <a:gd name="T21" fmla="*/ 41 h 1333"/>
                  <a:gd name="T22" fmla="*/ 154 w 1810"/>
                  <a:gd name="T23" fmla="*/ 5 h 1333"/>
                  <a:gd name="T24" fmla="*/ 184 w 1810"/>
                  <a:gd name="T25" fmla="*/ 2 h 1333"/>
                  <a:gd name="T26" fmla="*/ 211 w 1810"/>
                  <a:gd name="T27" fmla="*/ 7 h 1333"/>
                  <a:gd name="T28" fmla="*/ 215 w 1810"/>
                  <a:gd name="T29" fmla="*/ 25 h 1333"/>
                  <a:gd name="T30" fmla="*/ 209 w 1810"/>
                  <a:gd name="T31" fmla="*/ 49 h 1333"/>
                  <a:gd name="T32" fmla="*/ 203 w 1810"/>
                  <a:gd name="T33" fmla="*/ 66 h 1333"/>
                  <a:gd name="T34" fmla="*/ 222 w 1810"/>
                  <a:gd name="T35" fmla="*/ 46 h 1333"/>
                  <a:gd name="T36" fmla="*/ 231 w 1810"/>
                  <a:gd name="T37" fmla="*/ 33 h 1333"/>
                  <a:gd name="T38" fmla="*/ 247 w 1810"/>
                  <a:gd name="T39" fmla="*/ 25 h 1333"/>
                  <a:gd name="T40" fmla="*/ 277 w 1810"/>
                  <a:gd name="T41" fmla="*/ 36 h 1333"/>
                  <a:gd name="T42" fmla="*/ 290 w 1810"/>
                  <a:gd name="T43" fmla="*/ 58 h 1333"/>
                  <a:gd name="T44" fmla="*/ 283 w 1810"/>
                  <a:gd name="T45" fmla="*/ 67 h 1333"/>
                  <a:gd name="T46" fmla="*/ 260 w 1810"/>
                  <a:gd name="T47" fmla="*/ 78 h 1333"/>
                  <a:gd name="T48" fmla="*/ 209 w 1810"/>
                  <a:gd name="T49" fmla="*/ 93 h 1333"/>
                  <a:gd name="T50" fmla="*/ 255 w 1810"/>
                  <a:gd name="T51" fmla="*/ 86 h 1333"/>
                  <a:gd name="T52" fmla="*/ 274 w 1810"/>
                  <a:gd name="T53" fmla="*/ 97 h 1333"/>
                  <a:gd name="T54" fmla="*/ 290 w 1810"/>
                  <a:gd name="T55" fmla="*/ 106 h 1333"/>
                  <a:gd name="T56" fmla="*/ 304 w 1810"/>
                  <a:gd name="T57" fmla="*/ 113 h 1333"/>
                  <a:gd name="T58" fmla="*/ 307 w 1810"/>
                  <a:gd name="T59" fmla="*/ 127 h 1333"/>
                  <a:gd name="T60" fmla="*/ 297 w 1810"/>
                  <a:gd name="T61" fmla="*/ 148 h 1333"/>
                  <a:gd name="T62" fmla="*/ 279 w 1810"/>
                  <a:gd name="T63" fmla="*/ 148 h 1333"/>
                  <a:gd name="T64" fmla="*/ 265 w 1810"/>
                  <a:gd name="T65" fmla="*/ 140 h 1333"/>
                  <a:gd name="T66" fmla="*/ 246 w 1810"/>
                  <a:gd name="T67" fmla="*/ 105 h 1333"/>
                  <a:gd name="T68" fmla="*/ 250 w 1810"/>
                  <a:gd name="T69" fmla="*/ 127 h 1333"/>
                  <a:gd name="T70" fmla="*/ 255 w 1810"/>
                  <a:gd name="T71" fmla="*/ 135 h 1333"/>
                  <a:gd name="T72" fmla="*/ 241 w 1810"/>
                  <a:gd name="T73" fmla="*/ 154 h 1333"/>
                  <a:gd name="T74" fmla="*/ 219 w 1810"/>
                  <a:gd name="T75" fmla="*/ 166 h 1333"/>
                  <a:gd name="T76" fmla="*/ 215 w 1810"/>
                  <a:gd name="T77" fmla="*/ 174 h 1333"/>
                  <a:gd name="T78" fmla="*/ 185 w 1810"/>
                  <a:gd name="T79" fmla="*/ 176 h 1333"/>
                  <a:gd name="T80" fmla="*/ 172 w 1810"/>
                  <a:gd name="T81" fmla="*/ 164 h 1333"/>
                  <a:gd name="T82" fmla="*/ 189 w 1810"/>
                  <a:gd name="T83" fmla="*/ 131 h 1333"/>
                  <a:gd name="T84" fmla="*/ 198 w 1810"/>
                  <a:gd name="T85" fmla="*/ 122 h 1333"/>
                  <a:gd name="T86" fmla="*/ 171 w 1810"/>
                  <a:gd name="T87" fmla="*/ 142 h 1333"/>
                  <a:gd name="T88" fmla="*/ 165 w 1810"/>
                  <a:gd name="T89" fmla="*/ 156 h 1333"/>
                  <a:gd name="T90" fmla="*/ 120 w 1810"/>
                  <a:gd name="T91" fmla="*/ 163 h 1333"/>
                  <a:gd name="T92" fmla="*/ 84 w 1810"/>
                  <a:gd name="T93" fmla="*/ 162 h 1333"/>
                  <a:gd name="T94" fmla="*/ 84 w 1810"/>
                  <a:gd name="T95" fmla="*/ 139 h 1333"/>
                  <a:gd name="T96" fmla="*/ 41 w 1810"/>
                  <a:gd name="T97" fmla="*/ 145 h 1333"/>
                  <a:gd name="T98" fmla="*/ 34 w 1810"/>
                  <a:gd name="T99" fmla="*/ 132 h 1333"/>
                  <a:gd name="T100" fmla="*/ 7 w 1810"/>
                  <a:gd name="T101" fmla="*/ 114 h 1333"/>
                  <a:gd name="T102" fmla="*/ 3 w 1810"/>
                  <a:gd name="T103" fmla="*/ 79 h 1333"/>
                  <a:gd name="T104" fmla="*/ 26 w 1810"/>
                  <a:gd name="T105" fmla="*/ 74 h 1333"/>
                  <a:gd name="T106" fmla="*/ 43 w 1810"/>
                  <a:gd name="T107" fmla="*/ 79 h 1333"/>
                  <a:gd name="T108" fmla="*/ 72 w 1810"/>
                  <a:gd name="T109" fmla="*/ 97 h 1333"/>
                  <a:gd name="T110" fmla="*/ 103 w 1810"/>
                  <a:gd name="T111" fmla="*/ 93 h 1333"/>
                  <a:gd name="T112" fmla="*/ 99 w 1810"/>
                  <a:gd name="T113" fmla="*/ 83 h 133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810"/>
                  <a:gd name="T172" fmla="*/ 0 h 1333"/>
                  <a:gd name="T173" fmla="*/ 1810 w 1810"/>
                  <a:gd name="T174" fmla="*/ 1333 h 133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810" h="1333">
                    <a:moveTo>
                      <a:pt x="578" y="627"/>
                    </a:moveTo>
                    <a:lnTo>
                      <a:pt x="550" y="586"/>
                    </a:lnTo>
                    <a:lnTo>
                      <a:pt x="522" y="549"/>
                    </a:lnTo>
                    <a:lnTo>
                      <a:pt x="485" y="516"/>
                    </a:lnTo>
                    <a:lnTo>
                      <a:pt x="439" y="493"/>
                    </a:lnTo>
                    <a:lnTo>
                      <a:pt x="420" y="466"/>
                    </a:lnTo>
                    <a:lnTo>
                      <a:pt x="402" y="443"/>
                    </a:lnTo>
                    <a:lnTo>
                      <a:pt x="373" y="420"/>
                    </a:lnTo>
                    <a:lnTo>
                      <a:pt x="354" y="392"/>
                    </a:lnTo>
                    <a:lnTo>
                      <a:pt x="317" y="314"/>
                    </a:lnTo>
                    <a:lnTo>
                      <a:pt x="289" y="231"/>
                    </a:lnTo>
                    <a:lnTo>
                      <a:pt x="308" y="203"/>
                    </a:lnTo>
                    <a:lnTo>
                      <a:pt x="326" y="175"/>
                    </a:lnTo>
                    <a:lnTo>
                      <a:pt x="354" y="157"/>
                    </a:lnTo>
                    <a:lnTo>
                      <a:pt x="382" y="143"/>
                    </a:lnTo>
                    <a:lnTo>
                      <a:pt x="429" y="143"/>
                    </a:lnTo>
                    <a:lnTo>
                      <a:pt x="448" y="143"/>
                    </a:lnTo>
                    <a:lnTo>
                      <a:pt x="467" y="148"/>
                    </a:lnTo>
                    <a:lnTo>
                      <a:pt x="467" y="152"/>
                    </a:lnTo>
                    <a:lnTo>
                      <a:pt x="476" y="166"/>
                    </a:lnTo>
                    <a:lnTo>
                      <a:pt x="476" y="180"/>
                    </a:lnTo>
                    <a:lnTo>
                      <a:pt x="485" y="194"/>
                    </a:lnTo>
                    <a:lnTo>
                      <a:pt x="494" y="240"/>
                    </a:lnTo>
                    <a:lnTo>
                      <a:pt x="504" y="286"/>
                    </a:lnTo>
                    <a:lnTo>
                      <a:pt x="513" y="383"/>
                    </a:lnTo>
                    <a:lnTo>
                      <a:pt x="522" y="480"/>
                    </a:lnTo>
                    <a:lnTo>
                      <a:pt x="541" y="457"/>
                    </a:lnTo>
                    <a:lnTo>
                      <a:pt x="541" y="429"/>
                    </a:lnTo>
                    <a:lnTo>
                      <a:pt x="522" y="378"/>
                    </a:lnTo>
                    <a:lnTo>
                      <a:pt x="522" y="369"/>
                    </a:lnTo>
                    <a:lnTo>
                      <a:pt x="522" y="355"/>
                    </a:lnTo>
                    <a:lnTo>
                      <a:pt x="513" y="346"/>
                    </a:lnTo>
                    <a:lnTo>
                      <a:pt x="513" y="341"/>
                    </a:lnTo>
                    <a:lnTo>
                      <a:pt x="513" y="300"/>
                    </a:lnTo>
                    <a:lnTo>
                      <a:pt x="504" y="263"/>
                    </a:lnTo>
                    <a:lnTo>
                      <a:pt x="504" y="189"/>
                    </a:lnTo>
                    <a:lnTo>
                      <a:pt x="513" y="115"/>
                    </a:lnTo>
                    <a:lnTo>
                      <a:pt x="522" y="106"/>
                    </a:lnTo>
                    <a:lnTo>
                      <a:pt x="532" y="97"/>
                    </a:lnTo>
                    <a:lnTo>
                      <a:pt x="559" y="74"/>
                    </a:lnTo>
                    <a:lnTo>
                      <a:pt x="597" y="60"/>
                    </a:lnTo>
                    <a:lnTo>
                      <a:pt x="624" y="51"/>
                    </a:lnTo>
                    <a:lnTo>
                      <a:pt x="663" y="46"/>
                    </a:lnTo>
                    <a:lnTo>
                      <a:pt x="690" y="32"/>
                    </a:lnTo>
                    <a:lnTo>
                      <a:pt x="718" y="23"/>
                    </a:lnTo>
                    <a:lnTo>
                      <a:pt x="746" y="14"/>
                    </a:lnTo>
                    <a:lnTo>
                      <a:pt x="774" y="5"/>
                    </a:lnTo>
                    <a:lnTo>
                      <a:pt x="793" y="5"/>
                    </a:lnTo>
                    <a:lnTo>
                      <a:pt x="820" y="0"/>
                    </a:lnTo>
                    <a:lnTo>
                      <a:pt x="848" y="0"/>
                    </a:lnTo>
                    <a:lnTo>
                      <a:pt x="867" y="9"/>
                    </a:lnTo>
                    <a:lnTo>
                      <a:pt x="876" y="23"/>
                    </a:lnTo>
                    <a:lnTo>
                      <a:pt x="867" y="37"/>
                    </a:lnTo>
                    <a:lnTo>
                      <a:pt x="858" y="51"/>
                    </a:lnTo>
                    <a:lnTo>
                      <a:pt x="858" y="65"/>
                    </a:lnTo>
                    <a:lnTo>
                      <a:pt x="867" y="162"/>
                    </a:lnTo>
                    <a:lnTo>
                      <a:pt x="895" y="254"/>
                    </a:lnTo>
                    <a:lnTo>
                      <a:pt x="913" y="383"/>
                    </a:lnTo>
                    <a:lnTo>
                      <a:pt x="942" y="512"/>
                    </a:lnTo>
                    <a:lnTo>
                      <a:pt x="961" y="489"/>
                    </a:lnTo>
                    <a:lnTo>
                      <a:pt x="970" y="466"/>
                    </a:lnTo>
                    <a:lnTo>
                      <a:pt x="970" y="443"/>
                    </a:lnTo>
                    <a:lnTo>
                      <a:pt x="961" y="406"/>
                    </a:lnTo>
                    <a:lnTo>
                      <a:pt x="942" y="374"/>
                    </a:lnTo>
                    <a:lnTo>
                      <a:pt x="924" y="351"/>
                    </a:lnTo>
                    <a:lnTo>
                      <a:pt x="904" y="314"/>
                    </a:lnTo>
                    <a:lnTo>
                      <a:pt x="895" y="268"/>
                    </a:lnTo>
                    <a:lnTo>
                      <a:pt x="895" y="217"/>
                    </a:lnTo>
                    <a:lnTo>
                      <a:pt x="885" y="180"/>
                    </a:lnTo>
                    <a:lnTo>
                      <a:pt x="885" y="120"/>
                    </a:lnTo>
                    <a:lnTo>
                      <a:pt x="895" y="56"/>
                    </a:lnTo>
                    <a:lnTo>
                      <a:pt x="904" y="46"/>
                    </a:lnTo>
                    <a:lnTo>
                      <a:pt x="913" y="42"/>
                    </a:lnTo>
                    <a:lnTo>
                      <a:pt x="952" y="28"/>
                    </a:lnTo>
                    <a:lnTo>
                      <a:pt x="979" y="19"/>
                    </a:lnTo>
                    <a:lnTo>
                      <a:pt x="989" y="14"/>
                    </a:lnTo>
                    <a:lnTo>
                      <a:pt x="1035" y="19"/>
                    </a:lnTo>
                    <a:lnTo>
                      <a:pt x="1082" y="19"/>
                    </a:lnTo>
                    <a:lnTo>
                      <a:pt x="1137" y="23"/>
                    </a:lnTo>
                    <a:lnTo>
                      <a:pt x="1185" y="28"/>
                    </a:lnTo>
                    <a:lnTo>
                      <a:pt x="1203" y="37"/>
                    </a:lnTo>
                    <a:lnTo>
                      <a:pt x="1222" y="46"/>
                    </a:lnTo>
                    <a:lnTo>
                      <a:pt x="1231" y="56"/>
                    </a:lnTo>
                    <a:lnTo>
                      <a:pt x="1240" y="60"/>
                    </a:lnTo>
                    <a:lnTo>
                      <a:pt x="1259" y="88"/>
                    </a:lnTo>
                    <a:lnTo>
                      <a:pt x="1268" y="102"/>
                    </a:lnTo>
                    <a:lnTo>
                      <a:pt x="1278" y="115"/>
                    </a:lnTo>
                    <a:lnTo>
                      <a:pt x="1278" y="134"/>
                    </a:lnTo>
                    <a:lnTo>
                      <a:pt x="1268" y="157"/>
                    </a:lnTo>
                    <a:lnTo>
                      <a:pt x="1268" y="189"/>
                    </a:lnTo>
                    <a:lnTo>
                      <a:pt x="1259" y="212"/>
                    </a:lnTo>
                    <a:lnTo>
                      <a:pt x="1259" y="245"/>
                    </a:lnTo>
                    <a:lnTo>
                      <a:pt x="1250" y="277"/>
                    </a:lnTo>
                    <a:lnTo>
                      <a:pt x="1250" y="318"/>
                    </a:lnTo>
                    <a:lnTo>
                      <a:pt x="1240" y="346"/>
                    </a:lnTo>
                    <a:lnTo>
                      <a:pt x="1231" y="374"/>
                    </a:lnTo>
                    <a:lnTo>
                      <a:pt x="1185" y="447"/>
                    </a:lnTo>
                    <a:lnTo>
                      <a:pt x="1165" y="484"/>
                    </a:lnTo>
                    <a:lnTo>
                      <a:pt x="1156" y="526"/>
                    </a:lnTo>
                    <a:lnTo>
                      <a:pt x="1174" y="516"/>
                    </a:lnTo>
                    <a:lnTo>
                      <a:pt x="1185" y="503"/>
                    </a:lnTo>
                    <a:lnTo>
                      <a:pt x="1194" y="493"/>
                    </a:lnTo>
                    <a:lnTo>
                      <a:pt x="1194" y="484"/>
                    </a:lnTo>
                    <a:lnTo>
                      <a:pt x="1203" y="475"/>
                    </a:lnTo>
                    <a:lnTo>
                      <a:pt x="1222" y="461"/>
                    </a:lnTo>
                    <a:lnTo>
                      <a:pt x="1231" y="429"/>
                    </a:lnTo>
                    <a:lnTo>
                      <a:pt x="1259" y="401"/>
                    </a:lnTo>
                    <a:lnTo>
                      <a:pt x="1305" y="351"/>
                    </a:lnTo>
                    <a:lnTo>
                      <a:pt x="1324" y="323"/>
                    </a:lnTo>
                    <a:lnTo>
                      <a:pt x="1343" y="291"/>
                    </a:lnTo>
                    <a:lnTo>
                      <a:pt x="1352" y="281"/>
                    </a:lnTo>
                    <a:lnTo>
                      <a:pt x="1352" y="268"/>
                    </a:lnTo>
                    <a:lnTo>
                      <a:pt x="1361" y="258"/>
                    </a:lnTo>
                    <a:lnTo>
                      <a:pt x="1361" y="254"/>
                    </a:lnTo>
                    <a:lnTo>
                      <a:pt x="1352" y="226"/>
                    </a:lnTo>
                    <a:lnTo>
                      <a:pt x="1352" y="198"/>
                    </a:lnTo>
                    <a:lnTo>
                      <a:pt x="1361" y="189"/>
                    </a:lnTo>
                    <a:lnTo>
                      <a:pt x="1370" y="185"/>
                    </a:lnTo>
                    <a:lnTo>
                      <a:pt x="1417" y="185"/>
                    </a:lnTo>
                    <a:lnTo>
                      <a:pt x="1455" y="194"/>
                    </a:lnTo>
                    <a:lnTo>
                      <a:pt x="1483" y="198"/>
                    </a:lnTo>
                    <a:lnTo>
                      <a:pt x="1511" y="212"/>
                    </a:lnTo>
                    <a:lnTo>
                      <a:pt x="1539" y="226"/>
                    </a:lnTo>
                    <a:lnTo>
                      <a:pt x="1567" y="235"/>
                    </a:lnTo>
                    <a:lnTo>
                      <a:pt x="1594" y="249"/>
                    </a:lnTo>
                    <a:lnTo>
                      <a:pt x="1632" y="272"/>
                    </a:lnTo>
                    <a:lnTo>
                      <a:pt x="1669" y="295"/>
                    </a:lnTo>
                    <a:lnTo>
                      <a:pt x="1707" y="327"/>
                    </a:lnTo>
                    <a:lnTo>
                      <a:pt x="1744" y="355"/>
                    </a:lnTo>
                    <a:lnTo>
                      <a:pt x="1744" y="378"/>
                    </a:lnTo>
                    <a:lnTo>
                      <a:pt x="1735" y="401"/>
                    </a:lnTo>
                    <a:lnTo>
                      <a:pt x="1707" y="434"/>
                    </a:lnTo>
                    <a:lnTo>
                      <a:pt x="1678" y="461"/>
                    </a:lnTo>
                    <a:lnTo>
                      <a:pt x="1669" y="484"/>
                    </a:lnTo>
                    <a:lnTo>
                      <a:pt x="1669" y="493"/>
                    </a:lnTo>
                    <a:lnTo>
                      <a:pt x="1669" y="498"/>
                    </a:lnTo>
                    <a:lnTo>
                      <a:pt x="1669" y="503"/>
                    </a:lnTo>
                    <a:lnTo>
                      <a:pt x="1669" y="507"/>
                    </a:lnTo>
                    <a:lnTo>
                      <a:pt x="1650" y="521"/>
                    </a:lnTo>
                    <a:lnTo>
                      <a:pt x="1632" y="549"/>
                    </a:lnTo>
                    <a:lnTo>
                      <a:pt x="1613" y="563"/>
                    </a:lnTo>
                    <a:lnTo>
                      <a:pt x="1585" y="572"/>
                    </a:lnTo>
                    <a:lnTo>
                      <a:pt x="1557" y="581"/>
                    </a:lnTo>
                    <a:lnTo>
                      <a:pt x="1529" y="586"/>
                    </a:lnTo>
                    <a:lnTo>
                      <a:pt x="1455" y="609"/>
                    </a:lnTo>
                    <a:lnTo>
                      <a:pt x="1370" y="627"/>
                    </a:lnTo>
                    <a:lnTo>
                      <a:pt x="1213" y="655"/>
                    </a:lnTo>
                    <a:lnTo>
                      <a:pt x="1185" y="673"/>
                    </a:lnTo>
                    <a:lnTo>
                      <a:pt x="1147" y="696"/>
                    </a:lnTo>
                    <a:lnTo>
                      <a:pt x="1231" y="701"/>
                    </a:lnTo>
                    <a:lnTo>
                      <a:pt x="1315" y="696"/>
                    </a:lnTo>
                    <a:lnTo>
                      <a:pt x="1398" y="687"/>
                    </a:lnTo>
                    <a:lnTo>
                      <a:pt x="1474" y="682"/>
                    </a:lnTo>
                    <a:lnTo>
                      <a:pt x="1492" y="673"/>
                    </a:lnTo>
                    <a:lnTo>
                      <a:pt x="1501" y="664"/>
                    </a:lnTo>
                    <a:lnTo>
                      <a:pt x="1501" y="650"/>
                    </a:lnTo>
                    <a:lnTo>
                      <a:pt x="1511" y="646"/>
                    </a:lnTo>
                    <a:lnTo>
                      <a:pt x="1520" y="646"/>
                    </a:lnTo>
                    <a:lnTo>
                      <a:pt x="1529" y="655"/>
                    </a:lnTo>
                    <a:lnTo>
                      <a:pt x="1585" y="682"/>
                    </a:lnTo>
                    <a:lnTo>
                      <a:pt x="1604" y="715"/>
                    </a:lnTo>
                    <a:lnTo>
                      <a:pt x="1613" y="738"/>
                    </a:lnTo>
                    <a:lnTo>
                      <a:pt x="1632" y="756"/>
                    </a:lnTo>
                    <a:lnTo>
                      <a:pt x="1659" y="775"/>
                    </a:lnTo>
                    <a:lnTo>
                      <a:pt x="1669" y="784"/>
                    </a:lnTo>
                    <a:lnTo>
                      <a:pt x="1678" y="793"/>
                    </a:lnTo>
                    <a:lnTo>
                      <a:pt x="1687" y="798"/>
                    </a:lnTo>
                    <a:lnTo>
                      <a:pt x="1707" y="798"/>
                    </a:lnTo>
                    <a:lnTo>
                      <a:pt x="1725" y="802"/>
                    </a:lnTo>
                    <a:lnTo>
                      <a:pt x="1744" y="812"/>
                    </a:lnTo>
                    <a:lnTo>
                      <a:pt x="1753" y="821"/>
                    </a:lnTo>
                    <a:lnTo>
                      <a:pt x="1763" y="821"/>
                    </a:lnTo>
                    <a:lnTo>
                      <a:pt x="1772" y="825"/>
                    </a:lnTo>
                    <a:lnTo>
                      <a:pt x="1790" y="848"/>
                    </a:lnTo>
                    <a:lnTo>
                      <a:pt x="1800" y="858"/>
                    </a:lnTo>
                    <a:lnTo>
                      <a:pt x="1800" y="862"/>
                    </a:lnTo>
                    <a:lnTo>
                      <a:pt x="1800" y="890"/>
                    </a:lnTo>
                    <a:lnTo>
                      <a:pt x="1809" y="913"/>
                    </a:lnTo>
                    <a:lnTo>
                      <a:pt x="1809" y="941"/>
                    </a:lnTo>
                    <a:lnTo>
                      <a:pt x="1809" y="959"/>
                    </a:lnTo>
                    <a:lnTo>
                      <a:pt x="1809" y="982"/>
                    </a:lnTo>
                    <a:lnTo>
                      <a:pt x="1800" y="1014"/>
                    </a:lnTo>
                    <a:lnTo>
                      <a:pt x="1800" y="1056"/>
                    </a:lnTo>
                    <a:lnTo>
                      <a:pt x="1790" y="1079"/>
                    </a:lnTo>
                    <a:lnTo>
                      <a:pt x="1781" y="1097"/>
                    </a:lnTo>
                    <a:lnTo>
                      <a:pt x="1753" y="1111"/>
                    </a:lnTo>
                    <a:lnTo>
                      <a:pt x="1744" y="1120"/>
                    </a:lnTo>
                    <a:lnTo>
                      <a:pt x="1735" y="1120"/>
                    </a:lnTo>
                    <a:lnTo>
                      <a:pt x="1698" y="1116"/>
                    </a:lnTo>
                    <a:lnTo>
                      <a:pt x="1669" y="1116"/>
                    </a:lnTo>
                    <a:lnTo>
                      <a:pt x="1650" y="1116"/>
                    </a:lnTo>
                    <a:lnTo>
                      <a:pt x="1641" y="1116"/>
                    </a:lnTo>
                    <a:lnTo>
                      <a:pt x="1632" y="1111"/>
                    </a:lnTo>
                    <a:lnTo>
                      <a:pt x="1613" y="1107"/>
                    </a:lnTo>
                    <a:lnTo>
                      <a:pt x="1594" y="1097"/>
                    </a:lnTo>
                    <a:lnTo>
                      <a:pt x="1576" y="1079"/>
                    </a:lnTo>
                    <a:lnTo>
                      <a:pt x="1567" y="1070"/>
                    </a:lnTo>
                    <a:lnTo>
                      <a:pt x="1557" y="1056"/>
                    </a:lnTo>
                    <a:lnTo>
                      <a:pt x="1548" y="1047"/>
                    </a:lnTo>
                    <a:lnTo>
                      <a:pt x="1539" y="1042"/>
                    </a:lnTo>
                    <a:lnTo>
                      <a:pt x="1529" y="1028"/>
                    </a:lnTo>
                    <a:lnTo>
                      <a:pt x="1501" y="894"/>
                    </a:lnTo>
                    <a:lnTo>
                      <a:pt x="1464" y="770"/>
                    </a:lnTo>
                    <a:lnTo>
                      <a:pt x="1446" y="788"/>
                    </a:lnTo>
                    <a:lnTo>
                      <a:pt x="1446" y="807"/>
                    </a:lnTo>
                    <a:lnTo>
                      <a:pt x="1435" y="853"/>
                    </a:lnTo>
                    <a:lnTo>
                      <a:pt x="1446" y="899"/>
                    </a:lnTo>
                    <a:lnTo>
                      <a:pt x="1464" y="936"/>
                    </a:lnTo>
                    <a:lnTo>
                      <a:pt x="1474" y="945"/>
                    </a:lnTo>
                    <a:lnTo>
                      <a:pt x="1474" y="954"/>
                    </a:lnTo>
                    <a:lnTo>
                      <a:pt x="1483" y="959"/>
                    </a:lnTo>
                    <a:lnTo>
                      <a:pt x="1483" y="973"/>
                    </a:lnTo>
                    <a:lnTo>
                      <a:pt x="1483" y="982"/>
                    </a:lnTo>
                    <a:lnTo>
                      <a:pt x="1492" y="996"/>
                    </a:lnTo>
                    <a:lnTo>
                      <a:pt x="1501" y="1005"/>
                    </a:lnTo>
                    <a:lnTo>
                      <a:pt x="1501" y="1014"/>
                    </a:lnTo>
                    <a:lnTo>
                      <a:pt x="1501" y="1047"/>
                    </a:lnTo>
                    <a:lnTo>
                      <a:pt x="1501" y="1079"/>
                    </a:lnTo>
                    <a:lnTo>
                      <a:pt x="1492" y="1111"/>
                    </a:lnTo>
                    <a:lnTo>
                      <a:pt x="1464" y="1139"/>
                    </a:lnTo>
                    <a:lnTo>
                      <a:pt x="1446" y="1148"/>
                    </a:lnTo>
                    <a:lnTo>
                      <a:pt x="1417" y="1157"/>
                    </a:lnTo>
                    <a:lnTo>
                      <a:pt x="1380" y="1166"/>
                    </a:lnTo>
                    <a:lnTo>
                      <a:pt x="1370" y="1171"/>
                    </a:lnTo>
                    <a:lnTo>
                      <a:pt x="1361" y="1171"/>
                    </a:lnTo>
                    <a:lnTo>
                      <a:pt x="1324" y="1203"/>
                    </a:lnTo>
                    <a:lnTo>
                      <a:pt x="1305" y="1222"/>
                    </a:lnTo>
                    <a:lnTo>
                      <a:pt x="1287" y="1245"/>
                    </a:lnTo>
                    <a:lnTo>
                      <a:pt x="1287" y="1254"/>
                    </a:lnTo>
                    <a:lnTo>
                      <a:pt x="1287" y="1268"/>
                    </a:lnTo>
                    <a:lnTo>
                      <a:pt x="1278" y="1282"/>
                    </a:lnTo>
                    <a:lnTo>
                      <a:pt x="1278" y="1291"/>
                    </a:lnTo>
                    <a:lnTo>
                      <a:pt x="1268" y="1305"/>
                    </a:lnTo>
                    <a:lnTo>
                      <a:pt x="1268" y="1314"/>
                    </a:lnTo>
                    <a:lnTo>
                      <a:pt x="1259" y="1323"/>
                    </a:lnTo>
                    <a:lnTo>
                      <a:pt x="1240" y="1332"/>
                    </a:lnTo>
                    <a:lnTo>
                      <a:pt x="1174" y="1332"/>
                    </a:lnTo>
                    <a:lnTo>
                      <a:pt x="1137" y="1332"/>
                    </a:lnTo>
                    <a:lnTo>
                      <a:pt x="1100" y="1328"/>
                    </a:lnTo>
                    <a:lnTo>
                      <a:pt x="1091" y="1323"/>
                    </a:lnTo>
                    <a:lnTo>
                      <a:pt x="1091" y="1319"/>
                    </a:lnTo>
                    <a:lnTo>
                      <a:pt x="1063" y="1296"/>
                    </a:lnTo>
                    <a:lnTo>
                      <a:pt x="1044" y="1272"/>
                    </a:lnTo>
                    <a:lnTo>
                      <a:pt x="1035" y="1263"/>
                    </a:lnTo>
                    <a:lnTo>
                      <a:pt x="1026" y="1259"/>
                    </a:lnTo>
                    <a:lnTo>
                      <a:pt x="1017" y="1231"/>
                    </a:lnTo>
                    <a:lnTo>
                      <a:pt x="1017" y="1199"/>
                    </a:lnTo>
                    <a:lnTo>
                      <a:pt x="1035" y="1134"/>
                    </a:lnTo>
                    <a:lnTo>
                      <a:pt x="1063" y="1070"/>
                    </a:lnTo>
                    <a:lnTo>
                      <a:pt x="1072" y="1037"/>
                    </a:lnTo>
                    <a:lnTo>
                      <a:pt x="1091" y="1014"/>
                    </a:lnTo>
                    <a:lnTo>
                      <a:pt x="1109" y="987"/>
                    </a:lnTo>
                    <a:lnTo>
                      <a:pt x="1119" y="973"/>
                    </a:lnTo>
                    <a:lnTo>
                      <a:pt x="1119" y="968"/>
                    </a:lnTo>
                    <a:lnTo>
                      <a:pt x="1128" y="964"/>
                    </a:lnTo>
                    <a:lnTo>
                      <a:pt x="1147" y="945"/>
                    </a:lnTo>
                    <a:lnTo>
                      <a:pt x="1156" y="931"/>
                    </a:lnTo>
                    <a:lnTo>
                      <a:pt x="1165" y="918"/>
                    </a:lnTo>
                    <a:lnTo>
                      <a:pt x="1174" y="908"/>
                    </a:lnTo>
                    <a:lnTo>
                      <a:pt x="1128" y="931"/>
                    </a:lnTo>
                    <a:lnTo>
                      <a:pt x="1082" y="964"/>
                    </a:lnTo>
                    <a:lnTo>
                      <a:pt x="1044" y="1005"/>
                    </a:lnTo>
                    <a:lnTo>
                      <a:pt x="1017" y="1047"/>
                    </a:lnTo>
                    <a:lnTo>
                      <a:pt x="1007" y="1074"/>
                    </a:lnTo>
                    <a:lnTo>
                      <a:pt x="1007" y="1107"/>
                    </a:lnTo>
                    <a:lnTo>
                      <a:pt x="998" y="1139"/>
                    </a:lnTo>
                    <a:lnTo>
                      <a:pt x="989" y="1153"/>
                    </a:lnTo>
                    <a:lnTo>
                      <a:pt x="989" y="1162"/>
                    </a:lnTo>
                    <a:lnTo>
                      <a:pt x="979" y="1171"/>
                    </a:lnTo>
                    <a:lnTo>
                      <a:pt x="970" y="1176"/>
                    </a:lnTo>
                    <a:lnTo>
                      <a:pt x="952" y="1203"/>
                    </a:lnTo>
                    <a:lnTo>
                      <a:pt x="924" y="1222"/>
                    </a:lnTo>
                    <a:lnTo>
                      <a:pt x="895" y="1231"/>
                    </a:lnTo>
                    <a:lnTo>
                      <a:pt x="858" y="1236"/>
                    </a:lnTo>
                    <a:lnTo>
                      <a:pt x="783" y="1231"/>
                    </a:lnTo>
                    <a:lnTo>
                      <a:pt x="709" y="1226"/>
                    </a:lnTo>
                    <a:lnTo>
                      <a:pt x="672" y="1231"/>
                    </a:lnTo>
                    <a:lnTo>
                      <a:pt x="643" y="1236"/>
                    </a:lnTo>
                    <a:lnTo>
                      <a:pt x="597" y="1236"/>
                    </a:lnTo>
                    <a:lnTo>
                      <a:pt x="578" y="1231"/>
                    </a:lnTo>
                    <a:lnTo>
                      <a:pt x="541" y="1226"/>
                    </a:lnTo>
                    <a:lnTo>
                      <a:pt x="494" y="1217"/>
                    </a:lnTo>
                    <a:lnTo>
                      <a:pt x="429" y="1203"/>
                    </a:lnTo>
                    <a:lnTo>
                      <a:pt x="429" y="1148"/>
                    </a:lnTo>
                    <a:lnTo>
                      <a:pt x="439" y="1120"/>
                    </a:lnTo>
                    <a:lnTo>
                      <a:pt x="448" y="1097"/>
                    </a:lnTo>
                    <a:lnTo>
                      <a:pt x="476" y="1056"/>
                    </a:lnTo>
                    <a:lnTo>
                      <a:pt x="494" y="1047"/>
                    </a:lnTo>
                    <a:lnTo>
                      <a:pt x="494" y="1042"/>
                    </a:lnTo>
                    <a:lnTo>
                      <a:pt x="494" y="1037"/>
                    </a:lnTo>
                    <a:lnTo>
                      <a:pt x="467" y="1042"/>
                    </a:lnTo>
                    <a:lnTo>
                      <a:pt x="429" y="1051"/>
                    </a:lnTo>
                    <a:lnTo>
                      <a:pt x="335" y="1070"/>
                    </a:lnTo>
                    <a:lnTo>
                      <a:pt x="243" y="1088"/>
                    </a:lnTo>
                    <a:lnTo>
                      <a:pt x="215" y="1097"/>
                    </a:lnTo>
                    <a:lnTo>
                      <a:pt x="215" y="1088"/>
                    </a:lnTo>
                    <a:lnTo>
                      <a:pt x="215" y="1079"/>
                    </a:lnTo>
                    <a:lnTo>
                      <a:pt x="215" y="1056"/>
                    </a:lnTo>
                    <a:lnTo>
                      <a:pt x="215" y="1033"/>
                    </a:lnTo>
                    <a:lnTo>
                      <a:pt x="205" y="996"/>
                    </a:lnTo>
                    <a:lnTo>
                      <a:pt x="196" y="964"/>
                    </a:lnTo>
                    <a:lnTo>
                      <a:pt x="187" y="936"/>
                    </a:lnTo>
                    <a:lnTo>
                      <a:pt x="168" y="913"/>
                    </a:lnTo>
                    <a:lnTo>
                      <a:pt x="150" y="894"/>
                    </a:lnTo>
                    <a:lnTo>
                      <a:pt x="102" y="871"/>
                    </a:lnTo>
                    <a:lnTo>
                      <a:pt x="37" y="858"/>
                    </a:lnTo>
                    <a:lnTo>
                      <a:pt x="9" y="807"/>
                    </a:lnTo>
                    <a:lnTo>
                      <a:pt x="0" y="752"/>
                    </a:lnTo>
                    <a:lnTo>
                      <a:pt x="0" y="692"/>
                    </a:lnTo>
                    <a:lnTo>
                      <a:pt x="9" y="636"/>
                    </a:lnTo>
                    <a:lnTo>
                      <a:pt x="9" y="618"/>
                    </a:lnTo>
                    <a:lnTo>
                      <a:pt x="19" y="599"/>
                    </a:lnTo>
                    <a:lnTo>
                      <a:pt x="28" y="581"/>
                    </a:lnTo>
                    <a:lnTo>
                      <a:pt x="37" y="567"/>
                    </a:lnTo>
                    <a:lnTo>
                      <a:pt x="56" y="563"/>
                    </a:lnTo>
                    <a:lnTo>
                      <a:pt x="74" y="563"/>
                    </a:lnTo>
                    <a:lnTo>
                      <a:pt x="112" y="558"/>
                    </a:lnTo>
                    <a:lnTo>
                      <a:pt x="159" y="558"/>
                    </a:lnTo>
                    <a:lnTo>
                      <a:pt x="187" y="558"/>
                    </a:lnTo>
                    <a:lnTo>
                      <a:pt x="196" y="558"/>
                    </a:lnTo>
                    <a:lnTo>
                      <a:pt x="205" y="563"/>
                    </a:lnTo>
                    <a:lnTo>
                      <a:pt x="215" y="572"/>
                    </a:lnTo>
                    <a:lnTo>
                      <a:pt x="233" y="586"/>
                    </a:lnTo>
                    <a:lnTo>
                      <a:pt x="252" y="599"/>
                    </a:lnTo>
                    <a:lnTo>
                      <a:pt x="270" y="623"/>
                    </a:lnTo>
                    <a:lnTo>
                      <a:pt x="298" y="655"/>
                    </a:lnTo>
                    <a:lnTo>
                      <a:pt x="317" y="682"/>
                    </a:lnTo>
                    <a:lnTo>
                      <a:pt x="345" y="701"/>
                    </a:lnTo>
                    <a:lnTo>
                      <a:pt x="382" y="719"/>
                    </a:lnTo>
                    <a:lnTo>
                      <a:pt x="429" y="729"/>
                    </a:lnTo>
                    <a:lnTo>
                      <a:pt x="485" y="733"/>
                    </a:lnTo>
                    <a:lnTo>
                      <a:pt x="532" y="742"/>
                    </a:lnTo>
                    <a:lnTo>
                      <a:pt x="559" y="738"/>
                    </a:lnTo>
                    <a:lnTo>
                      <a:pt x="587" y="733"/>
                    </a:lnTo>
                    <a:lnTo>
                      <a:pt x="597" y="724"/>
                    </a:lnTo>
                    <a:lnTo>
                      <a:pt x="606" y="701"/>
                    </a:lnTo>
                    <a:lnTo>
                      <a:pt x="606" y="682"/>
                    </a:lnTo>
                    <a:lnTo>
                      <a:pt x="606" y="664"/>
                    </a:lnTo>
                    <a:lnTo>
                      <a:pt x="606" y="655"/>
                    </a:lnTo>
                    <a:lnTo>
                      <a:pt x="606" y="650"/>
                    </a:lnTo>
                    <a:lnTo>
                      <a:pt x="597" y="641"/>
                    </a:lnTo>
                    <a:lnTo>
                      <a:pt x="578" y="627"/>
                    </a:lnTo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12700" cap="rnd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83" name="Text Box 16"/>
              <p:cNvSpPr txBox="1">
                <a:spLocks noChangeArrowheads="1"/>
              </p:cNvSpPr>
              <p:nvPr/>
            </p:nvSpPr>
            <p:spPr bwMode="auto">
              <a:xfrm>
                <a:off x="426" y="2289"/>
                <a:ext cx="21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2000">
                    <a:solidFill>
                      <a:srgbClr val="000099"/>
                    </a:solidFill>
                    <a:latin typeface="Comic Sans MS" pitchFamily="66" charset="0"/>
                  </a:rPr>
                  <a:t>B</a:t>
                </a:r>
              </a:p>
            </p:txBody>
          </p:sp>
          <p:graphicFrame>
            <p:nvGraphicFramePr>
              <p:cNvPr id="2061" name="Object 17"/>
              <p:cNvGraphicFramePr>
                <a:graphicFrameLocks noChangeAspect="1"/>
              </p:cNvGraphicFramePr>
              <p:nvPr/>
            </p:nvGraphicFramePr>
            <p:xfrm>
              <a:off x="1021" y="3207"/>
              <a:ext cx="341" cy="281"/>
            </p:xfrm>
            <a:graphic>
              <a:graphicData uri="http://schemas.openxmlformats.org/presentationml/2006/ole">
                <p:oleObj spid="_x0000_s2061" name="Document" r:id="rId4" imgW="1238400" imgH="1019160" progId="">
                  <p:embed/>
                </p:oleObj>
              </a:graphicData>
            </a:graphic>
          </p:graphicFrame>
          <p:graphicFrame>
            <p:nvGraphicFramePr>
              <p:cNvPr id="2062" name="Object 18"/>
              <p:cNvGraphicFramePr>
                <a:graphicFrameLocks noChangeAspect="1"/>
              </p:cNvGraphicFramePr>
              <p:nvPr/>
            </p:nvGraphicFramePr>
            <p:xfrm>
              <a:off x="1165" y="2679"/>
              <a:ext cx="341" cy="281"/>
            </p:xfrm>
            <a:graphic>
              <a:graphicData uri="http://schemas.openxmlformats.org/presentationml/2006/ole">
                <p:oleObj spid="_x0000_s2062" name="Document" r:id="rId5" imgW="1238400" imgH="1019160" progId="">
                  <p:embed/>
                </p:oleObj>
              </a:graphicData>
            </a:graphic>
          </p:graphicFrame>
          <p:graphicFrame>
            <p:nvGraphicFramePr>
              <p:cNvPr id="2063" name="Object 19"/>
              <p:cNvGraphicFramePr>
                <a:graphicFrameLocks noChangeAspect="1"/>
              </p:cNvGraphicFramePr>
              <p:nvPr/>
            </p:nvGraphicFramePr>
            <p:xfrm>
              <a:off x="493" y="2871"/>
              <a:ext cx="341" cy="281"/>
            </p:xfrm>
            <a:graphic>
              <a:graphicData uri="http://schemas.openxmlformats.org/presentationml/2006/ole">
                <p:oleObj spid="_x0000_s2063" name="Document" r:id="rId6" imgW="1238400" imgH="1019160" progId="">
                  <p:embed/>
                </p:oleObj>
              </a:graphicData>
            </a:graphic>
          </p:graphicFrame>
          <p:graphicFrame>
            <p:nvGraphicFramePr>
              <p:cNvPr id="2064" name="Object 20"/>
              <p:cNvGraphicFramePr>
                <a:graphicFrameLocks noChangeAspect="1"/>
              </p:cNvGraphicFramePr>
              <p:nvPr/>
            </p:nvGraphicFramePr>
            <p:xfrm>
              <a:off x="541" y="3351"/>
              <a:ext cx="341" cy="281"/>
            </p:xfrm>
            <a:graphic>
              <a:graphicData uri="http://schemas.openxmlformats.org/presentationml/2006/ole">
                <p:oleObj spid="_x0000_s2064" name="Document" r:id="rId7" imgW="1238400" imgH="1019160" progId="">
                  <p:embed/>
                </p:oleObj>
              </a:graphicData>
            </a:graphic>
          </p:graphicFrame>
        </p:grpSp>
        <p:grpSp>
          <p:nvGrpSpPr>
            <p:cNvPr id="2076" name="Group 21"/>
            <p:cNvGrpSpPr>
              <a:grpSpLocks/>
            </p:cNvGrpSpPr>
            <p:nvPr/>
          </p:nvGrpSpPr>
          <p:grpSpPr bwMode="auto">
            <a:xfrm>
              <a:off x="3552" y="2544"/>
              <a:ext cx="2015" cy="887"/>
              <a:chOff x="3552" y="2544"/>
              <a:chExt cx="2015" cy="887"/>
            </a:xfrm>
          </p:grpSpPr>
          <p:graphicFrame>
            <p:nvGraphicFramePr>
              <p:cNvPr id="2058" name="Object 22"/>
              <p:cNvGraphicFramePr>
                <a:graphicFrameLocks noChangeAspect="1"/>
              </p:cNvGraphicFramePr>
              <p:nvPr/>
            </p:nvGraphicFramePr>
            <p:xfrm>
              <a:off x="3984" y="2544"/>
              <a:ext cx="341" cy="281"/>
            </p:xfrm>
            <a:graphic>
              <a:graphicData uri="http://schemas.openxmlformats.org/presentationml/2006/ole">
                <p:oleObj spid="_x0000_s2058" name="Document" r:id="rId8" imgW="1238400" imgH="1019160" progId="">
                  <p:embed/>
                </p:oleObj>
              </a:graphicData>
            </a:graphic>
          </p:graphicFrame>
          <p:graphicFrame>
            <p:nvGraphicFramePr>
              <p:cNvPr id="2059" name="Object 23"/>
              <p:cNvGraphicFramePr>
                <a:graphicFrameLocks noChangeAspect="1"/>
              </p:cNvGraphicFramePr>
              <p:nvPr/>
            </p:nvGraphicFramePr>
            <p:xfrm>
              <a:off x="3600" y="3024"/>
              <a:ext cx="341" cy="281"/>
            </p:xfrm>
            <a:graphic>
              <a:graphicData uri="http://schemas.openxmlformats.org/presentationml/2006/ole">
                <p:oleObj spid="_x0000_s2059" name="Document" r:id="rId9" imgW="1238400" imgH="1019160" progId="">
                  <p:embed/>
                </p:oleObj>
              </a:graphicData>
            </a:graphic>
          </p:graphicFrame>
          <p:graphicFrame>
            <p:nvGraphicFramePr>
              <p:cNvPr id="2060" name="Object 24"/>
              <p:cNvGraphicFramePr>
                <a:graphicFrameLocks noChangeAspect="1"/>
              </p:cNvGraphicFramePr>
              <p:nvPr/>
            </p:nvGraphicFramePr>
            <p:xfrm>
              <a:off x="3552" y="2736"/>
              <a:ext cx="341" cy="281"/>
            </p:xfrm>
            <a:graphic>
              <a:graphicData uri="http://schemas.openxmlformats.org/presentationml/2006/ole">
                <p:oleObj spid="_x0000_s2060" name="Document" r:id="rId10" imgW="1238400" imgH="1019160" progId="">
                  <p:embed/>
                </p:oleObj>
              </a:graphicData>
            </a:graphic>
          </p:graphicFrame>
          <p:grpSp>
            <p:nvGrpSpPr>
              <p:cNvPr id="2077" name="Group 25"/>
              <p:cNvGrpSpPr>
                <a:grpSpLocks/>
              </p:cNvGrpSpPr>
              <p:nvPr/>
            </p:nvGrpSpPr>
            <p:grpSpPr bwMode="auto">
              <a:xfrm>
                <a:off x="3840" y="2880"/>
                <a:ext cx="967" cy="223"/>
                <a:chOff x="3844" y="1536"/>
                <a:chExt cx="1088" cy="223"/>
              </a:xfrm>
            </p:grpSpPr>
            <p:sp>
              <p:nvSpPr>
                <p:cNvPr id="2079" name="Oval 26"/>
                <p:cNvSpPr>
                  <a:spLocks noChangeArrowheads="1"/>
                </p:cNvSpPr>
                <p:nvPr/>
              </p:nvSpPr>
              <p:spPr bwMode="auto">
                <a:xfrm>
                  <a:off x="3844" y="1536"/>
                  <a:ext cx="458" cy="223"/>
                </a:xfrm>
                <a:prstGeom prst="ellipse">
                  <a:avLst/>
                </a:prstGeom>
                <a:solidFill>
                  <a:srgbClr val="CC00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0" name="Freeform 27"/>
                <p:cNvSpPr>
                  <a:spLocks/>
                </p:cNvSpPr>
                <p:nvPr/>
              </p:nvSpPr>
              <p:spPr bwMode="auto">
                <a:xfrm rot="392162">
                  <a:off x="4276" y="1632"/>
                  <a:ext cx="656" cy="80"/>
                </a:xfrm>
                <a:custGeom>
                  <a:avLst/>
                  <a:gdLst>
                    <a:gd name="T0" fmla="*/ 0 w 992"/>
                    <a:gd name="T1" fmla="*/ 13 h 104"/>
                    <a:gd name="T2" fmla="*/ 11 w 992"/>
                    <a:gd name="T3" fmla="*/ 0 h 104"/>
                    <a:gd name="T4" fmla="*/ 22 w 992"/>
                    <a:gd name="T5" fmla="*/ 2 h 104"/>
                    <a:gd name="T6" fmla="*/ 28 w 992"/>
                    <a:gd name="T7" fmla="*/ 9 h 104"/>
                    <a:gd name="T8" fmla="*/ 30 w 992"/>
                    <a:gd name="T9" fmla="*/ 12 h 104"/>
                    <a:gd name="T10" fmla="*/ 41 w 992"/>
                    <a:gd name="T11" fmla="*/ 17 h 104"/>
                    <a:gd name="T12" fmla="*/ 55 w 992"/>
                    <a:gd name="T13" fmla="*/ 14 h 1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92"/>
                    <a:gd name="T22" fmla="*/ 0 h 104"/>
                    <a:gd name="T23" fmla="*/ 992 w 992"/>
                    <a:gd name="T24" fmla="*/ 104 h 1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92" h="104">
                      <a:moveTo>
                        <a:pt x="0" y="80"/>
                      </a:moveTo>
                      <a:cubicBezTo>
                        <a:pt x="46" y="34"/>
                        <a:pt x="135" y="16"/>
                        <a:pt x="200" y="0"/>
                      </a:cubicBezTo>
                      <a:cubicBezTo>
                        <a:pt x="230" y="2"/>
                        <a:pt x="348" y="4"/>
                        <a:pt x="400" y="16"/>
                      </a:cubicBezTo>
                      <a:cubicBezTo>
                        <a:pt x="440" y="25"/>
                        <a:pt x="481" y="43"/>
                        <a:pt x="520" y="56"/>
                      </a:cubicBezTo>
                      <a:cubicBezTo>
                        <a:pt x="529" y="59"/>
                        <a:pt x="535" y="69"/>
                        <a:pt x="544" y="72"/>
                      </a:cubicBezTo>
                      <a:cubicBezTo>
                        <a:pt x="605" y="91"/>
                        <a:pt x="682" y="98"/>
                        <a:pt x="744" y="104"/>
                      </a:cubicBezTo>
                      <a:cubicBezTo>
                        <a:pt x="748" y="104"/>
                        <a:pt x="924" y="88"/>
                        <a:pt x="992" y="88"/>
                      </a:cubicBezTo>
                    </a:path>
                  </a:pathLst>
                </a:custGeom>
                <a:solidFill>
                  <a:srgbClr val="CC00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81" name="Freeform 28"/>
                <p:cNvSpPr>
                  <a:spLocks/>
                </p:cNvSpPr>
                <p:nvPr/>
              </p:nvSpPr>
              <p:spPr bwMode="auto">
                <a:xfrm>
                  <a:off x="4276" y="1536"/>
                  <a:ext cx="656" cy="80"/>
                </a:xfrm>
                <a:custGeom>
                  <a:avLst/>
                  <a:gdLst>
                    <a:gd name="T0" fmla="*/ 0 w 992"/>
                    <a:gd name="T1" fmla="*/ 13 h 104"/>
                    <a:gd name="T2" fmla="*/ 11 w 992"/>
                    <a:gd name="T3" fmla="*/ 0 h 104"/>
                    <a:gd name="T4" fmla="*/ 22 w 992"/>
                    <a:gd name="T5" fmla="*/ 2 h 104"/>
                    <a:gd name="T6" fmla="*/ 28 w 992"/>
                    <a:gd name="T7" fmla="*/ 9 h 104"/>
                    <a:gd name="T8" fmla="*/ 30 w 992"/>
                    <a:gd name="T9" fmla="*/ 12 h 104"/>
                    <a:gd name="T10" fmla="*/ 41 w 992"/>
                    <a:gd name="T11" fmla="*/ 17 h 104"/>
                    <a:gd name="T12" fmla="*/ 55 w 992"/>
                    <a:gd name="T13" fmla="*/ 14 h 1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92"/>
                    <a:gd name="T22" fmla="*/ 0 h 104"/>
                    <a:gd name="T23" fmla="*/ 992 w 992"/>
                    <a:gd name="T24" fmla="*/ 104 h 1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92" h="104">
                      <a:moveTo>
                        <a:pt x="0" y="80"/>
                      </a:moveTo>
                      <a:cubicBezTo>
                        <a:pt x="46" y="34"/>
                        <a:pt x="135" y="16"/>
                        <a:pt x="200" y="0"/>
                      </a:cubicBezTo>
                      <a:cubicBezTo>
                        <a:pt x="230" y="2"/>
                        <a:pt x="348" y="4"/>
                        <a:pt x="400" y="16"/>
                      </a:cubicBezTo>
                      <a:cubicBezTo>
                        <a:pt x="440" y="25"/>
                        <a:pt x="481" y="43"/>
                        <a:pt x="520" y="56"/>
                      </a:cubicBezTo>
                      <a:cubicBezTo>
                        <a:pt x="529" y="59"/>
                        <a:pt x="535" y="69"/>
                        <a:pt x="544" y="72"/>
                      </a:cubicBezTo>
                      <a:cubicBezTo>
                        <a:pt x="605" y="91"/>
                        <a:pt x="682" y="98"/>
                        <a:pt x="744" y="104"/>
                      </a:cubicBezTo>
                      <a:cubicBezTo>
                        <a:pt x="748" y="104"/>
                        <a:pt x="924" y="88"/>
                        <a:pt x="992" y="88"/>
                      </a:cubicBezTo>
                    </a:path>
                  </a:pathLst>
                </a:custGeom>
                <a:solidFill>
                  <a:srgbClr val="CC00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78" name="Text Box 29"/>
              <p:cNvSpPr txBox="1">
                <a:spLocks noChangeArrowheads="1"/>
              </p:cNvSpPr>
              <p:nvPr/>
            </p:nvSpPr>
            <p:spPr bwMode="auto">
              <a:xfrm>
                <a:off x="3927" y="3179"/>
                <a:ext cx="1640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000">
                    <a:solidFill>
                      <a:srgbClr val="000099"/>
                    </a:solidFill>
                    <a:latin typeface="Comic Sans MS" pitchFamily="66" charset="0"/>
                  </a:rPr>
                  <a:t>Vliv mikroorganismů</a:t>
                </a:r>
                <a:endParaRPr lang="en-US" sz="2000">
                  <a:solidFill>
                    <a:srgbClr val="000099"/>
                  </a:solidFill>
                  <a:latin typeface="Comic Sans MS" pitchFamily="66" charset="0"/>
                </a:endParaRPr>
              </a:p>
            </p:txBody>
          </p:sp>
        </p:grpSp>
      </p:grpSp>
      <p:grpSp>
        <p:nvGrpSpPr>
          <p:cNvPr id="2069" name="Group 30"/>
          <p:cNvGrpSpPr>
            <a:grpSpLocks/>
          </p:cNvGrpSpPr>
          <p:nvPr/>
        </p:nvGrpSpPr>
        <p:grpSpPr bwMode="auto">
          <a:xfrm>
            <a:off x="431800" y="930275"/>
            <a:ext cx="2230438" cy="2157413"/>
            <a:chOff x="323" y="753"/>
            <a:chExt cx="1405" cy="1359"/>
          </a:xfrm>
        </p:grpSpPr>
        <p:sp>
          <p:nvSpPr>
            <p:cNvPr id="2073" name="Freeform 31" descr="Sand"/>
            <p:cNvSpPr>
              <a:spLocks/>
            </p:cNvSpPr>
            <p:nvPr/>
          </p:nvSpPr>
          <p:spPr bwMode="auto">
            <a:xfrm>
              <a:off x="323" y="1113"/>
              <a:ext cx="1405" cy="999"/>
            </a:xfrm>
            <a:custGeom>
              <a:avLst/>
              <a:gdLst>
                <a:gd name="T0" fmla="*/ 71 w 1810"/>
                <a:gd name="T1" fmla="*/ 61 h 1333"/>
                <a:gd name="T2" fmla="*/ 53 w 1810"/>
                <a:gd name="T3" fmla="*/ 27 h 1333"/>
                <a:gd name="T4" fmla="*/ 79 w 1810"/>
                <a:gd name="T5" fmla="*/ 19 h 1333"/>
                <a:gd name="T6" fmla="*/ 85 w 1810"/>
                <a:gd name="T7" fmla="*/ 37 h 1333"/>
                <a:gd name="T8" fmla="*/ 88 w 1810"/>
                <a:gd name="T9" fmla="*/ 49 h 1333"/>
                <a:gd name="T10" fmla="*/ 85 w 1810"/>
                <a:gd name="T11" fmla="*/ 25 h 1333"/>
                <a:gd name="T12" fmla="*/ 106 w 1810"/>
                <a:gd name="T13" fmla="*/ 7 h 1333"/>
                <a:gd name="T14" fmla="*/ 135 w 1810"/>
                <a:gd name="T15" fmla="*/ 1 h 1333"/>
                <a:gd name="T16" fmla="*/ 145 w 1810"/>
                <a:gd name="T17" fmla="*/ 7 h 1333"/>
                <a:gd name="T18" fmla="*/ 163 w 1810"/>
                <a:gd name="T19" fmla="*/ 64 h 1333"/>
                <a:gd name="T20" fmla="*/ 154 w 1810"/>
                <a:gd name="T21" fmla="*/ 41 h 1333"/>
                <a:gd name="T22" fmla="*/ 154 w 1810"/>
                <a:gd name="T23" fmla="*/ 5 h 1333"/>
                <a:gd name="T24" fmla="*/ 184 w 1810"/>
                <a:gd name="T25" fmla="*/ 2 h 1333"/>
                <a:gd name="T26" fmla="*/ 211 w 1810"/>
                <a:gd name="T27" fmla="*/ 7 h 1333"/>
                <a:gd name="T28" fmla="*/ 215 w 1810"/>
                <a:gd name="T29" fmla="*/ 25 h 1333"/>
                <a:gd name="T30" fmla="*/ 209 w 1810"/>
                <a:gd name="T31" fmla="*/ 49 h 1333"/>
                <a:gd name="T32" fmla="*/ 203 w 1810"/>
                <a:gd name="T33" fmla="*/ 66 h 1333"/>
                <a:gd name="T34" fmla="*/ 222 w 1810"/>
                <a:gd name="T35" fmla="*/ 46 h 1333"/>
                <a:gd name="T36" fmla="*/ 231 w 1810"/>
                <a:gd name="T37" fmla="*/ 33 h 1333"/>
                <a:gd name="T38" fmla="*/ 247 w 1810"/>
                <a:gd name="T39" fmla="*/ 25 h 1333"/>
                <a:gd name="T40" fmla="*/ 277 w 1810"/>
                <a:gd name="T41" fmla="*/ 36 h 1333"/>
                <a:gd name="T42" fmla="*/ 290 w 1810"/>
                <a:gd name="T43" fmla="*/ 58 h 1333"/>
                <a:gd name="T44" fmla="*/ 283 w 1810"/>
                <a:gd name="T45" fmla="*/ 67 h 1333"/>
                <a:gd name="T46" fmla="*/ 260 w 1810"/>
                <a:gd name="T47" fmla="*/ 78 h 1333"/>
                <a:gd name="T48" fmla="*/ 209 w 1810"/>
                <a:gd name="T49" fmla="*/ 93 h 1333"/>
                <a:gd name="T50" fmla="*/ 255 w 1810"/>
                <a:gd name="T51" fmla="*/ 86 h 1333"/>
                <a:gd name="T52" fmla="*/ 274 w 1810"/>
                <a:gd name="T53" fmla="*/ 97 h 1333"/>
                <a:gd name="T54" fmla="*/ 290 w 1810"/>
                <a:gd name="T55" fmla="*/ 106 h 1333"/>
                <a:gd name="T56" fmla="*/ 304 w 1810"/>
                <a:gd name="T57" fmla="*/ 113 h 1333"/>
                <a:gd name="T58" fmla="*/ 307 w 1810"/>
                <a:gd name="T59" fmla="*/ 127 h 1333"/>
                <a:gd name="T60" fmla="*/ 297 w 1810"/>
                <a:gd name="T61" fmla="*/ 148 h 1333"/>
                <a:gd name="T62" fmla="*/ 279 w 1810"/>
                <a:gd name="T63" fmla="*/ 148 h 1333"/>
                <a:gd name="T64" fmla="*/ 265 w 1810"/>
                <a:gd name="T65" fmla="*/ 140 h 1333"/>
                <a:gd name="T66" fmla="*/ 246 w 1810"/>
                <a:gd name="T67" fmla="*/ 105 h 1333"/>
                <a:gd name="T68" fmla="*/ 250 w 1810"/>
                <a:gd name="T69" fmla="*/ 127 h 1333"/>
                <a:gd name="T70" fmla="*/ 255 w 1810"/>
                <a:gd name="T71" fmla="*/ 135 h 1333"/>
                <a:gd name="T72" fmla="*/ 241 w 1810"/>
                <a:gd name="T73" fmla="*/ 154 h 1333"/>
                <a:gd name="T74" fmla="*/ 219 w 1810"/>
                <a:gd name="T75" fmla="*/ 166 h 1333"/>
                <a:gd name="T76" fmla="*/ 215 w 1810"/>
                <a:gd name="T77" fmla="*/ 174 h 1333"/>
                <a:gd name="T78" fmla="*/ 185 w 1810"/>
                <a:gd name="T79" fmla="*/ 176 h 1333"/>
                <a:gd name="T80" fmla="*/ 172 w 1810"/>
                <a:gd name="T81" fmla="*/ 164 h 1333"/>
                <a:gd name="T82" fmla="*/ 189 w 1810"/>
                <a:gd name="T83" fmla="*/ 131 h 1333"/>
                <a:gd name="T84" fmla="*/ 198 w 1810"/>
                <a:gd name="T85" fmla="*/ 122 h 1333"/>
                <a:gd name="T86" fmla="*/ 171 w 1810"/>
                <a:gd name="T87" fmla="*/ 142 h 1333"/>
                <a:gd name="T88" fmla="*/ 165 w 1810"/>
                <a:gd name="T89" fmla="*/ 156 h 1333"/>
                <a:gd name="T90" fmla="*/ 120 w 1810"/>
                <a:gd name="T91" fmla="*/ 163 h 1333"/>
                <a:gd name="T92" fmla="*/ 84 w 1810"/>
                <a:gd name="T93" fmla="*/ 162 h 1333"/>
                <a:gd name="T94" fmla="*/ 84 w 1810"/>
                <a:gd name="T95" fmla="*/ 139 h 1333"/>
                <a:gd name="T96" fmla="*/ 41 w 1810"/>
                <a:gd name="T97" fmla="*/ 145 h 1333"/>
                <a:gd name="T98" fmla="*/ 34 w 1810"/>
                <a:gd name="T99" fmla="*/ 132 h 1333"/>
                <a:gd name="T100" fmla="*/ 7 w 1810"/>
                <a:gd name="T101" fmla="*/ 114 h 1333"/>
                <a:gd name="T102" fmla="*/ 3 w 1810"/>
                <a:gd name="T103" fmla="*/ 79 h 1333"/>
                <a:gd name="T104" fmla="*/ 26 w 1810"/>
                <a:gd name="T105" fmla="*/ 74 h 1333"/>
                <a:gd name="T106" fmla="*/ 43 w 1810"/>
                <a:gd name="T107" fmla="*/ 79 h 1333"/>
                <a:gd name="T108" fmla="*/ 72 w 1810"/>
                <a:gd name="T109" fmla="*/ 97 h 1333"/>
                <a:gd name="T110" fmla="*/ 103 w 1810"/>
                <a:gd name="T111" fmla="*/ 93 h 1333"/>
                <a:gd name="T112" fmla="*/ 99 w 1810"/>
                <a:gd name="T113" fmla="*/ 83 h 133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10"/>
                <a:gd name="T172" fmla="*/ 0 h 1333"/>
                <a:gd name="T173" fmla="*/ 1810 w 1810"/>
                <a:gd name="T174" fmla="*/ 1333 h 133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10" h="1333">
                  <a:moveTo>
                    <a:pt x="578" y="627"/>
                  </a:moveTo>
                  <a:lnTo>
                    <a:pt x="550" y="586"/>
                  </a:lnTo>
                  <a:lnTo>
                    <a:pt x="522" y="549"/>
                  </a:lnTo>
                  <a:lnTo>
                    <a:pt x="485" y="516"/>
                  </a:lnTo>
                  <a:lnTo>
                    <a:pt x="439" y="493"/>
                  </a:lnTo>
                  <a:lnTo>
                    <a:pt x="420" y="466"/>
                  </a:lnTo>
                  <a:lnTo>
                    <a:pt x="402" y="443"/>
                  </a:lnTo>
                  <a:lnTo>
                    <a:pt x="373" y="420"/>
                  </a:lnTo>
                  <a:lnTo>
                    <a:pt x="354" y="392"/>
                  </a:lnTo>
                  <a:lnTo>
                    <a:pt x="317" y="314"/>
                  </a:lnTo>
                  <a:lnTo>
                    <a:pt x="289" y="231"/>
                  </a:lnTo>
                  <a:lnTo>
                    <a:pt x="308" y="203"/>
                  </a:lnTo>
                  <a:lnTo>
                    <a:pt x="326" y="175"/>
                  </a:lnTo>
                  <a:lnTo>
                    <a:pt x="354" y="157"/>
                  </a:lnTo>
                  <a:lnTo>
                    <a:pt x="382" y="143"/>
                  </a:lnTo>
                  <a:lnTo>
                    <a:pt x="429" y="143"/>
                  </a:lnTo>
                  <a:lnTo>
                    <a:pt x="448" y="143"/>
                  </a:lnTo>
                  <a:lnTo>
                    <a:pt x="467" y="148"/>
                  </a:lnTo>
                  <a:lnTo>
                    <a:pt x="467" y="152"/>
                  </a:lnTo>
                  <a:lnTo>
                    <a:pt x="476" y="166"/>
                  </a:lnTo>
                  <a:lnTo>
                    <a:pt x="476" y="180"/>
                  </a:lnTo>
                  <a:lnTo>
                    <a:pt x="485" y="194"/>
                  </a:lnTo>
                  <a:lnTo>
                    <a:pt x="494" y="240"/>
                  </a:lnTo>
                  <a:lnTo>
                    <a:pt x="504" y="286"/>
                  </a:lnTo>
                  <a:lnTo>
                    <a:pt x="513" y="383"/>
                  </a:lnTo>
                  <a:lnTo>
                    <a:pt x="522" y="480"/>
                  </a:lnTo>
                  <a:lnTo>
                    <a:pt x="541" y="457"/>
                  </a:lnTo>
                  <a:lnTo>
                    <a:pt x="541" y="429"/>
                  </a:lnTo>
                  <a:lnTo>
                    <a:pt x="522" y="378"/>
                  </a:lnTo>
                  <a:lnTo>
                    <a:pt x="522" y="369"/>
                  </a:lnTo>
                  <a:lnTo>
                    <a:pt x="522" y="355"/>
                  </a:lnTo>
                  <a:lnTo>
                    <a:pt x="513" y="346"/>
                  </a:lnTo>
                  <a:lnTo>
                    <a:pt x="513" y="341"/>
                  </a:lnTo>
                  <a:lnTo>
                    <a:pt x="513" y="300"/>
                  </a:lnTo>
                  <a:lnTo>
                    <a:pt x="504" y="263"/>
                  </a:lnTo>
                  <a:lnTo>
                    <a:pt x="504" y="189"/>
                  </a:lnTo>
                  <a:lnTo>
                    <a:pt x="513" y="115"/>
                  </a:lnTo>
                  <a:lnTo>
                    <a:pt x="522" y="106"/>
                  </a:lnTo>
                  <a:lnTo>
                    <a:pt x="532" y="97"/>
                  </a:lnTo>
                  <a:lnTo>
                    <a:pt x="559" y="74"/>
                  </a:lnTo>
                  <a:lnTo>
                    <a:pt x="597" y="60"/>
                  </a:lnTo>
                  <a:lnTo>
                    <a:pt x="624" y="51"/>
                  </a:lnTo>
                  <a:lnTo>
                    <a:pt x="663" y="46"/>
                  </a:lnTo>
                  <a:lnTo>
                    <a:pt x="690" y="32"/>
                  </a:lnTo>
                  <a:lnTo>
                    <a:pt x="718" y="23"/>
                  </a:lnTo>
                  <a:lnTo>
                    <a:pt x="746" y="14"/>
                  </a:lnTo>
                  <a:lnTo>
                    <a:pt x="774" y="5"/>
                  </a:lnTo>
                  <a:lnTo>
                    <a:pt x="793" y="5"/>
                  </a:lnTo>
                  <a:lnTo>
                    <a:pt x="820" y="0"/>
                  </a:lnTo>
                  <a:lnTo>
                    <a:pt x="848" y="0"/>
                  </a:lnTo>
                  <a:lnTo>
                    <a:pt x="867" y="9"/>
                  </a:lnTo>
                  <a:lnTo>
                    <a:pt x="876" y="23"/>
                  </a:lnTo>
                  <a:lnTo>
                    <a:pt x="867" y="37"/>
                  </a:lnTo>
                  <a:lnTo>
                    <a:pt x="858" y="51"/>
                  </a:lnTo>
                  <a:lnTo>
                    <a:pt x="858" y="65"/>
                  </a:lnTo>
                  <a:lnTo>
                    <a:pt x="867" y="162"/>
                  </a:lnTo>
                  <a:lnTo>
                    <a:pt x="895" y="254"/>
                  </a:lnTo>
                  <a:lnTo>
                    <a:pt x="913" y="383"/>
                  </a:lnTo>
                  <a:lnTo>
                    <a:pt x="942" y="512"/>
                  </a:lnTo>
                  <a:lnTo>
                    <a:pt x="961" y="489"/>
                  </a:lnTo>
                  <a:lnTo>
                    <a:pt x="970" y="466"/>
                  </a:lnTo>
                  <a:lnTo>
                    <a:pt x="970" y="443"/>
                  </a:lnTo>
                  <a:lnTo>
                    <a:pt x="961" y="406"/>
                  </a:lnTo>
                  <a:lnTo>
                    <a:pt x="942" y="374"/>
                  </a:lnTo>
                  <a:lnTo>
                    <a:pt x="924" y="351"/>
                  </a:lnTo>
                  <a:lnTo>
                    <a:pt x="904" y="314"/>
                  </a:lnTo>
                  <a:lnTo>
                    <a:pt x="895" y="268"/>
                  </a:lnTo>
                  <a:lnTo>
                    <a:pt x="895" y="217"/>
                  </a:lnTo>
                  <a:lnTo>
                    <a:pt x="885" y="180"/>
                  </a:lnTo>
                  <a:lnTo>
                    <a:pt x="885" y="120"/>
                  </a:lnTo>
                  <a:lnTo>
                    <a:pt x="895" y="56"/>
                  </a:lnTo>
                  <a:lnTo>
                    <a:pt x="904" y="46"/>
                  </a:lnTo>
                  <a:lnTo>
                    <a:pt x="913" y="42"/>
                  </a:lnTo>
                  <a:lnTo>
                    <a:pt x="952" y="28"/>
                  </a:lnTo>
                  <a:lnTo>
                    <a:pt x="979" y="19"/>
                  </a:lnTo>
                  <a:lnTo>
                    <a:pt x="989" y="14"/>
                  </a:lnTo>
                  <a:lnTo>
                    <a:pt x="1035" y="19"/>
                  </a:lnTo>
                  <a:lnTo>
                    <a:pt x="1082" y="19"/>
                  </a:lnTo>
                  <a:lnTo>
                    <a:pt x="1137" y="23"/>
                  </a:lnTo>
                  <a:lnTo>
                    <a:pt x="1185" y="28"/>
                  </a:lnTo>
                  <a:lnTo>
                    <a:pt x="1203" y="37"/>
                  </a:lnTo>
                  <a:lnTo>
                    <a:pt x="1222" y="46"/>
                  </a:lnTo>
                  <a:lnTo>
                    <a:pt x="1231" y="56"/>
                  </a:lnTo>
                  <a:lnTo>
                    <a:pt x="1240" y="60"/>
                  </a:lnTo>
                  <a:lnTo>
                    <a:pt x="1259" y="88"/>
                  </a:lnTo>
                  <a:lnTo>
                    <a:pt x="1268" y="102"/>
                  </a:lnTo>
                  <a:lnTo>
                    <a:pt x="1278" y="115"/>
                  </a:lnTo>
                  <a:lnTo>
                    <a:pt x="1278" y="134"/>
                  </a:lnTo>
                  <a:lnTo>
                    <a:pt x="1268" y="157"/>
                  </a:lnTo>
                  <a:lnTo>
                    <a:pt x="1268" y="189"/>
                  </a:lnTo>
                  <a:lnTo>
                    <a:pt x="1259" y="212"/>
                  </a:lnTo>
                  <a:lnTo>
                    <a:pt x="1259" y="245"/>
                  </a:lnTo>
                  <a:lnTo>
                    <a:pt x="1250" y="277"/>
                  </a:lnTo>
                  <a:lnTo>
                    <a:pt x="1250" y="318"/>
                  </a:lnTo>
                  <a:lnTo>
                    <a:pt x="1240" y="346"/>
                  </a:lnTo>
                  <a:lnTo>
                    <a:pt x="1231" y="374"/>
                  </a:lnTo>
                  <a:lnTo>
                    <a:pt x="1185" y="447"/>
                  </a:lnTo>
                  <a:lnTo>
                    <a:pt x="1165" y="484"/>
                  </a:lnTo>
                  <a:lnTo>
                    <a:pt x="1156" y="526"/>
                  </a:lnTo>
                  <a:lnTo>
                    <a:pt x="1174" y="516"/>
                  </a:lnTo>
                  <a:lnTo>
                    <a:pt x="1185" y="503"/>
                  </a:lnTo>
                  <a:lnTo>
                    <a:pt x="1194" y="493"/>
                  </a:lnTo>
                  <a:lnTo>
                    <a:pt x="1194" y="484"/>
                  </a:lnTo>
                  <a:lnTo>
                    <a:pt x="1203" y="475"/>
                  </a:lnTo>
                  <a:lnTo>
                    <a:pt x="1222" y="461"/>
                  </a:lnTo>
                  <a:lnTo>
                    <a:pt x="1231" y="429"/>
                  </a:lnTo>
                  <a:lnTo>
                    <a:pt x="1259" y="401"/>
                  </a:lnTo>
                  <a:lnTo>
                    <a:pt x="1305" y="351"/>
                  </a:lnTo>
                  <a:lnTo>
                    <a:pt x="1324" y="323"/>
                  </a:lnTo>
                  <a:lnTo>
                    <a:pt x="1343" y="291"/>
                  </a:lnTo>
                  <a:lnTo>
                    <a:pt x="1352" y="281"/>
                  </a:lnTo>
                  <a:lnTo>
                    <a:pt x="1352" y="268"/>
                  </a:lnTo>
                  <a:lnTo>
                    <a:pt x="1361" y="258"/>
                  </a:lnTo>
                  <a:lnTo>
                    <a:pt x="1361" y="254"/>
                  </a:lnTo>
                  <a:lnTo>
                    <a:pt x="1352" y="226"/>
                  </a:lnTo>
                  <a:lnTo>
                    <a:pt x="1352" y="198"/>
                  </a:lnTo>
                  <a:lnTo>
                    <a:pt x="1361" y="189"/>
                  </a:lnTo>
                  <a:lnTo>
                    <a:pt x="1370" y="185"/>
                  </a:lnTo>
                  <a:lnTo>
                    <a:pt x="1417" y="185"/>
                  </a:lnTo>
                  <a:lnTo>
                    <a:pt x="1455" y="194"/>
                  </a:lnTo>
                  <a:lnTo>
                    <a:pt x="1483" y="198"/>
                  </a:lnTo>
                  <a:lnTo>
                    <a:pt x="1511" y="212"/>
                  </a:lnTo>
                  <a:lnTo>
                    <a:pt x="1539" y="226"/>
                  </a:lnTo>
                  <a:lnTo>
                    <a:pt x="1567" y="235"/>
                  </a:lnTo>
                  <a:lnTo>
                    <a:pt x="1594" y="249"/>
                  </a:lnTo>
                  <a:lnTo>
                    <a:pt x="1632" y="272"/>
                  </a:lnTo>
                  <a:lnTo>
                    <a:pt x="1669" y="295"/>
                  </a:lnTo>
                  <a:lnTo>
                    <a:pt x="1707" y="327"/>
                  </a:lnTo>
                  <a:lnTo>
                    <a:pt x="1744" y="355"/>
                  </a:lnTo>
                  <a:lnTo>
                    <a:pt x="1744" y="378"/>
                  </a:lnTo>
                  <a:lnTo>
                    <a:pt x="1735" y="401"/>
                  </a:lnTo>
                  <a:lnTo>
                    <a:pt x="1707" y="434"/>
                  </a:lnTo>
                  <a:lnTo>
                    <a:pt x="1678" y="461"/>
                  </a:lnTo>
                  <a:lnTo>
                    <a:pt x="1669" y="484"/>
                  </a:lnTo>
                  <a:lnTo>
                    <a:pt x="1669" y="493"/>
                  </a:lnTo>
                  <a:lnTo>
                    <a:pt x="1669" y="498"/>
                  </a:lnTo>
                  <a:lnTo>
                    <a:pt x="1669" y="503"/>
                  </a:lnTo>
                  <a:lnTo>
                    <a:pt x="1669" y="507"/>
                  </a:lnTo>
                  <a:lnTo>
                    <a:pt x="1650" y="521"/>
                  </a:lnTo>
                  <a:lnTo>
                    <a:pt x="1632" y="549"/>
                  </a:lnTo>
                  <a:lnTo>
                    <a:pt x="1613" y="563"/>
                  </a:lnTo>
                  <a:lnTo>
                    <a:pt x="1585" y="572"/>
                  </a:lnTo>
                  <a:lnTo>
                    <a:pt x="1557" y="581"/>
                  </a:lnTo>
                  <a:lnTo>
                    <a:pt x="1529" y="586"/>
                  </a:lnTo>
                  <a:lnTo>
                    <a:pt x="1455" y="609"/>
                  </a:lnTo>
                  <a:lnTo>
                    <a:pt x="1370" y="627"/>
                  </a:lnTo>
                  <a:lnTo>
                    <a:pt x="1213" y="655"/>
                  </a:lnTo>
                  <a:lnTo>
                    <a:pt x="1185" y="673"/>
                  </a:lnTo>
                  <a:lnTo>
                    <a:pt x="1147" y="696"/>
                  </a:lnTo>
                  <a:lnTo>
                    <a:pt x="1231" y="701"/>
                  </a:lnTo>
                  <a:lnTo>
                    <a:pt x="1315" y="696"/>
                  </a:lnTo>
                  <a:lnTo>
                    <a:pt x="1398" y="687"/>
                  </a:lnTo>
                  <a:lnTo>
                    <a:pt x="1474" y="682"/>
                  </a:lnTo>
                  <a:lnTo>
                    <a:pt x="1492" y="673"/>
                  </a:lnTo>
                  <a:lnTo>
                    <a:pt x="1501" y="664"/>
                  </a:lnTo>
                  <a:lnTo>
                    <a:pt x="1501" y="650"/>
                  </a:lnTo>
                  <a:lnTo>
                    <a:pt x="1511" y="646"/>
                  </a:lnTo>
                  <a:lnTo>
                    <a:pt x="1520" y="646"/>
                  </a:lnTo>
                  <a:lnTo>
                    <a:pt x="1529" y="655"/>
                  </a:lnTo>
                  <a:lnTo>
                    <a:pt x="1585" y="682"/>
                  </a:lnTo>
                  <a:lnTo>
                    <a:pt x="1604" y="715"/>
                  </a:lnTo>
                  <a:lnTo>
                    <a:pt x="1613" y="738"/>
                  </a:lnTo>
                  <a:lnTo>
                    <a:pt x="1632" y="756"/>
                  </a:lnTo>
                  <a:lnTo>
                    <a:pt x="1659" y="775"/>
                  </a:lnTo>
                  <a:lnTo>
                    <a:pt x="1669" y="784"/>
                  </a:lnTo>
                  <a:lnTo>
                    <a:pt x="1678" y="793"/>
                  </a:lnTo>
                  <a:lnTo>
                    <a:pt x="1687" y="798"/>
                  </a:lnTo>
                  <a:lnTo>
                    <a:pt x="1707" y="798"/>
                  </a:lnTo>
                  <a:lnTo>
                    <a:pt x="1725" y="802"/>
                  </a:lnTo>
                  <a:lnTo>
                    <a:pt x="1744" y="812"/>
                  </a:lnTo>
                  <a:lnTo>
                    <a:pt x="1753" y="821"/>
                  </a:lnTo>
                  <a:lnTo>
                    <a:pt x="1763" y="821"/>
                  </a:lnTo>
                  <a:lnTo>
                    <a:pt x="1772" y="825"/>
                  </a:lnTo>
                  <a:lnTo>
                    <a:pt x="1790" y="848"/>
                  </a:lnTo>
                  <a:lnTo>
                    <a:pt x="1800" y="858"/>
                  </a:lnTo>
                  <a:lnTo>
                    <a:pt x="1800" y="862"/>
                  </a:lnTo>
                  <a:lnTo>
                    <a:pt x="1800" y="890"/>
                  </a:lnTo>
                  <a:lnTo>
                    <a:pt x="1809" y="913"/>
                  </a:lnTo>
                  <a:lnTo>
                    <a:pt x="1809" y="941"/>
                  </a:lnTo>
                  <a:lnTo>
                    <a:pt x="1809" y="959"/>
                  </a:lnTo>
                  <a:lnTo>
                    <a:pt x="1809" y="982"/>
                  </a:lnTo>
                  <a:lnTo>
                    <a:pt x="1800" y="1014"/>
                  </a:lnTo>
                  <a:lnTo>
                    <a:pt x="1800" y="1056"/>
                  </a:lnTo>
                  <a:lnTo>
                    <a:pt x="1790" y="1079"/>
                  </a:lnTo>
                  <a:lnTo>
                    <a:pt x="1781" y="1097"/>
                  </a:lnTo>
                  <a:lnTo>
                    <a:pt x="1753" y="1111"/>
                  </a:lnTo>
                  <a:lnTo>
                    <a:pt x="1744" y="1120"/>
                  </a:lnTo>
                  <a:lnTo>
                    <a:pt x="1735" y="1120"/>
                  </a:lnTo>
                  <a:lnTo>
                    <a:pt x="1698" y="1116"/>
                  </a:lnTo>
                  <a:lnTo>
                    <a:pt x="1669" y="1116"/>
                  </a:lnTo>
                  <a:lnTo>
                    <a:pt x="1650" y="1116"/>
                  </a:lnTo>
                  <a:lnTo>
                    <a:pt x="1641" y="1116"/>
                  </a:lnTo>
                  <a:lnTo>
                    <a:pt x="1632" y="1111"/>
                  </a:lnTo>
                  <a:lnTo>
                    <a:pt x="1613" y="1107"/>
                  </a:lnTo>
                  <a:lnTo>
                    <a:pt x="1594" y="1097"/>
                  </a:lnTo>
                  <a:lnTo>
                    <a:pt x="1576" y="1079"/>
                  </a:lnTo>
                  <a:lnTo>
                    <a:pt x="1567" y="1070"/>
                  </a:lnTo>
                  <a:lnTo>
                    <a:pt x="1557" y="1056"/>
                  </a:lnTo>
                  <a:lnTo>
                    <a:pt x="1548" y="1047"/>
                  </a:lnTo>
                  <a:lnTo>
                    <a:pt x="1539" y="1042"/>
                  </a:lnTo>
                  <a:lnTo>
                    <a:pt x="1529" y="1028"/>
                  </a:lnTo>
                  <a:lnTo>
                    <a:pt x="1501" y="894"/>
                  </a:lnTo>
                  <a:lnTo>
                    <a:pt x="1464" y="770"/>
                  </a:lnTo>
                  <a:lnTo>
                    <a:pt x="1446" y="788"/>
                  </a:lnTo>
                  <a:lnTo>
                    <a:pt x="1446" y="807"/>
                  </a:lnTo>
                  <a:lnTo>
                    <a:pt x="1435" y="853"/>
                  </a:lnTo>
                  <a:lnTo>
                    <a:pt x="1446" y="899"/>
                  </a:lnTo>
                  <a:lnTo>
                    <a:pt x="1464" y="936"/>
                  </a:lnTo>
                  <a:lnTo>
                    <a:pt x="1474" y="945"/>
                  </a:lnTo>
                  <a:lnTo>
                    <a:pt x="1474" y="954"/>
                  </a:lnTo>
                  <a:lnTo>
                    <a:pt x="1483" y="959"/>
                  </a:lnTo>
                  <a:lnTo>
                    <a:pt x="1483" y="973"/>
                  </a:lnTo>
                  <a:lnTo>
                    <a:pt x="1483" y="982"/>
                  </a:lnTo>
                  <a:lnTo>
                    <a:pt x="1492" y="996"/>
                  </a:lnTo>
                  <a:lnTo>
                    <a:pt x="1501" y="1005"/>
                  </a:lnTo>
                  <a:lnTo>
                    <a:pt x="1501" y="1014"/>
                  </a:lnTo>
                  <a:lnTo>
                    <a:pt x="1501" y="1047"/>
                  </a:lnTo>
                  <a:lnTo>
                    <a:pt x="1501" y="1079"/>
                  </a:lnTo>
                  <a:lnTo>
                    <a:pt x="1492" y="1111"/>
                  </a:lnTo>
                  <a:lnTo>
                    <a:pt x="1464" y="1139"/>
                  </a:lnTo>
                  <a:lnTo>
                    <a:pt x="1446" y="1148"/>
                  </a:lnTo>
                  <a:lnTo>
                    <a:pt x="1417" y="1157"/>
                  </a:lnTo>
                  <a:lnTo>
                    <a:pt x="1380" y="1166"/>
                  </a:lnTo>
                  <a:lnTo>
                    <a:pt x="1370" y="1171"/>
                  </a:lnTo>
                  <a:lnTo>
                    <a:pt x="1361" y="1171"/>
                  </a:lnTo>
                  <a:lnTo>
                    <a:pt x="1324" y="1203"/>
                  </a:lnTo>
                  <a:lnTo>
                    <a:pt x="1305" y="1222"/>
                  </a:lnTo>
                  <a:lnTo>
                    <a:pt x="1287" y="1245"/>
                  </a:lnTo>
                  <a:lnTo>
                    <a:pt x="1287" y="1254"/>
                  </a:lnTo>
                  <a:lnTo>
                    <a:pt x="1287" y="1268"/>
                  </a:lnTo>
                  <a:lnTo>
                    <a:pt x="1278" y="1282"/>
                  </a:lnTo>
                  <a:lnTo>
                    <a:pt x="1278" y="1291"/>
                  </a:lnTo>
                  <a:lnTo>
                    <a:pt x="1268" y="1305"/>
                  </a:lnTo>
                  <a:lnTo>
                    <a:pt x="1268" y="1314"/>
                  </a:lnTo>
                  <a:lnTo>
                    <a:pt x="1259" y="1323"/>
                  </a:lnTo>
                  <a:lnTo>
                    <a:pt x="1240" y="1332"/>
                  </a:lnTo>
                  <a:lnTo>
                    <a:pt x="1174" y="1332"/>
                  </a:lnTo>
                  <a:lnTo>
                    <a:pt x="1137" y="1332"/>
                  </a:lnTo>
                  <a:lnTo>
                    <a:pt x="1100" y="1328"/>
                  </a:lnTo>
                  <a:lnTo>
                    <a:pt x="1091" y="1323"/>
                  </a:lnTo>
                  <a:lnTo>
                    <a:pt x="1091" y="1319"/>
                  </a:lnTo>
                  <a:lnTo>
                    <a:pt x="1063" y="1296"/>
                  </a:lnTo>
                  <a:lnTo>
                    <a:pt x="1044" y="1272"/>
                  </a:lnTo>
                  <a:lnTo>
                    <a:pt x="1035" y="1263"/>
                  </a:lnTo>
                  <a:lnTo>
                    <a:pt x="1026" y="1259"/>
                  </a:lnTo>
                  <a:lnTo>
                    <a:pt x="1017" y="1231"/>
                  </a:lnTo>
                  <a:lnTo>
                    <a:pt x="1017" y="1199"/>
                  </a:lnTo>
                  <a:lnTo>
                    <a:pt x="1035" y="1134"/>
                  </a:lnTo>
                  <a:lnTo>
                    <a:pt x="1063" y="1070"/>
                  </a:lnTo>
                  <a:lnTo>
                    <a:pt x="1072" y="1037"/>
                  </a:lnTo>
                  <a:lnTo>
                    <a:pt x="1091" y="1014"/>
                  </a:lnTo>
                  <a:lnTo>
                    <a:pt x="1109" y="987"/>
                  </a:lnTo>
                  <a:lnTo>
                    <a:pt x="1119" y="973"/>
                  </a:lnTo>
                  <a:lnTo>
                    <a:pt x="1119" y="968"/>
                  </a:lnTo>
                  <a:lnTo>
                    <a:pt x="1128" y="964"/>
                  </a:lnTo>
                  <a:lnTo>
                    <a:pt x="1147" y="945"/>
                  </a:lnTo>
                  <a:lnTo>
                    <a:pt x="1156" y="931"/>
                  </a:lnTo>
                  <a:lnTo>
                    <a:pt x="1165" y="918"/>
                  </a:lnTo>
                  <a:lnTo>
                    <a:pt x="1174" y="908"/>
                  </a:lnTo>
                  <a:lnTo>
                    <a:pt x="1128" y="931"/>
                  </a:lnTo>
                  <a:lnTo>
                    <a:pt x="1082" y="964"/>
                  </a:lnTo>
                  <a:lnTo>
                    <a:pt x="1044" y="1005"/>
                  </a:lnTo>
                  <a:lnTo>
                    <a:pt x="1017" y="1047"/>
                  </a:lnTo>
                  <a:lnTo>
                    <a:pt x="1007" y="1074"/>
                  </a:lnTo>
                  <a:lnTo>
                    <a:pt x="1007" y="1107"/>
                  </a:lnTo>
                  <a:lnTo>
                    <a:pt x="998" y="1139"/>
                  </a:lnTo>
                  <a:lnTo>
                    <a:pt x="989" y="1153"/>
                  </a:lnTo>
                  <a:lnTo>
                    <a:pt x="989" y="1162"/>
                  </a:lnTo>
                  <a:lnTo>
                    <a:pt x="979" y="1171"/>
                  </a:lnTo>
                  <a:lnTo>
                    <a:pt x="970" y="1176"/>
                  </a:lnTo>
                  <a:lnTo>
                    <a:pt x="952" y="1203"/>
                  </a:lnTo>
                  <a:lnTo>
                    <a:pt x="924" y="1222"/>
                  </a:lnTo>
                  <a:lnTo>
                    <a:pt x="895" y="1231"/>
                  </a:lnTo>
                  <a:lnTo>
                    <a:pt x="858" y="1236"/>
                  </a:lnTo>
                  <a:lnTo>
                    <a:pt x="783" y="1231"/>
                  </a:lnTo>
                  <a:lnTo>
                    <a:pt x="709" y="1226"/>
                  </a:lnTo>
                  <a:lnTo>
                    <a:pt x="672" y="1231"/>
                  </a:lnTo>
                  <a:lnTo>
                    <a:pt x="643" y="1236"/>
                  </a:lnTo>
                  <a:lnTo>
                    <a:pt x="597" y="1236"/>
                  </a:lnTo>
                  <a:lnTo>
                    <a:pt x="578" y="1231"/>
                  </a:lnTo>
                  <a:lnTo>
                    <a:pt x="541" y="1226"/>
                  </a:lnTo>
                  <a:lnTo>
                    <a:pt x="494" y="1217"/>
                  </a:lnTo>
                  <a:lnTo>
                    <a:pt x="429" y="1203"/>
                  </a:lnTo>
                  <a:lnTo>
                    <a:pt x="429" y="1148"/>
                  </a:lnTo>
                  <a:lnTo>
                    <a:pt x="439" y="1120"/>
                  </a:lnTo>
                  <a:lnTo>
                    <a:pt x="448" y="1097"/>
                  </a:lnTo>
                  <a:lnTo>
                    <a:pt x="476" y="1056"/>
                  </a:lnTo>
                  <a:lnTo>
                    <a:pt x="494" y="1047"/>
                  </a:lnTo>
                  <a:lnTo>
                    <a:pt x="494" y="1042"/>
                  </a:lnTo>
                  <a:lnTo>
                    <a:pt x="494" y="1037"/>
                  </a:lnTo>
                  <a:lnTo>
                    <a:pt x="467" y="1042"/>
                  </a:lnTo>
                  <a:lnTo>
                    <a:pt x="429" y="1051"/>
                  </a:lnTo>
                  <a:lnTo>
                    <a:pt x="335" y="1070"/>
                  </a:lnTo>
                  <a:lnTo>
                    <a:pt x="243" y="1088"/>
                  </a:lnTo>
                  <a:lnTo>
                    <a:pt x="215" y="1097"/>
                  </a:lnTo>
                  <a:lnTo>
                    <a:pt x="215" y="1088"/>
                  </a:lnTo>
                  <a:lnTo>
                    <a:pt x="215" y="1079"/>
                  </a:lnTo>
                  <a:lnTo>
                    <a:pt x="215" y="1056"/>
                  </a:lnTo>
                  <a:lnTo>
                    <a:pt x="215" y="1033"/>
                  </a:lnTo>
                  <a:lnTo>
                    <a:pt x="205" y="996"/>
                  </a:lnTo>
                  <a:lnTo>
                    <a:pt x="196" y="964"/>
                  </a:lnTo>
                  <a:lnTo>
                    <a:pt x="187" y="936"/>
                  </a:lnTo>
                  <a:lnTo>
                    <a:pt x="168" y="913"/>
                  </a:lnTo>
                  <a:lnTo>
                    <a:pt x="150" y="894"/>
                  </a:lnTo>
                  <a:lnTo>
                    <a:pt x="102" y="871"/>
                  </a:lnTo>
                  <a:lnTo>
                    <a:pt x="37" y="858"/>
                  </a:lnTo>
                  <a:lnTo>
                    <a:pt x="9" y="807"/>
                  </a:lnTo>
                  <a:lnTo>
                    <a:pt x="0" y="752"/>
                  </a:lnTo>
                  <a:lnTo>
                    <a:pt x="0" y="692"/>
                  </a:lnTo>
                  <a:lnTo>
                    <a:pt x="9" y="636"/>
                  </a:lnTo>
                  <a:lnTo>
                    <a:pt x="9" y="618"/>
                  </a:lnTo>
                  <a:lnTo>
                    <a:pt x="19" y="599"/>
                  </a:lnTo>
                  <a:lnTo>
                    <a:pt x="28" y="581"/>
                  </a:lnTo>
                  <a:lnTo>
                    <a:pt x="37" y="567"/>
                  </a:lnTo>
                  <a:lnTo>
                    <a:pt x="56" y="563"/>
                  </a:lnTo>
                  <a:lnTo>
                    <a:pt x="74" y="563"/>
                  </a:lnTo>
                  <a:lnTo>
                    <a:pt x="112" y="558"/>
                  </a:lnTo>
                  <a:lnTo>
                    <a:pt x="159" y="558"/>
                  </a:lnTo>
                  <a:lnTo>
                    <a:pt x="187" y="558"/>
                  </a:lnTo>
                  <a:lnTo>
                    <a:pt x="196" y="558"/>
                  </a:lnTo>
                  <a:lnTo>
                    <a:pt x="205" y="563"/>
                  </a:lnTo>
                  <a:lnTo>
                    <a:pt x="215" y="572"/>
                  </a:lnTo>
                  <a:lnTo>
                    <a:pt x="233" y="586"/>
                  </a:lnTo>
                  <a:lnTo>
                    <a:pt x="252" y="599"/>
                  </a:lnTo>
                  <a:lnTo>
                    <a:pt x="270" y="623"/>
                  </a:lnTo>
                  <a:lnTo>
                    <a:pt x="298" y="655"/>
                  </a:lnTo>
                  <a:lnTo>
                    <a:pt x="317" y="682"/>
                  </a:lnTo>
                  <a:lnTo>
                    <a:pt x="345" y="701"/>
                  </a:lnTo>
                  <a:lnTo>
                    <a:pt x="382" y="719"/>
                  </a:lnTo>
                  <a:lnTo>
                    <a:pt x="429" y="729"/>
                  </a:lnTo>
                  <a:lnTo>
                    <a:pt x="485" y="733"/>
                  </a:lnTo>
                  <a:lnTo>
                    <a:pt x="532" y="742"/>
                  </a:lnTo>
                  <a:lnTo>
                    <a:pt x="559" y="738"/>
                  </a:lnTo>
                  <a:lnTo>
                    <a:pt x="587" y="733"/>
                  </a:lnTo>
                  <a:lnTo>
                    <a:pt x="597" y="724"/>
                  </a:lnTo>
                  <a:lnTo>
                    <a:pt x="606" y="701"/>
                  </a:lnTo>
                  <a:lnTo>
                    <a:pt x="606" y="682"/>
                  </a:lnTo>
                  <a:lnTo>
                    <a:pt x="606" y="664"/>
                  </a:lnTo>
                  <a:lnTo>
                    <a:pt x="606" y="655"/>
                  </a:lnTo>
                  <a:lnTo>
                    <a:pt x="606" y="650"/>
                  </a:lnTo>
                  <a:lnTo>
                    <a:pt x="597" y="641"/>
                  </a:lnTo>
                  <a:lnTo>
                    <a:pt x="578" y="627"/>
                  </a:lnTo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12700" cap="rnd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74" name="Text Box 32"/>
            <p:cNvSpPr txBox="1">
              <a:spLocks noChangeArrowheads="1"/>
            </p:cNvSpPr>
            <p:nvPr/>
          </p:nvSpPr>
          <p:spPr bwMode="auto">
            <a:xfrm>
              <a:off x="474" y="753"/>
              <a:ext cx="23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000">
                  <a:solidFill>
                    <a:srgbClr val="000099"/>
                  </a:solidFill>
                  <a:latin typeface="Comic Sans MS" pitchFamily="66" charset="0"/>
                </a:rPr>
                <a:t>A</a:t>
              </a:r>
            </a:p>
          </p:txBody>
        </p:sp>
        <p:graphicFrame>
          <p:nvGraphicFramePr>
            <p:cNvPr id="2054" name="Object 33"/>
            <p:cNvGraphicFramePr>
              <a:graphicFrameLocks noChangeAspect="1"/>
            </p:cNvGraphicFramePr>
            <p:nvPr/>
          </p:nvGraphicFramePr>
          <p:xfrm>
            <a:off x="1248" y="1488"/>
            <a:ext cx="341" cy="281"/>
          </p:xfrm>
          <a:graphic>
            <a:graphicData uri="http://schemas.openxmlformats.org/presentationml/2006/ole">
              <p:oleObj spid="_x0000_s2054" name="Document" r:id="rId11" imgW="1238400" imgH="1019160" progId="">
                <p:embed/>
              </p:oleObj>
            </a:graphicData>
          </a:graphic>
        </p:graphicFrame>
        <p:graphicFrame>
          <p:nvGraphicFramePr>
            <p:cNvPr id="2055" name="Object 34"/>
            <p:cNvGraphicFramePr>
              <a:graphicFrameLocks noChangeAspect="1"/>
            </p:cNvGraphicFramePr>
            <p:nvPr/>
          </p:nvGraphicFramePr>
          <p:xfrm>
            <a:off x="1152" y="1248"/>
            <a:ext cx="341" cy="281"/>
          </p:xfrm>
          <a:graphic>
            <a:graphicData uri="http://schemas.openxmlformats.org/presentationml/2006/ole">
              <p:oleObj spid="_x0000_s2055" name="Document" r:id="rId12" imgW="1238400" imgH="1019160" progId="">
                <p:embed/>
              </p:oleObj>
            </a:graphicData>
          </a:graphic>
        </p:graphicFrame>
        <p:graphicFrame>
          <p:nvGraphicFramePr>
            <p:cNvPr id="2056" name="Object 35"/>
            <p:cNvGraphicFramePr>
              <a:graphicFrameLocks noChangeAspect="1"/>
            </p:cNvGraphicFramePr>
            <p:nvPr/>
          </p:nvGraphicFramePr>
          <p:xfrm>
            <a:off x="768" y="1831"/>
            <a:ext cx="341" cy="281"/>
          </p:xfrm>
          <a:graphic>
            <a:graphicData uri="http://schemas.openxmlformats.org/presentationml/2006/ole">
              <p:oleObj spid="_x0000_s2056" name="Document" r:id="rId13" imgW="1238400" imgH="1019160" progId="">
                <p:embed/>
              </p:oleObj>
            </a:graphicData>
          </a:graphic>
        </p:graphicFrame>
        <p:graphicFrame>
          <p:nvGraphicFramePr>
            <p:cNvPr id="2057" name="Object 36"/>
            <p:cNvGraphicFramePr>
              <a:graphicFrameLocks noChangeAspect="1"/>
            </p:cNvGraphicFramePr>
            <p:nvPr/>
          </p:nvGraphicFramePr>
          <p:xfrm>
            <a:off x="528" y="1488"/>
            <a:ext cx="341" cy="281"/>
          </p:xfrm>
          <a:graphic>
            <a:graphicData uri="http://schemas.openxmlformats.org/presentationml/2006/ole">
              <p:oleObj spid="_x0000_s2057" name="Document" r:id="rId14" imgW="1238400" imgH="1019160" progId="">
                <p:embed/>
              </p:oleObj>
            </a:graphicData>
          </a:graphic>
        </p:graphicFrame>
      </p:grpSp>
      <p:graphicFrame>
        <p:nvGraphicFramePr>
          <p:cNvPr id="2050" name="Object 37"/>
          <p:cNvGraphicFramePr>
            <a:graphicFrameLocks noChangeAspect="1"/>
          </p:cNvGraphicFramePr>
          <p:nvPr/>
        </p:nvGraphicFramePr>
        <p:xfrm>
          <a:off x="5938838" y="1639888"/>
          <a:ext cx="541337" cy="446087"/>
        </p:xfrm>
        <a:graphic>
          <a:graphicData uri="http://schemas.openxmlformats.org/presentationml/2006/ole">
            <p:oleObj spid="_x0000_s2050" name="Document" r:id="rId15" imgW="1238400" imgH="1019160" progId="">
              <p:embed/>
            </p:oleObj>
          </a:graphicData>
        </a:graphic>
      </p:graphicFrame>
      <p:graphicFrame>
        <p:nvGraphicFramePr>
          <p:cNvPr id="2051" name="Object 38"/>
          <p:cNvGraphicFramePr>
            <a:graphicFrameLocks noChangeAspect="1"/>
          </p:cNvGraphicFramePr>
          <p:nvPr/>
        </p:nvGraphicFramePr>
        <p:xfrm>
          <a:off x="5100638" y="1792288"/>
          <a:ext cx="541337" cy="446087"/>
        </p:xfrm>
        <a:graphic>
          <a:graphicData uri="http://schemas.openxmlformats.org/presentationml/2006/ole">
            <p:oleObj spid="_x0000_s2051" name="Document" r:id="rId16" imgW="1238400" imgH="1019160" progId="">
              <p:embed/>
            </p:oleObj>
          </a:graphicData>
        </a:graphic>
      </p:graphicFrame>
      <p:graphicFrame>
        <p:nvGraphicFramePr>
          <p:cNvPr id="2052" name="Object 39"/>
          <p:cNvGraphicFramePr>
            <a:graphicFrameLocks noChangeAspect="1"/>
          </p:cNvGraphicFramePr>
          <p:nvPr/>
        </p:nvGraphicFramePr>
        <p:xfrm>
          <a:off x="5938838" y="2325688"/>
          <a:ext cx="533400" cy="431800"/>
        </p:xfrm>
        <a:graphic>
          <a:graphicData uri="http://schemas.openxmlformats.org/presentationml/2006/ole">
            <p:oleObj spid="_x0000_s2052" name="Document" r:id="rId17" imgW="1238400" imgH="1019160" progId="">
              <p:embed/>
            </p:oleObj>
          </a:graphicData>
        </a:graphic>
      </p:graphicFrame>
      <p:graphicFrame>
        <p:nvGraphicFramePr>
          <p:cNvPr id="2053" name="Object 40"/>
          <p:cNvGraphicFramePr>
            <a:graphicFrameLocks noChangeAspect="1"/>
          </p:cNvGraphicFramePr>
          <p:nvPr/>
        </p:nvGraphicFramePr>
        <p:xfrm>
          <a:off x="5253038" y="2325688"/>
          <a:ext cx="541337" cy="446087"/>
        </p:xfrm>
        <a:graphic>
          <a:graphicData uri="http://schemas.openxmlformats.org/presentationml/2006/ole">
            <p:oleObj spid="_x0000_s2053" name="Document" r:id="rId18" imgW="1238400" imgH="1019160" progId="">
              <p:embed/>
            </p:oleObj>
          </a:graphicData>
        </a:graphic>
      </p:graphicFrame>
      <p:sp>
        <p:nvSpPr>
          <p:cNvPr id="2070" name="Text Box 41"/>
          <p:cNvSpPr txBox="1">
            <a:spLocks noChangeArrowheads="1"/>
          </p:cNvSpPr>
          <p:nvPr/>
        </p:nvSpPr>
        <p:spPr bwMode="auto">
          <a:xfrm>
            <a:off x="6700838" y="1487488"/>
            <a:ext cx="2362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rgbClr val="000099"/>
                </a:solidFill>
                <a:latin typeface="Comic Sans MS" pitchFamily="66" charset="0"/>
              </a:rPr>
              <a:t>Žádná interakce mikroorganismů</a:t>
            </a:r>
            <a:endParaRPr lang="en-US" sz="200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2071" name="Text Box 42"/>
          <p:cNvSpPr txBox="1">
            <a:spLocks noChangeArrowheads="1"/>
          </p:cNvSpPr>
          <p:nvPr/>
        </p:nvSpPr>
        <p:spPr bwMode="auto">
          <a:xfrm>
            <a:off x="4981575" y="1182688"/>
            <a:ext cx="1711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0099"/>
                </a:solidFill>
                <a:latin typeface="Comic Sans MS" pitchFamily="66" charset="0"/>
              </a:rPr>
              <a:t>Půdní roztok</a:t>
            </a:r>
            <a:endParaRPr lang="en-US" sz="200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2072" name="Text Box 43"/>
          <p:cNvSpPr txBox="1">
            <a:spLocks noChangeArrowheads="1"/>
          </p:cNvSpPr>
          <p:nvPr/>
        </p:nvSpPr>
        <p:spPr bwMode="auto">
          <a:xfrm>
            <a:off x="2819400" y="6521450"/>
            <a:ext cx="2955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Autor schématu K.T. Semple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Kovy v prostředí a biodostupnost pro MO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z="2400" b="1" smtClean="0"/>
              <a:t>na rozdíl od organických polutantů a dalších toxikantů, kovy nemohou nikdy být degradovány, pouze změna jejich formy, specie </a:t>
            </a:r>
            <a:r>
              <a:rPr lang="cs-CZ" sz="2400" b="1" smtClean="0">
                <a:sym typeface="Wingdings" pitchFamily="2" charset="2"/>
              </a:rPr>
              <a:t> mobility, biodostupnosti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z="2400" smtClean="0">
                <a:sym typeface="Wingdings" pitchFamily="2" charset="2"/>
              </a:rPr>
              <a:t>celková koncentrace kovu v prostředí tedy není relevantní z pohledu jeho toxicity, mnohem více je důležitá </a:t>
            </a:r>
            <a:r>
              <a:rPr lang="cs-CZ" sz="2400" b="1" smtClean="0">
                <a:sym typeface="Wingdings" pitchFamily="2" charset="2"/>
              </a:rPr>
              <a:t>dostupná frakce</a:t>
            </a:r>
            <a:r>
              <a:rPr lang="cs-CZ" sz="2400" smtClean="0">
                <a:sym typeface="Wingdings" pitchFamily="2" charset="2"/>
              </a:rPr>
              <a:t>: kovy ve formě tzv. </a:t>
            </a:r>
            <a:r>
              <a:rPr lang="cs-CZ" sz="2400" b="1" smtClean="0">
                <a:sym typeface="Wingdings" pitchFamily="2" charset="2"/>
              </a:rPr>
              <a:t>volného iontu – free ion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z="2400" b="1" smtClean="0">
                <a:sym typeface="Wingdings" pitchFamily="2" charset="2"/>
              </a:rPr>
              <a:t>nedostupné</a:t>
            </a:r>
            <a:r>
              <a:rPr lang="cs-CZ" sz="2400" smtClean="0">
                <a:sym typeface="Wingdings" pitchFamily="2" charset="2"/>
              </a:rPr>
              <a:t> jsou většinou kovy vázané na koloidy či povrchy pevné frakce -</a:t>
            </a:r>
            <a:r>
              <a:rPr lang="cs-CZ" sz="2400" b="1" smtClean="0">
                <a:sym typeface="Wingdings" pitchFamily="2" charset="2"/>
              </a:rPr>
              <a:t>(kat)iontová výměna</a:t>
            </a:r>
            <a:r>
              <a:rPr lang="cs-CZ" sz="2400" smtClean="0">
                <a:sym typeface="Wingdings" pitchFamily="2" charset="2"/>
              </a:rPr>
              <a:t>, kovy vysrážené či v komplexech (např. </a:t>
            </a:r>
            <a:r>
              <a:rPr lang="cs-CZ" sz="2400" smtClean="0"/>
              <a:t>reagují s přítomnými </a:t>
            </a:r>
            <a:r>
              <a:rPr lang="cs-CZ" sz="2400" b="1" smtClean="0"/>
              <a:t>fosfáty a sulfáty, hydroxy- a thiolo- skupinami na OM)</a:t>
            </a:r>
            <a:endParaRPr lang="cs-CZ" sz="2400" smtClean="0"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endParaRPr lang="en-US" sz="2400" b="1" smtClean="0"/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 cstate="print"/>
          <a:srcRect l="1181" t="1443"/>
          <a:stretch>
            <a:fillRect/>
          </a:stretch>
        </p:blipFill>
        <p:spPr bwMode="auto">
          <a:xfrm>
            <a:off x="0" y="4572000"/>
            <a:ext cx="9074150" cy="2286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Kovy v prostředí a biodostupnost pro MO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mtClean="0">
                <a:sym typeface="Wingdings" pitchFamily="2" charset="2"/>
              </a:rPr>
              <a:t>výskyt biodostupných forem kovu závisí silně na </a:t>
            </a:r>
            <a:r>
              <a:rPr lang="cs-CZ" b="1" smtClean="0">
                <a:sym typeface="Wingdings" pitchFamily="2" charset="2"/>
              </a:rPr>
              <a:t>faktorech prostředí</a:t>
            </a:r>
            <a:r>
              <a:rPr lang="cs-CZ" smtClean="0">
                <a:sym typeface="Wingdings" pitchFamily="2" charset="2"/>
              </a:rPr>
              <a:t> – CEC, pH, redox a OM, jílové minerály, rozpuštěné sulfidy, komplexační činidla (HA), aktivity MO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endParaRPr lang="en-US" b="1" smtClean="0"/>
          </a:p>
        </p:txBody>
      </p:sp>
      <p:pic>
        <p:nvPicPr>
          <p:cNvPr id="6" name="Picture 5" descr="007"/>
          <p:cNvPicPr>
            <a:picLocks noChangeAspect="1" noChangeArrowheads="1"/>
          </p:cNvPicPr>
          <p:nvPr/>
        </p:nvPicPr>
        <p:blipFill>
          <a:blip r:embed="rId2" cstate="print"/>
          <a:srcRect l="12099" t="33505" r="49875" b="19231"/>
          <a:stretch>
            <a:fillRect/>
          </a:stretch>
        </p:blipFill>
        <p:spPr bwMode="auto">
          <a:xfrm>
            <a:off x="323850" y="2133600"/>
            <a:ext cx="8351838" cy="4724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279400" y="1773238"/>
            <a:ext cx="1651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/>
              <a:t>Faktor</a:t>
            </a:r>
          </a:p>
        </p:txBody>
      </p:sp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2555875" y="1773238"/>
            <a:ext cx="5829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/>
              <a:t>Proces, který se odehrává</a:t>
            </a:r>
          </a:p>
        </p:txBody>
      </p:sp>
      <p:sp>
        <p:nvSpPr>
          <p:cNvPr id="23559" name="Text Box 10"/>
          <p:cNvSpPr txBox="1">
            <a:spLocks noChangeArrowheads="1"/>
          </p:cNvSpPr>
          <p:nvPr/>
        </p:nvSpPr>
        <p:spPr bwMode="auto">
          <a:xfrm>
            <a:off x="6264275" y="1773238"/>
            <a:ext cx="44084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/>
              <a:t>Vliv na mob/biodost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Kovy v prostředí a biodostupnost pro MO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mtClean="0">
                <a:sym typeface="Wingdings" pitchFamily="2" charset="2"/>
              </a:rPr>
              <a:t>závisí samozřejmě také na vlastnostech kovu: metaloidy (Ge, As, Sb, Se) – tvoří </a:t>
            </a:r>
            <a:r>
              <a:rPr lang="cs-CZ" b="1" smtClean="0">
                <a:sym typeface="Wingdings" pitchFamily="2" charset="2"/>
              </a:rPr>
              <a:t>aniontové specie</a:t>
            </a:r>
            <a:r>
              <a:rPr lang="cs-CZ" smtClean="0">
                <a:sym typeface="Wingdings" pitchFamily="2" charset="2"/>
              </a:rPr>
              <a:t> (např. AsO</a:t>
            </a:r>
            <a:r>
              <a:rPr lang="cs-CZ" baseline="-25000" smtClean="0">
                <a:sym typeface="Wingdings" pitchFamily="2" charset="2"/>
              </a:rPr>
              <a:t>4</a:t>
            </a:r>
            <a:r>
              <a:rPr lang="cs-CZ" baseline="30000" smtClean="0">
                <a:sym typeface="Wingdings" pitchFamily="2" charset="2"/>
              </a:rPr>
              <a:t>3-</a:t>
            </a:r>
            <a:r>
              <a:rPr lang="cs-CZ" smtClean="0">
                <a:sym typeface="Wingdings" pitchFamily="2" charset="2"/>
              </a:rPr>
              <a:t>)na rozdíl od kovů, které jsou v prostředí většinou jako </a:t>
            </a:r>
            <a:r>
              <a:rPr lang="cs-CZ" b="1" smtClean="0">
                <a:sym typeface="Wingdings" pitchFamily="2" charset="2"/>
              </a:rPr>
              <a:t>kationtové specie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endParaRPr lang="cs-CZ" smtClean="0"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endParaRPr lang="en-US" b="1" smtClean="0"/>
          </a:p>
        </p:txBody>
      </p:sp>
      <p:pic>
        <p:nvPicPr>
          <p:cNvPr id="24580" name="Picture 3" descr="006"/>
          <p:cNvPicPr>
            <a:picLocks noChangeAspect="1" noChangeArrowheads="1"/>
          </p:cNvPicPr>
          <p:nvPr/>
        </p:nvPicPr>
        <p:blipFill>
          <a:blip r:embed="rId2" cstate="print"/>
          <a:srcRect l="55312" t="11685" r="6662" b="53603"/>
          <a:stretch>
            <a:fillRect/>
          </a:stretch>
        </p:blipFill>
        <p:spPr bwMode="auto">
          <a:xfrm>
            <a:off x="0" y="1844675"/>
            <a:ext cx="9109075" cy="50117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Kovy v prostředí a biodostupnost pro MO</a:t>
            </a:r>
            <a:endParaRPr lang="cs-CZ" dirty="0"/>
          </a:p>
        </p:txBody>
      </p:sp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  <a:buFont typeface="Arial" pitchFamily="34" charset="0"/>
              <a:buNone/>
            </a:pPr>
            <a:r>
              <a:rPr lang="cs-CZ" b="1" smtClean="0">
                <a:sym typeface="Wingdings" pitchFamily="2" charset="2"/>
              </a:rPr>
              <a:t>Redox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mtClean="0">
                <a:sym typeface="Wingdings" pitchFamily="2" charset="2"/>
              </a:rPr>
              <a:t>při aerobních podmínkách (0-800 mV) jsou kovy ve formě volného kationtu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mtClean="0">
                <a:sym typeface="Wingdings" pitchFamily="2" charset="2"/>
              </a:rPr>
              <a:t>při anaerobních podmínkách (-400-0 mV) jsou vysrážené, např. v sulfidech, uhličitanech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2708275"/>
            <a:ext cx="5257800" cy="4148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250825" y="2565400"/>
            <a:ext cx="3673475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6213" indent="-165100" eaLnBrk="0" hangingPunct="0">
              <a:spcAft>
                <a:spcPts val="600"/>
              </a:spcAft>
              <a:buClr>
                <a:schemeClr val="accent1"/>
              </a:buClr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818184"/>
                </a:solidFill>
                <a:latin typeface="+mn-lt"/>
              </a:rPr>
              <a:t>pH</a:t>
            </a:r>
          </a:p>
          <a:p>
            <a:pPr marL="176213" indent="-165100" eaLnBrk="0" hangingPunct="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cs-CZ" sz="2000" b="0" dirty="0">
                <a:solidFill>
                  <a:srgbClr val="818184"/>
                </a:solidFill>
                <a:latin typeface="+mn-lt"/>
              </a:rPr>
              <a:t>vyšší pH – kovy jsou ve formě nerozpustných fosfátů a uhličitanů, také se snižuje kapacita pH-dependentní CEC</a:t>
            </a:r>
          </a:p>
          <a:p>
            <a:pPr marL="176213" indent="-165100" eaLnBrk="0" hangingPunct="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cs-CZ" sz="2000" b="0" dirty="0">
                <a:solidFill>
                  <a:srgbClr val="818184"/>
                </a:solidFill>
                <a:latin typeface="+mn-lt"/>
              </a:rPr>
              <a:t>nižší pH – volné kationty nebo rozpustné </a:t>
            </a:r>
            <a:r>
              <a:rPr lang="cs-CZ" sz="2000" b="0" dirty="0" err="1">
                <a:solidFill>
                  <a:srgbClr val="818184"/>
                </a:solidFill>
                <a:latin typeface="+mn-lt"/>
              </a:rPr>
              <a:t>organokovy</a:t>
            </a:r>
            <a:r>
              <a:rPr lang="cs-CZ" sz="2000" b="0" dirty="0">
                <a:solidFill>
                  <a:srgbClr val="818184"/>
                </a:solidFill>
                <a:latin typeface="+mn-lt"/>
              </a:rPr>
              <a:t>, stoupá rozpustnost, naopak vyšší sorpce aniontových specií</a:t>
            </a:r>
          </a:p>
        </p:txBody>
      </p:sp>
      <p:sp>
        <p:nvSpPr>
          <p:cNvPr id="25606" name="Rectangle 4"/>
          <p:cNvSpPr>
            <a:spLocks noChangeArrowheads="1"/>
          </p:cNvSpPr>
          <p:nvPr/>
        </p:nvSpPr>
        <p:spPr bwMode="auto">
          <a:xfrm>
            <a:off x="5114925" y="2492375"/>
            <a:ext cx="3994150" cy="3397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800"/>
              <a:t>Převzato z ISO 17402: </a:t>
            </a:r>
            <a:r>
              <a:rPr lang="en-US" sz="800"/>
              <a:t>Soil quality </a:t>
            </a:r>
            <a:r>
              <a:rPr lang="cs-CZ" sz="800"/>
              <a:t>- </a:t>
            </a:r>
            <a:r>
              <a:rPr lang="en-US" sz="800"/>
              <a:t>Guidance for the selection and application of</a:t>
            </a:r>
            <a:r>
              <a:rPr lang="cs-CZ" sz="800"/>
              <a:t> </a:t>
            </a:r>
            <a:r>
              <a:rPr lang="en-US" sz="800"/>
              <a:t>methods for the assessment of bioavailability in soil and soil</a:t>
            </a:r>
            <a:r>
              <a:rPr lang="cs-CZ" sz="800"/>
              <a:t> </a:t>
            </a:r>
            <a:r>
              <a:rPr lang="en-US" sz="800"/>
              <a:t>materials</a:t>
            </a:r>
            <a:endParaRPr lang="cs-CZ" sz="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Kovy v prostředí a biodostupnost pro MO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  <a:buFont typeface="Arial" pitchFamily="34" charset="0"/>
              <a:buNone/>
            </a:pPr>
            <a:r>
              <a:rPr lang="cs-CZ" sz="2400" b="1" smtClean="0"/>
              <a:t>Kationtová výměna (KVK, CEC)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z="2400" smtClean="0"/>
              <a:t>kationty kovů se váží na negativně nabité jílové částice v půdě a sedimentech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z="2400" smtClean="0"/>
              <a:t>půdy a sedimenty s vysokou CEC (organické a jílovité půdy) mají nízkou toxicitu, i když jsou celkové koncentrace kovů v nich vysoké</a:t>
            </a:r>
            <a:endParaRPr lang="en-US" sz="2400" smtClean="0"/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z="2400" b="1" smtClean="0">
                <a:sym typeface="Wingdings" pitchFamily="2" charset="2"/>
              </a:rPr>
              <a:t>stejně tak ale jsou afinitní k negativně nabitým skupinám na povrchu MO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z="2400" smtClean="0">
                <a:sym typeface="Wingdings" pitchFamily="2" charset="2"/>
              </a:rPr>
              <a:t>síla vazby (na abio. i MO) je různá: Al</a:t>
            </a:r>
            <a:r>
              <a:rPr lang="cs-CZ" sz="2400" baseline="30000" smtClean="0">
                <a:sym typeface="Wingdings" pitchFamily="2" charset="2"/>
              </a:rPr>
              <a:t>3+</a:t>
            </a:r>
            <a:r>
              <a:rPr lang="cs-CZ" sz="2400" smtClean="0">
                <a:sym typeface="Wingdings" pitchFamily="2" charset="2"/>
              </a:rPr>
              <a:t> </a:t>
            </a:r>
            <a:r>
              <a:rPr lang="en-US" sz="2400" smtClean="0">
                <a:sym typeface="Wingdings" pitchFamily="2" charset="2"/>
              </a:rPr>
              <a:t>&gt;</a:t>
            </a:r>
            <a:r>
              <a:rPr lang="cs-CZ" sz="2400" smtClean="0">
                <a:sym typeface="Wingdings" pitchFamily="2" charset="2"/>
              </a:rPr>
              <a:t> Ca</a:t>
            </a:r>
            <a:r>
              <a:rPr lang="cs-CZ" sz="2400" baseline="30000" smtClean="0">
                <a:sym typeface="Wingdings" pitchFamily="2" charset="2"/>
              </a:rPr>
              <a:t>2+</a:t>
            </a:r>
            <a:r>
              <a:rPr lang="cs-CZ" sz="2400" smtClean="0">
                <a:sym typeface="Wingdings" pitchFamily="2" charset="2"/>
              </a:rPr>
              <a:t> = Mg</a:t>
            </a:r>
            <a:r>
              <a:rPr lang="cs-CZ" sz="2400" baseline="30000" smtClean="0">
                <a:sym typeface="Wingdings" pitchFamily="2" charset="2"/>
              </a:rPr>
              <a:t>2+</a:t>
            </a:r>
            <a:r>
              <a:rPr lang="cs-CZ" sz="2400" smtClean="0">
                <a:sym typeface="Wingdings" pitchFamily="2" charset="2"/>
              </a:rPr>
              <a:t> </a:t>
            </a:r>
            <a:r>
              <a:rPr lang="en-US" sz="2400" smtClean="0">
                <a:sym typeface="Wingdings" pitchFamily="2" charset="2"/>
              </a:rPr>
              <a:t>&gt;</a:t>
            </a:r>
            <a:r>
              <a:rPr lang="cs-CZ" sz="2400" smtClean="0">
                <a:sym typeface="Wingdings" pitchFamily="2" charset="2"/>
              </a:rPr>
              <a:t> K</a:t>
            </a:r>
            <a:r>
              <a:rPr lang="cs-CZ" sz="2400" baseline="30000" smtClean="0">
                <a:sym typeface="Wingdings" pitchFamily="2" charset="2"/>
              </a:rPr>
              <a:t>+</a:t>
            </a:r>
            <a:r>
              <a:rPr lang="cs-CZ" sz="2400" smtClean="0">
                <a:sym typeface="Wingdings" pitchFamily="2" charset="2"/>
              </a:rPr>
              <a:t> </a:t>
            </a:r>
            <a:r>
              <a:rPr lang="en-US" sz="2400" smtClean="0">
                <a:sym typeface="Wingdings" pitchFamily="2" charset="2"/>
              </a:rPr>
              <a:t>&gt;</a:t>
            </a:r>
            <a:r>
              <a:rPr lang="cs-CZ" sz="2400" smtClean="0">
                <a:sym typeface="Wingdings" pitchFamily="2" charset="2"/>
              </a:rPr>
              <a:t> Na</a:t>
            </a:r>
            <a:r>
              <a:rPr lang="cs-CZ" sz="2400" baseline="30000" smtClean="0">
                <a:sym typeface="Wingdings" pitchFamily="2" charset="2"/>
              </a:rPr>
              <a:t>+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z="2400" smtClean="0">
                <a:sym typeface="Wingdings" pitchFamily="2" charset="2"/>
              </a:rPr>
              <a:t>například Al</a:t>
            </a:r>
            <a:r>
              <a:rPr lang="cs-CZ" sz="2400" baseline="30000" smtClean="0">
                <a:sym typeface="Wingdings" pitchFamily="2" charset="2"/>
              </a:rPr>
              <a:t>3+</a:t>
            </a:r>
            <a:r>
              <a:rPr lang="cs-CZ" sz="2400" smtClean="0">
                <a:sym typeface="Wingdings" pitchFamily="2" charset="2"/>
              </a:rPr>
              <a:t> má tak vysokou afinitu k aniontům, že se většinou vyskytuje jako Al(OH)</a:t>
            </a:r>
            <a:r>
              <a:rPr lang="cs-CZ" sz="2400" baseline="-25000" smtClean="0">
                <a:sym typeface="Wingdings" pitchFamily="2" charset="2"/>
              </a:rPr>
              <a:t>3</a:t>
            </a:r>
            <a:r>
              <a:rPr lang="cs-CZ" sz="2400" smtClean="0">
                <a:sym typeface="Wingdings" pitchFamily="2" charset="2"/>
              </a:rPr>
              <a:t> a je nedostupný (při poklesu pH se pak uvolní)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z="2400" smtClean="0">
                <a:sym typeface="Wingdings" pitchFamily="2" charset="2"/>
              </a:rPr>
              <a:t>toxické kovy tvoří často veliké, dvojmocné kationty, které mají vysokou afinitu k adsorpci  nahradí „živinové“ kovy Ca</a:t>
            </a:r>
            <a:r>
              <a:rPr lang="cs-CZ" sz="2400" baseline="30000" smtClean="0">
                <a:sym typeface="Wingdings" pitchFamily="2" charset="2"/>
              </a:rPr>
              <a:t>2+</a:t>
            </a:r>
            <a:r>
              <a:rPr lang="cs-CZ" sz="2400" smtClean="0">
                <a:sym typeface="Wingdings" pitchFamily="2" charset="2"/>
              </a:rPr>
              <a:t> Mg</a:t>
            </a:r>
            <a:r>
              <a:rPr lang="cs-CZ" sz="2400" baseline="30000" smtClean="0">
                <a:sym typeface="Wingdings" pitchFamily="2" charset="2"/>
              </a:rPr>
              <a:t>2+</a:t>
            </a:r>
            <a:r>
              <a:rPr lang="cs-CZ" sz="2400" smtClean="0">
                <a:sym typeface="Wingdings" pitchFamily="2" charset="2"/>
              </a:rPr>
              <a:t> K</a:t>
            </a:r>
            <a:r>
              <a:rPr lang="cs-CZ" sz="2400" baseline="30000" smtClean="0">
                <a:sym typeface="Wingdings" pitchFamily="2" charset="2"/>
              </a:rPr>
              <a:t>+</a:t>
            </a:r>
            <a:r>
              <a:rPr lang="cs-CZ" sz="2400" smtClean="0">
                <a:sym typeface="Wingdings" pitchFamily="2" charset="2"/>
              </a:rPr>
              <a:t> Na</a:t>
            </a:r>
            <a:r>
              <a:rPr lang="cs-CZ" sz="2400" baseline="30000" smtClean="0">
                <a:sym typeface="Wingdings" pitchFamily="2" charset="2"/>
              </a:rPr>
              <a:t>+ </a:t>
            </a:r>
            <a:r>
              <a:rPr lang="cs-CZ" sz="2400" smtClean="0">
                <a:sym typeface="Wingdings" pitchFamily="2" charset="2"/>
              </a:rPr>
              <a:t>na površích a zůstanou pevně navázány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endParaRPr lang="cs-CZ" sz="2400" smtClean="0"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endParaRPr lang="cs-CZ" sz="2400" smtClean="0"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endParaRPr lang="en-US" sz="2400" b="1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Biodostupnost organických polutantů</a:t>
            </a:r>
            <a:endParaRPr lang="cs-CZ" dirty="0"/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r>
              <a:rPr lang="cs-CZ" smtClean="0"/>
              <a:t>Většinou jsou persistentní polutanty s nižší polaritou, rozpustností ve vodě a tlakem par, s vyšší hydrofobicitou a lipofilicitou a odolnou chemickou strukturou</a:t>
            </a:r>
          </a:p>
        </p:txBody>
      </p:sp>
      <p:grpSp>
        <p:nvGrpSpPr>
          <p:cNvPr id="27652" name="Group 15"/>
          <p:cNvGrpSpPr>
            <a:grpSpLocks/>
          </p:cNvGrpSpPr>
          <p:nvPr/>
        </p:nvGrpSpPr>
        <p:grpSpPr bwMode="auto">
          <a:xfrm>
            <a:off x="2055813" y="2159000"/>
            <a:ext cx="6877050" cy="4481513"/>
            <a:chOff x="-335" y="660"/>
            <a:chExt cx="4848" cy="2932"/>
          </a:xfrm>
        </p:grpSpPr>
        <p:grpSp>
          <p:nvGrpSpPr>
            <p:cNvPr id="27653" name="Group 14"/>
            <p:cNvGrpSpPr>
              <a:grpSpLocks/>
            </p:cNvGrpSpPr>
            <p:nvPr/>
          </p:nvGrpSpPr>
          <p:grpSpPr bwMode="auto">
            <a:xfrm>
              <a:off x="1156" y="864"/>
              <a:ext cx="3357" cy="2702"/>
              <a:chOff x="1156" y="864"/>
              <a:chExt cx="2877" cy="2199"/>
            </a:xfrm>
          </p:grpSpPr>
          <p:pic>
            <p:nvPicPr>
              <p:cNvPr id="27658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156" y="864"/>
                <a:ext cx="610" cy="35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med" len="lg"/>
              </a:ln>
            </p:spPr>
          </p:pic>
          <p:pic>
            <p:nvPicPr>
              <p:cNvPr id="27659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34" y="1297"/>
                <a:ext cx="902" cy="35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med" len="lg"/>
              </a:ln>
            </p:spPr>
          </p:pic>
          <p:pic>
            <p:nvPicPr>
              <p:cNvPr id="27660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34" y="1524"/>
                <a:ext cx="753" cy="599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med" len="lg"/>
              </a:ln>
            </p:spPr>
          </p:pic>
          <p:pic>
            <p:nvPicPr>
              <p:cNvPr id="27661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514" y="2049"/>
                <a:ext cx="753" cy="60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med" len="lg"/>
              </a:ln>
            </p:spPr>
          </p:pic>
          <p:pic>
            <p:nvPicPr>
              <p:cNvPr id="27662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989" y="2463"/>
                <a:ext cx="1044" cy="60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med" len="lg"/>
              </a:ln>
            </p:spPr>
          </p:pic>
        </p:grpSp>
        <p:grpSp>
          <p:nvGrpSpPr>
            <p:cNvPr id="27654" name="Group 10"/>
            <p:cNvGrpSpPr>
              <a:grpSpLocks/>
            </p:cNvGrpSpPr>
            <p:nvPr/>
          </p:nvGrpSpPr>
          <p:grpSpPr bwMode="auto">
            <a:xfrm>
              <a:off x="-335" y="660"/>
              <a:ext cx="1579" cy="2932"/>
              <a:chOff x="-335" y="660"/>
              <a:chExt cx="1579" cy="3326"/>
            </a:xfrm>
          </p:grpSpPr>
          <p:sp>
            <p:nvSpPr>
              <p:cNvPr id="27655" name="Line 11"/>
              <p:cNvSpPr>
                <a:spLocks noChangeShapeType="1"/>
              </p:cNvSpPr>
              <p:nvPr/>
            </p:nvSpPr>
            <p:spPr bwMode="auto">
              <a:xfrm>
                <a:off x="457" y="1068"/>
                <a:ext cx="0" cy="254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lg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7656" name="Text Box 12"/>
              <p:cNvSpPr txBox="1">
                <a:spLocks noChangeArrowheads="1"/>
              </p:cNvSpPr>
              <p:nvPr/>
            </p:nvSpPr>
            <p:spPr bwMode="auto">
              <a:xfrm>
                <a:off x="-286" y="660"/>
                <a:ext cx="1530" cy="24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med" len="lg"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/>
                  <a:t>Rychle degradovatelné</a:t>
                </a:r>
                <a:endParaRPr lang="en-US"/>
              </a:p>
            </p:txBody>
          </p:sp>
          <p:sp>
            <p:nvSpPr>
              <p:cNvPr id="27657" name="Text Box 13"/>
              <p:cNvSpPr txBox="1">
                <a:spLocks noChangeArrowheads="1"/>
              </p:cNvSpPr>
              <p:nvPr/>
            </p:nvSpPr>
            <p:spPr bwMode="auto">
              <a:xfrm>
                <a:off x="-335" y="3744"/>
                <a:ext cx="1573" cy="24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med" len="lg"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/>
                  <a:t>Pomalu degradovatelné</a:t>
                </a:r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4"/>
          <p:cNvSpPr>
            <a:spLocks noChangeShapeType="1"/>
          </p:cNvSpPr>
          <p:nvPr/>
        </p:nvSpPr>
        <p:spPr bwMode="auto">
          <a:xfrm>
            <a:off x="1749425" y="1336675"/>
            <a:ext cx="1588" cy="4451350"/>
          </a:xfrm>
          <a:prstGeom prst="line">
            <a:avLst/>
          </a:prstGeom>
          <a:noFill/>
          <a:ln w="28575" cap="rnd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675" name="Line 5"/>
          <p:cNvSpPr>
            <a:spLocks noChangeShapeType="1"/>
          </p:cNvSpPr>
          <p:nvPr/>
        </p:nvSpPr>
        <p:spPr bwMode="auto">
          <a:xfrm>
            <a:off x="1749425" y="5788025"/>
            <a:ext cx="5691188" cy="1588"/>
          </a:xfrm>
          <a:prstGeom prst="line">
            <a:avLst/>
          </a:prstGeom>
          <a:noFill/>
          <a:ln w="28575" cap="rnd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676" name="Rectangle 9"/>
          <p:cNvSpPr>
            <a:spLocks noChangeArrowheads="1"/>
          </p:cNvSpPr>
          <p:nvPr/>
        </p:nvSpPr>
        <p:spPr bwMode="auto">
          <a:xfrm>
            <a:off x="4197350" y="5886450"/>
            <a:ext cx="5651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677" name="Rectangle 10"/>
          <p:cNvSpPr>
            <a:spLocks noChangeArrowheads="1"/>
          </p:cNvSpPr>
          <p:nvPr/>
        </p:nvSpPr>
        <p:spPr bwMode="auto">
          <a:xfrm>
            <a:off x="4292600" y="5934075"/>
            <a:ext cx="5286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800"/>
              <a:t>Time</a:t>
            </a:r>
          </a:p>
        </p:txBody>
      </p:sp>
      <p:sp>
        <p:nvSpPr>
          <p:cNvPr id="28678" name="Rectangle 11"/>
          <p:cNvSpPr>
            <a:spLocks noChangeArrowheads="1"/>
          </p:cNvSpPr>
          <p:nvPr/>
        </p:nvSpPr>
        <p:spPr bwMode="auto">
          <a:xfrm rot="-5400000">
            <a:off x="49212" y="3497263"/>
            <a:ext cx="29067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800"/>
              <a:t>Contaminant concentration</a:t>
            </a:r>
          </a:p>
        </p:txBody>
      </p:sp>
      <p:sp>
        <p:nvSpPr>
          <p:cNvPr id="28679" name="Rectangle 12"/>
          <p:cNvSpPr>
            <a:spLocks noChangeArrowheads="1"/>
          </p:cNvSpPr>
          <p:nvPr/>
        </p:nvSpPr>
        <p:spPr bwMode="auto">
          <a:xfrm>
            <a:off x="3387725" y="2846388"/>
            <a:ext cx="2401888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680" name="Rectangle 14"/>
          <p:cNvSpPr>
            <a:spLocks noChangeArrowheads="1"/>
          </p:cNvSpPr>
          <p:nvPr/>
        </p:nvSpPr>
        <p:spPr bwMode="auto">
          <a:xfrm>
            <a:off x="1749425" y="3911600"/>
            <a:ext cx="14128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681" name="Rectangle 17"/>
          <p:cNvSpPr>
            <a:spLocks noChangeArrowheads="1"/>
          </p:cNvSpPr>
          <p:nvPr/>
        </p:nvSpPr>
        <p:spPr bwMode="auto">
          <a:xfrm>
            <a:off x="3721100" y="4675188"/>
            <a:ext cx="166846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28682" name="Group 25"/>
          <p:cNvGrpSpPr>
            <a:grpSpLocks/>
          </p:cNvGrpSpPr>
          <p:nvPr/>
        </p:nvGrpSpPr>
        <p:grpSpPr bwMode="auto">
          <a:xfrm>
            <a:off x="1749425" y="1439863"/>
            <a:ext cx="5608638" cy="2709862"/>
            <a:chOff x="1297" y="1253"/>
            <a:chExt cx="3263" cy="1344"/>
          </a:xfrm>
        </p:grpSpPr>
        <p:grpSp>
          <p:nvGrpSpPr>
            <p:cNvPr id="28692" name="Group 22"/>
            <p:cNvGrpSpPr>
              <a:grpSpLocks/>
            </p:cNvGrpSpPr>
            <p:nvPr/>
          </p:nvGrpSpPr>
          <p:grpSpPr bwMode="auto">
            <a:xfrm>
              <a:off x="1297" y="1253"/>
              <a:ext cx="3263" cy="1344"/>
              <a:chOff x="1297" y="1253"/>
              <a:chExt cx="3263" cy="1344"/>
            </a:xfrm>
          </p:grpSpPr>
          <p:sp>
            <p:nvSpPr>
              <p:cNvPr id="28695" name="Freeform 8"/>
              <p:cNvSpPr>
                <a:spLocks/>
              </p:cNvSpPr>
              <p:nvPr/>
            </p:nvSpPr>
            <p:spPr bwMode="auto">
              <a:xfrm>
                <a:off x="1297" y="1253"/>
                <a:ext cx="3263" cy="1344"/>
              </a:xfrm>
              <a:custGeom>
                <a:avLst/>
                <a:gdLst>
                  <a:gd name="T0" fmla="*/ 0 w 544"/>
                  <a:gd name="T1" fmla="*/ 0 h 224"/>
                  <a:gd name="T2" fmla="*/ 2147483647 w 544"/>
                  <a:gd name="T3" fmla="*/ 2147483647 h 224"/>
                  <a:gd name="T4" fmla="*/ 2147483647 w 544"/>
                  <a:gd name="T5" fmla="*/ 2147483647 h 224"/>
                  <a:gd name="T6" fmla="*/ 2147483647 w 544"/>
                  <a:gd name="T7" fmla="*/ 2147483647 h 224"/>
                  <a:gd name="T8" fmla="*/ 2147483647 w 544"/>
                  <a:gd name="T9" fmla="*/ 2147483647 h 2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4"/>
                  <a:gd name="T16" fmla="*/ 0 h 224"/>
                  <a:gd name="T17" fmla="*/ 544 w 544"/>
                  <a:gd name="T18" fmla="*/ 224 h 2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4" h="224">
                    <a:moveTo>
                      <a:pt x="0" y="0"/>
                    </a:moveTo>
                    <a:cubicBezTo>
                      <a:pt x="19" y="49"/>
                      <a:pt x="37" y="97"/>
                      <a:pt x="72" y="128"/>
                    </a:cubicBezTo>
                    <a:cubicBezTo>
                      <a:pt x="107" y="159"/>
                      <a:pt x="151" y="169"/>
                      <a:pt x="208" y="184"/>
                    </a:cubicBezTo>
                    <a:cubicBezTo>
                      <a:pt x="265" y="199"/>
                      <a:pt x="360" y="209"/>
                      <a:pt x="416" y="216"/>
                    </a:cubicBezTo>
                    <a:cubicBezTo>
                      <a:pt x="472" y="223"/>
                      <a:pt x="523" y="223"/>
                      <a:pt x="544" y="224"/>
                    </a:cubicBezTo>
                  </a:path>
                </a:pathLst>
              </a:custGeom>
              <a:noFill/>
              <a:ln w="28575" cap="rnd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696" name="Rectangle 13"/>
              <p:cNvSpPr>
                <a:spLocks noChangeArrowheads="1"/>
              </p:cNvSpPr>
              <p:nvPr/>
            </p:nvSpPr>
            <p:spPr bwMode="auto">
              <a:xfrm>
                <a:off x="2383" y="1589"/>
                <a:ext cx="1999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800"/>
                  <a:t>Degradable/removable fraction</a:t>
                </a:r>
              </a:p>
            </p:txBody>
          </p:sp>
        </p:grpSp>
        <p:sp>
          <p:nvSpPr>
            <p:cNvPr id="28693" name="Rectangle 15"/>
            <p:cNvSpPr>
              <a:spLocks noChangeArrowheads="1"/>
            </p:cNvSpPr>
            <p:nvPr/>
          </p:nvSpPr>
          <p:spPr bwMode="auto">
            <a:xfrm>
              <a:off x="1357" y="2291"/>
              <a:ext cx="1065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800"/>
                <a:t>Readily available</a:t>
              </a:r>
            </a:p>
          </p:txBody>
        </p:sp>
        <p:sp>
          <p:nvSpPr>
            <p:cNvPr id="28694" name="Rectangle 16"/>
            <p:cNvSpPr>
              <a:spLocks noChangeArrowheads="1"/>
            </p:cNvSpPr>
            <p:nvPr/>
          </p:nvSpPr>
          <p:spPr bwMode="auto">
            <a:xfrm>
              <a:off x="1549" y="2405"/>
              <a:ext cx="513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800"/>
                <a:t>fraction</a:t>
              </a:r>
            </a:p>
          </p:txBody>
        </p:sp>
      </p:grpSp>
      <p:grpSp>
        <p:nvGrpSpPr>
          <p:cNvPr id="28683" name="Group 26"/>
          <p:cNvGrpSpPr>
            <a:grpSpLocks/>
          </p:cNvGrpSpPr>
          <p:nvPr/>
        </p:nvGrpSpPr>
        <p:grpSpPr bwMode="auto">
          <a:xfrm>
            <a:off x="1749425" y="4046538"/>
            <a:ext cx="5608638" cy="1741487"/>
            <a:chOff x="1297" y="2501"/>
            <a:chExt cx="3263" cy="864"/>
          </a:xfrm>
        </p:grpSpPr>
        <p:sp>
          <p:nvSpPr>
            <p:cNvPr id="28690" name="Freeform 7"/>
            <p:cNvSpPr>
              <a:spLocks/>
            </p:cNvSpPr>
            <p:nvPr/>
          </p:nvSpPr>
          <p:spPr bwMode="auto">
            <a:xfrm>
              <a:off x="1297" y="2501"/>
              <a:ext cx="3263" cy="864"/>
            </a:xfrm>
            <a:custGeom>
              <a:avLst/>
              <a:gdLst>
                <a:gd name="T0" fmla="*/ 0 w 544"/>
                <a:gd name="T1" fmla="*/ 2147483647 h 144"/>
                <a:gd name="T2" fmla="*/ 2147483647 w 544"/>
                <a:gd name="T3" fmla="*/ 2147483647 h 144"/>
                <a:gd name="T4" fmla="*/ 2147483647 w 544"/>
                <a:gd name="T5" fmla="*/ 2147483647 h 144"/>
                <a:gd name="T6" fmla="*/ 2147483647 w 544"/>
                <a:gd name="T7" fmla="*/ 2147483647 h 144"/>
                <a:gd name="T8" fmla="*/ 2147483647 w 544"/>
                <a:gd name="T9" fmla="*/ 2147483647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4"/>
                <a:gd name="T16" fmla="*/ 0 h 144"/>
                <a:gd name="T17" fmla="*/ 544 w 544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4" h="144">
                  <a:moveTo>
                    <a:pt x="0" y="144"/>
                  </a:moveTo>
                  <a:cubicBezTo>
                    <a:pt x="23" y="100"/>
                    <a:pt x="47" y="56"/>
                    <a:pt x="72" y="33"/>
                  </a:cubicBezTo>
                  <a:cubicBezTo>
                    <a:pt x="97" y="9"/>
                    <a:pt x="120" y="9"/>
                    <a:pt x="152" y="5"/>
                  </a:cubicBezTo>
                  <a:cubicBezTo>
                    <a:pt x="184" y="0"/>
                    <a:pt x="199" y="1"/>
                    <a:pt x="264" y="5"/>
                  </a:cubicBezTo>
                  <a:cubicBezTo>
                    <a:pt x="329" y="8"/>
                    <a:pt x="497" y="22"/>
                    <a:pt x="544" y="26"/>
                  </a:cubicBezTo>
                </a:path>
              </a:pathLst>
            </a:custGeom>
            <a:noFill/>
            <a:ln w="28575" cap="rnd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691" name="Rectangle 18"/>
            <p:cNvSpPr>
              <a:spLocks noChangeArrowheads="1"/>
            </p:cNvSpPr>
            <p:nvPr/>
          </p:nvSpPr>
          <p:spPr bwMode="auto">
            <a:xfrm>
              <a:off x="2593" y="2741"/>
              <a:ext cx="1345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800"/>
                <a:t>Recalcitrant fraction</a:t>
              </a:r>
            </a:p>
          </p:txBody>
        </p:sp>
      </p:grpSp>
      <p:sp>
        <p:nvSpPr>
          <p:cNvPr id="28684" name="Rectangle 19"/>
          <p:cNvSpPr>
            <a:spLocks noChangeArrowheads="1"/>
          </p:cNvSpPr>
          <p:nvPr/>
        </p:nvSpPr>
        <p:spPr bwMode="auto">
          <a:xfrm>
            <a:off x="5253038" y="5332413"/>
            <a:ext cx="193833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28685" name="Group 24"/>
          <p:cNvGrpSpPr>
            <a:grpSpLocks/>
          </p:cNvGrpSpPr>
          <p:nvPr/>
        </p:nvGrpSpPr>
        <p:grpSpPr bwMode="auto">
          <a:xfrm>
            <a:off x="2206625" y="4916488"/>
            <a:ext cx="6129338" cy="871537"/>
            <a:chOff x="1585" y="2933"/>
            <a:chExt cx="3566" cy="432"/>
          </a:xfrm>
        </p:grpSpPr>
        <p:sp>
          <p:nvSpPr>
            <p:cNvPr id="28688" name="Freeform 6"/>
            <p:cNvSpPr>
              <a:spLocks/>
            </p:cNvSpPr>
            <p:nvPr/>
          </p:nvSpPr>
          <p:spPr bwMode="auto">
            <a:xfrm>
              <a:off x="1585" y="2933"/>
              <a:ext cx="2975" cy="432"/>
            </a:xfrm>
            <a:custGeom>
              <a:avLst/>
              <a:gdLst>
                <a:gd name="T0" fmla="*/ 0 w 496"/>
                <a:gd name="T1" fmla="*/ 2147483647 h 72"/>
                <a:gd name="T2" fmla="*/ 2147483647 w 496"/>
                <a:gd name="T3" fmla="*/ 0 h 72"/>
                <a:gd name="T4" fmla="*/ 0 60000 65536"/>
                <a:gd name="T5" fmla="*/ 0 60000 65536"/>
                <a:gd name="T6" fmla="*/ 0 w 496"/>
                <a:gd name="T7" fmla="*/ 0 h 72"/>
                <a:gd name="T8" fmla="*/ 496 w 496"/>
                <a:gd name="T9" fmla="*/ 72 h 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96" h="72">
                  <a:moveTo>
                    <a:pt x="0" y="72"/>
                  </a:moveTo>
                  <a:cubicBezTo>
                    <a:pt x="207" y="42"/>
                    <a:pt x="413" y="12"/>
                    <a:pt x="496" y="0"/>
                  </a:cubicBezTo>
                </a:path>
              </a:pathLst>
            </a:custGeom>
            <a:noFill/>
            <a:ln w="28575" cap="rnd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689" name="Rectangle 20"/>
            <p:cNvSpPr>
              <a:spLocks noChangeArrowheads="1"/>
            </p:cNvSpPr>
            <p:nvPr/>
          </p:nvSpPr>
          <p:spPr bwMode="auto">
            <a:xfrm>
              <a:off x="3504" y="3155"/>
              <a:ext cx="164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800">
                  <a:solidFill>
                    <a:srgbClr val="CC0066"/>
                  </a:solidFill>
                </a:rPr>
                <a:t>Non-extractable fraction</a:t>
              </a:r>
            </a:p>
          </p:txBody>
        </p:sp>
      </p:grpSp>
      <p:sp>
        <p:nvSpPr>
          <p:cNvPr id="24" name="Nadpis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Biodostupnost organických polutantů</a:t>
            </a:r>
            <a:endParaRPr lang="cs-CZ" dirty="0"/>
          </a:p>
        </p:txBody>
      </p:sp>
      <p:sp>
        <p:nvSpPr>
          <p:cNvPr id="28687" name="Text Box 4"/>
          <p:cNvSpPr txBox="1">
            <a:spLocks noChangeArrowheads="1"/>
          </p:cNvSpPr>
          <p:nvPr/>
        </p:nvSpPr>
        <p:spPr bwMode="auto">
          <a:xfrm>
            <a:off x="2500313" y="6551613"/>
            <a:ext cx="6608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>
                <a:latin typeface="Verdana" pitchFamily="34" charset="0"/>
              </a:rPr>
              <a:t>Převzato z Semple et al. (2003), E J Soil Sci 54: 809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400" dirty="0" smtClean="0"/>
              <a:t>Bi6420: Ekotoxikologie mikroorganismů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Část 2: MO a toxické látky</a:t>
            </a:r>
            <a:endParaRPr lang="cs-CZ" dirty="0"/>
          </a:p>
        </p:txBody>
      </p:sp>
      <p:sp>
        <p:nvSpPr>
          <p:cNvPr id="13315" name="Podnadpis 2"/>
          <p:cNvSpPr>
            <a:spLocks noGrp="1"/>
          </p:cNvSpPr>
          <p:nvPr>
            <p:ph type="subTitle" idx="1"/>
          </p:nvPr>
        </p:nvSpPr>
        <p:spPr>
          <a:xfrm>
            <a:off x="1371600" y="3716338"/>
            <a:ext cx="6400800" cy="1922462"/>
          </a:xfrm>
        </p:spPr>
        <p:txBody>
          <a:bodyPr/>
          <a:lstStyle/>
          <a:p>
            <a:r>
              <a:rPr lang="cs-CZ" smtClean="0"/>
              <a:t>Biodostupnost toxických látek pro MO v prostředí</a:t>
            </a:r>
          </a:p>
          <a:p>
            <a:r>
              <a:rPr lang="cs-CZ" smtClean="0"/>
              <a:t>Vstup toxických látek do MO a povrchové bariéry</a:t>
            </a:r>
          </a:p>
          <a:p>
            <a:r>
              <a:rPr lang="cs-CZ" smtClean="0"/>
              <a:t>Interakce toxikantů s mikrobiálními buňkami, obrana MO proti toxikantům, toxicita, biodegradace polutantů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>
                <a:latin typeface="Tahoma" pitchFamily="34" charset="0"/>
              </a:rPr>
              <a:t>Interakce organického kontaminantu a </a:t>
            </a:r>
            <a:r>
              <a:rPr lang="en-GB" dirty="0" smtClean="0">
                <a:latin typeface="Tahoma" pitchFamily="34" charset="0"/>
              </a:rPr>
              <a:t>NAPL</a:t>
            </a:r>
            <a:endParaRPr lang="cs-CZ" dirty="0"/>
          </a:p>
        </p:txBody>
      </p:sp>
      <p:grpSp>
        <p:nvGrpSpPr>
          <p:cNvPr id="3087" name="Group 3"/>
          <p:cNvGrpSpPr>
            <a:grpSpLocks/>
          </p:cNvGrpSpPr>
          <p:nvPr/>
        </p:nvGrpSpPr>
        <p:grpSpPr bwMode="auto">
          <a:xfrm>
            <a:off x="2192338" y="1528763"/>
            <a:ext cx="4948237" cy="487362"/>
            <a:chOff x="1381" y="963"/>
            <a:chExt cx="3117" cy="307"/>
          </a:xfrm>
        </p:grpSpPr>
        <p:graphicFrame>
          <p:nvGraphicFramePr>
            <p:cNvPr id="3084" name="Object 4"/>
            <p:cNvGraphicFramePr>
              <a:graphicFrameLocks noChangeAspect="1"/>
            </p:cNvGraphicFramePr>
            <p:nvPr/>
          </p:nvGraphicFramePr>
          <p:xfrm>
            <a:off x="1381" y="963"/>
            <a:ext cx="338" cy="270"/>
          </p:xfrm>
          <a:graphic>
            <a:graphicData uri="http://schemas.openxmlformats.org/presentationml/2006/ole">
              <p:oleObj spid="_x0000_s3084" name="Document" r:id="rId3" imgW="1238400" imgH="1019160" progId="">
                <p:embed/>
              </p:oleObj>
            </a:graphicData>
          </a:graphic>
        </p:graphicFrame>
        <p:graphicFrame>
          <p:nvGraphicFramePr>
            <p:cNvPr id="3085" name="Object 5"/>
            <p:cNvGraphicFramePr>
              <a:graphicFrameLocks noChangeAspect="1"/>
            </p:cNvGraphicFramePr>
            <p:nvPr/>
          </p:nvGraphicFramePr>
          <p:xfrm>
            <a:off x="4176" y="1008"/>
            <a:ext cx="322" cy="262"/>
          </p:xfrm>
          <a:graphic>
            <a:graphicData uri="http://schemas.openxmlformats.org/presentationml/2006/ole">
              <p:oleObj spid="_x0000_s3085" name="Document" r:id="rId4" imgW="1228680" imgH="1019160" progId="">
                <p:embed/>
              </p:oleObj>
            </a:graphicData>
          </a:graphic>
        </p:graphicFrame>
      </p:grpSp>
      <p:grpSp>
        <p:nvGrpSpPr>
          <p:cNvPr id="3088" name="Group 6"/>
          <p:cNvGrpSpPr>
            <a:grpSpLocks/>
          </p:cNvGrpSpPr>
          <p:nvPr/>
        </p:nvGrpSpPr>
        <p:grpSpPr bwMode="auto">
          <a:xfrm>
            <a:off x="1301750" y="3886200"/>
            <a:ext cx="6016625" cy="581025"/>
            <a:chOff x="820" y="2448"/>
            <a:chExt cx="3790" cy="366"/>
          </a:xfrm>
        </p:grpSpPr>
        <p:graphicFrame>
          <p:nvGraphicFramePr>
            <p:cNvPr id="3081" name="Object 7"/>
            <p:cNvGraphicFramePr>
              <a:graphicFrameLocks noChangeAspect="1"/>
            </p:cNvGraphicFramePr>
            <p:nvPr/>
          </p:nvGraphicFramePr>
          <p:xfrm>
            <a:off x="820" y="2544"/>
            <a:ext cx="329" cy="270"/>
          </p:xfrm>
          <a:graphic>
            <a:graphicData uri="http://schemas.openxmlformats.org/presentationml/2006/ole">
              <p:oleObj spid="_x0000_s3081" name="Document" r:id="rId5" imgW="1238400" imgH="1019160" progId="">
                <p:embed/>
              </p:oleObj>
            </a:graphicData>
          </a:graphic>
        </p:graphicFrame>
        <p:graphicFrame>
          <p:nvGraphicFramePr>
            <p:cNvPr id="3082" name="Object 8"/>
            <p:cNvGraphicFramePr>
              <a:graphicFrameLocks noChangeAspect="1"/>
            </p:cNvGraphicFramePr>
            <p:nvPr/>
          </p:nvGraphicFramePr>
          <p:xfrm>
            <a:off x="2784" y="2448"/>
            <a:ext cx="330" cy="270"/>
          </p:xfrm>
          <a:graphic>
            <a:graphicData uri="http://schemas.openxmlformats.org/presentationml/2006/ole">
              <p:oleObj spid="_x0000_s3082" name="Document" r:id="rId6" imgW="1228680" imgH="1019160" progId="">
                <p:embed/>
              </p:oleObj>
            </a:graphicData>
          </a:graphic>
        </p:graphicFrame>
        <p:graphicFrame>
          <p:nvGraphicFramePr>
            <p:cNvPr id="3083" name="Object 9"/>
            <p:cNvGraphicFramePr>
              <a:graphicFrameLocks noChangeAspect="1"/>
            </p:cNvGraphicFramePr>
            <p:nvPr/>
          </p:nvGraphicFramePr>
          <p:xfrm>
            <a:off x="4272" y="2496"/>
            <a:ext cx="338" cy="271"/>
          </p:xfrm>
          <a:graphic>
            <a:graphicData uri="http://schemas.openxmlformats.org/presentationml/2006/ole">
              <p:oleObj spid="_x0000_s3083" name="Document" r:id="rId7" imgW="1238400" imgH="1019160" progId="">
                <p:embed/>
              </p:oleObj>
            </a:graphicData>
          </a:graphic>
        </p:graphicFrame>
      </p:grpSp>
      <p:grpSp>
        <p:nvGrpSpPr>
          <p:cNvPr id="3089" name="Group 10"/>
          <p:cNvGrpSpPr>
            <a:grpSpLocks/>
          </p:cNvGrpSpPr>
          <p:nvPr/>
        </p:nvGrpSpPr>
        <p:grpSpPr bwMode="auto">
          <a:xfrm>
            <a:off x="381000" y="2743200"/>
            <a:ext cx="8077200" cy="1817688"/>
            <a:chOff x="240" y="1728"/>
            <a:chExt cx="5088" cy="1145"/>
          </a:xfrm>
        </p:grpSpPr>
        <p:graphicFrame>
          <p:nvGraphicFramePr>
            <p:cNvPr id="3074" name="Object 11"/>
            <p:cNvGraphicFramePr>
              <a:graphicFrameLocks noChangeAspect="1"/>
            </p:cNvGraphicFramePr>
            <p:nvPr/>
          </p:nvGraphicFramePr>
          <p:xfrm>
            <a:off x="3406" y="1876"/>
            <a:ext cx="338" cy="270"/>
          </p:xfrm>
          <a:graphic>
            <a:graphicData uri="http://schemas.openxmlformats.org/presentationml/2006/ole">
              <p:oleObj spid="_x0000_s3074" name="Document" r:id="rId8" imgW="1238400" imgH="1019160" progId="">
                <p:embed/>
              </p:oleObj>
            </a:graphicData>
          </a:graphic>
        </p:graphicFrame>
        <p:graphicFrame>
          <p:nvGraphicFramePr>
            <p:cNvPr id="3075" name="Object 12"/>
            <p:cNvGraphicFramePr>
              <a:graphicFrameLocks noChangeAspect="1"/>
            </p:cNvGraphicFramePr>
            <p:nvPr/>
          </p:nvGraphicFramePr>
          <p:xfrm>
            <a:off x="4176" y="1872"/>
            <a:ext cx="336" cy="272"/>
          </p:xfrm>
          <a:graphic>
            <a:graphicData uri="http://schemas.openxmlformats.org/presentationml/2006/ole">
              <p:oleObj spid="_x0000_s3075" name="Document" r:id="rId9" imgW="1238400" imgH="1019160" progId="">
                <p:embed/>
              </p:oleObj>
            </a:graphicData>
          </a:graphic>
        </p:graphicFrame>
        <p:graphicFrame>
          <p:nvGraphicFramePr>
            <p:cNvPr id="3076" name="Object 13"/>
            <p:cNvGraphicFramePr>
              <a:graphicFrameLocks noChangeAspect="1"/>
            </p:cNvGraphicFramePr>
            <p:nvPr/>
          </p:nvGraphicFramePr>
          <p:xfrm>
            <a:off x="1104" y="1920"/>
            <a:ext cx="341" cy="281"/>
          </p:xfrm>
          <a:graphic>
            <a:graphicData uri="http://schemas.openxmlformats.org/presentationml/2006/ole">
              <p:oleObj spid="_x0000_s3076" name="Document" r:id="rId10" imgW="1238400" imgH="1019160" progId="">
                <p:embed/>
              </p:oleObj>
            </a:graphicData>
          </a:graphic>
        </p:graphicFrame>
        <p:graphicFrame>
          <p:nvGraphicFramePr>
            <p:cNvPr id="3077" name="Object 14"/>
            <p:cNvGraphicFramePr>
              <a:graphicFrameLocks noChangeAspect="1"/>
            </p:cNvGraphicFramePr>
            <p:nvPr/>
          </p:nvGraphicFramePr>
          <p:xfrm>
            <a:off x="2160" y="1728"/>
            <a:ext cx="341" cy="281"/>
          </p:xfrm>
          <a:graphic>
            <a:graphicData uri="http://schemas.openxmlformats.org/presentationml/2006/ole">
              <p:oleObj spid="_x0000_s3077" name="Document" r:id="rId11" imgW="1238400" imgH="1019160" progId="">
                <p:embed/>
              </p:oleObj>
            </a:graphicData>
          </a:graphic>
        </p:graphicFrame>
        <p:graphicFrame>
          <p:nvGraphicFramePr>
            <p:cNvPr id="3078" name="Object 15"/>
            <p:cNvGraphicFramePr>
              <a:graphicFrameLocks noChangeAspect="1"/>
            </p:cNvGraphicFramePr>
            <p:nvPr/>
          </p:nvGraphicFramePr>
          <p:xfrm>
            <a:off x="4992" y="2592"/>
            <a:ext cx="336" cy="272"/>
          </p:xfrm>
          <a:graphic>
            <a:graphicData uri="http://schemas.openxmlformats.org/presentationml/2006/ole">
              <p:oleObj spid="_x0000_s3078" name="Document" r:id="rId12" imgW="1238400" imgH="1019160" progId="">
                <p:embed/>
              </p:oleObj>
            </a:graphicData>
          </a:graphic>
        </p:graphicFrame>
        <p:graphicFrame>
          <p:nvGraphicFramePr>
            <p:cNvPr id="3079" name="Object 16"/>
            <p:cNvGraphicFramePr>
              <a:graphicFrameLocks noChangeAspect="1"/>
            </p:cNvGraphicFramePr>
            <p:nvPr/>
          </p:nvGraphicFramePr>
          <p:xfrm>
            <a:off x="240" y="2592"/>
            <a:ext cx="341" cy="281"/>
          </p:xfrm>
          <a:graphic>
            <a:graphicData uri="http://schemas.openxmlformats.org/presentationml/2006/ole">
              <p:oleObj spid="_x0000_s3079" name="Document" r:id="rId13" imgW="1238400" imgH="1019160" progId="">
                <p:embed/>
              </p:oleObj>
            </a:graphicData>
          </a:graphic>
        </p:graphicFrame>
        <p:graphicFrame>
          <p:nvGraphicFramePr>
            <p:cNvPr id="3080" name="Object 17"/>
            <p:cNvGraphicFramePr>
              <a:graphicFrameLocks noChangeAspect="1"/>
            </p:cNvGraphicFramePr>
            <p:nvPr/>
          </p:nvGraphicFramePr>
          <p:xfrm>
            <a:off x="2160" y="2112"/>
            <a:ext cx="341" cy="281"/>
          </p:xfrm>
          <a:graphic>
            <a:graphicData uri="http://schemas.openxmlformats.org/presentationml/2006/ole">
              <p:oleObj spid="_x0000_s3080" name="Document" r:id="rId14" imgW="1238400" imgH="1019160" progId="">
                <p:embed/>
              </p:oleObj>
            </a:graphicData>
          </a:graphic>
        </p:graphicFrame>
      </p:grpSp>
      <p:grpSp>
        <p:nvGrpSpPr>
          <p:cNvPr id="3090" name="Group 18"/>
          <p:cNvGrpSpPr>
            <a:grpSpLocks/>
          </p:cNvGrpSpPr>
          <p:nvPr/>
        </p:nvGrpSpPr>
        <p:grpSpPr bwMode="auto">
          <a:xfrm>
            <a:off x="2732088" y="1447800"/>
            <a:ext cx="1535112" cy="354013"/>
            <a:chOff x="1721" y="912"/>
            <a:chExt cx="967" cy="223"/>
          </a:xfrm>
        </p:grpSpPr>
        <p:sp>
          <p:nvSpPr>
            <p:cNvPr id="3107" name="Oval 19" descr="Bouquet"/>
            <p:cNvSpPr>
              <a:spLocks noChangeArrowheads="1"/>
            </p:cNvSpPr>
            <p:nvPr/>
          </p:nvSpPr>
          <p:spPr bwMode="auto">
            <a:xfrm>
              <a:off x="1721" y="912"/>
              <a:ext cx="407" cy="223"/>
            </a:xfrm>
            <a:prstGeom prst="ellipse">
              <a:avLst/>
            </a:prstGeom>
            <a:blipFill dpi="0" rotWithShape="0">
              <a:blip r:embed="rId1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8" name="Freeform 20" descr="Bouquet"/>
            <p:cNvSpPr>
              <a:spLocks/>
            </p:cNvSpPr>
            <p:nvPr/>
          </p:nvSpPr>
          <p:spPr bwMode="auto">
            <a:xfrm rot="392162">
              <a:off x="2105" y="1008"/>
              <a:ext cx="583" cy="80"/>
            </a:xfrm>
            <a:custGeom>
              <a:avLst/>
              <a:gdLst>
                <a:gd name="T0" fmla="*/ 0 w 992"/>
                <a:gd name="T1" fmla="*/ 13 h 104"/>
                <a:gd name="T2" fmla="*/ 5 w 992"/>
                <a:gd name="T3" fmla="*/ 0 h 104"/>
                <a:gd name="T4" fmla="*/ 9 w 992"/>
                <a:gd name="T5" fmla="*/ 2 h 104"/>
                <a:gd name="T6" fmla="*/ 12 w 992"/>
                <a:gd name="T7" fmla="*/ 9 h 104"/>
                <a:gd name="T8" fmla="*/ 13 w 992"/>
                <a:gd name="T9" fmla="*/ 12 h 104"/>
                <a:gd name="T10" fmla="*/ 18 w 992"/>
                <a:gd name="T11" fmla="*/ 17 h 104"/>
                <a:gd name="T12" fmla="*/ 24 w 992"/>
                <a:gd name="T13" fmla="*/ 14 h 1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92"/>
                <a:gd name="T22" fmla="*/ 0 h 104"/>
                <a:gd name="T23" fmla="*/ 992 w 992"/>
                <a:gd name="T24" fmla="*/ 104 h 1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92" h="104">
                  <a:moveTo>
                    <a:pt x="0" y="80"/>
                  </a:moveTo>
                  <a:cubicBezTo>
                    <a:pt x="46" y="34"/>
                    <a:pt x="135" y="16"/>
                    <a:pt x="200" y="0"/>
                  </a:cubicBezTo>
                  <a:cubicBezTo>
                    <a:pt x="230" y="2"/>
                    <a:pt x="348" y="4"/>
                    <a:pt x="400" y="16"/>
                  </a:cubicBezTo>
                  <a:cubicBezTo>
                    <a:pt x="440" y="25"/>
                    <a:pt x="481" y="43"/>
                    <a:pt x="520" y="56"/>
                  </a:cubicBezTo>
                  <a:cubicBezTo>
                    <a:pt x="529" y="59"/>
                    <a:pt x="535" y="69"/>
                    <a:pt x="544" y="72"/>
                  </a:cubicBezTo>
                  <a:cubicBezTo>
                    <a:pt x="605" y="91"/>
                    <a:pt x="682" y="98"/>
                    <a:pt x="744" y="104"/>
                  </a:cubicBezTo>
                  <a:cubicBezTo>
                    <a:pt x="748" y="104"/>
                    <a:pt x="924" y="88"/>
                    <a:pt x="992" y="88"/>
                  </a:cubicBezTo>
                </a:path>
              </a:pathLst>
            </a:custGeom>
            <a:blipFill dpi="0" rotWithShape="0">
              <a:blip r:embed="rId15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109" name="Freeform 21" descr="Bouquet"/>
            <p:cNvSpPr>
              <a:spLocks/>
            </p:cNvSpPr>
            <p:nvPr/>
          </p:nvSpPr>
          <p:spPr bwMode="auto">
            <a:xfrm>
              <a:off x="2105" y="912"/>
              <a:ext cx="583" cy="80"/>
            </a:xfrm>
            <a:custGeom>
              <a:avLst/>
              <a:gdLst>
                <a:gd name="T0" fmla="*/ 0 w 992"/>
                <a:gd name="T1" fmla="*/ 13 h 104"/>
                <a:gd name="T2" fmla="*/ 5 w 992"/>
                <a:gd name="T3" fmla="*/ 0 h 104"/>
                <a:gd name="T4" fmla="*/ 9 w 992"/>
                <a:gd name="T5" fmla="*/ 2 h 104"/>
                <a:gd name="T6" fmla="*/ 12 w 992"/>
                <a:gd name="T7" fmla="*/ 9 h 104"/>
                <a:gd name="T8" fmla="*/ 13 w 992"/>
                <a:gd name="T9" fmla="*/ 12 h 104"/>
                <a:gd name="T10" fmla="*/ 18 w 992"/>
                <a:gd name="T11" fmla="*/ 17 h 104"/>
                <a:gd name="T12" fmla="*/ 24 w 992"/>
                <a:gd name="T13" fmla="*/ 14 h 1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92"/>
                <a:gd name="T22" fmla="*/ 0 h 104"/>
                <a:gd name="T23" fmla="*/ 992 w 992"/>
                <a:gd name="T24" fmla="*/ 104 h 1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92" h="104">
                  <a:moveTo>
                    <a:pt x="0" y="80"/>
                  </a:moveTo>
                  <a:cubicBezTo>
                    <a:pt x="46" y="34"/>
                    <a:pt x="135" y="16"/>
                    <a:pt x="200" y="0"/>
                  </a:cubicBezTo>
                  <a:cubicBezTo>
                    <a:pt x="230" y="2"/>
                    <a:pt x="348" y="4"/>
                    <a:pt x="400" y="16"/>
                  </a:cubicBezTo>
                  <a:cubicBezTo>
                    <a:pt x="440" y="25"/>
                    <a:pt x="481" y="43"/>
                    <a:pt x="520" y="56"/>
                  </a:cubicBezTo>
                  <a:cubicBezTo>
                    <a:pt x="529" y="59"/>
                    <a:pt x="535" y="69"/>
                    <a:pt x="544" y="72"/>
                  </a:cubicBezTo>
                  <a:cubicBezTo>
                    <a:pt x="605" y="91"/>
                    <a:pt x="682" y="98"/>
                    <a:pt x="744" y="104"/>
                  </a:cubicBezTo>
                  <a:cubicBezTo>
                    <a:pt x="748" y="104"/>
                    <a:pt x="924" y="88"/>
                    <a:pt x="992" y="88"/>
                  </a:cubicBezTo>
                </a:path>
              </a:pathLst>
            </a:custGeom>
            <a:blipFill dpi="0" rotWithShape="0">
              <a:blip r:embed="rId15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3091" name="Group 22"/>
          <p:cNvGrpSpPr>
            <a:grpSpLocks/>
          </p:cNvGrpSpPr>
          <p:nvPr/>
        </p:nvGrpSpPr>
        <p:grpSpPr bwMode="auto">
          <a:xfrm>
            <a:off x="1600200" y="2438400"/>
            <a:ext cx="6096000" cy="685800"/>
            <a:chOff x="1008" y="1536"/>
            <a:chExt cx="3840" cy="432"/>
          </a:xfrm>
        </p:grpSpPr>
        <p:sp>
          <p:nvSpPr>
            <p:cNvPr id="3104" name="Oval 23" descr="Bouquet"/>
            <p:cNvSpPr>
              <a:spLocks noChangeArrowheads="1"/>
            </p:cNvSpPr>
            <p:nvPr/>
          </p:nvSpPr>
          <p:spPr bwMode="auto">
            <a:xfrm>
              <a:off x="2160" y="1536"/>
              <a:ext cx="407" cy="223"/>
            </a:xfrm>
            <a:prstGeom prst="ellipse">
              <a:avLst/>
            </a:prstGeom>
            <a:blipFill dpi="0" rotWithShape="0">
              <a:blip r:embed="rId1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5" name="Oval 24" descr="Bouquet"/>
            <p:cNvSpPr>
              <a:spLocks noChangeArrowheads="1"/>
            </p:cNvSpPr>
            <p:nvPr/>
          </p:nvSpPr>
          <p:spPr bwMode="auto">
            <a:xfrm>
              <a:off x="4441" y="1745"/>
              <a:ext cx="407" cy="223"/>
            </a:xfrm>
            <a:prstGeom prst="ellipse">
              <a:avLst/>
            </a:prstGeom>
            <a:blipFill dpi="0" rotWithShape="0">
              <a:blip r:embed="rId1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6" name="Oval 25" descr="Bouquet"/>
            <p:cNvSpPr>
              <a:spLocks noChangeArrowheads="1"/>
            </p:cNvSpPr>
            <p:nvPr/>
          </p:nvSpPr>
          <p:spPr bwMode="auto">
            <a:xfrm>
              <a:off x="1008" y="1745"/>
              <a:ext cx="407" cy="223"/>
            </a:xfrm>
            <a:prstGeom prst="ellipse">
              <a:avLst/>
            </a:prstGeom>
            <a:blipFill dpi="0" rotWithShape="0">
              <a:blip r:embed="rId1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92" name="Group 26"/>
          <p:cNvGrpSpPr>
            <a:grpSpLocks/>
          </p:cNvGrpSpPr>
          <p:nvPr/>
        </p:nvGrpSpPr>
        <p:grpSpPr bwMode="auto">
          <a:xfrm>
            <a:off x="377825" y="1481138"/>
            <a:ext cx="8308975" cy="5087937"/>
            <a:chOff x="238" y="933"/>
            <a:chExt cx="5234" cy="3205"/>
          </a:xfrm>
        </p:grpSpPr>
        <p:grpSp>
          <p:nvGrpSpPr>
            <p:cNvPr id="3100" name="Group 27"/>
            <p:cNvGrpSpPr>
              <a:grpSpLocks/>
            </p:cNvGrpSpPr>
            <p:nvPr/>
          </p:nvGrpSpPr>
          <p:grpSpPr bwMode="auto">
            <a:xfrm>
              <a:off x="340" y="2189"/>
              <a:ext cx="5132" cy="1949"/>
              <a:chOff x="340" y="2189"/>
              <a:chExt cx="5132" cy="1949"/>
            </a:xfrm>
          </p:grpSpPr>
          <p:sp>
            <p:nvSpPr>
              <p:cNvPr id="3102" name="Freeform 28"/>
              <p:cNvSpPr>
                <a:spLocks/>
              </p:cNvSpPr>
              <p:nvPr/>
            </p:nvSpPr>
            <p:spPr bwMode="auto">
              <a:xfrm rot="-576613">
                <a:off x="340" y="2189"/>
                <a:ext cx="5132" cy="1949"/>
              </a:xfrm>
              <a:custGeom>
                <a:avLst/>
                <a:gdLst>
                  <a:gd name="T0" fmla="*/ 0 w 3957"/>
                  <a:gd name="T1" fmla="*/ 68310 h 927"/>
                  <a:gd name="T2" fmla="*/ 1087 w 3957"/>
                  <a:gd name="T3" fmla="*/ 45605 h 927"/>
                  <a:gd name="T4" fmla="*/ 1552 w 3957"/>
                  <a:gd name="T5" fmla="*/ 31972 h 927"/>
                  <a:gd name="T6" fmla="*/ 1857 w 3957"/>
                  <a:gd name="T7" fmla="*/ 27353 h 927"/>
                  <a:gd name="T8" fmla="*/ 2323 w 3957"/>
                  <a:gd name="T9" fmla="*/ 18327 h 927"/>
                  <a:gd name="T10" fmla="*/ 5413 w 3957"/>
                  <a:gd name="T11" fmla="*/ 13792 h 927"/>
                  <a:gd name="T12" fmla="*/ 9741 w 3957"/>
                  <a:gd name="T13" fmla="*/ 13792 h 927"/>
                  <a:gd name="T14" fmla="*/ 12059 w 3957"/>
                  <a:gd name="T15" fmla="*/ 36526 h 927"/>
                  <a:gd name="T16" fmla="*/ 18859 w 3957"/>
                  <a:gd name="T17" fmla="*/ 41030 h 927"/>
                  <a:gd name="T18" fmla="*/ 19940 w 3957"/>
                  <a:gd name="T19" fmla="*/ 54677 h 927"/>
                  <a:gd name="T20" fmla="*/ 20869 w 3957"/>
                  <a:gd name="T21" fmla="*/ 81871 h 927"/>
                  <a:gd name="T22" fmla="*/ 21179 w 3957"/>
                  <a:gd name="T23" fmla="*/ 86490 h 927"/>
                  <a:gd name="T24" fmla="*/ 21332 w 3957"/>
                  <a:gd name="T25" fmla="*/ 90960 h 927"/>
                  <a:gd name="T26" fmla="*/ 21955 w 3957"/>
                  <a:gd name="T27" fmla="*/ 100047 h 927"/>
                  <a:gd name="T28" fmla="*/ 23651 w 3957"/>
                  <a:gd name="T29" fmla="*/ 150205 h 927"/>
                  <a:gd name="T30" fmla="*/ 24421 w 3957"/>
                  <a:gd name="T31" fmla="*/ 168356 h 92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957"/>
                  <a:gd name="T49" fmla="*/ 0 h 927"/>
                  <a:gd name="T50" fmla="*/ 3957 w 3957"/>
                  <a:gd name="T51" fmla="*/ 927 h 92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957" h="927">
                    <a:moveTo>
                      <a:pt x="0" y="376"/>
                    </a:moveTo>
                    <a:cubicBezTo>
                      <a:pt x="56" y="322"/>
                      <a:pt x="116" y="296"/>
                      <a:pt x="176" y="251"/>
                    </a:cubicBezTo>
                    <a:cubicBezTo>
                      <a:pt x="176" y="251"/>
                      <a:pt x="238" y="189"/>
                      <a:pt x="251" y="176"/>
                    </a:cubicBezTo>
                    <a:cubicBezTo>
                      <a:pt x="264" y="163"/>
                      <a:pt x="285" y="161"/>
                      <a:pt x="301" y="151"/>
                    </a:cubicBezTo>
                    <a:cubicBezTo>
                      <a:pt x="334" y="129"/>
                      <a:pt x="324" y="106"/>
                      <a:pt x="376" y="101"/>
                    </a:cubicBezTo>
                    <a:cubicBezTo>
                      <a:pt x="543" y="86"/>
                      <a:pt x="710" y="84"/>
                      <a:pt x="877" y="76"/>
                    </a:cubicBezTo>
                    <a:cubicBezTo>
                      <a:pt x="1217" y="34"/>
                      <a:pt x="1274" y="0"/>
                      <a:pt x="1578" y="76"/>
                    </a:cubicBezTo>
                    <a:cubicBezTo>
                      <a:pt x="1674" y="172"/>
                      <a:pt x="1820" y="196"/>
                      <a:pt x="1954" y="201"/>
                    </a:cubicBezTo>
                    <a:cubicBezTo>
                      <a:pt x="2321" y="216"/>
                      <a:pt x="2689" y="218"/>
                      <a:pt x="3056" y="226"/>
                    </a:cubicBezTo>
                    <a:cubicBezTo>
                      <a:pt x="3112" y="254"/>
                      <a:pt x="3181" y="264"/>
                      <a:pt x="3231" y="301"/>
                    </a:cubicBezTo>
                    <a:cubicBezTo>
                      <a:pt x="3285" y="341"/>
                      <a:pt x="3333" y="403"/>
                      <a:pt x="3381" y="451"/>
                    </a:cubicBezTo>
                    <a:cubicBezTo>
                      <a:pt x="3394" y="464"/>
                      <a:pt x="3415" y="466"/>
                      <a:pt x="3431" y="476"/>
                    </a:cubicBezTo>
                    <a:cubicBezTo>
                      <a:pt x="3441" y="483"/>
                      <a:pt x="3446" y="495"/>
                      <a:pt x="3456" y="501"/>
                    </a:cubicBezTo>
                    <a:cubicBezTo>
                      <a:pt x="3488" y="520"/>
                      <a:pt x="3557" y="551"/>
                      <a:pt x="3557" y="551"/>
                    </a:cubicBezTo>
                    <a:cubicBezTo>
                      <a:pt x="3648" y="644"/>
                      <a:pt x="3740" y="735"/>
                      <a:pt x="3832" y="827"/>
                    </a:cubicBezTo>
                    <a:cubicBezTo>
                      <a:pt x="3867" y="862"/>
                      <a:pt x="3906" y="927"/>
                      <a:pt x="3957" y="927"/>
                    </a:cubicBezTo>
                  </a:path>
                </a:pathLst>
              </a:custGeom>
              <a:noFill/>
              <a:ln w="25400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lg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103" name="Text Box 29"/>
              <p:cNvSpPr txBox="1">
                <a:spLocks noChangeArrowheads="1"/>
              </p:cNvSpPr>
              <p:nvPr/>
            </p:nvSpPr>
            <p:spPr bwMode="auto">
              <a:xfrm>
                <a:off x="2342" y="2901"/>
                <a:ext cx="949" cy="21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 type="none" w="med" len="lg"/>
              </a:ln>
            </p:spPr>
            <p:txBody>
              <a:bodyPr wrap="none">
                <a:spAutoFit/>
              </a:bodyPr>
              <a:lstStyle/>
              <a:p>
                <a:r>
                  <a:rPr lang="cs-CZ">
                    <a:solidFill>
                      <a:srgbClr val="996633"/>
                    </a:solidFill>
                  </a:rPr>
                  <a:t>Půdní částice</a:t>
                </a:r>
                <a:endParaRPr lang="en-US">
                  <a:solidFill>
                    <a:srgbClr val="996633"/>
                  </a:solidFill>
                </a:endParaRPr>
              </a:p>
            </p:txBody>
          </p:sp>
        </p:grpSp>
        <p:sp>
          <p:nvSpPr>
            <p:cNvPr id="3101" name="Text Box 30"/>
            <p:cNvSpPr txBox="1">
              <a:spLocks noChangeArrowheads="1"/>
            </p:cNvSpPr>
            <p:nvPr/>
          </p:nvSpPr>
          <p:spPr bwMode="auto">
            <a:xfrm>
              <a:off x="238" y="933"/>
              <a:ext cx="899" cy="21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med" len="lg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>
                  <a:solidFill>
                    <a:srgbClr val="0000FF"/>
                  </a:solidFill>
                </a:rPr>
                <a:t>Půdní roztok</a:t>
              </a:r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3093" name="Freeform 32"/>
          <p:cNvSpPr>
            <a:spLocks/>
          </p:cNvSpPr>
          <p:nvPr/>
        </p:nvSpPr>
        <p:spPr bwMode="auto">
          <a:xfrm>
            <a:off x="153988" y="2714625"/>
            <a:ext cx="8839200" cy="2312988"/>
          </a:xfrm>
          <a:custGeom>
            <a:avLst/>
            <a:gdLst>
              <a:gd name="T0" fmla="*/ 0 w 5568"/>
              <a:gd name="T1" fmla="*/ 2147483647 h 1456"/>
              <a:gd name="T2" fmla="*/ 2147483647 w 5568"/>
              <a:gd name="T3" fmla="*/ 2147483647 h 1456"/>
              <a:gd name="T4" fmla="*/ 2147483647 w 5568"/>
              <a:gd name="T5" fmla="*/ 2147483647 h 1456"/>
              <a:gd name="T6" fmla="*/ 2147483647 w 5568"/>
              <a:gd name="T7" fmla="*/ 2147483647 h 1456"/>
              <a:gd name="T8" fmla="*/ 2147483647 w 5568"/>
              <a:gd name="T9" fmla="*/ 2147483647 h 1456"/>
              <a:gd name="T10" fmla="*/ 2147483647 w 5568"/>
              <a:gd name="T11" fmla="*/ 2147483647 h 1456"/>
              <a:gd name="T12" fmla="*/ 2147483647 w 5568"/>
              <a:gd name="T13" fmla="*/ 2147483647 h 1456"/>
              <a:gd name="T14" fmla="*/ 2147483647 w 5568"/>
              <a:gd name="T15" fmla="*/ 2147483647 h 14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68"/>
              <a:gd name="T25" fmla="*/ 0 h 1456"/>
              <a:gd name="T26" fmla="*/ 5568 w 5568"/>
              <a:gd name="T27" fmla="*/ 1456 h 145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68" h="1456">
                <a:moveTo>
                  <a:pt x="0" y="1216"/>
                </a:moveTo>
                <a:cubicBezTo>
                  <a:pt x="68" y="1076"/>
                  <a:pt x="136" y="936"/>
                  <a:pt x="288" y="784"/>
                </a:cubicBezTo>
                <a:cubicBezTo>
                  <a:pt x="440" y="632"/>
                  <a:pt x="656" y="424"/>
                  <a:pt x="912" y="304"/>
                </a:cubicBezTo>
                <a:cubicBezTo>
                  <a:pt x="1168" y="184"/>
                  <a:pt x="1432" y="112"/>
                  <a:pt x="1824" y="64"/>
                </a:cubicBezTo>
                <a:cubicBezTo>
                  <a:pt x="2216" y="16"/>
                  <a:pt x="2848" y="0"/>
                  <a:pt x="3264" y="16"/>
                </a:cubicBezTo>
                <a:cubicBezTo>
                  <a:pt x="3680" y="32"/>
                  <a:pt x="4008" y="24"/>
                  <a:pt x="4320" y="160"/>
                </a:cubicBezTo>
                <a:cubicBezTo>
                  <a:pt x="4632" y="296"/>
                  <a:pt x="4928" y="616"/>
                  <a:pt x="5136" y="832"/>
                </a:cubicBezTo>
                <a:cubicBezTo>
                  <a:pt x="5344" y="1048"/>
                  <a:pt x="5496" y="1352"/>
                  <a:pt x="5568" y="1456"/>
                </a:cubicBezTo>
              </a:path>
            </a:pathLst>
          </a:custGeom>
          <a:noFill/>
          <a:ln w="25400" cap="flat" cmpd="sng">
            <a:solidFill>
              <a:srgbClr val="333300"/>
            </a:solidFill>
            <a:prstDash val="solid"/>
            <a:round/>
            <a:headEnd type="none" w="med" len="med"/>
            <a:tailEnd type="none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3094" name="Text Box 33"/>
          <p:cNvSpPr txBox="1">
            <a:spLocks noChangeArrowheads="1"/>
          </p:cNvSpPr>
          <p:nvPr/>
        </p:nvSpPr>
        <p:spPr bwMode="auto">
          <a:xfrm>
            <a:off x="3306763" y="3048000"/>
            <a:ext cx="2827337" cy="584200"/>
          </a:xfrm>
          <a:prstGeom prst="rect">
            <a:avLst/>
          </a:prstGeom>
          <a:noFill/>
          <a:ln w="25400">
            <a:noFill/>
            <a:miter lim="800000"/>
            <a:headEnd/>
            <a:tailEnd type="none" w="med" len="lg"/>
          </a:ln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rgbClr val="000099"/>
                </a:solidFill>
              </a:rPr>
              <a:t>NAPL</a:t>
            </a:r>
            <a:r>
              <a:rPr lang="cs-CZ">
                <a:solidFill>
                  <a:srgbClr val="000099"/>
                </a:solidFill>
              </a:rPr>
              <a:t/>
            </a:r>
            <a:br>
              <a:rPr lang="cs-CZ">
                <a:solidFill>
                  <a:srgbClr val="000099"/>
                </a:solidFill>
              </a:rPr>
            </a:br>
            <a:r>
              <a:rPr lang="cs-CZ">
                <a:solidFill>
                  <a:srgbClr val="000099"/>
                </a:solidFill>
              </a:rPr>
              <a:t>Non-aqueous Phase Liquid</a:t>
            </a:r>
            <a:endParaRPr lang="en-US">
              <a:solidFill>
                <a:srgbClr val="000099"/>
              </a:solidFill>
            </a:endParaRPr>
          </a:p>
        </p:txBody>
      </p:sp>
      <p:grpSp>
        <p:nvGrpSpPr>
          <p:cNvPr id="3095" name="Group 34"/>
          <p:cNvGrpSpPr>
            <a:grpSpLocks/>
          </p:cNvGrpSpPr>
          <p:nvPr/>
        </p:nvGrpSpPr>
        <p:grpSpPr bwMode="auto">
          <a:xfrm>
            <a:off x="1600200" y="2590800"/>
            <a:ext cx="5905500" cy="762000"/>
            <a:chOff x="1008" y="1632"/>
            <a:chExt cx="3720" cy="480"/>
          </a:xfrm>
        </p:grpSpPr>
        <p:sp>
          <p:nvSpPr>
            <p:cNvPr id="3097" name="Freeform 35"/>
            <p:cNvSpPr>
              <a:spLocks/>
            </p:cNvSpPr>
            <p:nvPr/>
          </p:nvSpPr>
          <p:spPr bwMode="auto">
            <a:xfrm>
              <a:off x="1008" y="1896"/>
              <a:ext cx="168" cy="216"/>
            </a:xfrm>
            <a:custGeom>
              <a:avLst/>
              <a:gdLst>
                <a:gd name="T0" fmla="*/ 168 w 168"/>
                <a:gd name="T1" fmla="*/ 192 h 216"/>
                <a:gd name="T2" fmla="*/ 24 w 168"/>
                <a:gd name="T3" fmla="*/ 192 h 216"/>
                <a:gd name="T4" fmla="*/ 24 w 168"/>
                <a:gd name="T5" fmla="*/ 48 h 216"/>
                <a:gd name="T6" fmla="*/ 120 w 168"/>
                <a:gd name="T7" fmla="*/ 0 h 2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216"/>
                <a:gd name="T14" fmla="*/ 168 w 168"/>
                <a:gd name="T15" fmla="*/ 216 h 2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216">
                  <a:moveTo>
                    <a:pt x="168" y="192"/>
                  </a:moveTo>
                  <a:cubicBezTo>
                    <a:pt x="108" y="204"/>
                    <a:pt x="48" y="216"/>
                    <a:pt x="24" y="192"/>
                  </a:cubicBezTo>
                  <a:cubicBezTo>
                    <a:pt x="0" y="168"/>
                    <a:pt x="8" y="80"/>
                    <a:pt x="24" y="48"/>
                  </a:cubicBezTo>
                  <a:cubicBezTo>
                    <a:pt x="40" y="16"/>
                    <a:pt x="104" y="8"/>
                    <a:pt x="120" y="0"/>
                  </a:cubicBezTo>
                </a:path>
              </a:pathLst>
            </a:custGeom>
            <a:noFill/>
            <a:ln w="25400" cap="flat" cmpd="sng">
              <a:solidFill>
                <a:srgbClr val="CC0066"/>
              </a:solidFill>
              <a:prstDash val="solid"/>
              <a:round/>
              <a:headEnd type="stealth" w="med" len="lg"/>
              <a:tailEnd type="stealth" w="med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98" name="Freeform 36"/>
            <p:cNvSpPr>
              <a:spLocks/>
            </p:cNvSpPr>
            <p:nvPr/>
          </p:nvSpPr>
          <p:spPr bwMode="auto">
            <a:xfrm rot="512874">
              <a:off x="2088" y="1632"/>
              <a:ext cx="264" cy="264"/>
            </a:xfrm>
            <a:custGeom>
              <a:avLst/>
              <a:gdLst>
                <a:gd name="T0" fmla="*/ 3979 w 168"/>
                <a:gd name="T1" fmla="*/ 782 h 216"/>
                <a:gd name="T2" fmla="*/ 575 w 168"/>
                <a:gd name="T3" fmla="*/ 782 h 216"/>
                <a:gd name="T4" fmla="*/ 575 w 168"/>
                <a:gd name="T5" fmla="*/ 197 h 216"/>
                <a:gd name="T6" fmla="*/ 2847 w 168"/>
                <a:gd name="T7" fmla="*/ 0 h 2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216"/>
                <a:gd name="T14" fmla="*/ 168 w 168"/>
                <a:gd name="T15" fmla="*/ 216 h 2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216">
                  <a:moveTo>
                    <a:pt x="168" y="192"/>
                  </a:moveTo>
                  <a:cubicBezTo>
                    <a:pt x="108" y="204"/>
                    <a:pt x="48" y="216"/>
                    <a:pt x="24" y="192"/>
                  </a:cubicBezTo>
                  <a:cubicBezTo>
                    <a:pt x="0" y="168"/>
                    <a:pt x="8" y="80"/>
                    <a:pt x="24" y="48"/>
                  </a:cubicBezTo>
                  <a:cubicBezTo>
                    <a:pt x="40" y="16"/>
                    <a:pt x="104" y="8"/>
                    <a:pt x="120" y="0"/>
                  </a:cubicBezTo>
                </a:path>
              </a:pathLst>
            </a:custGeom>
            <a:noFill/>
            <a:ln w="25400" cap="flat" cmpd="sng">
              <a:solidFill>
                <a:srgbClr val="CC0066"/>
              </a:solidFill>
              <a:prstDash val="solid"/>
              <a:round/>
              <a:headEnd type="stealth" w="med" len="lg"/>
              <a:tailEnd type="stealth" w="med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99" name="Freeform 37"/>
            <p:cNvSpPr>
              <a:spLocks/>
            </p:cNvSpPr>
            <p:nvPr/>
          </p:nvSpPr>
          <p:spPr bwMode="auto">
            <a:xfrm rot="-6528376">
              <a:off x="4464" y="1824"/>
              <a:ext cx="264" cy="264"/>
            </a:xfrm>
            <a:custGeom>
              <a:avLst/>
              <a:gdLst>
                <a:gd name="T0" fmla="*/ 3979 w 168"/>
                <a:gd name="T1" fmla="*/ 782 h 216"/>
                <a:gd name="T2" fmla="*/ 575 w 168"/>
                <a:gd name="T3" fmla="*/ 782 h 216"/>
                <a:gd name="T4" fmla="*/ 575 w 168"/>
                <a:gd name="T5" fmla="*/ 197 h 216"/>
                <a:gd name="T6" fmla="*/ 2847 w 168"/>
                <a:gd name="T7" fmla="*/ 0 h 2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216"/>
                <a:gd name="T14" fmla="*/ 168 w 168"/>
                <a:gd name="T15" fmla="*/ 216 h 2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216">
                  <a:moveTo>
                    <a:pt x="168" y="192"/>
                  </a:moveTo>
                  <a:cubicBezTo>
                    <a:pt x="108" y="204"/>
                    <a:pt x="48" y="216"/>
                    <a:pt x="24" y="192"/>
                  </a:cubicBezTo>
                  <a:cubicBezTo>
                    <a:pt x="0" y="168"/>
                    <a:pt x="8" y="80"/>
                    <a:pt x="24" y="48"/>
                  </a:cubicBezTo>
                  <a:cubicBezTo>
                    <a:pt x="40" y="16"/>
                    <a:pt x="104" y="8"/>
                    <a:pt x="120" y="0"/>
                  </a:cubicBezTo>
                </a:path>
              </a:pathLst>
            </a:custGeom>
            <a:noFill/>
            <a:ln w="25400" cap="flat" cmpd="sng">
              <a:solidFill>
                <a:srgbClr val="CC0066"/>
              </a:solidFill>
              <a:prstDash val="solid"/>
              <a:round/>
              <a:headEnd type="stealth" w="med" len="lg"/>
              <a:tailEnd type="stealth" w="med" len="lg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096" name="Text Box 38"/>
          <p:cNvSpPr txBox="1">
            <a:spLocks noChangeArrowheads="1"/>
          </p:cNvSpPr>
          <p:nvPr/>
        </p:nvSpPr>
        <p:spPr bwMode="auto">
          <a:xfrm>
            <a:off x="2743200" y="6521450"/>
            <a:ext cx="2955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Autor schématu K.T. Semple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4" name="Group 2"/>
          <p:cNvGrpSpPr>
            <a:grpSpLocks/>
          </p:cNvGrpSpPr>
          <p:nvPr/>
        </p:nvGrpSpPr>
        <p:grpSpPr bwMode="auto">
          <a:xfrm>
            <a:off x="2644775" y="1255713"/>
            <a:ext cx="2406650" cy="3708400"/>
            <a:chOff x="908" y="1096"/>
            <a:chExt cx="1516" cy="2336"/>
          </a:xfrm>
        </p:grpSpPr>
        <p:grpSp>
          <p:nvGrpSpPr>
            <p:cNvPr id="4122" name="Group 3"/>
            <p:cNvGrpSpPr>
              <a:grpSpLocks/>
            </p:cNvGrpSpPr>
            <p:nvPr/>
          </p:nvGrpSpPr>
          <p:grpSpPr bwMode="auto">
            <a:xfrm>
              <a:off x="989" y="1096"/>
              <a:ext cx="1435" cy="1738"/>
              <a:chOff x="989" y="836"/>
              <a:chExt cx="1435" cy="1738"/>
            </a:xfrm>
          </p:grpSpPr>
          <p:grpSp>
            <p:nvGrpSpPr>
              <p:cNvPr id="4126" name="Group 4"/>
              <p:cNvGrpSpPr>
                <a:grpSpLocks/>
              </p:cNvGrpSpPr>
              <p:nvPr/>
            </p:nvGrpSpPr>
            <p:grpSpPr bwMode="auto">
              <a:xfrm>
                <a:off x="989" y="1149"/>
                <a:ext cx="1435" cy="1425"/>
                <a:chOff x="989" y="1149"/>
                <a:chExt cx="1435" cy="1425"/>
              </a:xfrm>
            </p:grpSpPr>
            <p:sp>
              <p:nvSpPr>
                <p:cNvPr id="4128" name="Freeform 5" descr="Newsprint"/>
                <p:cNvSpPr>
                  <a:spLocks/>
                </p:cNvSpPr>
                <p:nvPr/>
              </p:nvSpPr>
              <p:spPr bwMode="auto">
                <a:xfrm rot="5400000">
                  <a:off x="994" y="1144"/>
                  <a:ext cx="1425" cy="1435"/>
                </a:xfrm>
                <a:custGeom>
                  <a:avLst/>
                  <a:gdLst>
                    <a:gd name="T0" fmla="*/ 317 w 1452"/>
                    <a:gd name="T1" fmla="*/ 61 h 1536"/>
                    <a:gd name="T2" fmla="*/ 264 w 1452"/>
                    <a:gd name="T3" fmla="*/ 65 h 1536"/>
                    <a:gd name="T4" fmla="*/ 244 w 1452"/>
                    <a:gd name="T5" fmla="*/ 82 h 1536"/>
                    <a:gd name="T6" fmla="*/ 209 w 1452"/>
                    <a:gd name="T7" fmla="*/ 96 h 1536"/>
                    <a:gd name="T8" fmla="*/ 155 w 1452"/>
                    <a:gd name="T9" fmla="*/ 104 h 1536"/>
                    <a:gd name="T10" fmla="*/ 90 w 1452"/>
                    <a:gd name="T11" fmla="*/ 121 h 1536"/>
                    <a:gd name="T12" fmla="*/ 67 w 1452"/>
                    <a:gd name="T13" fmla="*/ 173 h 1536"/>
                    <a:gd name="T14" fmla="*/ 110 w 1452"/>
                    <a:gd name="T15" fmla="*/ 212 h 1536"/>
                    <a:gd name="T16" fmla="*/ 182 w 1452"/>
                    <a:gd name="T17" fmla="*/ 206 h 1536"/>
                    <a:gd name="T18" fmla="*/ 264 w 1452"/>
                    <a:gd name="T19" fmla="*/ 167 h 1536"/>
                    <a:gd name="T20" fmla="*/ 290 w 1452"/>
                    <a:gd name="T21" fmla="*/ 146 h 1536"/>
                    <a:gd name="T22" fmla="*/ 308 w 1452"/>
                    <a:gd name="T23" fmla="*/ 137 h 1536"/>
                    <a:gd name="T24" fmla="*/ 317 w 1452"/>
                    <a:gd name="T25" fmla="*/ 135 h 1536"/>
                    <a:gd name="T26" fmla="*/ 335 w 1452"/>
                    <a:gd name="T27" fmla="*/ 167 h 1536"/>
                    <a:gd name="T28" fmla="*/ 290 w 1452"/>
                    <a:gd name="T29" fmla="*/ 186 h 1536"/>
                    <a:gd name="T30" fmla="*/ 264 w 1452"/>
                    <a:gd name="T31" fmla="*/ 218 h 1536"/>
                    <a:gd name="T32" fmla="*/ 227 w 1452"/>
                    <a:gd name="T33" fmla="*/ 234 h 1536"/>
                    <a:gd name="T34" fmla="*/ 182 w 1452"/>
                    <a:gd name="T35" fmla="*/ 237 h 1536"/>
                    <a:gd name="T36" fmla="*/ 126 w 1452"/>
                    <a:gd name="T37" fmla="*/ 243 h 1536"/>
                    <a:gd name="T38" fmla="*/ 57 w 1452"/>
                    <a:gd name="T39" fmla="*/ 255 h 1536"/>
                    <a:gd name="T40" fmla="*/ 24 w 1452"/>
                    <a:gd name="T41" fmla="*/ 272 h 1536"/>
                    <a:gd name="T42" fmla="*/ 0 w 1452"/>
                    <a:gd name="T43" fmla="*/ 281 h 1536"/>
                    <a:gd name="T44" fmla="*/ 26 w 1452"/>
                    <a:gd name="T45" fmla="*/ 333 h 1536"/>
                    <a:gd name="T46" fmla="*/ 33 w 1452"/>
                    <a:gd name="T47" fmla="*/ 411 h 1536"/>
                    <a:gd name="T48" fmla="*/ 73 w 1452"/>
                    <a:gd name="T49" fmla="*/ 437 h 1536"/>
                    <a:gd name="T50" fmla="*/ 79 w 1452"/>
                    <a:gd name="T51" fmla="*/ 455 h 1536"/>
                    <a:gd name="T52" fmla="*/ 164 w 1452"/>
                    <a:gd name="T53" fmla="*/ 485 h 1536"/>
                    <a:gd name="T54" fmla="*/ 218 w 1452"/>
                    <a:gd name="T55" fmla="*/ 492 h 1536"/>
                    <a:gd name="T56" fmla="*/ 244 w 1452"/>
                    <a:gd name="T57" fmla="*/ 498 h 1536"/>
                    <a:gd name="T58" fmla="*/ 326 w 1452"/>
                    <a:gd name="T59" fmla="*/ 502 h 1536"/>
                    <a:gd name="T60" fmla="*/ 381 w 1452"/>
                    <a:gd name="T61" fmla="*/ 476 h 1536"/>
                    <a:gd name="T62" fmla="*/ 434 w 1452"/>
                    <a:gd name="T63" fmla="*/ 458 h 1536"/>
                    <a:gd name="T64" fmla="*/ 498 w 1452"/>
                    <a:gd name="T65" fmla="*/ 433 h 1536"/>
                    <a:gd name="T66" fmla="*/ 452 w 1452"/>
                    <a:gd name="T67" fmla="*/ 304 h 1536"/>
                    <a:gd name="T68" fmla="*/ 480 w 1452"/>
                    <a:gd name="T69" fmla="*/ 255 h 1536"/>
                    <a:gd name="T70" fmla="*/ 516 w 1452"/>
                    <a:gd name="T71" fmla="*/ 319 h 1536"/>
                    <a:gd name="T72" fmla="*/ 525 w 1452"/>
                    <a:gd name="T73" fmla="*/ 333 h 1536"/>
                    <a:gd name="T74" fmla="*/ 534 w 1452"/>
                    <a:gd name="T75" fmla="*/ 338 h 1536"/>
                    <a:gd name="T76" fmla="*/ 553 w 1452"/>
                    <a:gd name="T77" fmla="*/ 354 h 1536"/>
                    <a:gd name="T78" fmla="*/ 516 w 1452"/>
                    <a:gd name="T79" fmla="*/ 463 h 1536"/>
                    <a:gd name="T80" fmla="*/ 525 w 1452"/>
                    <a:gd name="T81" fmla="*/ 532 h 1536"/>
                    <a:gd name="T82" fmla="*/ 615 w 1452"/>
                    <a:gd name="T83" fmla="*/ 553 h 1536"/>
                    <a:gd name="T84" fmla="*/ 688 w 1452"/>
                    <a:gd name="T85" fmla="*/ 536 h 1536"/>
                    <a:gd name="T86" fmla="*/ 707 w 1452"/>
                    <a:gd name="T87" fmla="*/ 527 h 1536"/>
                    <a:gd name="T88" fmla="*/ 870 w 1452"/>
                    <a:gd name="T89" fmla="*/ 502 h 1536"/>
                    <a:gd name="T90" fmla="*/ 1032 w 1452"/>
                    <a:gd name="T91" fmla="*/ 402 h 1536"/>
                    <a:gd name="T92" fmla="*/ 1060 w 1452"/>
                    <a:gd name="T93" fmla="*/ 380 h 1536"/>
                    <a:gd name="T94" fmla="*/ 1087 w 1452"/>
                    <a:gd name="T95" fmla="*/ 333 h 1536"/>
                    <a:gd name="T96" fmla="*/ 1095 w 1452"/>
                    <a:gd name="T97" fmla="*/ 316 h 1536"/>
                    <a:gd name="T98" fmla="*/ 1087 w 1452"/>
                    <a:gd name="T99" fmla="*/ 272 h 1536"/>
                    <a:gd name="T100" fmla="*/ 1060 w 1452"/>
                    <a:gd name="T101" fmla="*/ 247 h 1536"/>
                    <a:gd name="T102" fmla="*/ 1042 w 1452"/>
                    <a:gd name="T103" fmla="*/ 237 h 1536"/>
                    <a:gd name="T104" fmla="*/ 1023 w 1452"/>
                    <a:gd name="T105" fmla="*/ 44 h 1536"/>
                    <a:gd name="T106" fmla="*/ 941 w 1452"/>
                    <a:gd name="T107" fmla="*/ 8 h 1536"/>
                    <a:gd name="T108" fmla="*/ 906 w 1452"/>
                    <a:gd name="T109" fmla="*/ 0 h 1536"/>
                    <a:gd name="T110" fmla="*/ 498 w 1452"/>
                    <a:gd name="T111" fmla="*/ 7 h 1536"/>
                    <a:gd name="T112" fmla="*/ 462 w 1452"/>
                    <a:gd name="T113" fmla="*/ 18 h 1536"/>
                    <a:gd name="T114" fmla="*/ 326 w 1452"/>
                    <a:gd name="T115" fmla="*/ 39 h 1536"/>
                    <a:gd name="T116" fmla="*/ 317 w 1452"/>
                    <a:gd name="T117" fmla="*/ 61 h 1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452"/>
                    <a:gd name="T178" fmla="*/ 0 h 1536"/>
                    <a:gd name="T179" fmla="*/ 1452 w 1452"/>
                    <a:gd name="T180" fmla="*/ 1536 h 1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452" h="1536">
                      <a:moveTo>
                        <a:pt x="420" y="168"/>
                      </a:moveTo>
                      <a:cubicBezTo>
                        <a:pt x="396" y="172"/>
                        <a:pt x="371" y="173"/>
                        <a:pt x="348" y="180"/>
                      </a:cubicBezTo>
                      <a:cubicBezTo>
                        <a:pt x="332" y="185"/>
                        <a:pt x="326" y="223"/>
                        <a:pt x="324" y="228"/>
                      </a:cubicBezTo>
                      <a:cubicBezTo>
                        <a:pt x="317" y="243"/>
                        <a:pt x="289" y="255"/>
                        <a:pt x="276" y="264"/>
                      </a:cubicBezTo>
                      <a:cubicBezTo>
                        <a:pt x="246" y="284"/>
                        <a:pt x="244" y="273"/>
                        <a:pt x="204" y="288"/>
                      </a:cubicBezTo>
                      <a:cubicBezTo>
                        <a:pt x="166" y="302"/>
                        <a:pt x="153" y="320"/>
                        <a:pt x="120" y="336"/>
                      </a:cubicBezTo>
                      <a:cubicBezTo>
                        <a:pt x="95" y="385"/>
                        <a:pt x="92" y="423"/>
                        <a:pt x="84" y="480"/>
                      </a:cubicBezTo>
                      <a:cubicBezTo>
                        <a:pt x="95" y="536"/>
                        <a:pt x="95" y="563"/>
                        <a:pt x="144" y="588"/>
                      </a:cubicBezTo>
                      <a:cubicBezTo>
                        <a:pt x="176" y="584"/>
                        <a:pt x="208" y="582"/>
                        <a:pt x="240" y="576"/>
                      </a:cubicBezTo>
                      <a:cubicBezTo>
                        <a:pt x="297" y="566"/>
                        <a:pt x="325" y="515"/>
                        <a:pt x="348" y="468"/>
                      </a:cubicBezTo>
                      <a:cubicBezTo>
                        <a:pt x="358" y="448"/>
                        <a:pt x="371" y="426"/>
                        <a:pt x="384" y="408"/>
                      </a:cubicBezTo>
                      <a:cubicBezTo>
                        <a:pt x="391" y="399"/>
                        <a:pt x="400" y="392"/>
                        <a:pt x="408" y="384"/>
                      </a:cubicBezTo>
                      <a:cubicBezTo>
                        <a:pt x="412" y="380"/>
                        <a:pt x="420" y="372"/>
                        <a:pt x="420" y="372"/>
                      </a:cubicBezTo>
                      <a:cubicBezTo>
                        <a:pt x="475" y="390"/>
                        <a:pt x="474" y="377"/>
                        <a:pt x="444" y="468"/>
                      </a:cubicBezTo>
                      <a:cubicBezTo>
                        <a:pt x="435" y="496"/>
                        <a:pt x="399" y="494"/>
                        <a:pt x="384" y="516"/>
                      </a:cubicBezTo>
                      <a:cubicBezTo>
                        <a:pt x="367" y="542"/>
                        <a:pt x="367" y="575"/>
                        <a:pt x="348" y="600"/>
                      </a:cubicBezTo>
                      <a:cubicBezTo>
                        <a:pt x="335" y="617"/>
                        <a:pt x="315" y="633"/>
                        <a:pt x="300" y="648"/>
                      </a:cubicBezTo>
                      <a:cubicBezTo>
                        <a:pt x="286" y="662"/>
                        <a:pt x="260" y="656"/>
                        <a:pt x="240" y="660"/>
                      </a:cubicBezTo>
                      <a:cubicBezTo>
                        <a:pt x="216" y="664"/>
                        <a:pt x="192" y="668"/>
                        <a:pt x="168" y="672"/>
                      </a:cubicBezTo>
                      <a:cubicBezTo>
                        <a:pt x="137" y="687"/>
                        <a:pt x="72" y="708"/>
                        <a:pt x="72" y="708"/>
                      </a:cubicBezTo>
                      <a:cubicBezTo>
                        <a:pt x="56" y="724"/>
                        <a:pt x="40" y="740"/>
                        <a:pt x="24" y="756"/>
                      </a:cubicBezTo>
                      <a:cubicBezTo>
                        <a:pt x="16" y="764"/>
                        <a:pt x="0" y="780"/>
                        <a:pt x="0" y="780"/>
                      </a:cubicBezTo>
                      <a:cubicBezTo>
                        <a:pt x="15" y="914"/>
                        <a:pt x="1" y="855"/>
                        <a:pt x="36" y="924"/>
                      </a:cubicBezTo>
                      <a:cubicBezTo>
                        <a:pt x="40" y="996"/>
                        <a:pt x="41" y="1068"/>
                        <a:pt x="48" y="1140"/>
                      </a:cubicBezTo>
                      <a:cubicBezTo>
                        <a:pt x="51" y="1169"/>
                        <a:pt x="87" y="1184"/>
                        <a:pt x="96" y="1212"/>
                      </a:cubicBezTo>
                      <a:cubicBezTo>
                        <a:pt x="101" y="1228"/>
                        <a:pt x="101" y="1245"/>
                        <a:pt x="108" y="1260"/>
                      </a:cubicBezTo>
                      <a:cubicBezTo>
                        <a:pt x="127" y="1297"/>
                        <a:pt x="182" y="1327"/>
                        <a:pt x="216" y="1344"/>
                      </a:cubicBezTo>
                      <a:cubicBezTo>
                        <a:pt x="239" y="1355"/>
                        <a:pt x="264" y="1360"/>
                        <a:pt x="288" y="1368"/>
                      </a:cubicBezTo>
                      <a:cubicBezTo>
                        <a:pt x="300" y="1372"/>
                        <a:pt x="324" y="1380"/>
                        <a:pt x="324" y="1380"/>
                      </a:cubicBezTo>
                      <a:cubicBezTo>
                        <a:pt x="360" y="1416"/>
                        <a:pt x="375" y="1401"/>
                        <a:pt x="432" y="1392"/>
                      </a:cubicBezTo>
                      <a:cubicBezTo>
                        <a:pt x="468" y="1374"/>
                        <a:pt x="476" y="1348"/>
                        <a:pt x="504" y="1320"/>
                      </a:cubicBezTo>
                      <a:cubicBezTo>
                        <a:pt x="532" y="1292"/>
                        <a:pt x="534" y="1293"/>
                        <a:pt x="576" y="1272"/>
                      </a:cubicBezTo>
                      <a:cubicBezTo>
                        <a:pt x="604" y="1258"/>
                        <a:pt x="623" y="1218"/>
                        <a:pt x="660" y="1200"/>
                      </a:cubicBezTo>
                      <a:cubicBezTo>
                        <a:pt x="721" y="1078"/>
                        <a:pt x="690" y="930"/>
                        <a:pt x="600" y="840"/>
                      </a:cubicBezTo>
                      <a:cubicBezTo>
                        <a:pt x="607" y="784"/>
                        <a:pt x="599" y="745"/>
                        <a:pt x="636" y="708"/>
                      </a:cubicBezTo>
                      <a:cubicBezTo>
                        <a:pt x="686" y="758"/>
                        <a:pt x="636" y="840"/>
                        <a:pt x="684" y="888"/>
                      </a:cubicBezTo>
                      <a:cubicBezTo>
                        <a:pt x="688" y="900"/>
                        <a:pt x="690" y="913"/>
                        <a:pt x="696" y="924"/>
                      </a:cubicBezTo>
                      <a:cubicBezTo>
                        <a:pt x="699" y="929"/>
                        <a:pt x="705" y="931"/>
                        <a:pt x="708" y="936"/>
                      </a:cubicBezTo>
                      <a:cubicBezTo>
                        <a:pt x="717" y="951"/>
                        <a:pt x="732" y="984"/>
                        <a:pt x="732" y="984"/>
                      </a:cubicBezTo>
                      <a:cubicBezTo>
                        <a:pt x="722" y="1089"/>
                        <a:pt x="699" y="1180"/>
                        <a:pt x="684" y="1284"/>
                      </a:cubicBezTo>
                      <a:cubicBezTo>
                        <a:pt x="688" y="1348"/>
                        <a:pt x="685" y="1413"/>
                        <a:pt x="696" y="1476"/>
                      </a:cubicBezTo>
                      <a:cubicBezTo>
                        <a:pt x="702" y="1510"/>
                        <a:pt x="793" y="1528"/>
                        <a:pt x="816" y="1536"/>
                      </a:cubicBezTo>
                      <a:cubicBezTo>
                        <a:pt x="851" y="1524"/>
                        <a:pt x="883" y="1510"/>
                        <a:pt x="912" y="1488"/>
                      </a:cubicBezTo>
                      <a:cubicBezTo>
                        <a:pt x="921" y="1481"/>
                        <a:pt x="926" y="1469"/>
                        <a:pt x="936" y="1464"/>
                      </a:cubicBezTo>
                      <a:cubicBezTo>
                        <a:pt x="1004" y="1430"/>
                        <a:pt x="1078" y="1404"/>
                        <a:pt x="1152" y="1392"/>
                      </a:cubicBezTo>
                      <a:cubicBezTo>
                        <a:pt x="1252" y="1342"/>
                        <a:pt x="1314" y="1206"/>
                        <a:pt x="1368" y="1116"/>
                      </a:cubicBezTo>
                      <a:cubicBezTo>
                        <a:pt x="1408" y="1050"/>
                        <a:pt x="1375" y="1085"/>
                        <a:pt x="1404" y="1056"/>
                      </a:cubicBezTo>
                      <a:cubicBezTo>
                        <a:pt x="1426" y="989"/>
                        <a:pt x="1413" y="1032"/>
                        <a:pt x="1440" y="924"/>
                      </a:cubicBezTo>
                      <a:cubicBezTo>
                        <a:pt x="1444" y="908"/>
                        <a:pt x="1452" y="876"/>
                        <a:pt x="1452" y="876"/>
                      </a:cubicBezTo>
                      <a:cubicBezTo>
                        <a:pt x="1448" y="836"/>
                        <a:pt x="1448" y="795"/>
                        <a:pt x="1440" y="756"/>
                      </a:cubicBezTo>
                      <a:cubicBezTo>
                        <a:pt x="1434" y="730"/>
                        <a:pt x="1423" y="703"/>
                        <a:pt x="1404" y="684"/>
                      </a:cubicBezTo>
                      <a:cubicBezTo>
                        <a:pt x="1396" y="676"/>
                        <a:pt x="1380" y="660"/>
                        <a:pt x="1380" y="660"/>
                      </a:cubicBezTo>
                      <a:cubicBezTo>
                        <a:pt x="1375" y="480"/>
                        <a:pt x="1395" y="296"/>
                        <a:pt x="1356" y="120"/>
                      </a:cubicBezTo>
                      <a:cubicBezTo>
                        <a:pt x="1346" y="74"/>
                        <a:pt x="1285" y="43"/>
                        <a:pt x="1248" y="24"/>
                      </a:cubicBezTo>
                      <a:cubicBezTo>
                        <a:pt x="1232" y="16"/>
                        <a:pt x="1200" y="0"/>
                        <a:pt x="1200" y="0"/>
                      </a:cubicBezTo>
                      <a:cubicBezTo>
                        <a:pt x="1020" y="4"/>
                        <a:pt x="840" y="4"/>
                        <a:pt x="660" y="12"/>
                      </a:cubicBezTo>
                      <a:cubicBezTo>
                        <a:pt x="648" y="13"/>
                        <a:pt x="624" y="42"/>
                        <a:pt x="612" y="48"/>
                      </a:cubicBezTo>
                      <a:cubicBezTo>
                        <a:pt x="556" y="76"/>
                        <a:pt x="493" y="93"/>
                        <a:pt x="432" y="108"/>
                      </a:cubicBezTo>
                      <a:cubicBezTo>
                        <a:pt x="409" y="131"/>
                        <a:pt x="420" y="114"/>
                        <a:pt x="420" y="168"/>
                      </a:cubicBezTo>
                      <a:close/>
                    </a:path>
                  </a:pathLst>
                </a:custGeom>
                <a:blipFill dpi="0" rotWithShape="0">
                  <a:blip r:embed="rId3" cstate="print"/>
                  <a:srcRect/>
                  <a:tile tx="0" ty="0" sx="100000" sy="100000" flip="none" algn="tl"/>
                </a:blip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graphicFrame>
              <p:nvGraphicFramePr>
                <p:cNvPr id="4100" name="Object 4"/>
                <p:cNvGraphicFramePr>
                  <a:graphicFrameLocks noChangeAspect="1"/>
                </p:cNvGraphicFramePr>
                <p:nvPr/>
              </p:nvGraphicFramePr>
              <p:xfrm>
                <a:off x="1114" y="1225"/>
                <a:ext cx="577" cy="437"/>
              </p:xfrm>
              <a:graphic>
                <a:graphicData uri="http://schemas.openxmlformats.org/presentationml/2006/ole">
                  <p:oleObj spid="_x0000_s4100" name="Document" r:id="rId4" imgW="1171440" imgH="961920" progId="">
                    <p:embed/>
                  </p:oleObj>
                </a:graphicData>
              </a:graphic>
            </p:graphicFrame>
            <p:graphicFrame>
              <p:nvGraphicFramePr>
                <p:cNvPr id="4101" name="Object 5"/>
                <p:cNvGraphicFramePr>
                  <a:graphicFrameLocks noChangeAspect="1"/>
                </p:cNvGraphicFramePr>
                <p:nvPr/>
              </p:nvGraphicFramePr>
              <p:xfrm>
                <a:off x="1779" y="1575"/>
                <a:ext cx="577" cy="436"/>
              </p:xfrm>
              <a:graphic>
                <a:graphicData uri="http://schemas.openxmlformats.org/presentationml/2006/ole">
                  <p:oleObj spid="_x0000_s4101" name="Document" r:id="rId5" imgW="1171440" imgH="961920" progId="">
                    <p:embed/>
                  </p:oleObj>
                </a:graphicData>
              </a:graphic>
            </p:graphicFrame>
            <p:graphicFrame>
              <p:nvGraphicFramePr>
                <p:cNvPr id="4102" name="Object 6"/>
                <p:cNvGraphicFramePr>
                  <a:graphicFrameLocks noChangeAspect="1"/>
                </p:cNvGraphicFramePr>
                <p:nvPr/>
              </p:nvGraphicFramePr>
              <p:xfrm>
                <a:off x="1092" y="1835"/>
                <a:ext cx="577" cy="436"/>
              </p:xfrm>
              <a:graphic>
                <a:graphicData uri="http://schemas.openxmlformats.org/presentationml/2006/ole">
                  <p:oleObj spid="_x0000_s4102" name="Document" r:id="rId6" imgW="1171440" imgH="961920" progId="">
                    <p:embed/>
                  </p:oleObj>
                </a:graphicData>
              </a:graphic>
            </p:graphicFrame>
            <p:graphicFrame>
              <p:nvGraphicFramePr>
                <p:cNvPr id="4103" name="Object 7"/>
                <p:cNvGraphicFramePr>
                  <a:graphicFrameLocks noChangeAspect="1"/>
                </p:cNvGraphicFramePr>
                <p:nvPr/>
              </p:nvGraphicFramePr>
              <p:xfrm>
                <a:off x="1691" y="2010"/>
                <a:ext cx="576" cy="437"/>
              </p:xfrm>
              <a:graphic>
                <a:graphicData uri="http://schemas.openxmlformats.org/presentationml/2006/ole">
                  <p:oleObj spid="_x0000_s4103" name="Document" r:id="rId7" imgW="1171440" imgH="961920" progId="">
                    <p:embed/>
                  </p:oleObj>
                </a:graphicData>
              </a:graphic>
            </p:graphicFrame>
          </p:grpSp>
          <p:sp>
            <p:nvSpPr>
              <p:cNvPr id="4127" name="Text Box 10" descr="White marble"/>
              <p:cNvSpPr txBox="1">
                <a:spLocks noChangeArrowheads="1"/>
              </p:cNvSpPr>
              <p:nvPr/>
            </p:nvSpPr>
            <p:spPr bwMode="auto">
              <a:xfrm>
                <a:off x="1050" y="836"/>
                <a:ext cx="1240" cy="19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/>
                  <a:t>Soil-associated HOC</a:t>
                </a:r>
                <a:endParaRPr lang="en-US"/>
              </a:p>
            </p:txBody>
          </p:sp>
        </p:grpSp>
        <p:sp>
          <p:nvSpPr>
            <p:cNvPr id="4123" name="Oval 11"/>
            <p:cNvSpPr>
              <a:spLocks noChangeArrowheads="1"/>
            </p:cNvSpPr>
            <p:nvPr/>
          </p:nvSpPr>
          <p:spPr bwMode="auto">
            <a:xfrm rot="3859438">
              <a:off x="826" y="2331"/>
              <a:ext cx="370" cy="206"/>
            </a:xfrm>
            <a:prstGeom prst="ellipse">
              <a:avLst/>
            </a:prstGeom>
            <a:solidFill>
              <a:srgbClr val="CC0066">
                <a:alpha val="50195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24" name="Oval 12"/>
            <p:cNvSpPr>
              <a:spLocks noChangeArrowheads="1"/>
            </p:cNvSpPr>
            <p:nvPr/>
          </p:nvSpPr>
          <p:spPr bwMode="auto">
            <a:xfrm rot="5361509">
              <a:off x="870" y="1702"/>
              <a:ext cx="370" cy="206"/>
            </a:xfrm>
            <a:prstGeom prst="ellipse">
              <a:avLst/>
            </a:prstGeom>
            <a:solidFill>
              <a:srgbClr val="CC0066">
                <a:alpha val="50195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25" name="Text Box 13" descr="White marble"/>
            <p:cNvSpPr txBox="1">
              <a:spLocks noChangeArrowheads="1"/>
            </p:cNvSpPr>
            <p:nvPr/>
          </p:nvSpPr>
          <p:spPr bwMode="auto">
            <a:xfrm>
              <a:off x="1090" y="3066"/>
              <a:ext cx="1116" cy="36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CC0066"/>
                  </a:solidFill>
                </a:rPr>
                <a:t>Degradation by </a:t>
              </a:r>
            </a:p>
            <a:p>
              <a:pPr algn="ctr"/>
              <a:r>
                <a:rPr lang="en-GB">
                  <a:solidFill>
                    <a:srgbClr val="CC0066"/>
                  </a:solidFill>
                </a:rPr>
                <a:t>direct contact</a:t>
              </a:r>
              <a:endParaRPr lang="en-US">
                <a:solidFill>
                  <a:srgbClr val="CC0066"/>
                </a:solidFill>
              </a:endParaRPr>
            </a:p>
          </p:txBody>
        </p:sp>
      </p:grpSp>
      <p:grpSp>
        <p:nvGrpSpPr>
          <p:cNvPr id="4105" name="Group 14"/>
          <p:cNvGrpSpPr>
            <a:grpSpLocks/>
          </p:cNvGrpSpPr>
          <p:nvPr/>
        </p:nvGrpSpPr>
        <p:grpSpPr bwMode="auto">
          <a:xfrm>
            <a:off x="6826250" y="1268413"/>
            <a:ext cx="2282825" cy="3695700"/>
            <a:chOff x="3542" y="1104"/>
            <a:chExt cx="1438" cy="2328"/>
          </a:xfrm>
        </p:grpSpPr>
        <p:graphicFrame>
          <p:nvGraphicFramePr>
            <p:cNvPr id="4098" name="Object 2"/>
            <p:cNvGraphicFramePr>
              <a:graphicFrameLocks noChangeAspect="1"/>
            </p:cNvGraphicFramePr>
            <p:nvPr/>
          </p:nvGraphicFramePr>
          <p:xfrm>
            <a:off x="3605" y="1442"/>
            <a:ext cx="577" cy="437"/>
          </p:xfrm>
          <a:graphic>
            <a:graphicData uri="http://schemas.openxmlformats.org/presentationml/2006/ole">
              <p:oleObj spid="_x0000_s4098" name="Document" r:id="rId8" imgW="1171440" imgH="961920" progId="">
                <p:embed/>
              </p:oleObj>
            </a:graphicData>
          </a:graphic>
        </p:graphicFrame>
        <p:grpSp>
          <p:nvGrpSpPr>
            <p:cNvPr id="4112" name="Group 16"/>
            <p:cNvGrpSpPr>
              <a:grpSpLocks/>
            </p:cNvGrpSpPr>
            <p:nvPr/>
          </p:nvGrpSpPr>
          <p:grpSpPr bwMode="auto">
            <a:xfrm>
              <a:off x="4085" y="1617"/>
              <a:ext cx="894" cy="202"/>
              <a:chOff x="4464" y="3168"/>
              <a:chExt cx="967" cy="223"/>
            </a:xfrm>
          </p:grpSpPr>
          <p:sp>
            <p:nvSpPr>
              <p:cNvPr id="4119" name="Oval 17"/>
              <p:cNvSpPr>
                <a:spLocks noChangeArrowheads="1"/>
              </p:cNvSpPr>
              <p:nvPr/>
            </p:nvSpPr>
            <p:spPr bwMode="auto">
              <a:xfrm>
                <a:off x="4464" y="3168"/>
                <a:ext cx="407" cy="223"/>
              </a:xfrm>
              <a:prstGeom prst="ellipse">
                <a:avLst/>
              </a:prstGeom>
              <a:solidFill>
                <a:srgbClr val="CC0066">
                  <a:alpha val="50195"/>
                </a:srgbClr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120" name="Freeform 18"/>
              <p:cNvSpPr>
                <a:spLocks/>
              </p:cNvSpPr>
              <p:nvPr/>
            </p:nvSpPr>
            <p:spPr bwMode="auto">
              <a:xfrm rot="392162">
                <a:off x="4848" y="3264"/>
                <a:ext cx="583" cy="80"/>
              </a:xfrm>
              <a:custGeom>
                <a:avLst/>
                <a:gdLst>
                  <a:gd name="T0" fmla="*/ 0 w 992"/>
                  <a:gd name="T1" fmla="*/ 2 h 104"/>
                  <a:gd name="T2" fmla="*/ 1 w 992"/>
                  <a:gd name="T3" fmla="*/ 0 h 104"/>
                  <a:gd name="T4" fmla="*/ 1 w 992"/>
                  <a:gd name="T5" fmla="*/ 2 h 104"/>
                  <a:gd name="T6" fmla="*/ 1 w 992"/>
                  <a:gd name="T7" fmla="*/ 2 h 104"/>
                  <a:gd name="T8" fmla="*/ 1 w 992"/>
                  <a:gd name="T9" fmla="*/ 2 h 104"/>
                  <a:gd name="T10" fmla="*/ 1 w 992"/>
                  <a:gd name="T11" fmla="*/ 2 h 104"/>
                  <a:gd name="T12" fmla="*/ 1 w 992"/>
                  <a:gd name="T13" fmla="*/ 2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92"/>
                  <a:gd name="T22" fmla="*/ 0 h 104"/>
                  <a:gd name="T23" fmla="*/ 992 w 992"/>
                  <a:gd name="T24" fmla="*/ 104 h 10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92" h="104">
                    <a:moveTo>
                      <a:pt x="0" y="80"/>
                    </a:moveTo>
                    <a:cubicBezTo>
                      <a:pt x="46" y="34"/>
                      <a:pt x="135" y="16"/>
                      <a:pt x="200" y="0"/>
                    </a:cubicBezTo>
                    <a:cubicBezTo>
                      <a:pt x="230" y="2"/>
                      <a:pt x="348" y="4"/>
                      <a:pt x="400" y="16"/>
                    </a:cubicBezTo>
                    <a:cubicBezTo>
                      <a:pt x="440" y="25"/>
                      <a:pt x="481" y="43"/>
                      <a:pt x="520" y="56"/>
                    </a:cubicBezTo>
                    <a:cubicBezTo>
                      <a:pt x="529" y="59"/>
                      <a:pt x="535" y="69"/>
                      <a:pt x="544" y="72"/>
                    </a:cubicBezTo>
                    <a:cubicBezTo>
                      <a:pt x="605" y="91"/>
                      <a:pt x="682" y="98"/>
                      <a:pt x="744" y="104"/>
                    </a:cubicBezTo>
                    <a:cubicBezTo>
                      <a:pt x="748" y="104"/>
                      <a:pt x="924" y="88"/>
                      <a:pt x="992" y="88"/>
                    </a:cubicBezTo>
                  </a:path>
                </a:pathLst>
              </a:custGeom>
              <a:solidFill>
                <a:srgbClr val="CC0066">
                  <a:alpha val="50195"/>
                </a:srgbClr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121" name="Freeform 19"/>
              <p:cNvSpPr>
                <a:spLocks/>
              </p:cNvSpPr>
              <p:nvPr/>
            </p:nvSpPr>
            <p:spPr bwMode="auto">
              <a:xfrm>
                <a:off x="4848" y="3168"/>
                <a:ext cx="583" cy="80"/>
              </a:xfrm>
              <a:custGeom>
                <a:avLst/>
                <a:gdLst>
                  <a:gd name="T0" fmla="*/ 0 w 992"/>
                  <a:gd name="T1" fmla="*/ 2 h 104"/>
                  <a:gd name="T2" fmla="*/ 1 w 992"/>
                  <a:gd name="T3" fmla="*/ 0 h 104"/>
                  <a:gd name="T4" fmla="*/ 1 w 992"/>
                  <a:gd name="T5" fmla="*/ 2 h 104"/>
                  <a:gd name="T6" fmla="*/ 1 w 992"/>
                  <a:gd name="T7" fmla="*/ 2 h 104"/>
                  <a:gd name="T8" fmla="*/ 1 w 992"/>
                  <a:gd name="T9" fmla="*/ 2 h 104"/>
                  <a:gd name="T10" fmla="*/ 1 w 992"/>
                  <a:gd name="T11" fmla="*/ 2 h 104"/>
                  <a:gd name="T12" fmla="*/ 1 w 992"/>
                  <a:gd name="T13" fmla="*/ 2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92"/>
                  <a:gd name="T22" fmla="*/ 0 h 104"/>
                  <a:gd name="T23" fmla="*/ 992 w 992"/>
                  <a:gd name="T24" fmla="*/ 104 h 10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92" h="104">
                    <a:moveTo>
                      <a:pt x="0" y="80"/>
                    </a:moveTo>
                    <a:cubicBezTo>
                      <a:pt x="46" y="34"/>
                      <a:pt x="135" y="16"/>
                      <a:pt x="200" y="0"/>
                    </a:cubicBezTo>
                    <a:cubicBezTo>
                      <a:pt x="230" y="2"/>
                      <a:pt x="348" y="4"/>
                      <a:pt x="400" y="16"/>
                    </a:cubicBezTo>
                    <a:cubicBezTo>
                      <a:pt x="440" y="25"/>
                      <a:pt x="481" y="43"/>
                      <a:pt x="520" y="56"/>
                    </a:cubicBezTo>
                    <a:cubicBezTo>
                      <a:pt x="529" y="59"/>
                      <a:pt x="535" y="69"/>
                      <a:pt x="544" y="72"/>
                    </a:cubicBezTo>
                    <a:cubicBezTo>
                      <a:pt x="605" y="91"/>
                      <a:pt x="682" y="98"/>
                      <a:pt x="744" y="104"/>
                    </a:cubicBezTo>
                    <a:cubicBezTo>
                      <a:pt x="748" y="104"/>
                      <a:pt x="924" y="88"/>
                      <a:pt x="992" y="88"/>
                    </a:cubicBezTo>
                  </a:path>
                </a:pathLst>
              </a:custGeom>
              <a:solidFill>
                <a:srgbClr val="CC0066">
                  <a:alpha val="50195"/>
                </a:srgbClr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aphicFrame>
          <p:nvGraphicFramePr>
            <p:cNvPr id="4099" name="Object 3"/>
            <p:cNvGraphicFramePr>
              <a:graphicFrameLocks noChangeAspect="1"/>
            </p:cNvGraphicFramePr>
            <p:nvPr/>
          </p:nvGraphicFramePr>
          <p:xfrm>
            <a:off x="3694" y="2270"/>
            <a:ext cx="576" cy="437"/>
          </p:xfrm>
          <a:graphic>
            <a:graphicData uri="http://schemas.openxmlformats.org/presentationml/2006/ole">
              <p:oleObj spid="_x0000_s4099" name="Document" r:id="rId9" imgW="1171440" imgH="961920" progId="">
                <p:embed/>
              </p:oleObj>
            </a:graphicData>
          </a:graphic>
        </p:graphicFrame>
        <p:grpSp>
          <p:nvGrpSpPr>
            <p:cNvPr id="4113" name="Group 21"/>
            <p:cNvGrpSpPr>
              <a:grpSpLocks/>
            </p:cNvGrpSpPr>
            <p:nvPr/>
          </p:nvGrpSpPr>
          <p:grpSpPr bwMode="auto">
            <a:xfrm rot="1982369">
              <a:off x="4086" y="2678"/>
              <a:ext cx="894" cy="202"/>
              <a:chOff x="4464" y="3168"/>
              <a:chExt cx="967" cy="223"/>
            </a:xfrm>
          </p:grpSpPr>
          <p:sp>
            <p:nvSpPr>
              <p:cNvPr id="4116" name="Oval 22"/>
              <p:cNvSpPr>
                <a:spLocks noChangeArrowheads="1"/>
              </p:cNvSpPr>
              <p:nvPr/>
            </p:nvSpPr>
            <p:spPr bwMode="auto">
              <a:xfrm>
                <a:off x="4464" y="3168"/>
                <a:ext cx="407" cy="223"/>
              </a:xfrm>
              <a:prstGeom prst="ellipse">
                <a:avLst/>
              </a:prstGeom>
              <a:solidFill>
                <a:srgbClr val="CC0066">
                  <a:alpha val="50195"/>
                </a:srgbClr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117" name="Freeform 23"/>
              <p:cNvSpPr>
                <a:spLocks/>
              </p:cNvSpPr>
              <p:nvPr/>
            </p:nvSpPr>
            <p:spPr bwMode="auto">
              <a:xfrm rot="392162">
                <a:off x="4848" y="3264"/>
                <a:ext cx="583" cy="80"/>
              </a:xfrm>
              <a:custGeom>
                <a:avLst/>
                <a:gdLst>
                  <a:gd name="T0" fmla="*/ 0 w 992"/>
                  <a:gd name="T1" fmla="*/ 2 h 104"/>
                  <a:gd name="T2" fmla="*/ 1 w 992"/>
                  <a:gd name="T3" fmla="*/ 0 h 104"/>
                  <a:gd name="T4" fmla="*/ 1 w 992"/>
                  <a:gd name="T5" fmla="*/ 2 h 104"/>
                  <a:gd name="T6" fmla="*/ 1 w 992"/>
                  <a:gd name="T7" fmla="*/ 2 h 104"/>
                  <a:gd name="T8" fmla="*/ 1 w 992"/>
                  <a:gd name="T9" fmla="*/ 2 h 104"/>
                  <a:gd name="T10" fmla="*/ 1 w 992"/>
                  <a:gd name="T11" fmla="*/ 2 h 104"/>
                  <a:gd name="T12" fmla="*/ 1 w 992"/>
                  <a:gd name="T13" fmla="*/ 2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92"/>
                  <a:gd name="T22" fmla="*/ 0 h 104"/>
                  <a:gd name="T23" fmla="*/ 992 w 992"/>
                  <a:gd name="T24" fmla="*/ 104 h 10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92" h="104">
                    <a:moveTo>
                      <a:pt x="0" y="80"/>
                    </a:moveTo>
                    <a:cubicBezTo>
                      <a:pt x="46" y="34"/>
                      <a:pt x="135" y="16"/>
                      <a:pt x="200" y="0"/>
                    </a:cubicBezTo>
                    <a:cubicBezTo>
                      <a:pt x="230" y="2"/>
                      <a:pt x="348" y="4"/>
                      <a:pt x="400" y="16"/>
                    </a:cubicBezTo>
                    <a:cubicBezTo>
                      <a:pt x="440" y="25"/>
                      <a:pt x="481" y="43"/>
                      <a:pt x="520" y="56"/>
                    </a:cubicBezTo>
                    <a:cubicBezTo>
                      <a:pt x="529" y="59"/>
                      <a:pt x="535" y="69"/>
                      <a:pt x="544" y="72"/>
                    </a:cubicBezTo>
                    <a:cubicBezTo>
                      <a:pt x="605" y="91"/>
                      <a:pt x="682" y="98"/>
                      <a:pt x="744" y="104"/>
                    </a:cubicBezTo>
                    <a:cubicBezTo>
                      <a:pt x="748" y="104"/>
                      <a:pt x="924" y="88"/>
                      <a:pt x="992" y="88"/>
                    </a:cubicBezTo>
                  </a:path>
                </a:pathLst>
              </a:custGeom>
              <a:solidFill>
                <a:srgbClr val="CC0066">
                  <a:alpha val="50195"/>
                </a:srgbClr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118" name="Freeform 24"/>
              <p:cNvSpPr>
                <a:spLocks/>
              </p:cNvSpPr>
              <p:nvPr/>
            </p:nvSpPr>
            <p:spPr bwMode="auto">
              <a:xfrm>
                <a:off x="4848" y="3168"/>
                <a:ext cx="583" cy="80"/>
              </a:xfrm>
              <a:custGeom>
                <a:avLst/>
                <a:gdLst>
                  <a:gd name="T0" fmla="*/ 0 w 992"/>
                  <a:gd name="T1" fmla="*/ 2 h 104"/>
                  <a:gd name="T2" fmla="*/ 1 w 992"/>
                  <a:gd name="T3" fmla="*/ 0 h 104"/>
                  <a:gd name="T4" fmla="*/ 1 w 992"/>
                  <a:gd name="T5" fmla="*/ 2 h 104"/>
                  <a:gd name="T6" fmla="*/ 1 w 992"/>
                  <a:gd name="T7" fmla="*/ 2 h 104"/>
                  <a:gd name="T8" fmla="*/ 1 w 992"/>
                  <a:gd name="T9" fmla="*/ 2 h 104"/>
                  <a:gd name="T10" fmla="*/ 1 w 992"/>
                  <a:gd name="T11" fmla="*/ 2 h 104"/>
                  <a:gd name="T12" fmla="*/ 1 w 992"/>
                  <a:gd name="T13" fmla="*/ 2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92"/>
                  <a:gd name="T22" fmla="*/ 0 h 104"/>
                  <a:gd name="T23" fmla="*/ 992 w 992"/>
                  <a:gd name="T24" fmla="*/ 104 h 10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92" h="104">
                    <a:moveTo>
                      <a:pt x="0" y="80"/>
                    </a:moveTo>
                    <a:cubicBezTo>
                      <a:pt x="46" y="34"/>
                      <a:pt x="135" y="16"/>
                      <a:pt x="200" y="0"/>
                    </a:cubicBezTo>
                    <a:cubicBezTo>
                      <a:pt x="230" y="2"/>
                      <a:pt x="348" y="4"/>
                      <a:pt x="400" y="16"/>
                    </a:cubicBezTo>
                    <a:cubicBezTo>
                      <a:pt x="440" y="25"/>
                      <a:pt x="481" y="43"/>
                      <a:pt x="520" y="56"/>
                    </a:cubicBezTo>
                    <a:cubicBezTo>
                      <a:pt x="529" y="59"/>
                      <a:pt x="535" y="69"/>
                      <a:pt x="544" y="72"/>
                    </a:cubicBezTo>
                    <a:cubicBezTo>
                      <a:pt x="605" y="91"/>
                      <a:pt x="682" y="98"/>
                      <a:pt x="744" y="104"/>
                    </a:cubicBezTo>
                    <a:cubicBezTo>
                      <a:pt x="748" y="104"/>
                      <a:pt x="924" y="88"/>
                      <a:pt x="992" y="88"/>
                    </a:cubicBezTo>
                  </a:path>
                </a:pathLst>
              </a:custGeom>
              <a:solidFill>
                <a:srgbClr val="CC0066">
                  <a:alpha val="50195"/>
                </a:srgbClr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4114" name="Text Box 25" descr="White marble"/>
            <p:cNvSpPr txBox="1">
              <a:spLocks noChangeArrowheads="1"/>
            </p:cNvSpPr>
            <p:nvPr/>
          </p:nvSpPr>
          <p:spPr bwMode="auto">
            <a:xfrm>
              <a:off x="3659" y="1104"/>
              <a:ext cx="904" cy="19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/>
                <a:t>Dissolved HOC</a:t>
              </a:r>
              <a:endParaRPr lang="en-US"/>
            </a:p>
          </p:txBody>
        </p:sp>
        <p:sp>
          <p:nvSpPr>
            <p:cNvPr id="4115" name="Text Box 26" descr="White marble"/>
            <p:cNvSpPr txBox="1">
              <a:spLocks noChangeArrowheads="1"/>
            </p:cNvSpPr>
            <p:nvPr/>
          </p:nvSpPr>
          <p:spPr bwMode="auto">
            <a:xfrm>
              <a:off x="3542" y="3066"/>
              <a:ext cx="1334" cy="36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CC0066"/>
                  </a:solidFill>
                </a:rPr>
                <a:t>Degradation in the </a:t>
              </a:r>
            </a:p>
            <a:p>
              <a:pPr algn="ctr"/>
              <a:r>
                <a:rPr lang="en-GB">
                  <a:solidFill>
                    <a:srgbClr val="CC0066"/>
                  </a:solidFill>
                </a:rPr>
                <a:t>aqueous phase</a:t>
              </a:r>
              <a:endParaRPr lang="en-US">
                <a:solidFill>
                  <a:srgbClr val="CC0066"/>
                </a:solidFill>
              </a:endParaRPr>
            </a:p>
          </p:txBody>
        </p:sp>
      </p:grpSp>
      <p:sp>
        <p:nvSpPr>
          <p:cNvPr id="4106" name="Line 28"/>
          <p:cNvSpPr>
            <a:spLocks noChangeShapeType="1"/>
          </p:cNvSpPr>
          <p:nvPr/>
        </p:nvSpPr>
        <p:spPr bwMode="auto">
          <a:xfrm>
            <a:off x="5775325" y="963613"/>
            <a:ext cx="0" cy="42672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" name="Nadpis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Způsoby degradace</a:t>
            </a:r>
            <a:endParaRPr lang="cs-CZ" dirty="0"/>
          </a:p>
        </p:txBody>
      </p:sp>
      <p:sp>
        <p:nvSpPr>
          <p:cNvPr id="4108" name="Text Box 38"/>
          <p:cNvSpPr txBox="1">
            <a:spLocks noChangeArrowheads="1"/>
          </p:cNvSpPr>
          <p:nvPr/>
        </p:nvSpPr>
        <p:spPr bwMode="auto">
          <a:xfrm>
            <a:off x="4643438" y="5373688"/>
            <a:ext cx="2955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Autor schématu K.T. Semple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350396"/>
            <a:ext cx="2555776" cy="2506018"/>
          </a:xfrm>
          <a:prstGeom prst="roundRect">
            <a:avLst>
              <a:gd name="adj" fmla="val 8924"/>
            </a:avLst>
          </a:prstGeom>
        </p:spPr>
      </p:pic>
      <p:sp>
        <p:nvSpPr>
          <p:cNvPr id="32" name="Ohnutá šipka 31"/>
          <p:cNvSpPr/>
          <p:nvPr/>
        </p:nvSpPr>
        <p:spPr>
          <a:xfrm rot="16200000" flipH="1">
            <a:off x="576263" y="2528888"/>
            <a:ext cx="1800225" cy="201612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4111" name="TextovéPole 32"/>
          <p:cNvSpPr txBox="1">
            <a:spLocks noChangeArrowheads="1"/>
          </p:cNvSpPr>
          <p:nvPr/>
        </p:nvSpPr>
        <p:spPr bwMode="auto">
          <a:xfrm>
            <a:off x="323850" y="1989138"/>
            <a:ext cx="1944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To stejné platí pro toxicitu, takže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Freeform 3" descr="Newsprint"/>
          <p:cNvSpPr>
            <a:spLocks/>
          </p:cNvSpPr>
          <p:nvPr/>
        </p:nvSpPr>
        <p:spPr bwMode="auto">
          <a:xfrm rot="16200000" flipH="1">
            <a:off x="1023937" y="2025651"/>
            <a:ext cx="2062163" cy="2189162"/>
          </a:xfrm>
          <a:custGeom>
            <a:avLst/>
            <a:gdLst>
              <a:gd name="T0" fmla="*/ 2147483647 w 1452"/>
              <a:gd name="T1" fmla="*/ 2147483647 h 1536"/>
              <a:gd name="T2" fmla="*/ 2147483647 w 1452"/>
              <a:gd name="T3" fmla="*/ 2147483647 h 1536"/>
              <a:gd name="T4" fmla="*/ 2147483647 w 1452"/>
              <a:gd name="T5" fmla="*/ 2147483647 h 1536"/>
              <a:gd name="T6" fmla="*/ 2147483647 w 1452"/>
              <a:gd name="T7" fmla="*/ 2147483647 h 1536"/>
              <a:gd name="T8" fmla="*/ 2147483647 w 1452"/>
              <a:gd name="T9" fmla="*/ 2147483647 h 1536"/>
              <a:gd name="T10" fmla="*/ 2147483647 w 1452"/>
              <a:gd name="T11" fmla="*/ 2147483647 h 1536"/>
              <a:gd name="T12" fmla="*/ 2147483647 w 1452"/>
              <a:gd name="T13" fmla="*/ 2147483647 h 1536"/>
              <a:gd name="T14" fmla="*/ 2147483647 w 1452"/>
              <a:gd name="T15" fmla="*/ 2147483647 h 1536"/>
              <a:gd name="T16" fmla="*/ 2147483647 w 1452"/>
              <a:gd name="T17" fmla="*/ 2147483647 h 1536"/>
              <a:gd name="T18" fmla="*/ 2147483647 w 1452"/>
              <a:gd name="T19" fmla="*/ 2147483647 h 1536"/>
              <a:gd name="T20" fmla="*/ 2147483647 w 1452"/>
              <a:gd name="T21" fmla="*/ 2147483647 h 1536"/>
              <a:gd name="T22" fmla="*/ 2147483647 w 1452"/>
              <a:gd name="T23" fmla="*/ 2147483647 h 1536"/>
              <a:gd name="T24" fmla="*/ 2147483647 w 1452"/>
              <a:gd name="T25" fmla="*/ 2147483647 h 1536"/>
              <a:gd name="T26" fmla="*/ 2147483647 w 1452"/>
              <a:gd name="T27" fmla="*/ 2147483647 h 1536"/>
              <a:gd name="T28" fmla="*/ 2147483647 w 1452"/>
              <a:gd name="T29" fmla="*/ 2147483647 h 1536"/>
              <a:gd name="T30" fmla="*/ 2147483647 w 1452"/>
              <a:gd name="T31" fmla="*/ 2147483647 h 1536"/>
              <a:gd name="T32" fmla="*/ 2147483647 w 1452"/>
              <a:gd name="T33" fmla="*/ 2147483647 h 1536"/>
              <a:gd name="T34" fmla="*/ 2147483647 w 1452"/>
              <a:gd name="T35" fmla="*/ 2147483647 h 1536"/>
              <a:gd name="T36" fmla="*/ 2147483647 w 1452"/>
              <a:gd name="T37" fmla="*/ 2147483647 h 1536"/>
              <a:gd name="T38" fmla="*/ 2147483647 w 1452"/>
              <a:gd name="T39" fmla="*/ 2147483647 h 1536"/>
              <a:gd name="T40" fmla="*/ 2147483647 w 1452"/>
              <a:gd name="T41" fmla="*/ 2147483647 h 1536"/>
              <a:gd name="T42" fmla="*/ 0 w 1452"/>
              <a:gd name="T43" fmla="*/ 2147483647 h 1536"/>
              <a:gd name="T44" fmla="*/ 2147483647 w 1452"/>
              <a:gd name="T45" fmla="*/ 2147483647 h 1536"/>
              <a:gd name="T46" fmla="*/ 2147483647 w 1452"/>
              <a:gd name="T47" fmla="*/ 2147483647 h 1536"/>
              <a:gd name="T48" fmla="*/ 2147483647 w 1452"/>
              <a:gd name="T49" fmla="*/ 2147483647 h 1536"/>
              <a:gd name="T50" fmla="*/ 2147483647 w 1452"/>
              <a:gd name="T51" fmla="*/ 2147483647 h 1536"/>
              <a:gd name="T52" fmla="*/ 2147483647 w 1452"/>
              <a:gd name="T53" fmla="*/ 2147483647 h 1536"/>
              <a:gd name="T54" fmla="*/ 2147483647 w 1452"/>
              <a:gd name="T55" fmla="*/ 2147483647 h 1536"/>
              <a:gd name="T56" fmla="*/ 2147483647 w 1452"/>
              <a:gd name="T57" fmla="*/ 2147483647 h 1536"/>
              <a:gd name="T58" fmla="*/ 2147483647 w 1452"/>
              <a:gd name="T59" fmla="*/ 2147483647 h 1536"/>
              <a:gd name="T60" fmla="*/ 2147483647 w 1452"/>
              <a:gd name="T61" fmla="*/ 2147483647 h 1536"/>
              <a:gd name="T62" fmla="*/ 2147483647 w 1452"/>
              <a:gd name="T63" fmla="*/ 2147483647 h 1536"/>
              <a:gd name="T64" fmla="*/ 2147483647 w 1452"/>
              <a:gd name="T65" fmla="*/ 2147483647 h 1536"/>
              <a:gd name="T66" fmla="*/ 2147483647 w 1452"/>
              <a:gd name="T67" fmla="*/ 2147483647 h 1536"/>
              <a:gd name="T68" fmla="*/ 2147483647 w 1452"/>
              <a:gd name="T69" fmla="*/ 2147483647 h 1536"/>
              <a:gd name="T70" fmla="*/ 2147483647 w 1452"/>
              <a:gd name="T71" fmla="*/ 2147483647 h 1536"/>
              <a:gd name="T72" fmla="*/ 2147483647 w 1452"/>
              <a:gd name="T73" fmla="*/ 2147483647 h 1536"/>
              <a:gd name="T74" fmla="*/ 2147483647 w 1452"/>
              <a:gd name="T75" fmla="*/ 2147483647 h 1536"/>
              <a:gd name="T76" fmla="*/ 2147483647 w 1452"/>
              <a:gd name="T77" fmla="*/ 2147483647 h 1536"/>
              <a:gd name="T78" fmla="*/ 2147483647 w 1452"/>
              <a:gd name="T79" fmla="*/ 2147483647 h 1536"/>
              <a:gd name="T80" fmla="*/ 2147483647 w 1452"/>
              <a:gd name="T81" fmla="*/ 2147483647 h 1536"/>
              <a:gd name="T82" fmla="*/ 2147483647 w 1452"/>
              <a:gd name="T83" fmla="*/ 2147483647 h 1536"/>
              <a:gd name="T84" fmla="*/ 2147483647 w 1452"/>
              <a:gd name="T85" fmla="*/ 2147483647 h 1536"/>
              <a:gd name="T86" fmla="*/ 2147483647 w 1452"/>
              <a:gd name="T87" fmla="*/ 2147483647 h 1536"/>
              <a:gd name="T88" fmla="*/ 2147483647 w 1452"/>
              <a:gd name="T89" fmla="*/ 2147483647 h 1536"/>
              <a:gd name="T90" fmla="*/ 2147483647 w 1452"/>
              <a:gd name="T91" fmla="*/ 2147483647 h 1536"/>
              <a:gd name="T92" fmla="*/ 2147483647 w 1452"/>
              <a:gd name="T93" fmla="*/ 2147483647 h 1536"/>
              <a:gd name="T94" fmla="*/ 2147483647 w 1452"/>
              <a:gd name="T95" fmla="*/ 2147483647 h 1536"/>
              <a:gd name="T96" fmla="*/ 2147483647 w 1452"/>
              <a:gd name="T97" fmla="*/ 2147483647 h 1536"/>
              <a:gd name="T98" fmla="*/ 2147483647 w 1452"/>
              <a:gd name="T99" fmla="*/ 2147483647 h 1536"/>
              <a:gd name="T100" fmla="*/ 2147483647 w 1452"/>
              <a:gd name="T101" fmla="*/ 2147483647 h 1536"/>
              <a:gd name="T102" fmla="*/ 2147483647 w 1452"/>
              <a:gd name="T103" fmla="*/ 2147483647 h 1536"/>
              <a:gd name="T104" fmla="*/ 2147483647 w 1452"/>
              <a:gd name="T105" fmla="*/ 2147483647 h 1536"/>
              <a:gd name="T106" fmla="*/ 2147483647 w 1452"/>
              <a:gd name="T107" fmla="*/ 2147483647 h 1536"/>
              <a:gd name="T108" fmla="*/ 2147483647 w 1452"/>
              <a:gd name="T109" fmla="*/ 0 h 1536"/>
              <a:gd name="T110" fmla="*/ 2147483647 w 1452"/>
              <a:gd name="T111" fmla="*/ 2147483647 h 1536"/>
              <a:gd name="T112" fmla="*/ 2147483647 w 1452"/>
              <a:gd name="T113" fmla="*/ 2147483647 h 1536"/>
              <a:gd name="T114" fmla="*/ 2147483647 w 1452"/>
              <a:gd name="T115" fmla="*/ 2147483647 h 1536"/>
              <a:gd name="T116" fmla="*/ 2147483647 w 1452"/>
              <a:gd name="T117" fmla="*/ 2147483647 h 1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452"/>
              <a:gd name="T178" fmla="*/ 0 h 1536"/>
              <a:gd name="T179" fmla="*/ 1452 w 1452"/>
              <a:gd name="T180" fmla="*/ 1536 h 1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452" h="1536">
                <a:moveTo>
                  <a:pt x="420" y="168"/>
                </a:moveTo>
                <a:cubicBezTo>
                  <a:pt x="396" y="172"/>
                  <a:pt x="371" y="173"/>
                  <a:pt x="348" y="180"/>
                </a:cubicBezTo>
                <a:cubicBezTo>
                  <a:pt x="332" y="185"/>
                  <a:pt x="326" y="223"/>
                  <a:pt x="324" y="228"/>
                </a:cubicBezTo>
                <a:cubicBezTo>
                  <a:pt x="317" y="243"/>
                  <a:pt x="289" y="255"/>
                  <a:pt x="276" y="264"/>
                </a:cubicBezTo>
                <a:cubicBezTo>
                  <a:pt x="246" y="284"/>
                  <a:pt x="244" y="273"/>
                  <a:pt x="204" y="288"/>
                </a:cubicBezTo>
                <a:cubicBezTo>
                  <a:pt x="166" y="302"/>
                  <a:pt x="153" y="320"/>
                  <a:pt x="120" y="336"/>
                </a:cubicBezTo>
                <a:cubicBezTo>
                  <a:pt x="95" y="385"/>
                  <a:pt x="92" y="423"/>
                  <a:pt x="84" y="480"/>
                </a:cubicBezTo>
                <a:cubicBezTo>
                  <a:pt x="95" y="536"/>
                  <a:pt x="95" y="563"/>
                  <a:pt x="144" y="588"/>
                </a:cubicBezTo>
                <a:cubicBezTo>
                  <a:pt x="176" y="584"/>
                  <a:pt x="208" y="582"/>
                  <a:pt x="240" y="576"/>
                </a:cubicBezTo>
                <a:cubicBezTo>
                  <a:pt x="297" y="566"/>
                  <a:pt x="325" y="515"/>
                  <a:pt x="348" y="468"/>
                </a:cubicBezTo>
                <a:cubicBezTo>
                  <a:pt x="358" y="448"/>
                  <a:pt x="371" y="426"/>
                  <a:pt x="384" y="408"/>
                </a:cubicBezTo>
                <a:cubicBezTo>
                  <a:pt x="391" y="399"/>
                  <a:pt x="400" y="392"/>
                  <a:pt x="408" y="384"/>
                </a:cubicBezTo>
                <a:cubicBezTo>
                  <a:pt x="412" y="380"/>
                  <a:pt x="420" y="372"/>
                  <a:pt x="420" y="372"/>
                </a:cubicBezTo>
                <a:cubicBezTo>
                  <a:pt x="475" y="390"/>
                  <a:pt x="474" y="377"/>
                  <a:pt x="444" y="468"/>
                </a:cubicBezTo>
                <a:cubicBezTo>
                  <a:pt x="435" y="496"/>
                  <a:pt x="399" y="494"/>
                  <a:pt x="384" y="516"/>
                </a:cubicBezTo>
                <a:cubicBezTo>
                  <a:pt x="367" y="542"/>
                  <a:pt x="367" y="575"/>
                  <a:pt x="348" y="600"/>
                </a:cubicBezTo>
                <a:cubicBezTo>
                  <a:pt x="335" y="617"/>
                  <a:pt x="315" y="633"/>
                  <a:pt x="300" y="648"/>
                </a:cubicBezTo>
                <a:cubicBezTo>
                  <a:pt x="286" y="662"/>
                  <a:pt x="260" y="656"/>
                  <a:pt x="240" y="660"/>
                </a:cubicBezTo>
                <a:cubicBezTo>
                  <a:pt x="216" y="664"/>
                  <a:pt x="192" y="668"/>
                  <a:pt x="168" y="672"/>
                </a:cubicBezTo>
                <a:cubicBezTo>
                  <a:pt x="137" y="687"/>
                  <a:pt x="72" y="708"/>
                  <a:pt x="72" y="708"/>
                </a:cubicBezTo>
                <a:cubicBezTo>
                  <a:pt x="56" y="724"/>
                  <a:pt x="40" y="740"/>
                  <a:pt x="24" y="756"/>
                </a:cubicBezTo>
                <a:cubicBezTo>
                  <a:pt x="16" y="764"/>
                  <a:pt x="0" y="780"/>
                  <a:pt x="0" y="780"/>
                </a:cubicBezTo>
                <a:cubicBezTo>
                  <a:pt x="15" y="914"/>
                  <a:pt x="1" y="855"/>
                  <a:pt x="36" y="924"/>
                </a:cubicBezTo>
                <a:cubicBezTo>
                  <a:pt x="40" y="996"/>
                  <a:pt x="41" y="1068"/>
                  <a:pt x="48" y="1140"/>
                </a:cubicBezTo>
                <a:cubicBezTo>
                  <a:pt x="51" y="1169"/>
                  <a:pt x="87" y="1184"/>
                  <a:pt x="96" y="1212"/>
                </a:cubicBezTo>
                <a:cubicBezTo>
                  <a:pt x="101" y="1228"/>
                  <a:pt x="101" y="1245"/>
                  <a:pt x="108" y="1260"/>
                </a:cubicBezTo>
                <a:cubicBezTo>
                  <a:pt x="127" y="1297"/>
                  <a:pt x="182" y="1327"/>
                  <a:pt x="216" y="1344"/>
                </a:cubicBezTo>
                <a:cubicBezTo>
                  <a:pt x="239" y="1355"/>
                  <a:pt x="264" y="1360"/>
                  <a:pt x="288" y="1368"/>
                </a:cubicBezTo>
                <a:cubicBezTo>
                  <a:pt x="300" y="1372"/>
                  <a:pt x="324" y="1380"/>
                  <a:pt x="324" y="1380"/>
                </a:cubicBezTo>
                <a:cubicBezTo>
                  <a:pt x="360" y="1416"/>
                  <a:pt x="375" y="1401"/>
                  <a:pt x="432" y="1392"/>
                </a:cubicBezTo>
                <a:cubicBezTo>
                  <a:pt x="468" y="1374"/>
                  <a:pt x="476" y="1348"/>
                  <a:pt x="504" y="1320"/>
                </a:cubicBezTo>
                <a:cubicBezTo>
                  <a:pt x="532" y="1292"/>
                  <a:pt x="534" y="1293"/>
                  <a:pt x="576" y="1272"/>
                </a:cubicBezTo>
                <a:cubicBezTo>
                  <a:pt x="604" y="1258"/>
                  <a:pt x="623" y="1218"/>
                  <a:pt x="660" y="1200"/>
                </a:cubicBezTo>
                <a:cubicBezTo>
                  <a:pt x="721" y="1078"/>
                  <a:pt x="690" y="930"/>
                  <a:pt x="600" y="840"/>
                </a:cubicBezTo>
                <a:cubicBezTo>
                  <a:pt x="607" y="784"/>
                  <a:pt x="599" y="745"/>
                  <a:pt x="636" y="708"/>
                </a:cubicBezTo>
                <a:cubicBezTo>
                  <a:pt x="686" y="758"/>
                  <a:pt x="636" y="840"/>
                  <a:pt x="684" y="888"/>
                </a:cubicBezTo>
                <a:cubicBezTo>
                  <a:pt x="688" y="900"/>
                  <a:pt x="690" y="913"/>
                  <a:pt x="696" y="924"/>
                </a:cubicBezTo>
                <a:cubicBezTo>
                  <a:pt x="699" y="929"/>
                  <a:pt x="705" y="931"/>
                  <a:pt x="708" y="936"/>
                </a:cubicBezTo>
                <a:cubicBezTo>
                  <a:pt x="717" y="951"/>
                  <a:pt x="732" y="984"/>
                  <a:pt x="732" y="984"/>
                </a:cubicBezTo>
                <a:cubicBezTo>
                  <a:pt x="722" y="1089"/>
                  <a:pt x="699" y="1180"/>
                  <a:pt x="684" y="1284"/>
                </a:cubicBezTo>
                <a:cubicBezTo>
                  <a:pt x="688" y="1348"/>
                  <a:pt x="685" y="1413"/>
                  <a:pt x="696" y="1476"/>
                </a:cubicBezTo>
                <a:cubicBezTo>
                  <a:pt x="702" y="1510"/>
                  <a:pt x="793" y="1528"/>
                  <a:pt x="816" y="1536"/>
                </a:cubicBezTo>
                <a:cubicBezTo>
                  <a:pt x="851" y="1524"/>
                  <a:pt x="883" y="1510"/>
                  <a:pt x="912" y="1488"/>
                </a:cubicBezTo>
                <a:cubicBezTo>
                  <a:pt x="921" y="1481"/>
                  <a:pt x="926" y="1469"/>
                  <a:pt x="936" y="1464"/>
                </a:cubicBezTo>
                <a:cubicBezTo>
                  <a:pt x="1004" y="1430"/>
                  <a:pt x="1078" y="1404"/>
                  <a:pt x="1152" y="1392"/>
                </a:cubicBezTo>
                <a:cubicBezTo>
                  <a:pt x="1252" y="1342"/>
                  <a:pt x="1314" y="1206"/>
                  <a:pt x="1368" y="1116"/>
                </a:cubicBezTo>
                <a:cubicBezTo>
                  <a:pt x="1408" y="1050"/>
                  <a:pt x="1375" y="1085"/>
                  <a:pt x="1404" y="1056"/>
                </a:cubicBezTo>
                <a:cubicBezTo>
                  <a:pt x="1426" y="989"/>
                  <a:pt x="1413" y="1032"/>
                  <a:pt x="1440" y="924"/>
                </a:cubicBezTo>
                <a:cubicBezTo>
                  <a:pt x="1444" y="908"/>
                  <a:pt x="1452" y="876"/>
                  <a:pt x="1452" y="876"/>
                </a:cubicBezTo>
                <a:cubicBezTo>
                  <a:pt x="1448" y="836"/>
                  <a:pt x="1448" y="795"/>
                  <a:pt x="1440" y="756"/>
                </a:cubicBezTo>
                <a:cubicBezTo>
                  <a:pt x="1434" y="730"/>
                  <a:pt x="1423" y="703"/>
                  <a:pt x="1404" y="684"/>
                </a:cubicBezTo>
                <a:cubicBezTo>
                  <a:pt x="1396" y="676"/>
                  <a:pt x="1380" y="660"/>
                  <a:pt x="1380" y="660"/>
                </a:cubicBezTo>
                <a:cubicBezTo>
                  <a:pt x="1375" y="480"/>
                  <a:pt x="1395" y="296"/>
                  <a:pt x="1356" y="120"/>
                </a:cubicBezTo>
                <a:cubicBezTo>
                  <a:pt x="1346" y="74"/>
                  <a:pt x="1285" y="43"/>
                  <a:pt x="1248" y="24"/>
                </a:cubicBezTo>
                <a:cubicBezTo>
                  <a:pt x="1232" y="16"/>
                  <a:pt x="1200" y="0"/>
                  <a:pt x="1200" y="0"/>
                </a:cubicBezTo>
                <a:cubicBezTo>
                  <a:pt x="1020" y="4"/>
                  <a:pt x="840" y="4"/>
                  <a:pt x="660" y="12"/>
                </a:cubicBezTo>
                <a:cubicBezTo>
                  <a:pt x="648" y="13"/>
                  <a:pt x="624" y="42"/>
                  <a:pt x="612" y="48"/>
                </a:cubicBezTo>
                <a:cubicBezTo>
                  <a:pt x="556" y="76"/>
                  <a:pt x="493" y="93"/>
                  <a:pt x="432" y="108"/>
                </a:cubicBezTo>
                <a:cubicBezTo>
                  <a:pt x="409" y="131"/>
                  <a:pt x="420" y="114"/>
                  <a:pt x="420" y="168"/>
                </a:cubicBez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827213" y="2263775"/>
          <a:ext cx="881062" cy="631825"/>
        </p:xfrm>
        <a:graphic>
          <a:graphicData uri="http://schemas.openxmlformats.org/presentationml/2006/ole">
            <p:oleObj spid="_x0000_s5122" name="Document" r:id="rId4" imgW="1171440" imgH="961920" progId="">
              <p:embed/>
            </p:oleObj>
          </a:graphicData>
        </a:graphic>
      </p:graphicFrame>
      <p:graphicFrame>
        <p:nvGraphicFramePr>
          <p:cNvPr id="5123" name="Object 5"/>
          <p:cNvGraphicFramePr>
            <a:graphicFrameLocks noChangeAspect="1"/>
          </p:cNvGraphicFramePr>
          <p:nvPr/>
        </p:nvGraphicFramePr>
        <p:xfrm>
          <a:off x="1217613" y="3082925"/>
          <a:ext cx="881062" cy="631825"/>
        </p:xfrm>
        <a:graphic>
          <a:graphicData uri="http://schemas.openxmlformats.org/presentationml/2006/ole">
            <p:oleObj spid="_x0000_s5123" name="Document" r:id="rId5" imgW="1171440" imgH="961920" progId="">
              <p:embed/>
            </p:oleObj>
          </a:graphicData>
        </a:graphic>
      </p:graphicFrame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3181350" y="2957513"/>
            <a:ext cx="16256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scene3d>
            <a:camera prst="legacyObliqueTopRigh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>
            <a:flatTx/>
          </a:bodyPr>
          <a:lstStyle/>
          <a:p>
            <a:endParaRPr lang="cs-CZ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H="1">
            <a:off x="3722688" y="3336925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scene3d>
            <a:camera prst="legacyObliqueTopRigh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>
            <a:flatTx/>
          </a:bodyPr>
          <a:lstStyle/>
          <a:p>
            <a:endParaRPr lang="cs-CZ"/>
          </a:p>
        </p:txBody>
      </p:sp>
      <p:graphicFrame>
        <p:nvGraphicFramePr>
          <p:cNvPr id="5124" name="Object 8"/>
          <p:cNvGraphicFramePr>
            <a:graphicFrameLocks noChangeAspect="1"/>
          </p:cNvGraphicFramePr>
          <p:nvPr/>
        </p:nvGraphicFramePr>
        <p:xfrm>
          <a:off x="5076825" y="2705100"/>
          <a:ext cx="879475" cy="631825"/>
        </p:xfrm>
        <a:graphic>
          <a:graphicData uri="http://schemas.openxmlformats.org/presentationml/2006/ole">
            <p:oleObj spid="_x0000_s5124" name="Document" r:id="rId6" imgW="1171440" imgH="961920" progId="">
              <p:embed/>
            </p:oleObj>
          </a:graphicData>
        </a:graphic>
      </p:graphicFrame>
      <p:grpSp>
        <p:nvGrpSpPr>
          <p:cNvPr id="5128" name="Group 9"/>
          <p:cNvGrpSpPr>
            <a:grpSpLocks/>
          </p:cNvGrpSpPr>
          <p:nvPr/>
        </p:nvGrpSpPr>
        <p:grpSpPr bwMode="auto">
          <a:xfrm>
            <a:off x="6894513" y="1566863"/>
            <a:ext cx="1363662" cy="293687"/>
            <a:chOff x="4464" y="3168"/>
            <a:chExt cx="967" cy="223"/>
          </a:xfrm>
        </p:grpSpPr>
        <p:sp>
          <p:nvSpPr>
            <p:cNvPr id="5139" name="Oval 10"/>
            <p:cNvSpPr>
              <a:spLocks noChangeArrowheads="1"/>
            </p:cNvSpPr>
            <p:nvPr/>
          </p:nvSpPr>
          <p:spPr bwMode="auto">
            <a:xfrm>
              <a:off x="4464" y="3168"/>
              <a:ext cx="408" cy="223"/>
            </a:xfrm>
            <a:prstGeom prst="ellipse">
              <a:avLst/>
            </a:prstGeom>
            <a:solidFill>
              <a:srgbClr val="CC0066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Freeform 11"/>
            <p:cNvSpPr>
              <a:spLocks/>
            </p:cNvSpPr>
            <p:nvPr/>
          </p:nvSpPr>
          <p:spPr bwMode="auto">
            <a:xfrm rot="392162">
              <a:off x="4848" y="3264"/>
              <a:ext cx="583" cy="80"/>
            </a:xfrm>
            <a:custGeom>
              <a:avLst/>
              <a:gdLst>
                <a:gd name="T0" fmla="*/ 0 w 992"/>
                <a:gd name="T1" fmla="*/ 13 h 104"/>
                <a:gd name="T2" fmla="*/ 5 w 992"/>
                <a:gd name="T3" fmla="*/ 0 h 104"/>
                <a:gd name="T4" fmla="*/ 9 w 992"/>
                <a:gd name="T5" fmla="*/ 2 h 104"/>
                <a:gd name="T6" fmla="*/ 12 w 992"/>
                <a:gd name="T7" fmla="*/ 9 h 104"/>
                <a:gd name="T8" fmla="*/ 13 w 992"/>
                <a:gd name="T9" fmla="*/ 12 h 104"/>
                <a:gd name="T10" fmla="*/ 18 w 992"/>
                <a:gd name="T11" fmla="*/ 17 h 104"/>
                <a:gd name="T12" fmla="*/ 24 w 992"/>
                <a:gd name="T13" fmla="*/ 14 h 1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92"/>
                <a:gd name="T22" fmla="*/ 0 h 104"/>
                <a:gd name="T23" fmla="*/ 992 w 992"/>
                <a:gd name="T24" fmla="*/ 104 h 1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92" h="104">
                  <a:moveTo>
                    <a:pt x="0" y="80"/>
                  </a:moveTo>
                  <a:cubicBezTo>
                    <a:pt x="46" y="34"/>
                    <a:pt x="135" y="16"/>
                    <a:pt x="200" y="0"/>
                  </a:cubicBezTo>
                  <a:cubicBezTo>
                    <a:pt x="230" y="2"/>
                    <a:pt x="348" y="4"/>
                    <a:pt x="400" y="16"/>
                  </a:cubicBezTo>
                  <a:cubicBezTo>
                    <a:pt x="440" y="25"/>
                    <a:pt x="481" y="43"/>
                    <a:pt x="520" y="56"/>
                  </a:cubicBezTo>
                  <a:cubicBezTo>
                    <a:pt x="529" y="59"/>
                    <a:pt x="535" y="69"/>
                    <a:pt x="544" y="72"/>
                  </a:cubicBezTo>
                  <a:cubicBezTo>
                    <a:pt x="605" y="91"/>
                    <a:pt x="682" y="98"/>
                    <a:pt x="744" y="104"/>
                  </a:cubicBezTo>
                  <a:cubicBezTo>
                    <a:pt x="748" y="104"/>
                    <a:pt x="924" y="88"/>
                    <a:pt x="992" y="88"/>
                  </a:cubicBezTo>
                </a:path>
              </a:pathLst>
            </a:custGeom>
            <a:solidFill>
              <a:srgbClr val="CC0066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41" name="Freeform 12"/>
            <p:cNvSpPr>
              <a:spLocks/>
            </p:cNvSpPr>
            <p:nvPr/>
          </p:nvSpPr>
          <p:spPr bwMode="auto">
            <a:xfrm>
              <a:off x="4848" y="3168"/>
              <a:ext cx="583" cy="80"/>
            </a:xfrm>
            <a:custGeom>
              <a:avLst/>
              <a:gdLst>
                <a:gd name="T0" fmla="*/ 0 w 992"/>
                <a:gd name="T1" fmla="*/ 13 h 104"/>
                <a:gd name="T2" fmla="*/ 5 w 992"/>
                <a:gd name="T3" fmla="*/ 0 h 104"/>
                <a:gd name="T4" fmla="*/ 9 w 992"/>
                <a:gd name="T5" fmla="*/ 2 h 104"/>
                <a:gd name="T6" fmla="*/ 12 w 992"/>
                <a:gd name="T7" fmla="*/ 9 h 104"/>
                <a:gd name="T8" fmla="*/ 13 w 992"/>
                <a:gd name="T9" fmla="*/ 12 h 104"/>
                <a:gd name="T10" fmla="*/ 18 w 992"/>
                <a:gd name="T11" fmla="*/ 17 h 104"/>
                <a:gd name="T12" fmla="*/ 24 w 992"/>
                <a:gd name="T13" fmla="*/ 14 h 1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92"/>
                <a:gd name="T22" fmla="*/ 0 h 104"/>
                <a:gd name="T23" fmla="*/ 992 w 992"/>
                <a:gd name="T24" fmla="*/ 104 h 1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92" h="104">
                  <a:moveTo>
                    <a:pt x="0" y="80"/>
                  </a:moveTo>
                  <a:cubicBezTo>
                    <a:pt x="46" y="34"/>
                    <a:pt x="135" y="16"/>
                    <a:pt x="200" y="0"/>
                  </a:cubicBezTo>
                  <a:cubicBezTo>
                    <a:pt x="230" y="2"/>
                    <a:pt x="348" y="4"/>
                    <a:pt x="400" y="16"/>
                  </a:cubicBezTo>
                  <a:cubicBezTo>
                    <a:pt x="440" y="25"/>
                    <a:pt x="481" y="43"/>
                    <a:pt x="520" y="56"/>
                  </a:cubicBezTo>
                  <a:cubicBezTo>
                    <a:pt x="529" y="59"/>
                    <a:pt x="535" y="69"/>
                    <a:pt x="544" y="72"/>
                  </a:cubicBezTo>
                  <a:cubicBezTo>
                    <a:pt x="605" y="91"/>
                    <a:pt x="682" y="98"/>
                    <a:pt x="744" y="104"/>
                  </a:cubicBezTo>
                  <a:cubicBezTo>
                    <a:pt x="748" y="104"/>
                    <a:pt x="924" y="88"/>
                    <a:pt x="992" y="88"/>
                  </a:cubicBezTo>
                </a:path>
              </a:pathLst>
            </a:custGeom>
            <a:solidFill>
              <a:srgbClr val="CC0066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5129" name="Line 13"/>
          <p:cNvSpPr>
            <a:spLocks noChangeShapeType="1"/>
          </p:cNvSpPr>
          <p:nvPr/>
        </p:nvSpPr>
        <p:spPr bwMode="auto">
          <a:xfrm flipV="1">
            <a:off x="5956300" y="1944688"/>
            <a:ext cx="812800" cy="6937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scene3d>
            <a:camera prst="legacyObliqueTopRigh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>
            <a:flatTx/>
          </a:bodyPr>
          <a:lstStyle/>
          <a:p>
            <a:endParaRPr lang="cs-CZ"/>
          </a:p>
        </p:txBody>
      </p:sp>
      <p:sp>
        <p:nvSpPr>
          <p:cNvPr id="5130" name="Line 14"/>
          <p:cNvSpPr>
            <a:spLocks noChangeShapeType="1"/>
          </p:cNvSpPr>
          <p:nvPr/>
        </p:nvSpPr>
        <p:spPr bwMode="auto">
          <a:xfrm>
            <a:off x="5956300" y="3521075"/>
            <a:ext cx="812800" cy="6937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scene3d>
            <a:camera prst="legacyObliqueTopRigh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>
            <a:flatTx/>
          </a:bodyPr>
          <a:lstStyle/>
          <a:p>
            <a:endParaRPr lang="cs-CZ"/>
          </a:p>
        </p:txBody>
      </p:sp>
      <p:sp>
        <p:nvSpPr>
          <p:cNvPr id="5131" name="AutoShape 15"/>
          <p:cNvSpPr>
            <a:spLocks noChangeArrowheads="1"/>
          </p:cNvSpPr>
          <p:nvPr/>
        </p:nvSpPr>
        <p:spPr bwMode="auto">
          <a:xfrm>
            <a:off x="7172325" y="4151313"/>
            <a:ext cx="812800" cy="820737"/>
          </a:xfrm>
          <a:prstGeom prst="flowChartSummingJunction">
            <a:avLst/>
          </a:prstGeom>
          <a:gradFill rotWithShape="0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2" name="Text Box 16" descr="White marble"/>
          <p:cNvSpPr txBox="1">
            <a:spLocks noChangeArrowheads="1"/>
          </p:cNvSpPr>
          <p:nvPr/>
        </p:nvSpPr>
        <p:spPr bwMode="auto">
          <a:xfrm>
            <a:off x="6589713" y="1893888"/>
            <a:ext cx="1982787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Comic Sans MS" pitchFamily="66" charset="0"/>
              </a:rPr>
              <a:t>Mikroorganismus</a:t>
            </a:r>
            <a:endParaRPr lang="en-US" sz="180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5133" name="Text Box 17" descr="White marble"/>
          <p:cNvSpPr txBox="1">
            <a:spLocks noChangeArrowheads="1"/>
          </p:cNvSpPr>
          <p:nvPr/>
        </p:nvSpPr>
        <p:spPr bwMode="auto">
          <a:xfrm>
            <a:off x="6534150" y="5135563"/>
            <a:ext cx="2090738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Comic Sans MS" pitchFamily="66" charset="0"/>
              </a:rPr>
              <a:t>Chemická metoda</a:t>
            </a:r>
            <a:endParaRPr lang="en-US" sz="180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5134" name="Text Box 18" descr="White marble"/>
          <p:cNvSpPr txBox="1">
            <a:spLocks noChangeArrowheads="1"/>
          </p:cNvSpPr>
          <p:nvPr/>
        </p:nvSpPr>
        <p:spPr bwMode="auto">
          <a:xfrm>
            <a:off x="381000" y="4241800"/>
            <a:ext cx="3713163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Comic Sans MS" pitchFamily="66" charset="0"/>
              </a:rPr>
              <a:t>Hydrofóbní kontaminant (HOC) vázaný na půdu</a:t>
            </a:r>
            <a:endParaRPr lang="en-US" sz="180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5135" name="Text Box 19" descr="White marble"/>
          <p:cNvSpPr txBox="1">
            <a:spLocks noChangeArrowheads="1"/>
          </p:cNvSpPr>
          <p:nvPr/>
        </p:nvSpPr>
        <p:spPr bwMode="auto">
          <a:xfrm>
            <a:off x="4775200" y="3349625"/>
            <a:ext cx="1558925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>
                <a:solidFill>
                  <a:srgbClr val="000099"/>
                </a:solidFill>
                <a:latin typeface="Comic Sans MS" pitchFamily="66" charset="0"/>
              </a:rPr>
              <a:t>Desorb</a:t>
            </a:r>
            <a:r>
              <a:rPr lang="cs-CZ" sz="1800">
                <a:solidFill>
                  <a:srgbClr val="000099"/>
                </a:solidFill>
                <a:latin typeface="Comic Sans MS" pitchFamily="66" charset="0"/>
              </a:rPr>
              <a:t>ovaný</a:t>
            </a:r>
            <a:endParaRPr lang="en-GB" sz="1800">
              <a:solidFill>
                <a:srgbClr val="000099"/>
              </a:solidFill>
              <a:latin typeface="Comic Sans MS" pitchFamily="66" charset="0"/>
            </a:endParaRPr>
          </a:p>
          <a:p>
            <a:pPr algn="ctr"/>
            <a:r>
              <a:rPr lang="en-GB" sz="1800">
                <a:solidFill>
                  <a:srgbClr val="000099"/>
                </a:solidFill>
                <a:latin typeface="Comic Sans MS" pitchFamily="66" charset="0"/>
              </a:rPr>
              <a:t>HOC</a:t>
            </a:r>
            <a:endParaRPr lang="en-US" sz="180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1025045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Napodobení biodostupnosti HOC pro MO</a:t>
            </a:r>
          </a:p>
        </p:txBody>
      </p:sp>
      <p:sp>
        <p:nvSpPr>
          <p:cNvPr id="1025048" name="Text Box 24"/>
          <p:cNvSpPr txBox="1">
            <a:spLocks noChangeArrowheads="1"/>
          </p:cNvSpPr>
          <p:nvPr/>
        </p:nvSpPr>
        <p:spPr bwMode="auto">
          <a:xfrm>
            <a:off x="7391400" y="4038600"/>
            <a:ext cx="4730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48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sp>
        <p:nvSpPr>
          <p:cNvPr id="1025049" name="Text Box 25"/>
          <p:cNvSpPr txBox="1">
            <a:spLocks noChangeArrowheads="1"/>
          </p:cNvSpPr>
          <p:nvPr/>
        </p:nvSpPr>
        <p:spPr bwMode="auto">
          <a:xfrm>
            <a:off x="2514600" y="6521450"/>
            <a:ext cx="2741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Autor schématu K.T.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Semple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590800"/>
            <a:ext cx="3563938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AutoShape 16"/>
          <p:cNvSpPr>
            <a:spLocks noChangeAspect="1" noChangeArrowheads="1" noTextEdit="1"/>
          </p:cNvSpPr>
          <p:nvPr/>
        </p:nvSpPr>
        <p:spPr bwMode="auto">
          <a:xfrm>
            <a:off x="6553200" y="4038600"/>
            <a:ext cx="11684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0" y="1844675"/>
            <a:ext cx="91440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32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Napodobení biodostupnosti HOC pro MO</a:t>
            </a:r>
          </a:p>
        </p:txBody>
      </p:sp>
      <p:pic>
        <p:nvPicPr>
          <p:cNvPr id="823365" name="Picture 69" descr="beta_cd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b="46164"/>
          <a:stretch>
            <a:fillRect/>
          </a:stretch>
        </p:blipFill>
        <p:spPr>
          <a:xfrm>
            <a:off x="2743200" y="914400"/>
            <a:ext cx="3065463" cy="23685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67000"/>
            <a:ext cx="3563938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Rectangle 6"/>
          <p:cNvSpPr>
            <a:spLocks noChangeArrowheads="1"/>
          </p:cNvSpPr>
          <p:nvPr/>
        </p:nvSpPr>
        <p:spPr bwMode="auto">
          <a:xfrm>
            <a:off x="0" y="6553200"/>
            <a:ext cx="3575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2000">
                <a:solidFill>
                  <a:srgbClr val="000099"/>
                </a:solidFill>
                <a:latin typeface="Comic Sans MS" pitchFamily="66" charset="0"/>
              </a:rPr>
              <a:t>Hydroxypropyl-</a:t>
            </a:r>
            <a:r>
              <a:rPr lang="en-GB" sz="2000">
                <a:solidFill>
                  <a:srgbClr val="000099"/>
                </a:solidFill>
                <a:latin typeface="Comic Sans MS" pitchFamily="66" charset="0"/>
                <a:sym typeface="Symbol" pitchFamily="18" charset="2"/>
              </a:rPr>
              <a:t></a:t>
            </a:r>
            <a:r>
              <a:rPr lang="en-GB" sz="2000">
                <a:solidFill>
                  <a:srgbClr val="000099"/>
                </a:solidFill>
                <a:latin typeface="Comic Sans MS" pitchFamily="66" charset="0"/>
              </a:rPr>
              <a:t>-cyclodextrin</a:t>
            </a:r>
          </a:p>
        </p:txBody>
      </p:sp>
      <p:sp>
        <p:nvSpPr>
          <p:cNvPr id="6154" name="Rectangle 8"/>
          <p:cNvSpPr>
            <a:spLocks noChangeArrowheads="1"/>
          </p:cNvSpPr>
          <p:nvPr/>
        </p:nvSpPr>
        <p:spPr bwMode="auto">
          <a:xfrm>
            <a:off x="4572000" y="6369050"/>
            <a:ext cx="4572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cs-CZ">
                <a:solidFill>
                  <a:srgbClr val="000099"/>
                </a:solidFill>
                <a:latin typeface="Comic Sans MS" pitchFamily="66" charset="0"/>
              </a:rPr>
              <a:t>Komplex</a:t>
            </a:r>
            <a:br>
              <a:rPr lang="cs-CZ">
                <a:solidFill>
                  <a:srgbClr val="000099"/>
                </a:solidFill>
                <a:latin typeface="Comic Sans MS" pitchFamily="66" charset="0"/>
              </a:rPr>
            </a:br>
            <a:r>
              <a:rPr lang="en-GB">
                <a:solidFill>
                  <a:srgbClr val="000099"/>
                </a:solidFill>
                <a:latin typeface="Comic Sans MS" pitchFamily="66" charset="0"/>
              </a:rPr>
              <a:t>Hydroxypropyl-</a:t>
            </a:r>
            <a:r>
              <a:rPr lang="en-GB">
                <a:solidFill>
                  <a:srgbClr val="000099"/>
                </a:solidFill>
                <a:latin typeface="Comic Sans MS" pitchFamily="66" charset="0"/>
                <a:sym typeface="Symbol" pitchFamily="18" charset="2"/>
              </a:rPr>
              <a:t></a:t>
            </a:r>
            <a:r>
              <a:rPr lang="en-GB">
                <a:solidFill>
                  <a:srgbClr val="000099"/>
                </a:solidFill>
                <a:latin typeface="Comic Sans MS" pitchFamily="66" charset="0"/>
              </a:rPr>
              <a:t>-cyclodextrin-</a:t>
            </a:r>
            <a:r>
              <a:rPr lang="cs-CZ">
                <a:solidFill>
                  <a:srgbClr val="000099"/>
                </a:solidFill>
                <a:latin typeface="Comic Sans MS" pitchFamily="66" charset="0"/>
              </a:rPr>
              <a:t>k</a:t>
            </a:r>
            <a:r>
              <a:rPr lang="en-GB">
                <a:solidFill>
                  <a:srgbClr val="000099"/>
                </a:solidFill>
                <a:latin typeface="Comic Sans MS" pitchFamily="66" charset="0"/>
              </a:rPr>
              <a:t>ontaminant</a:t>
            </a:r>
          </a:p>
        </p:txBody>
      </p:sp>
      <p:sp>
        <p:nvSpPr>
          <p:cNvPr id="6155" name="Freeform 9"/>
          <p:cNvSpPr>
            <a:spLocks/>
          </p:cNvSpPr>
          <p:nvPr/>
        </p:nvSpPr>
        <p:spPr bwMode="auto">
          <a:xfrm>
            <a:off x="3810000" y="4572000"/>
            <a:ext cx="1296988" cy="338138"/>
          </a:xfrm>
          <a:custGeom>
            <a:avLst/>
            <a:gdLst>
              <a:gd name="T0" fmla="*/ 2147483647 w 1532"/>
              <a:gd name="T1" fmla="*/ 0 h 1617"/>
              <a:gd name="T2" fmla="*/ 2147483647 w 1532"/>
              <a:gd name="T3" fmla="*/ 2147483647 h 1617"/>
              <a:gd name="T4" fmla="*/ 0 w 1532"/>
              <a:gd name="T5" fmla="*/ 2147483647 h 1617"/>
              <a:gd name="T6" fmla="*/ 0 w 1532"/>
              <a:gd name="T7" fmla="*/ 2147483647 h 1617"/>
              <a:gd name="T8" fmla="*/ 2147483647 w 1532"/>
              <a:gd name="T9" fmla="*/ 2147483647 h 1617"/>
              <a:gd name="T10" fmla="*/ 2147483647 w 1532"/>
              <a:gd name="T11" fmla="*/ 2147483647 h 1617"/>
              <a:gd name="T12" fmla="*/ 2147483647 w 1532"/>
              <a:gd name="T13" fmla="*/ 2147483647 h 1617"/>
              <a:gd name="T14" fmla="*/ 2147483647 w 1532"/>
              <a:gd name="T15" fmla="*/ 0 h 161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32"/>
              <a:gd name="T25" fmla="*/ 0 h 1617"/>
              <a:gd name="T26" fmla="*/ 1532 w 1532"/>
              <a:gd name="T27" fmla="*/ 1617 h 161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32" h="1617">
                <a:moveTo>
                  <a:pt x="904" y="0"/>
                </a:moveTo>
                <a:lnTo>
                  <a:pt x="904" y="404"/>
                </a:lnTo>
                <a:lnTo>
                  <a:pt x="0" y="404"/>
                </a:lnTo>
                <a:lnTo>
                  <a:pt x="0" y="1213"/>
                </a:lnTo>
                <a:lnTo>
                  <a:pt x="904" y="1213"/>
                </a:lnTo>
                <a:lnTo>
                  <a:pt x="904" y="1617"/>
                </a:lnTo>
                <a:lnTo>
                  <a:pt x="1532" y="809"/>
                </a:lnTo>
                <a:lnTo>
                  <a:pt x="904" y="0"/>
                </a:lnTo>
                <a:close/>
              </a:path>
            </a:pathLst>
          </a:custGeom>
          <a:solidFill>
            <a:srgbClr val="FFFFCC">
              <a:alpha val="50195"/>
            </a:srgbClr>
          </a:solidFill>
          <a:ln w="19050">
            <a:solidFill>
              <a:srgbClr val="00009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56" name="Text Box 10"/>
          <p:cNvSpPr txBox="1">
            <a:spLocks noChangeArrowheads="1"/>
          </p:cNvSpPr>
          <p:nvPr/>
        </p:nvSpPr>
        <p:spPr bwMode="auto">
          <a:xfrm>
            <a:off x="1066800" y="4419600"/>
            <a:ext cx="1541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2000">
                <a:solidFill>
                  <a:srgbClr val="000099"/>
                </a:solidFill>
                <a:latin typeface="Comic Sans MS" pitchFamily="66" charset="0"/>
              </a:rPr>
              <a:t>Hydrofobní</a:t>
            </a:r>
            <a:br>
              <a:rPr lang="cs-CZ" sz="2000">
                <a:solidFill>
                  <a:srgbClr val="000099"/>
                </a:solidFill>
                <a:latin typeface="Comic Sans MS" pitchFamily="66" charset="0"/>
              </a:rPr>
            </a:br>
            <a:r>
              <a:rPr lang="cs-CZ" sz="2000">
                <a:solidFill>
                  <a:srgbClr val="000099"/>
                </a:solidFill>
                <a:latin typeface="Comic Sans MS" pitchFamily="66" charset="0"/>
              </a:rPr>
              <a:t>kavita</a:t>
            </a:r>
            <a:endParaRPr lang="en-GB" sz="2000">
              <a:solidFill>
                <a:srgbClr val="000099"/>
              </a:solidFill>
              <a:latin typeface="Comic Sans MS" pitchFamily="66" charset="0"/>
            </a:endParaRPr>
          </a:p>
        </p:txBody>
      </p:sp>
      <p:graphicFrame>
        <p:nvGraphicFramePr>
          <p:cNvPr id="6146" name="Object 14">
            <a:hlinkClick r:id="" action="ppaction://ole?verb=0"/>
          </p:cNvPr>
          <p:cNvGraphicFramePr>
            <a:graphicFrameLocks/>
          </p:cNvGraphicFramePr>
          <p:nvPr/>
        </p:nvGraphicFramePr>
        <p:xfrm>
          <a:off x="6705600" y="1447800"/>
          <a:ext cx="812800" cy="646113"/>
        </p:xfrm>
        <a:graphic>
          <a:graphicData uri="http://schemas.openxmlformats.org/presentationml/2006/ole">
            <p:oleObj spid="_x0000_s6146" name="Document" r:id="rId6" imgW="933120" imgH="774360" progId="">
              <p:embed/>
            </p:oleObj>
          </a:graphicData>
        </a:graphic>
      </p:graphicFrame>
      <p:sp>
        <p:nvSpPr>
          <p:cNvPr id="6157" name="Line 18"/>
          <p:cNvSpPr>
            <a:spLocks noChangeShapeType="1"/>
          </p:cNvSpPr>
          <p:nvPr/>
        </p:nvSpPr>
        <p:spPr bwMode="auto">
          <a:xfrm flipH="1">
            <a:off x="6378575" y="4051300"/>
            <a:ext cx="211138" cy="133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58" name="Line 19"/>
          <p:cNvSpPr>
            <a:spLocks noChangeShapeType="1"/>
          </p:cNvSpPr>
          <p:nvPr/>
        </p:nvSpPr>
        <p:spPr bwMode="auto">
          <a:xfrm flipH="1">
            <a:off x="6418263" y="4094163"/>
            <a:ext cx="160337" cy="1016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59" name="Line 20"/>
          <p:cNvSpPr>
            <a:spLocks noChangeShapeType="1"/>
          </p:cNvSpPr>
          <p:nvPr/>
        </p:nvSpPr>
        <p:spPr bwMode="auto">
          <a:xfrm flipH="1" flipV="1">
            <a:off x="6589713" y="4051300"/>
            <a:ext cx="211137" cy="133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60" name="Line 21"/>
          <p:cNvSpPr>
            <a:spLocks noChangeShapeType="1"/>
          </p:cNvSpPr>
          <p:nvPr/>
        </p:nvSpPr>
        <p:spPr bwMode="auto">
          <a:xfrm flipV="1">
            <a:off x="6800850" y="4184650"/>
            <a:ext cx="1588" cy="266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61" name="Line 22"/>
          <p:cNvSpPr>
            <a:spLocks noChangeShapeType="1"/>
          </p:cNvSpPr>
          <p:nvPr/>
        </p:nvSpPr>
        <p:spPr bwMode="auto">
          <a:xfrm flipV="1">
            <a:off x="6772275" y="4216400"/>
            <a:ext cx="1588" cy="2032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62" name="Line 23"/>
          <p:cNvSpPr>
            <a:spLocks noChangeShapeType="1"/>
          </p:cNvSpPr>
          <p:nvPr/>
        </p:nvSpPr>
        <p:spPr bwMode="auto">
          <a:xfrm flipV="1">
            <a:off x="6589713" y="4451350"/>
            <a:ext cx="211137" cy="134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63" name="Line 24"/>
          <p:cNvSpPr>
            <a:spLocks noChangeShapeType="1"/>
          </p:cNvSpPr>
          <p:nvPr/>
        </p:nvSpPr>
        <p:spPr bwMode="auto">
          <a:xfrm>
            <a:off x="6378575" y="4451350"/>
            <a:ext cx="211138" cy="134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64" name="Line 25"/>
          <p:cNvSpPr>
            <a:spLocks noChangeShapeType="1"/>
          </p:cNvSpPr>
          <p:nvPr/>
        </p:nvSpPr>
        <p:spPr bwMode="auto">
          <a:xfrm>
            <a:off x="6418263" y="4438650"/>
            <a:ext cx="160337" cy="1047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65" name="Line 26"/>
          <p:cNvSpPr>
            <a:spLocks noChangeShapeType="1"/>
          </p:cNvSpPr>
          <p:nvPr/>
        </p:nvSpPr>
        <p:spPr bwMode="auto">
          <a:xfrm>
            <a:off x="6378575" y="4184650"/>
            <a:ext cx="1588" cy="266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66" name="Line 27"/>
          <p:cNvSpPr>
            <a:spLocks noChangeShapeType="1"/>
          </p:cNvSpPr>
          <p:nvPr/>
        </p:nvSpPr>
        <p:spPr bwMode="auto">
          <a:xfrm flipH="1" flipV="1">
            <a:off x="6800850" y="4451350"/>
            <a:ext cx="212725" cy="134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67" name="Line 28"/>
          <p:cNvSpPr>
            <a:spLocks noChangeShapeType="1"/>
          </p:cNvSpPr>
          <p:nvPr/>
        </p:nvSpPr>
        <p:spPr bwMode="auto">
          <a:xfrm flipH="1">
            <a:off x="7013575" y="4451350"/>
            <a:ext cx="211138" cy="134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68" name="Line 29"/>
          <p:cNvSpPr>
            <a:spLocks noChangeShapeType="1"/>
          </p:cNvSpPr>
          <p:nvPr/>
        </p:nvSpPr>
        <p:spPr bwMode="auto">
          <a:xfrm flipH="1">
            <a:off x="7024688" y="4438650"/>
            <a:ext cx="160337" cy="1047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69" name="Line 30"/>
          <p:cNvSpPr>
            <a:spLocks noChangeShapeType="1"/>
          </p:cNvSpPr>
          <p:nvPr/>
        </p:nvSpPr>
        <p:spPr bwMode="auto">
          <a:xfrm>
            <a:off x="7224713" y="4184650"/>
            <a:ext cx="1587" cy="266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70" name="Line 31"/>
          <p:cNvSpPr>
            <a:spLocks noChangeShapeType="1"/>
          </p:cNvSpPr>
          <p:nvPr/>
        </p:nvSpPr>
        <p:spPr bwMode="auto">
          <a:xfrm>
            <a:off x="7013575" y="4051300"/>
            <a:ext cx="211138" cy="133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71" name="Line 32"/>
          <p:cNvSpPr>
            <a:spLocks noChangeShapeType="1"/>
          </p:cNvSpPr>
          <p:nvPr/>
        </p:nvSpPr>
        <p:spPr bwMode="auto">
          <a:xfrm>
            <a:off x="7024688" y="4094163"/>
            <a:ext cx="160337" cy="1016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72" name="Line 33"/>
          <p:cNvSpPr>
            <a:spLocks noChangeShapeType="1"/>
          </p:cNvSpPr>
          <p:nvPr/>
        </p:nvSpPr>
        <p:spPr bwMode="auto">
          <a:xfrm flipV="1">
            <a:off x="6800850" y="4051300"/>
            <a:ext cx="212725" cy="133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73" name="Line 34"/>
          <p:cNvSpPr>
            <a:spLocks noChangeShapeType="1"/>
          </p:cNvSpPr>
          <p:nvPr/>
        </p:nvSpPr>
        <p:spPr bwMode="auto">
          <a:xfrm>
            <a:off x="7013575" y="3783013"/>
            <a:ext cx="1588" cy="2682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74" name="Line 35"/>
          <p:cNvSpPr>
            <a:spLocks noChangeShapeType="1"/>
          </p:cNvSpPr>
          <p:nvPr/>
        </p:nvSpPr>
        <p:spPr bwMode="auto">
          <a:xfrm flipH="1">
            <a:off x="7013575" y="3649663"/>
            <a:ext cx="211138" cy="133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75" name="Line 36"/>
          <p:cNvSpPr>
            <a:spLocks noChangeShapeType="1"/>
          </p:cNvSpPr>
          <p:nvPr/>
        </p:nvSpPr>
        <p:spPr bwMode="auto">
          <a:xfrm flipH="1">
            <a:off x="7053263" y="3692525"/>
            <a:ext cx="160337" cy="1016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76" name="Line 37"/>
          <p:cNvSpPr>
            <a:spLocks noChangeShapeType="1"/>
          </p:cNvSpPr>
          <p:nvPr/>
        </p:nvSpPr>
        <p:spPr bwMode="auto">
          <a:xfrm flipH="1" flipV="1">
            <a:off x="7224713" y="3649663"/>
            <a:ext cx="211137" cy="133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77" name="Line 38"/>
          <p:cNvSpPr>
            <a:spLocks noChangeShapeType="1"/>
          </p:cNvSpPr>
          <p:nvPr/>
        </p:nvSpPr>
        <p:spPr bwMode="auto">
          <a:xfrm flipV="1">
            <a:off x="7435850" y="3783013"/>
            <a:ext cx="1588" cy="2682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78" name="Line 39"/>
          <p:cNvSpPr>
            <a:spLocks noChangeShapeType="1"/>
          </p:cNvSpPr>
          <p:nvPr/>
        </p:nvSpPr>
        <p:spPr bwMode="auto">
          <a:xfrm flipV="1">
            <a:off x="7407275" y="3814763"/>
            <a:ext cx="1588" cy="2032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79" name="Line 40"/>
          <p:cNvSpPr>
            <a:spLocks noChangeShapeType="1"/>
          </p:cNvSpPr>
          <p:nvPr/>
        </p:nvSpPr>
        <p:spPr bwMode="auto">
          <a:xfrm flipV="1">
            <a:off x="7224713" y="4051300"/>
            <a:ext cx="211137" cy="133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6180" name="Group 42"/>
          <p:cNvGrpSpPr>
            <a:grpSpLocks noChangeAspect="1"/>
          </p:cNvGrpSpPr>
          <p:nvPr/>
        </p:nvGrpSpPr>
        <p:grpSpPr bwMode="auto">
          <a:xfrm>
            <a:off x="3733800" y="4114800"/>
            <a:ext cx="1168400" cy="1057275"/>
            <a:chOff x="2396" y="1743"/>
            <a:chExt cx="736" cy="666"/>
          </a:xfrm>
        </p:grpSpPr>
        <p:sp>
          <p:nvSpPr>
            <p:cNvPr id="6183" name="AutoShape 41"/>
            <p:cNvSpPr>
              <a:spLocks noChangeAspect="1" noChangeArrowheads="1" noTextEdit="1"/>
            </p:cNvSpPr>
            <p:nvPr/>
          </p:nvSpPr>
          <p:spPr bwMode="auto">
            <a:xfrm>
              <a:off x="2396" y="1743"/>
              <a:ext cx="736" cy="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84" name="Line 43"/>
            <p:cNvSpPr>
              <a:spLocks noChangeShapeType="1"/>
            </p:cNvSpPr>
            <p:nvPr/>
          </p:nvSpPr>
          <p:spPr bwMode="auto">
            <a:xfrm flipH="1">
              <a:off x="2431" y="2035"/>
              <a:ext cx="133" cy="8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85" name="Line 44"/>
            <p:cNvSpPr>
              <a:spLocks noChangeShapeType="1"/>
            </p:cNvSpPr>
            <p:nvPr/>
          </p:nvSpPr>
          <p:spPr bwMode="auto">
            <a:xfrm flipH="1">
              <a:off x="2456" y="2062"/>
              <a:ext cx="101" cy="6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86" name="Line 45"/>
            <p:cNvSpPr>
              <a:spLocks noChangeShapeType="1"/>
            </p:cNvSpPr>
            <p:nvPr/>
          </p:nvSpPr>
          <p:spPr bwMode="auto">
            <a:xfrm flipH="1" flipV="1">
              <a:off x="2564" y="2035"/>
              <a:ext cx="133" cy="8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87" name="Line 46"/>
            <p:cNvSpPr>
              <a:spLocks noChangeShapeType="1"/>
            </p:cNvSpPr>
            <p:nvPr/>
          </p:nvSpPr>
          <p:spPr bwMode="auto">
            <a:xfrm flipV="1">
              <a:off x="2697" y="2119"/>
              <a:ext cx="1" cy="16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88" name="Line 47"/>
            <p:cNvSpPr>
              <a:spLocks noChangeShapeType="1"/>
            </p:cNvSpPr>
            <p:nvPr/>
          </p:nvSpPr>
          <p:spPr bwMode="auto">
            <a:xfrm flipV="1">
              <a:off x="2679" y="2139"/>
              <a:ext cx="1" cy="12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89" name="Line 48"/>
            <p:cNvSpPr>
              <a:spLocks noChangeShapeType="1"/>
            </p:cNvSpPr>
            <p:nvPr/>
          </p:nvSpPr>
          <p:spPr bwMode="auto">
            <a:xfrm flipV="1">
              <a:off x="2564" y="2287"/>
              <a:ext cx="133" cy="8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90" name="Line 49"/>
            <p:cNvSpPr>
              <a:spLocks noChangeShapeType="1"/>
            </p:cNvSpPr>
            <p:nvPr/>
          </p:nvSpPr>
          <p:spPr bwMode="auto">
            <a:xfrm>
              <a:off x="2431" y="2287"/>
              <a:ext cx="133" cy="8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91" name="Line 50"/>
            <p:cNvSpPr>
              <a:spLocks noChangeShapeType="1"/>
            </p:cNvSpPr>
            <p:nvPr/>
          </p:nvSpPr>
          <p:spPr bwMode="auto">
            <a:xfrm>
              <a:off x="2456" y="2279"/>
              <a:ext cx="101" cy="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92" name="Line 51"/>
            <p:cNvSpPr>
              <a:spLocks noChangeShapeType="1"/>
            </p:cNvSpPr>
            <p:nvPr/>
          </p:nvSpPr>
          <p:spPr bwMode="auto">
            <a:xfrm>
              <a:off x="2431" y="2119"/>
              <a:ext cx="1" cy="16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93" name="Line 52"/>
            <p:cNvSpPr>
              <a:spLocks noChangeShapeType="1"/>
            </p:cNvSpPr>
            <p:nvPr/>
          </p:nvSpPr>
          <p:spPr bwMode="auto">
            <a:xfrm flipH="1" flipV="1">
              <a:off x="2697" y="2287"/>
              <a:ext cx="134" cy="8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94" name="Line 53"/>
            <p:cNvSpPr>
              <a:spLocks noChangeShapeType="1"/>
            </p:cNvSpPr>
            <p:nvPr/>
          </p:nvSpPr>
          <p:spPr bwMode="auto">
            <a:xfrm flipH="1">
              <a:off x="2831" y="2287"/>
              <a:ext cx="133" cy="8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95" name="Line 54"/>
            <p:cNvSpPr>
              <a:spLocks noChangeShapeType="1"/>
            </p:cNvSpPr>
            <p:nvPr/>
          </p:nvSpPr>
          <p:spPr bwMode="auto">
            <a:xfrm flipH="1">
              <a:off x="2838" y="2279"/>
              <a:ext cx="101" cy="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96" name="Line 55"/>
            <p:cNvSpPr>
              <a:spLocks noChangeShapeType="1"/>
            </p:cNvSpPr>
            <p:nvPr/>
          </p:nvSpPr>
          <p:spPr bwMode="auto">
            <a:xfrm>
              <a:off x="2964" y="2119"/>
              <a:ext cx="1" cy="16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97" name="Line 56"/>
            <p:cNvSpPr>
              <a:spLocks noChangeShapeType="1"/>
            </p:cNvSpPr>
            <p:nvPr/>
          </p:nvSpPr>
          <p:spPr bwMode="auto">
            <a:xfrm>
              <a:off x="2831" y="2035"/>
              <a:ext cx="133" cy="8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98" name="Line 57"/>
            <p:cNvSpPr>
              <a:spLocks noChangeShapeType="1"/>
            </p:cNvSpPr>
            <p:nvPr/>
          </p:nvSpPr>
          <p:spPr bwMode="auto">
            <a:xfrm>
              <a:off x="2838" y="2062"/>
              <a:ext cx="101" cy="6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99" name="Line 58"/>
            <p:cNvSpPr>
              <a:spLocks noChangeShapeType="1"/>
            </p:cNvSpPr>
            <p:nvPr/>
          </p:nvSpPr>
          <p:spPr bwMode="auto">
            <a:xfrm flipV="1">
              <a:off x="2697" y="2035"/>
              <a:ext cx="134" cy="8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00" name="Line 59"/>
            <p:cNvSpPr>
              <a:spLocks noChangeShapeType="1"/>
            </p:cNvSpPr>
            <p:nvPr/>
          </p:nvSpPr>
          <p:spPr bwMode="auto">
            <a:xfrm>
              <a:off x="2831" y="1866"/>
              <a:ext cx="1" cy="1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01" name="Line 60"/>
            <p:cNvSpPr>
              <a:spLocks noChangeShapeType="1"/>
            </p:cNvSpPr>
            <p:nvPr/>
          </p:nvSpPr>
          <p:spPr bwMode="auto">
            <a:xfrm flipH="1">
              <a:off x="2831" y="1782"/>
              <a:ext cx="133" cy="8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02" name="Line 61"/>
            <p:cNvSpPr>
              <a:spLocks noChangeShapeType="1"/>
            </p:cNvSpPr>
            <p:nvPr/>
          </p:nvSpPr>
          <p:spPr bwMode="auto">
            <a:xfrm flipH="1">
              <a:off x="2856" y="1809"/>
              <a:ext cx="101" cy="6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03" name="Line 62"/>
            <p:cNvSpPr>
              <a:spLocks noChangeShapeType="1"/>
            </p:cNvSpPr>
            <p:nvPr/>
          </p:nvSpPr>
          <p:spPr bwMode="auto">
            <a:xfrm flipH="1" flipV="1">
              <a:off x="2964" y="1782"/>
              <a:ext cx="133" cy="8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04" name="Line 63"/>
            <p:cNvSpPr>
              <a:spLocks noChangeShapeType="1"/>
            </p:cNvSpPr>
            <p:nvPr/>
          </p:nvSpPr>
          <p:spPr bwMode="auto">
            <a:xfrm flipV="1">
              <a:off x="3097" y="1866"/>
              <a:ext cx="1" cy="1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05" name="Line 64"/>
            <p:cNvSpPr>
              <a:spLocks noChangeShapeType="1"/>
            </p:cNvSpPr>
            <p:nvPr/>
          </p:nvSpPr>
          <p:spPr bwMode="auto">
            <a:xfrm flipV="1">
              <a:off x="3079" y="1886"/>
              <a:ext cx="1" cy="12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06" name="Line 65"/>
            <p:cNvSpPr>
              <a:spLocks noChangeShapeType="1"/>
            </p:cNvSpPr>
            <p:nvPr/>
          </p:nvSpPr>
          <p:spPr bwMode="auto">
            <a:xfrm flipV="1">
              <a:off x="2964" y="2035"/>
              <a:ext cx="133" cy="8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6181" name="Picture 6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1219200"/>
            <a:ext cx="96996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82" name="Text Box 73"/>
          <p:cNvSpPr txBox="1">
            <a:spLocks noChangeArrowheads="1"/>
          </p:cNvSpPr>
          <p:nvPr/>
        </p:nvSpPr>
        <p:spPr bwMode="auto">
          <a:xfrm>
            <a:off x="0" y="2209800"/>
            <a:ext cx="1398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2000">
                <a:solidFill>
                  <a:srgbClr val="000099"/>
                </a:solidFill>
                <a:latin typeface="Comic Sans MS" pitchFamily="66" charset="0"/>
              </a:rPr>
              <a:t>Hydrofilní</a:t>
            </a:r>
            <a:br>
              <a:rPr lang="cs-CZ" sz="2000">
                <a:solidFill>
                  <a:srgbClr val="000099"/>
                </a:solidFill>
                <a:latin typeface="Comic Sans MS" pitchFamily="66" charset="0"/>
              </a:rPr>
            </a:br>
            <a:r>
              <a:rPr lang="cs-CZ" sz="2000">
                <a:solidFill>
                  <a:srgbClr val="000099"/>
                </a:solidFill>
                <a:latin typeface="Comic Sans MS" pitchFamily="66" charset="0"/>
              </a:rPr>
              <a:t>navenek</a:t>
            </a:r>
            <a:endParaRPr lang="en-GB" sz="2000">
              <a:solidFill>
                <a:srgbClr val="00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Napodobení biodostupnosti HOC pro MO</a:t>
            </a:r>
            <a:endParaRPr lang="cs-CZ" dirty="0" smtClean="0">
              <a:effectLst/>
            </a:endParaRPr>
          </a:p>
        </p:txBody>
      </p:sp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838200" y="2895600"/>
            <a:ext cx="381000" cy="152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838200" y="1981200"/>
            <a:ext cx="381000" cy="914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762000" y="1828800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838200" y="2819400"/>
            <a:ext cx="381000" cy="228600"/>
          </a:xfrm>
          <a:custGeom>
            <a:avLst/>
            <a:gdLst>
              <a:gd name="T0" fmla="*/ 2147483647 w 383"/>
              <a:gd name="T1" fmla="*/ 2147483647 h 312"/>
              <a:gd name="T2" fmla="*/ 2147483647 w 383"/>
              <a:gd name="T3" fmla="*/ 2147483647 h 312"/>
              <a:gd name="T4" fmla="*/ 2147483647 w 383"/>
              <a:gd name="T5" fmla="*/ 2147483647 h 312"/>
              <a:gd name="T6" fmla="*/ 2147483647 w 383"/>
              <a:gd name="T7" fmla="*/ 2147483647 h 312"/>
              <a:gd name="T8" fmla="*/ 2147483647 w 383"/>
              <a:gd name="T9" fmla="*/ 2147483647 h 312"/>
              <a:gd name="T10" fmla="*/ 2147483647 w 383"/>
              <a:gd name="T11" fmla="*/ 2147483647 h 312"/>
              <a:gd name="T12" fmla="*/ 2147483647 w 383"/>
              <a:gd name="T13" fmla="*/ 2147483647 h 312"/>
              <a:gd name="T14" fmla="*/ 2147483647 w 383"/>
              <a:gd name="T15" fmla="*/ 2147483647 h 312"/>
              <a:gd name="T16" fmla="*/ 2147483647 w 383"/>
              <a:gd name="T17" fmla="*/ 2147483647 h 312"/>
              <a:gd name="T18" fmla="*/ 2147483647 w 383"/>
              <a:gd name="T19" fmla="*/ 2147483647 h 312"/>
              <a:gd name="T20" fmla="*/ 2147483647 w 383"/>
              <a:gd name="T21" fmla="*/ 2147483647 h 312"/>
              <a:gd name="T22" fmla="*/ 2147483647 w 383"/>
              <a:gd name="T23" fmla="*/ 2147483647 h 31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83"/>
              <a:gd name="T37" fmla="*/ 0 h 312"/>
              <a:gd name="T38" fmla="*/ 383 w 383"/>
              <a:gd name="T39" fmla="*/ 312 h 31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83" h="312">
                <a:moveTo>
                  <a:pt x="53" y="29"/>
                </a:moveTo>
                <a:cubicBezTo>
                  <a:pt x="140" y="0"/>
                  <a:pt x="230" y="11"/>
                  <a:pt x="318" y="20"/>
                </a:cubicBezTo>
                <a:cubicBezTo>
                  <a:pt x="330" y="23"/>
                  <a:pt x="342" y="26"/>
                  <a:pt x="354" y="29"/>
                </a:cubicBezTo>
                <a:cubicBezTo>
                  <a:pt x="363" y="32"/>
                  <a:pt x="381" y="28"/>
                  <a:pt x="382" y="38"/>
                </a:cubicBezTo>
                <a:cubicBezTo>
                  <a:pt x="383" y="47"/>
                  <a:pt x="383" y="185"/>
                  <a:pt x="354" y="221"/>
                </a:cubicBezTo>
                <a:cubicBezTo>
                  <a:pt x="347" y="229"/>
                  <a:pt x="335" y="232"/>
                  <a:pt x="327" y="239"/>
                </a:cubicBezTo>
                <a:cubicBezTo>
                  <a:pt x="288" y="271"/>
                  <a:pt x="293" y="275"/>
                  <a:pt x="236" y="294"/>
                </a:cubicBezTo>
                <a:cubicBezTo>
                  <a:pt x="218" y="300"/>
                  <a:pt x="181" y="312"/>
                  <a:pt x="181" y="312"/>
                </a:cubicBezTo>
                <a:cubicBezTo>
                  <a:pt x="122" y="300"/>
                  <a:pt x="86" y="283"/>
                  <a:pt x="44" y="239"/>
                </a:cubicBezTo>
                <a:cubicBezTo>
                  <a:pt x="28" y="183"/>
                  <a:pt x="39" y="218"/>
                  <a:pt x="16" y="148"/>
                </a:cubicBezTo>
                <a:cubicBezTo>
                  <a:pt x="13" y="139"/>
                  <a:pt x="7" y="120"/>
                  <a:pt x="7" y="120"/>
                </a:cubicBezTo>
                <a:cubicBezTo>
                  <a:pt x="23" y="73"/>
                  <a:pt x="0" y="46"/>
                  <a:pt x="53" y="29"/>
                </a:cubicBezTo>
                <a:close/>
              </a:path>
            </a:pathLst>
          </a:cu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1447800" y="2209800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152400" y="3200400"/>
            <a:ext cx="350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/>
              <a:t>Teflon</a:t>
            </a:r>
            <a:r>
              <a:rPr lang="cs-CZ" sz="1800"/>
              <a:t>ové centrifugační zkumavky, půda </a:t>
            </a:r>
            <a:r>
              <a:rPr lang="en-GB" sz="1800"/>
              <a:t>(1.5 g)</a:t>
            </a:r>
            <a:endParaRPr lang="en-US" sz="1800"/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1828800" y="914400"/>
            <a:ext cx="220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/>
              <a:t>HPCD</a:t>
            </a:r>
            <a:r>
              <a:rPr lang="cs-CZ" sz="1800"/>
              <a:t> </a:t>
            </a:r>
            <a:r>
              <a:rPr lang="en-GB" sz="1800"/>
              <a:t>(25 mL)</a:t>
            </a:r>
            <a:endParaRPr lang="en-US" sz="1800"/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2667000" y="2895600"/>
            <a:ext cx="381000" cy="152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2667000" y="1958975"/>
            <a:ext cx="381000" cy="9144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2590800" y="1806575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Freeform 13"/>
          <p:cNvSpPr>
            <a:spLocks/>
          </p:cNvSpPr>
          <p:nvPr/>
        </p:nvSpPr>
        <p:spPr bwMode="auto">
          <a:xfrm>
            <a:off x="2667000" y="2797175"/>
            <a:ext cx="381000" cy="228600"/>
          </a:xfrm>
          <a:custGeom>
            <a:avLst/>
            <a:gdLst>
              <a:gd name="T0" fmla="*/ 2147483647 w 383"/>
              <a:gd name="T1" fmla="*/ 2147483647 h 312"/>
              <a:gd name="T2" fmla="*/ 2147483647 w 383"/>
              <a:gd name="T3" fmla="*/ 2147483647 h 312"/>
              <a:gd name="T4" fmla="*/ 2147483647 w 383"/>
              <a:gd name="T5" fmla="*/ 2147483647 h 312"/>
              <a:gd name="T6" fmla="*/ 2147483647 w 383"/>
              <a:gd name="T7" fmla="*/ 2147483647 h 312"/>
              <a:gd name="T8" fmla="*/ 2147483647 w 383"/>
              <a:gd name="T9" fmla="*/ 2147483647 h 312"/>
              <a:gd name="T10" fmla="*/ 2147483647 w 383"/>
              <a:gd name="T11" fmla="*/ 2147483647 h 312"/>
              <a:gd name="T12" fmla="*/ 2147483647 w 383"/>
              <a:gd name="T13" fmla="*/ 2147483647 h 312"/>
              <a:gd name="T14" fmla="*/ 2147483647 w 383"/>
              <a:gd name="T15" fmla="*/ 2147483647 h 312"/>
              <a:gd name="T16" fmla="*/ 2147483647 w 383"/>
              <a:gd name="T17" fmla="*/ 2147483647 h 312"/>
              <a:gd name="T18" fmla="*/ 2147483647 w 383"/>
              <a:gd name="T19" fmla="*/ 2147483647 h 312"/>
              <a:gd name="T20" fmla="*/ 2147483647 w 383"/>
              <a:gd name="T21" fmla="*/ 2147483647 h 312"/>
              <a:gd name="T22" fmla="*/ 2147483647 w 383"/>
              <a:gd name="T23" fmla="*/ 2147483647 h 31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83"/>
              <a:gd name="T37" fmla="*/ 0 h 312"/>
              <a:gd name="T38" fmla="*/ 383 w 383"/>
              <a:gd name="T39" fmla="*/ 312 h 31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83" h="312">
                <a:moveTo>
                  <a:pt x="53" y="29"/>
                </a:moveTo>
                <a:cubicBezTo>
                  <a:pt x="140" y="0"/>
                  <a:pt x="230" y="11"/>
                  <a:pt x="318" y="20"/>
                </a:cubicBezTo>
                <a:cubicBezTo>
                  <a:pt x="330" y="23"/>
                  <a:pt x="342" y="26"/>
                  <a:pt x="354" y="29"/>
                </a:cubicBezTo>
                <a:cubicBezTo>
                  <a:pt x="363" y="32"/>
                  <a:pt x="381" y="28"/>
                  <a:pt x="382" y="38"/>
                </a:cubicBezTo>
                <a:cubicBezTo>
                  <a:pt x="383" y="47"/>
                  <a:pt x="383" y="185"/>
                  <a:pt x="354" y="221"/>
                </a:cubicBezTo>
                <a:cubicBezTo>
                  <a:pt x="347" y="229"/>
                  <a:pt x="335" y="232"/>
                  <a:pt x="327" y="239"/>
                </a:cubicBezTo>
                <a:cubicBezTo>
                  <a:pt x="288" y="271"/>
                  <a:pt x="293" y="275"/>
                  <a:pt x="236" y="294"/>
                </a:cubicBezTo>
                <a:cubicBezTo>
                  <a:pt x="218" y="300"/>
                  <a:pt x="181" y="312"/>
                  <a:pt x="181" y="312"/>
                </a:cubicBezTo>
                <a:cubicBezTo>
                  <a:pt x="122" y="300"/>
                  <a:pt x="86" y="283"/>
                  <a:pt x="44" y="239"/>
                </a:cubicBezTo>
                <a:cubicBezTo>
                  <a:pt x="28" y="183"/>
                  <a:pt x="39" y="218"/>
                  <a:pt x="16" y="148"/>
                </a:cubicBezTo>
                <a:cubicBezTo>
                  <a:pt x="13" y="139"/>
                  <a:pt x="7" y="120"/>
                  <a:pt x="7" y="120"/>
                </a:cubicBezTo>
                <a:cubicBezTo>
                  <a:pt x="23" y="73"/>
                  <a:pt x="0" y="46"/>
                  <a:pt x="53" y="29"/>
                </a:cubicBezTo>
                <a:close/>
              </a:path>
            </a:pathLst>
          </a:cu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2667000" y="1958975"/>
            <a:ext cx="381000" cy="152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1" name="AutoShape 15"/>
          <p:cNvSpPr>
            <a:spLocks noChangeArrowheads="1"/>
          </p:cNvSpPr>
          <p:nvPr/>
        </p:nvSpPr>
        <p:spPr bwMode="auto">
          <a:xfrm>
            <a:off x="3352800" y="2209800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Rectangle 16"/>
          <p:cNvSpPr>
            <a:spLocks noChangeArrowheads="1"/>
          </p:cNvSpPr>
          <p:nvPr/>
        </p:nvSpPr>
        <p:spPr bwMode="auto">
          <a:xfrm rot="5400000">
            <a:off x="5143500" y="1868488"/>
            <a:ext cx="381000" cy="9144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 rot="5400000">
            <a:off x="5599113" y="2247900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AutoShape 18"/>
          <p:cNvSpPr>
            <a:spLocks noChangeArrowheads="1"/>
          </p:cNvSpPr>
          <p:nvPr/>
        </p:nvSpPr>
        <p:spPr bwMode="auto">
          <a:xfrm rot="5460970">
            <a:off x="4610100" y="2249488"/>
            <a:ext cx="381000" cy="152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4724400" y="2363788"/>
            <a:ext cx="1066800" cy="152400"/>
          </a:xfrm>
          <a:custGeom>
            <a:avLst/>
            <a:gdLst>
              <a:gd name="T0" fmla="*/ 2147483647 w 383"/>
              <a:gd name="T1" fmla="*/ 2147483647 h 312"/>
              <a:gd name="T2" fmla="*/ 2147483647 w 383"/>
              <a:gd name="T3" fmla="*/ 2147483647 h 312"/>
              <a:gd name="T4" fmla="*/ 2147483647 w 383"/>
              <a:gd name="T5" fmla="*/ 2147483647 h 312"/>
              <a:gd name="T6" fmla="*/ 2147483647 w 383"/>
              <a:gd name="T7" fmla="*/ 2147483647 h 312"/>
              <a:gd name="T8" fmla="*/ 2147483647 w 383"/>
              <a:gd name="T9" fmla="*/ 2147483647 h 312"/>
              <a:gd name="T10" fmla="*/ 2147483647 w 383"/>
              <a:gd name="T11" fmla="*/ 2147483647 h 312"/>
              <a:gd name="T12" fmla="*/ 2147483647 w 383"/>
              <a:gd name="T13" fmla="*/ 2147483647 h 312"/>
              <a:gd name="T14" fmla="*/ 2147483647 w 383"/>
              <a:gd name="T15" fmla="*/ 2147483647 h 312"/>
              <a:gd name="T16" fmla="*/ 2147483647 w 383"/>
              <a:gd name="T17" fmla="*/ 2147483647 h 312"/>
              <a:gd name="T18" fmla="*/ 2147483647 w 383"/>
              <a:gd name="T19" fmla="*/ 2147483647 h 312"/>
              <a:gd name="T20" fmla="*/ 2147483647 w 383"/>
              <a:gd name="T21" fmla="*/ 2147483647 h 312"/>
              <a:gd name="T22" fmla="*/ 2147483647 w 383"/>
              <a:gd name="T23" fmla="*/ 2147483647 h 31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83"/>
              <a:gd name="T37" fmla="*/ 0 h 312"/>
              <a:gd name="T38" fmla="*/ 383 w 383"/>
              <a:gd name="T39" fmla="*/ 312 h 31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83" h="312">
                <a:moveTo>
                  <a:pt x="53" y="29"/>
                </a:moveTo>
                <a:cubicBezTo>
                  <a:pt x="140" y="0"/>
                  <a:pt x="230" y="11"/>
                  <a:pt x="318" y="20"/>
                </a:cubicBezTo>
                <a:cubicBezTo>
                  <a:pt x="330" y="23"/>
                  <a:pt x="342" y="26"/>
                  <a:pt x="354" y="29"/>
                </a:cubicBezTo>
                <a:cubicBezTo>
                  <a:pt x="363" y="32"/>
                  <a:pt x="381" y="28"/>
                  <a:pt x="382" y="38"/>
                </a:cubicBezTo>
                <a:cubicBezTo>
                  <a:pt x="383" y="47"/>
                  <a:pt x="383" y="185"/>
                  <a:pt x="354" y="221"/>
                </a:cubicBezTo>
                <a:cubicBezTo>
                  <a:pt x="347" y="229"/>
                  <a:pt x="335" y="232"/>
                  <a:pt x="327" y="239"/>
                </a:cubicBezTo>
                <a:cubicBezTo>
                  <a:pt x="288" y="271"/>
                  <a:pt x="293" y="275"/>
                  <a:pt x="236" y="294"/>
                </a:cubicBezTo>
                <a:cubicBezTo>
                  <a:pt x="218" y="300"/>
                  <a:pt x="181" y="312"/>
                  <a:pt x="181" y="312"/>
                </a:cubicBezTo>
                <a:cubicBezTo>
                  <a:pt x="122" y="300"/>
                  <a:pt x="86" y="283"/>
                  <a:pt x="44" y="239"/>
                </a:cubicBezTo>
                <a:cubicBezTo>
                  <a:pt x="28" y="183"/>
                  <a:pt x="39" y="218"/>
                  <a:pt x="16" y="148"/>
                </a:cubicBezTo>
                <a:cubicBezTo>
                  <a:pt x="13" y="139"/>
                  <a:pt x="7" y="120"/>
                  <a:pt x="7" y="120"/>
                </a:cubicBezTo>
                <a:cubicBezTo>
                  <a:pt x="23" y="73"/>
                  <a:pt x="0" y="46"/>
                  <a:pt x="53" y="29"/>
                </a:cubicBezTo>
                <a:close/>
              </a:path>
            </a:pathLst>
          </a:cu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16" name="AutoShape 20"/>
          <p:cNvSpPr>
            <a:spLocks noChangeArrowheads="1"/>
          </p:cNvSpPr>
          <p:nvPr/>
        </p:nvSpPr>
        <p:spPr bwMode="auto">
          <a:xfrm>
            <a:off x="4495800" y="1981200"/>
            <a:ext cx="304800" cy="838200"/>
          </a:xfrm>
          <a:prstGeom prst="curvedRightArrow">
            <a:avLst>
              <a:gd name="adj1" fmla="val 55000"/>
              <a:gd name="adj2" fmla="val 110000"/>
              <a:gd name="adj3" fmla="val 3333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7" name="AutoShape 21"/>
          <p:cNvSpPr>
            <a:spLocks noChangeArrowheads="1"/>
          </p:cNvSpPr>
          <p:nvPr/>
        </p:nvSpPr>
        <p:spPr bwMode="auto">
          <a:xfrm rot="10711310">
            <a:off x="5943600" y="1905000"/>
            <a:ext cx="304800" cy="838200"/>
          </a:xfrm>
          <a:prstGeom prst="curvedRightArrow">
            <a:avLst>
              <a:gd name="adj1" fmla="val 55000"/>
              <a:gd name="adj2" fmla="val 110000"/>
              <a:gd name="adj3" fmla="val 3333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8" name="AutoShape 22"/>
          <p:cNvSpPr>
            <a:spLocks noChangeArrowheads="1"/>
          </p:cNvSpPr>
          <p:nvPr/>
        </p:nvSpPr>
        <p:spPr bwMode="auto">
          <a:xfrm>
            <a:off x="6477000" y="2133600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7772400" y="1905000"/>
            <a:ext cx="381000" cy="9144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0" name="Rectangle 24"/>
          <p:cNvSpPr>
            <a:spLocks noChangeArrowheads="1"/>
          </p:cNvSpPr>
          <p:nvPr/>
        </p:nvSpPr>
        <p:spPr bwMode="auto">
          <a:xfrm>
            <a:off x="7696200" y="1752600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1" name="Freeform 25"/>
          <p:cNvSpPr>
            <a:spLocks/>
          </p:cNvSpPr>
          <p:nvPr/>
        </p:nvSpPr>
        <p:spPr bwMode="auto">
          <a:xfrm>
            <a:off x="7772400" y="2743200"/>
            <a:ext cx="381000" cy="228600"/>
          </a:xfrm>
          <a:custGeom>
            <a:avLst/>
            <a:gdLst>
              <a:gd name="T0" fmla="*/ 2147483647 w 383"/>
              <a:gd name="T1" fmla="*/ 2147483647 h 312"/>
              <a:gd name="T2" fmla="*/ 2147483647 w 383"/>
              <a:gd name="T3" fmla="*/ 2147483647 h 312"/>
              <a:gd name="T4" fmla="*/ 2147483647 w 383"/>
              <a:gd name="T5" fmla="*/ 2147483647 h 312"/>
              <a:gd name="T6" fmla="*/ 2147483647 w 383"/>
              <a:gd name="T7" fmla="*/ 2147483647 h 312"/>
              <a:gd name="T8" fmla="*/ 2147483647 w 383"/>
              <a:gd name="T9" fmla="*/ 2147483647 h 312"/>
              <a:gd name="T10" fmla="*/ 2147483647 w 383"/>
              <a:gd name="T11" fmla="*/ 2147483647 h 312"/>
              <a:gd name="T12" fmla="*/ 2147483647 w 383"/>
              <a:gd name="T13" fmla="*/ 2147483647 h 312"/>
              <a:gd name="T14" fmla="*/ 2147483647 w 383"/>
              <a:gd name="T15" fmla="*/ 2147483647 h 312"/>
              <a:gd name="T16" fmla="*/ 2147483647 w 383"/>
              <a:gd name="T17" fmla="*/ 2147483647 h 312"/>
              <a:gd name="T18" fmla="*/ 2147483647 w 383"/>
              <a:gd name="T19" fmla="*/ 2147483647 h 312"/>
              <a:gd name="T20" fmla="*/ 2147483647 w 383"/>
              <a:gd name="T21" fmla="*/ 2147483647 h 312"/>
              <a:gd name="T22" fmla="*/ 2147483647 w 383"/>
              <a:gd name="T23" fmla="*/ 2147483647 h 31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83"/>
              <a:gd name="T37" fmla="*/ 0 h 312"/>
              <a:gd name="T38" fmla="*/ 383 w 383"/>
              <a:gd name="T39" fmla="*/ 312 h 31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83" h="312">
                <a:moveTo>
                  <a:pt x="53" y="29"/>
                </a:moveTo>
                <a:cubicBezTo>
                  <a:pt x="140" y="0"/>
                  <a:pt x="230" y="11"/>
                  <a:pt x="318" y="20"/>
                </a:cubicBezTo>
                <a:cubicBezTo>
                  <a:pt x="330" y="23"/>
                  <a:pt x="342" y="26"/>
                  <a:pt x="354" y="29"/>
                </a:cubicBezTo>
                <a:cubicBezTo>
                  <a:pt x="363" y="32"/>
                  <a:pt x="381" y="28"/>
                  <a:pt x="382" y="38"/>
                </a:cubicBezTo>
                <a:cubicBezTo>
                  <a:pt x="383" y="47"/>
                  <a:pt x="383" y="185"/>
                  <a:pt x="354" y="221"/>
                </a:cubicBezTo>
                <a:cubicBezTo>
                  <a:pt x="347" y="229"/>
                  <a:pt x="335" y="232"/>
                  <a:pt x="327" y="239"/>
                </a:cubicBezTo>
                <a:cubicBezTo>
                  <a:pt x="288" y="271"/>
                  <a:pt x="293" y="275"/>
                  <a:pt x="236" y="294"/>
                </a:cubicBezTo>
                <a:cubicBezTo>
                  <a:pt x="218" y="300"/>
                  <a:pt x="181" y="312"/>
                  <a:pt x="181" y="312"/>
                </a:cubicBezTo>
                <a:cubicBezTo>
                  <a:pt x="122" y="300"/>
                  <a:pt x="86" y="283"/>
                  <a:pt x="44" y="239"/>
                </a:cubicBezTo>
                <a:cubicBezTo>
                  <a:pt x="28" y="183"/>
                  <a:pt x="39" y="218"/>
                  <a:pt x="16" y="148"/>
                </a:cubicBezTo>
                <a:cubicBezTo>
                  <a:pt x="13" y="139"/>
                  <a:pt x="7" y="120"/>
                  <a:pt x="7" y="120"/>
                </a:cubicBezTo>
                <a:cubicBezTo>
                  <a:pt x="23" y="73"/>
                  <a:pt x="0" y="46"/>
                  <a:pt x="53" y="29"/>
                </a:cubicBezTo>
                <a:close/>
              </a:path>
            </a:pathLst>
          </a:cu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22" name="Rectangle 26"/>
          <p:cNvSpPr>
            <a:spLocks noChangeArrowheads="1"/>
          </p:cNvSpPr>
          <p:nvPr/>
        </p:nvSpPr>
        <p:spPr bwMode="auto">
          <a:xfrm>
            <a:off x="7772400" y="1905000"/>
            <a:ext cx="381000" cy="152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Rectangle 27"/>
          <p:cNvSpPr>
            <a:spLocks noChangeArrowheads="1"/>
          </p:cNvSpPr>
          <p:nvPr/>
        </p:nvSpPr>
        <p:spPr bwMode="auto">
          <a:xfrm>
            <a:off x="4365625" y="3124200"/>
            <a:ext cx="1876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cs-CZ" sz="1800"/>
              <a:t>Třepačka</a:t>
            </a:r>
            <a:r>
              <a:rPr lang="en-GB" sz="1800"/>
              <a:t> (20 h)</a:t>
            </a:r>
          </a:p>
        </p:txBody>
      </p:sp>
      <p:sp>
        <p:nvSpPr>
          <p:cNvPr id="29724" name="Text Box 28"/>
          <p:cNvSpPr txBox="1">
            <a:spLocks noChangeArrowheads="1"/>
          </p:cNvSpPr>
          <p:nvPr/>
        </p:nvSpPr>
        <p:spPr bwMode="auto">
          <a:xfrm>
            <a:off x="6781800" y="91440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/>
              <a:t>Centrifug</a:t>
            </a:r>
            <a:r>
              <a:rPr lang="cs-CZ" sz="1800"/>
              <a:t>ace </a:t>
            </a:r>
            <a:r>
              <a:rPr lang="en-GB" sz="1800"/>
              <a:t> 5000 </a:t>
            </a:r>
            <a:r>
              <a:rPr lang="en-GB" sz="1800" i="1"/>
              <a:t>g</a:t>
            </a:r>
            <a:endParaRPr lang="en-US" sz="1800"/>
          </a:p>
        </p:txBody>
      </p:sp>
      <p:sp>
        <p:nvSpPr>
          <p:cNvPr id="29725" name="AutoShape 29"/>
          <p:cNvSpPr>
            <a:spLocks noChangeArrowheads="1"/>
          </p:cNvSpPr>
          <p:nvPr/>
        </p:nvSpPr>
        <p:spPr bwMode="auto">
          <a:xfrm rot="5325278">
            <a:off x="7543800" y="3352800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6" name="Rectangle 30"/>
          <p:cNvSpPr>
            <a:spLocks noChangeArrowheads="1"/>
          </p:cNvSpPr>
          <p:nvPr/>
        </p:nvSpPr>
        <p:spPr bwMode="auto">
          <a:xfrm>
            <a:off x="7772400" y="4267200"/>
            <a:ext cx="381000" cy="9144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7" name="Rectangle 31"/>
          <p:cNvSpPr>
            <a:spLocks noChangeArrowheads="1"/>
          </p:cNvSpPr>
          <p:nvPr/>
        </p:nvSpPr>
        <p:spPr bwMode="auto">
          <a:xfrm>
            <a:off x="7696200" y="4114800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8" name="Freeform 32"/>
          <p:cNvSpPr>
            <a:spLocks/>
          </p:cNvSpPr>
          <p:nvPr/>
        </p:nvSpPr>
        <p:spPr bwMode="auto">
          <a:xfrm>
            <a:off x="7772400" y="5105400"/>
            <a:ext cx="381000" cy="228600"/>
          </a:xfrm>
          <a:custGeom>
            <a:avLst/>
            <a:gdLst>
              <a:gd name="T0" fmla="*/ 2147483647 w 383"/>
              <a:gd name="T1" fmla="*/ 2147483647 h 312"/>
              <a:gd name="T2" fmla="*/ 2147483647 w 383"/>
              <a:gd name="T3" fmla="*/ 2147483647 h 312"/>
              <a:gd name="T4" fmla="*/ 2147483647 w 383"/>
              <a:gd name="T5" fmla="*/ 2147483647 h 312"/>
              <a:gd name="T6" fmla="*/ 2147483647 w 383"/>
              <a:gd name="T7" fmla="*/ 2147483647 h 312"/>
              <a:gd name="T8" fmla="*/ 2147483647 w 383"/>
              <a:gd name="T9" fmla="*/ 2147483647 h 312"/>
              <a:gd name="T10" fmla="*/ 2147483647 w 383"/>
              <a:gd name="T11" fmla="*/ 2147483647 h 312"/>
              <a:gd name="T12" fmla="*/ 2147483647 w 383"/>
              <a:gd name="T13" fmla="*/ 2147483647 h 312"/>
              <a:gd name="T14" fmla="*/ 2147483647 w 383"/>
              <a:gd name="T15" fmla="*/ 2147483647 h 312"/>
              <a:gd name="T16" fmla="*/ 2147483647 w 383"/>
              <a:gd name="T17" fmla="*/ 2147483647 h 312"/>
              <a:gd name="T18" fmla="*/ 2147483647 w 383"/>
              <a:gd name="T19" fmla="*/ 2147483647 h 312"/>
              <a:gd name="T20" fmla="*/ 2147483647 w 383"/>
              <a:gd name="T21" fmla="*/ 2147483647 h 312"/>
              <a:gd name="T22" fmla="*/ 2147483647 w 383"/>
              <a:gd name="T23" fmla="*/ 2147483647 h 31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83"/>
              <a:gd name="T37" fmla="*/ 0 h 312"/>
              <a:gd name="T38" fmla="*/ 383 w 383"/>
              <a:gd name="T39" fmla="*/ 312 h 31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83" h="312">
                <a:moveTo>
                  <a:pt x="53" y="29"/>
                </a:moveTo>
                <a:cubicBezTo>
                  <a:pt x="140" y="0"/>
                  <a:pt x="230" y="11"/>
                  <a:pt x="318" y="20"/>
                </a:cubicBezTo>
                <a:cubicBezTo>
                  <a:pt x="330" y="23"/>
                  <a:pt x="342" y="26"/>
                  <a:pt x="354" y="29"/>
                </a:cubicBezTo>
                <a:cubicBezTo>
                  <a:pt x="363" y="32"/>
                  <a:pt x="381" y="28"/>
                  <a:pt x="382" y="38"/>
                </a:cubicBezTo>
                <a:cubicBezTo>
                  <a:pt x="383" y="47"/>
                  <a:pt x="383" y="185"/>
                  <a:pt x="354" y="221"/>
                </a:cubicBezTo>
                <a:cubicBezTo>
                  <a:pt x="347" y="229"/>
                  <a:pt x="335" y="232"/>
                  <a:pt x="327" y="239"/>
                </a:cubicBezTo>
                <a:cubicBezTo>
                  <a:pt x="288" y="271"/>
                  <a:pt x="293" y="275"/>
                  <a:pt x="236" y="294"/>
                </a:cubicBezTo>
                <a:cubicBezTo>
                  <a:pt x="218" y="300"/>
                  <a:pt x="181" y="312"/>
                  <a:pt x="181" y="312"/>
                </a:cubicBezTo>
                <a:cubicBezTo>
                  <a:pt x="122" y="300"/>
                  <a:pt x="86" y="283"/>
                  <a:pt x="44" y="239"/>
                </a:cubicBezTo>
                <a:cubicBezTo>
                  <a:pt x="28" y="183"/>
                  <a:pt x="39" y="218"/>
                  <a:pt x="16" y="148"/>
                </a:cubicBezTo>
                <a:cubicBezTo>
                  <a:pt x="13" y="139"/>
                  <a:pt x="7" y="120"/>
                  <a:pt x="7" y="120"/>
                </a:cubicBezTo>
                <a:cubicBezTo>
                  <a:pt x="23" y="73"/>
                  <a:pt x="0" y="46"/>
                  <a:pt x="53" y="29"/>
                </a:cubicBezTo>
                <a:close/>
              </a:path>
            </a:pathLst>
          </a:cu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29" name="Rectangle 33"/>
          <p:cNvSpPr>
            <a:spLocks noChangeArrowheads="1"/>
          </p:cNvSpPr>
          <p:nvPr/>
        </p:nvSpPr>
        <p:spPr bwMode="auto">
          <a:xfrm>
            <a:off x="7772400" y="4267200"/>
            <a:ext cx="381000" cy="609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30" name="AutoShape 34"/>
          <p:cNvSpPr>
            <a:spLocks noChangeArrowheads="1"/>
          </p:cNvSpPr>
          <p:nvPr/>
        </p:nvSpPr>
        <p:spPr bwMode="auto">
          <a:xfrm rot="10779180">
            <a:off x="6477000" y="4648200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31" name="Text Box 35"/>
          <p:cNvSpPr txBox="1">
            <a:spLocks noChangeArrowheads="1"/>
          </p:cNvSpPr>
          <p:nvPr/>
        </p:nvSpPr>
        <p:spPr bwMode="auto">
          <a:xfrm>
            <a:off x="6781800" y="5410200"/>
            <a:ext cx="2362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/>
              <a:t>Supernatant </a:t>
            </a:r>
            <a:r>
              <a:rPr lang="cs-CZ" sz="1800"/>
              <a:t>odebrán </a:t>
            </a:r>
            <a:endParaRPr lang="en-US" sz="1800"/>
          </a:p>
        </p:txBody>
      </p:sp>
      <p:grpSp>
        <p:nvGrpSpPr>
          <p:cNvPr id="29732" name="Group 36"/>
          <p:cNvGrpSpPr>
            <a:grpSpLocks/>
          </p:cNvGrpSpPr>
          <p:nvPr/>
        </p:nvGrpSpPr>
        <p:grpSpPr bwMode="auto">
          <a:xfrm>
            <a:off x="5486400" y="4343400"/>
            <a:ext cx="533400" cy="990600"/>
            <a:chOff x="2496" y="3216"/>
            <a:chExt cx="336" cy="624"/>
          </a:xfrm>
        </p:grpSpPr>
        <p:sp>
          <p:nvSpPr>
            <p:cNvPr id="29734" name="AutoShape 37"/>
            <p:cNvSpPr>
              <a:spLocks noChangeArrowheads="1"/>
            </p:cNvSpPr>
            <p:nvPr/>
          </p:nvSpPr>
          <p:spPr bwMode="auto">
            <a:xfrm>
              <a:off x="2496" y="3216"/>
              <a:ext cx="336" cy="624"/>
            </a:xfrm>
            <a:prstGeom prst="flowChartMagneticDisk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5" name="AutoShape 38"/>
            <p:cNvSpPr>
              <a:spLocks noChangeArrowheads="1"/>
            </p:cNvSpPr>
            <p:nvPr/>
          </p:nvSpPr>
          <p:spPr bwMode="auto">
            <a:xfrm>
              <a:off x="2496" y="3216"/>
              <a:ext cx="336" cy="192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733" name="Text Box 39"/>
          <p:cNvSpPr txBox="1">
            <a:spLocks noChangeArrowheads="1"/>
          </p:cNvSpPr>
          <p:nvPr/>
        </p:nvSpPr>
        <p:spPr bwMode="auto">
          <a:xfrm>
            <a:off x="3581400" y="5410200"/>
            <a:ext cx="2971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800"/>
              <a:t>Analýza HPLC po štěpení MeOH či analýza na LSC pro 14C značené látky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Napodobení biodostupnosti HOC pro MO</a:t>
            </a:r>
            <a:endParaRPr lang="cs-CZ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050"/>
            <a:ext cx="205105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1052513"/>
            <a:ext cx="347503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0" name="Object 10"/>
          <p:cNvGraphicFramePr>
            <a:graphicFrameLocks noChangeAspect="1"/>
          </p:cNvGraphicFramePr>
          <p:nvPr/>
        </p:nvGraphicFramePr>
        <p:xfrm>
          <a:off x="0" y="4473575"/>
          <a:ext cx="2124075" cy="1806575"/>
        </p:xfrm>
        <a:graphic>
          <a:graphicData uri="http://schemas.openxmlformats.org/presentationml/2006/ole">
            <p:oleObj spid="_x0000_s7170" name="SPW 6.0 Graph" r:id="rId5" imgW="3883320" imgH="3800880" progId="">
              <p:embed/>
            </p:oleObj>
          </a:graphicData>
        </a:graphic>
      </p:graphicFrame>
      <p:graphicFrame>
        <p:nvGraphicFramePr>
          <p:cNvPr id="63491" name="Object 2"/>
          <p:cNvGraphicFramePr>
            <a:graphicFrameLocks noChangeAspect="1"/>
          </p:cNvGraphicFramePr>
          <p:nvPr/>
        </p:nvGraphicFramePr>
        <p:xfrm>
          <a:off x="5648325" y="3730625"/>
          <a:ext cx="3460750" cy="3125788"/>
        </p:xfrm>
        <a:graphic>
          <a:graphicData uri="http://schemas.openxmlformats.org/presentationml/2006/ole">
            <p:oleObj spid="_x0000_s7171" name="SPW 6.0 Graph" r:id="rId6" imgW="5929560" imgH="53582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Rectangle 2"/>
          <p:cNvSpPr>
            <a:spLocks noChangeArrowheads="1"/>
          </p:cNvSpPr>
          <p:nvPr/>
        </p:nvSpPr>
        <p:spPr bwMode="auto">
          <a:xfrm>
            <a:off x="1519238" y="6365875"/>
            <a:ext cx="165893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Rectangle 3"/>
          <p:cNvSpPr>
            <a:spLocks noChangeArrowheads="1"/>
          </p:cNvSpPr>
          <p:nvPr/>
        </p:nvSpPr>
        <p:spPr bwMode="auto">
          <a:xfrm>
            <a:off x="2925763" y="6477000"/>
            <a:ext cx="14509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4" name="Rectangle 4"/>
          <p:cNvSpPr>
            <a:spLocks noChangeArrowheads="1"/>
          </p:cNvSpPr>
          <p:nvPr/>
        </p:nvSpPr>
        <p:spPr bwMode="auto">
          <a:xfrm>
            <a:off x="5043488" y="6157913"/>
            <a:ext cx="165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5" name="Rectangle 6"/>
          <p:cNvSpPr>
            <a:spLocks noChangeArrowheads="1"/>
          </p:cNvSpPr>
          <p:nvPr/>
        </p:nvSpPr>
        <p:spPr bwMode="auto">
          <a:xfrm>
            <a:off x="3168650" y="2241550"/>
            <a:ext cx="2052638" cy="4441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6" name="Rectangle 7"/>
          <p:cNvSpPr>
            <a:spLocks noChangeArrowheads="1"/>
          </p:cNvSpPr>
          <p:nvPr/>
        </p:nvSpPr>
        <p:spPr bwMode="auto">
          <a:xfrm>
            <a:off x="3686175" y="2287588"/>
            <a:ext cx="1109663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cs-CZ" sz="1800">
                <a:solidFill>
                  <a:srgbClr val="000099"/>
                </a:solidFill>
                <a:latin typeface="Comic Sans MS" pitchFamily="66" charset="0"/>
              </a:rPr>
              <a:t>Klíčový</a:t>
            </a:r>
            <a:br>
              <a:rPr lang="cs-CZ" sz="1800">
                <a:solidFill>
                  <a:srgbClr val="000099"/>
                </a:solidFill>
                <a:latin typeface="Comic Sans MS" pitchFamily="66" charset="0"/>
              </a:rPr>
            </a:br>
            <a:r>
              <a:rPr lang="cs-CZ" sz="1800">
                <a:solidFill>
                  <a:srgbClr val="000099"/>
                </a:solidFill>
                <a:latin typeface="Comic Sans MS" pitchFamily="66" charset="0"/>
              </a:rPr>
              <a:t>transfer</a:t>
            </a:r>
            <a:endParaRPr lang="en-GB" sz="180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8207" name="Rectangle 9"/>
          <p:cNvSpPr>
            <a:spLocks noChangeArrowheads="1"/>
          </p:cNvSpPr>
          <p:nvPr/>
        </p:nvSpPr>
        <p:spPr bwMode="auto">
          <a:xfrm>
            <a:off x="1222375" y="3608388"/>
            <a:ext cx="1344613" cy="2184400"/>
          </a:xfrm>
          <a:prstGeom prst="rect">
            <a:avLst/>
          </a:prstGeom>
          <a:solidFill>
            <a:srgbClr val="EAEAEA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8" name="Freeform 10"/>
          <p:cNvSpPr>
            <a:spLocks/>
          </p:cNvSpPr>
          <p:nvPr/>
        </p:nvSpPr>
        <p:spPr bwMode="auto">
          <a:xfrm>
            <a:off x="1438275" y="3784600"/>
            <a:ext cx="434975" cy="601663"/>
          </a:xfrm>
          <a:custGeom>
            <a:avLst/>
            <a:gdLst>
              <a:gd name="T0" fmla="*/ 0 w 353"/>
              <a:gd name="T1" fmla="*/ 2147483647 h 454"/>
              <a:gd name="T2" fmla="*/ 2147483647 w 353"/>
              <a:gd name="T3" fmla="*/ 2147483647 h 454"/>
              <a:gd name="T4" fmla="*/ 2147483647 w 353"/>
              <a:gd name="T5" fmla="*/ 2147483647 h 454"/>
              <a:gd name="T6" fmla="*/ 2147483647 w 353"/>
              <a:gd name="T7" fmla="*/ 0 h 454"/>
              <a:gd name="T8" fmla="*/ 0 w 353"/>
              <a:gd name="T9" fmla="*/ 2147483647 h 4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3"/>
              <a:gd name="T16" fmla="*/ 0 h 454"/>
              <a:gd name="T17" fmla="*/ 353 w 353"/>
              <a:gd name="T18" fmla="*/ 454 h 4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3" h="454">
                <a:moveTo>
                  <a:pt x="0" y="141"/>
                </a:moveTo>
                <a:lnTo>
                  <a:pt x="88" y="453"/>
                </a:lnTo>
                <a:lnTo>
                  <a:pt x="352" y="311"/>
                </a:lnTo>
                <a:lnTo>
                  <a:pt x="262" y="0"/>
                </a:lnTo>
                <a:lnTo>
                  <a:pt x="0" y="141"/>
                </a:lnTo>
              </a:path>
            </a:pathLst>
          </a:custGeom>
          <a:solidFill>
            <a:srgbClr val="993300"/>
          </a:solidFill>
          <a:ln w="12700" cap="rnd" cmpd="sng">
            <a:solidFill>
              <a:srgbClr val="9933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209" name="Freeform 11"/>
          <p:cNvSpPr>
            <a:spLocks/>
          </p:cNvSpPr>
          <p:nvPr/>
        </p:nvSpPr>
        <p:spPr bwMode="auto">
          <a:xfrm>
            <a:off x="1412875" y="4359275"/>
            <a:ext cx="485775" cy="606425"/>
          </a:xfrm>
          <a:custGeom>
            <a:avLst/>
            <a:gdLst>
              <a:gd name="T0" fmla="*/ 0 w 396"/>
              <a:gd name="T1" fmla="*/ 2147483647 h 458"/>
              <a:gd name="T2" fmla="*/ 2147483647 w 396"/>
              <a:gd name="T3" fmla="*/ 2147483647 h 458"/>
              <a:gd name="T4" fmla="*/ 2147483647 w 396"/>
              <a:gd name="T5" fmla="*/ 2147483647 h 458"/>
              <a:gd name="T6" fmla="*/ 2147483647 w 396"/>
              <a:gd name="T7" fmla="*/ 0 h 458"/>
              <a:gd name="T8" fmla="*/ 0 w 396"/>
              <a:gd name="T9" fmla="*/ 2147483647 h 4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6"/>
              <a:gd name="T16" fmla="*/ 0 h 458"/>
              <a:gd name="T17" fmla="*/ 396 w 396"/>
              <a:gd name="T18" fmla="*/ 458 h 4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6" h="458">
                <a:moveTo>
                  <a:pt x="0" y="256"/>
                </a:moveTo>
                <a:lnTo>
                  <a:pt x="279" y="457"/>
                </a:lnTo>
                <a:lnTo>
                  <a:pt x="395" y="200"/>
                </a:lnTo>
                <a:lnTo>
                  <a:pt x="114" y="0"/>
                </a:lnTo>
                <a:lnTo>
                  <a:pt x="0" y="256"/>
                </a:lnTo>
              </a:path>
            </a:pathLst>
          </a:custGeom>
          <a:solidFill>
            <a:srgbClr val="993300"/>
          </a:solidFill>
          <a:ln w="12700" cap="rnd" cmpd="sng">
            <a:solidFill>
              <a:srgbClr val="9933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210" name="Rectangle 12"/>
          <p:cNvSpPr>
            <a:spLocks noChangeArrowheads="1"/>
          </p:cNvSpPr>
          <p:nvPr/>
        </p:nvSpPr>
        <p:spPr bwMode="auto">
          <a:xfrm>
            <a:off x="1357313" y="3884613"/>
            <a:ext cx="204787" cy="896937"/>
          </a:xfrm>
          <a:prstGeom prst="rect">
            <a:avLst/>
          </a:prstGeom>
          <a:solidFill>
            <a:srgbClr val="993300"/>
          </a:solidFill>
          <a:ln w="127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1" name="Rectangle 13"/>
          <p:cNvSpPr>
            <a:spLocks noChangeArrowheads="1"/>
          </p:cNvSpPr>
          <p:nvPr/>
        </p:nvSpPr>
        <p:spPr bwMode="auto">
          <a:xfrm>
            <a:off x="1273175" y="5043488"/>
            <a:ext cx="1230313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cs-CZ" sz="1800">
                <a:solidFill>
                  <a:srgbClr val="000000"/>
                </a:solidFill>
                <a:latin typeface="Comic Sans MS" pitchFamily="66" charset="0"/>
              </a:rPr>
              <a:t>Vázaný na</a:t>
            </a:r>
            <a:br>
              <a:rPr lang="cs-CZ" sz="1800">
                <a:solidFill>
                  <a:srgbClr val="000000"/>
                </a:solidFill>
                <a:latin typeface="Comic Sans MS" pitchFamily="66" charset="0"/>
              </a:rPr>
            </a:br>
            <a:r>
              <a:rPr lang="cs-CZ" sz="1800">
                <a:solidFill>
                  <a:srgbClr val="000000"/>
                </a:solidFill>
                <a:latin typeface="Comic Sans MS" pitchFamily="66" charset="0"/>
              </a:rPr>
              <a:t>půdu</a:t>
            </a:r>
            <a:endParaRPr lang="en-GB" sz="1800">
              <a:solidFill>
                <a:srgbClr val="000000"/>
              </a:solidFill>
              <a:latin typeface="Comic Sans MS" pitchFamily="66" charset="0"/>
            </a:endParaRPr>
          </a:p>
        </p:txBody>
      </p:sp>
      <p:graphicFrame>
        <p:nvGraphicFramePr>
          <p:cNvPr id="8194" name="Object 14">
            <a:hlinkClick r:id="" action="ppaction://ole?verb=0"/>
          </p:cNvPr>
          <p:cNvGraphicFramePr>
            <a:graphicFrameLocks/>
          </p:cNvGraphicFramePr>
          <p:nvPr/>
        </p:nvGraphicFramePr>
        <p:xfrm>
          <a:off x="1762125" y="3960813"/>
          <a:ext cx="812800" cy="647700"/>
        </p:xfrm>
        <a:graphic>
          <a:graphicData uri="http://schemas.openxmlformats.org/presentationml/2006/ole">
            <p:oleObj spid="_x0000_s8194" name="Document" r:id="rId4" imgW="933120" imgH="774360" progId="">
              <p:embed/>
            </p:oleObj>
          </a:graphicData>
        </a:graphic>
      </p:graphicFrame>
      <p:sp>
        <p:nvSpPr>
          <p:cNvPr id="8212" name="Rectangle 16"/>
          <p:cNvSpPr>
            <a:spLocks noChangeArrowheads="1"/>
          </p:cNvSpPr>
          <p:nvPr/>
        </p:nvSpPr>
        <p:spPr bwMode="auto">
          <a:xfrm>
            <a:off x="5816600" y="2613025"/>
            <a:ext cx="2830513" cy="1144588"/>
          </a:xfrm>
          <a:prstGeom prst="rect">
            <a:avLst/>
          </a:prstGeom>
          <a:solidFill>
            <a:srgbClr val="66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3" name="Rectangle 17"/>
          <p:cNvSpPr>
            <a:spLocks noChangeArrowheads="1"/>
          </p:cNvSpPr>
          <p:nvPr/>
        </p:nvSpPr>
        <p:spPr bwMode="auto">
          <a:xfrm>
            <a:off x="6938963" y="2805113"/>
            <a:ext cx="160178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>
                <a:solidFill>
                  <a:srgbClr val="FF3300"/>
                </a:solidFill>
                <a:latin typeface="Comic Sans MS" pitchFamily="66" charset="0"/>
              </a:rPr>
              <a:t>Cyclodextrin </a:t>
            </a:r>
          </a:p>
          <a:p>
            <a:pPr eaLnBrk="0" hangingPunct="0"/>
            <a:r>
              <a:rPr lang="en-GB" sz="1800">
                <a:solidFill>
                  <a:srgbClr val="FF3300"/>
                </a:solidFill>
                <a:latin typeface="Comic Sans MS" pitchFamily="66" charset="0"/>
              </a:rPr>
              <a:t>En</a:t>
            </a:r>
            <a:r>
              <a:rPr lang="cs-CZ" sz="1800">
                <a:solidFill>
                  <a:srgbClr val="FF3300"/>
                </a:solidFill>
                <a:latin typeface="Comic Sans MS" pitchFamily="66" charset="0"/>
              </a:rPr>
              <a:t>kapsulace</a:t>
            </a:r>
            <a:endParaRPr lang="en-GB" sz="180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8214" name="Freeform 18"/>
          <p:cNvSpPr>
            <a:spLocks/>
          </p:cNvSpPr>
          <p:nvPr/>
        </p:nvSpPr>
        <p:spPr bwMode="auto">
          <a:xfrm>
            <a:off x="5140325" y="2803525"/>
            <a:ext cx="676275" cy="798513"/>
          </a:xfrm>
          <a:custGeom>
            <a:avLst/>
            <a:gdLst>
              <a:gd name="T0" fmla="*/ 2147483647 w 551"/>
              <a:gd name="T1" fmla="*/ 0 h 603"/>
              <a:gd name="T2" fmla="*/ 2147483647 w 551"/>
              <a:gd name="T3" fmla="*/ 2147483647 h 603"/>
              <a:gd name="T4" fmla="*/ 0 w 551"/>
              <a:gd name="T5" fmla="*/ 2147483647 h 603"/>
              <a:gd name="T6" fmla="*/ 0 w 551"/>
              <a:gd name="T7" fmla="*/ 2147483647 h 603"/>
              <a:gd name="T8" fmla="*/ 2147483647 w 551"/>
              <a:gd name="T9" fmla="*/ 2147483647 h 603"/>
              <a:gd name="T10" fmla="*/ 2147483647 w 551"/>
              <a:gd name="T11" fmla="*/ 2147483647 h 603"/>
              <a:gd name="T12" fmla="*/ 2147483647 w 551"/>
              <a:gd name="T13" fmla="*/ 2147483647 h 603"/>
              <a:gd name="T14" fmla="*/ 2147483647 w 551"/>
              <a:gd name="T15" fmla="*/ 0 h 60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1"/>
              <a:gd name="T25" fmla="*/ 0 h 603"/>
              <a:gd name="T26" fmla="*/ 551 w 551"/>
              <a:gd name="T27" fmla="*/ 603 h 60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1" h="603">
                <a:moveTo>
                  <a:pt x="273" y="0"/>
                </a:moveTo>
                <a:lnTo>
                  <a:pt x="273" y="156"/>
                </a:lnTo>
                <a:lnTo>
                  <a:pt x="0" y="156"/>
                </a:lnTo>
                <a:lnTo>
                  <a:pt x="0" y="457"/>
                </a:lnTo>
                <a:lnTo>
                  <a:pt x="273" y="457"/>
                </a:lnTo>
                <a:lnTo>
                  <a:pt x="273" y="602"/>
                </a:lnTo>
                <a:lnTo>
                  <a:pt x="550" y="301"/>
                </a:lnTo>
                <a:lnTo>
                  <a:pt x="273" y="0"/>
                </a:lnTo>
              </a:path>
            </a:pathLst>
          </a:custGeom>
          <a:solidFill>
            <a:srgbClr val="000080">
              <a:alpha val="50195"/>
            </a:srgbClr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8195" name="Object 19">
            <a:hlinkClick r:id="" action="ppaction://ole?verb=0"/>
          </p:cNvPr>
          <p:cNvGraphicFramePr>
            <a:graphicFrameLocks/>
          </p:cNvGraphicFramePr>
          <p:nvPr/>
        </p:nvGraphicFramePr>
        <p:xfrm>
          <a:off x="5937250" y="2638425"/>
          <a:ext cx="1003300" cy="1114425"/>
        </p:xfrm>
        <a:graphic>
          <a:graphicData uri="http://schemas.openxmlformats.org/presentationml/2006/ole">
            <p:oleObj spid="_x0000_s8195" name="Bitmap Image" r:id="rId5" imgW="1150920" imgH="1333440" progId="PBrush">
              <p:embed/>
            </p:oleObj>
          </a:graphicData>
        </a:graphic>
      </p:graphicFrame>
      <p:graphicFrame>
        <p:nvGraphicFramePr>
          <p:cNvPr id="8196" name="Object 20">
            <a:hlinkClick r:id="" action="ppaction://ole?verb=0"/>
          </p:cNvPr>
          <p:cNvGraphicFramePr>
            <a:graphicFrameLocks/>
          </p:cNvGraphicFramePr>
          <p:nvPr/>
        </p:nvGraphicFramePr>
        <p:xfrm>
          <a:off x="6008688" y="2894013"/>
          <a:ext cx="812800" cy="646112"/>
        </p:xfrm>
        <a:graphic>
          <a:graphicData uri="http://schemas.openxmlformats.org/presentationml/2006/ole">
            <p:oleObj spid="_x0000_s8196" name="Document" r:id="rId6" imgW="933120" imgH="774360" progId="">
              <p:embed/>
            </p:oleObj>
          </a:graphicData>
        </a:graphic>
      </p:graphicFrame>
      <p:sp>
        <p:nvSpPr>
          <p:cNvPr id="8215" name="Rectangle 22"/>
          <p:cNvSpPr>
            <a:spLocks noChangeArrowheads="1"/>
          </p:cNvSpPr>
          <p:nvPr/>
        </p:nvSpPr>
        <p:spPr bwMode="auto">
          <a:xfrm>
            <a:off x="5816600" y="3948113"/>
            <a:ext cx="2830513" cy="1144587"/>
          </a:xfrm>
          <a:prstGeom prst="rect">
            <a:avLst/>
          </a:prstGeom>
          <a:solidFill>
            <a:srgbClr val="66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6" name="Rectangle 23"/>
          <p:cNvSpPr>
            <a:spLocks noChangeArrowheads="1"/>
          </p:cNvSpPr>
          <p:nvPr/>
        </p:nvSpPr>
        <p:spPr bwMode="auto">
          <a:xfrm>
            <a:off x="6821488" y="4611688"/>
            <a:ext cx="16129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>
                <a:solidFill>
                  <a:srgbClr val="FF3300"/>
                </a:solidFill>
                <a:latin typeface="Comic Sans MS" pitchFamily="66" charset="0"/>
              </a:rPr>
              <a:t>Biodegrada</a:t>
            </a:r>
            <a:r>
              <a:rPr lang="cs-CZ" sz="1800">
                <a:solidFill>
                  <a:srgbClr val="FF3300"/>
                </a:solidFill>
                <a:latin typeface="Comic Sans MS" pitchFamily="66" charset="0"/>
              </a:rPr>
              <a:t>ce</a:t>
            </a:r>
            <a:endParaRPr lang="en-GB" sz="180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8217" name="Oval 24"/>
          <p:cNvSpPr>
            <a:spLocks noChangeArrowheads="1"/>
          </p:cNvSpPr>
          <p:nvPr/>
        </p:nvSpPr>
        <p:spPr bwMode="auto">
          <a:xfrm>
            <a:off x="6810375" y="4202113"/>
            <a:ext cx="530225" cy="19208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8" name="Arc 25"/>
          <p:cNvSpPr>
            <a:spLocks/>
          </p:cNvSpPr>
          <p:nvPr/>
        </p:nvSpPr>
        <p:spPr bwMode="auto">
          <a:xfrm>
            <a:off x="7340600" y="4202113"/>
            <a:ext cx="479425" cy="122237"/>
          </a:xfrm>
          <a:custGeom>
            <a:avLst/>
            <a:gdLst>
              <a:gd name="T0" fmla="*/ 2147483647 w 19768"/>
              <a:gd name="T1" fmla="*/ 2147483647 h 21600"/>
              <a:gd name="T2" fmla="*/ 0 w 19768"/>
              <a:gd name="T3" fmla="*/ 2147483647 h 21600"/>
              <a:gd name="T4" fmla="*/ 0 w 19768"/>
              <a:gd name="T5" fmla="*/ 0 h 21600"/>
              <a:gd name="T6" fmla="*/ 0 60000 65536"/>
              <a:gd name="T7" fmla="*/ 0 60000 65536"/>
              <a:gd name="T8" fmla="*/ 0 60000 65536"/>
              <a:gd name="T9" fmla="*/ 0 w 19768"/>
              <a:gd name="T10" fmla="*/ 0 h 21600"/>
              <a:gd name="T11" fmla="*/ 19768 w 1976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768" h="21600" fill="none" extrusionOk="0">
                <a:moveTo>
                  <a:pt x="19768" y="8705"/>
                </a:moveTo>
                <a:cubicBezTo>
                  <a:pt x="16317" y="16541"/>
                  <a:pt x="8562" y="21599"/>
                  <a:pt x="0" y="21600"/>
                </a:cubicBezTo>
              </a:path>
              <a:path w="19768" h="21600" stroke="0" extrusionOk="0">
                <a:moveTo>
                  <a:pt x="19768" y="8705"/>
                </a:moveTo>
                <a:cubicBezTo>
                  <a:pt x="16317" y="16541"/>
                  <a:pt x="8562" y="21599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8197" name="Object 26">
            <a:hlinkClick r:id="" action="ppaction://ole?verb=0"/>
          </p:cNvPr>
          <p:cNvGraphicFramePr>
            <a:graphicFrameLocks/>
          </p:cNvGraphicFramePr>
          <p:nvPr/>
        </p:nvGraphicFramePr>
        <p:xfrm>
          <a:off x="6065838" y="4165600"/>
          <a:ext cx="812800" cy="646113"/>
        </p:xfrm>
        <a:graphic>
          <a:graphicData uri="http://schemas.openxmlformats.org/presentationml/2006/ole">
            <p:oleObj spid="_x0000_s8197" name="Document" r:id="rId7" imgW="933120" imgH="774360" progId="">
              <p:embed/>
            </p:oleObj>
          </a:graphicData>
        </a:graphic>
      </p:graphicFrame>
      <p:sp>
        <p:nvSpPr>
          <p:cNvPr id="8219" name="Freeform 27"/>
          <p:cNvSpPr>
            <a:spLocks/>
          </p:cNvSpPr>
          <p:nvPr/>
        </p:nvSpPr>
        <p:spPr bwMode="auto">
          <a:xfrm>
            <a:off x="5140325" y="3976688"/>
            <a:ext cx="676275" cy="798512"/>
          </a:xfrm>
          <a:custGeom>
            <a:avLst/>
            <a:gdLst>
              <a:gd name="T0" fmla="*/ 2147483647 w 551"/>
              <a:gd name="T1" fmla="*/ 0 h 603"/>
              <a:gd name="T2" fmla="*/ 2147483647 w 551"/>
              <a:gd name="T3" fmla="*/ 2147483647 h 603"/>
              <a:gd name="T4" fmla="*/ 0 w 551"/>
              <a:gd name="T5" fmla="*/ 2147483647 h 603"/>
              <a:gd name="T6" fmla="*/ 0 w 551"/>
              <a:gd name="T7" fmla="*/ 2147483647 h 603"/>
              <a:gd name="T8" fmla="*/ 2147483647 w 551"/>
              <a:gd name="T9" fmla="*/ 2147483647 h 603"/>
              <a:gd name="T10" fmla="*/ 2147483647 w 551"/>
              <a:gd name="T11" fmla="*/ 2147483647 h 603"/>
              <a:gd name="T12" fmla="*/ 2147483647 w 551"/>
              <a:gd name="T13" fmla="*/ 2147483647 h 603"/>
              <a:gd name="T14" fmla="*/ 2147483647 w 551"/>
              <a:gd name="T15" fmla="*/ 0 h 60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1"/>
              <a:gd name="T25" fmla="*/ 0 h 603"/>
              <a:gd name="T26" fmla="*/ 551 w 551"/>
              <a:gd name="T27" fmla="*/ 603 h 60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1" h="603">
                <a:moveTo>
                  <a:pt x="273" y="0"/>
                </a:moveTo>
                <a:lnTo>
                  <a:pt x="273" y="156"/>
                </a:lnTo>
                <a:lnTo>
                  <a:pt x="0" y="156"/>
                </a:lnTo>
                <a:lnTo>
                  <a:pt x="0" y="457"/>
                </a:lnTo>
                <a:lnTo>
                  <a:pt x="273" y="457"/>
                </a:lnTo>
                <a:lnTo>
                  <a:pt x="273" y="602"/>
                </a:lnTo>
                <a:lnTo>
                  <a:pt x="550" y="301"/>
                </a:lnTo>
                <a:lnTo>
                  <a:pt x="273" y="0"/>
                </a:lnTo>
              </a:path>
            </a:pathLst>
          </a:custGeom>
          <a:solidFill>
            <a:srgbClr val="000080">
              <a:alpha val="50195"/>
            </a:srgbClr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220" name="Rectangle 29"/>
          <p:cNvSpPr>
            <a:spLocks noChangeArrowheads="1"/>
          </p:cNvSpPr>
          <p:nvPr/>
        </p:nvSpPr>
        <p:spPr bwMode="auto">
          <a:xfrm>
            <a:off x="3343275" y="2994025"/>
            <a:ext cx="1700213" cy="1695450"/>
          </a:xfrm>
          <a:prstGeom prst="rect">
            <a:avLst/>
          </a:prstGeom>
          <a:solidFill>
            <a:srgbClr val="66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1" name="Rectangle 30"/>
          <p:cNvSpPr>
            <a:spLocks noChangeArrowheads="1"/>
          </p:cNvSpPr>
          <p:nvPr/>
        </p:nvSpPr>
        <p:spPr bwMode="auto">
          <a:xfrm>
            <a:off x="3463925" y="3906838"/>
            <a:ext cx="1468438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GB" sz="1800">
                <a:solidFill>
                  <a:srgbClr val="FF3300"/>
                </a:solidFill>
                <a:latin typeface="Comic Sans MS" pitchFamily="66" charset="0"/>
              </a:rPr>
              <a:t>Transfer </a:t>
            </a:r>
            <a:r>
              <a:rPr lang="cs-CZ" sz="1800">
                <a:solidFill>
                  <a:srgbClr val="FF3300"/>
                </a:solidFill>
                <a:latin typeface="Comic Sans MS" pitchFamily="66" charset="0"/>
              </a:rPr>
              <a:t>do</a:t>
            </a:r>
            <a:br>
              <a:rPr lang="cs-CZ" sz="1800">
                <a:solidFill>
                  <a:srgbClr val="FF3300"/>
                </a:solidFill>
                <a:latin typeface="Comic Sans MS" pitchFamily="66" charset="0"/>
              </a:rPr>
            </a:br>
            <a:r>
              <a:rPr lang="cs-CZ" sz="1800">
                <a:solidFill>
                  <a:srgbClr val="FF3300"/>
                </a:solidFill>
                <a:latin typeface="Comic Sans MS" pitchFamily="66" charset="0"/>
              </a:rPr>
              <a:t>roztoku</a:t>
            </a:r>
            <a:endParaRPr lang="en-GB" sz="1800">
              <a:solidFill>
                <a:srgbClr val="FF3300"/>
              </a:solidFill>
              <a:latin typeface="Comic Sans MS" pitchFamily="66" charset="0"/>
            </a:endParaRPr>
          </a:p>
        </p:txBody>
      </p:sp>
      <p:graphicFrame>
        <p:nvGraphicFramePr>
          <p:cNvPr id="8198" name="Object 31">
            <a:hlinkClick r:id="" action="ppaction://ole?verb=0"/>
          </p:cNvPr>
          <p:cNvGraphicFramePr>
            <a:graphicFrameLocks/>
          </p:cNvGraphicFramePr>
          <p:nvPr/>
        </p:nvGraphicFramePr>
        <p:xfrm>
          <a:off x="3825875" y="3286125"/>
          <a:ext cx="812800" cy="646113"/>
        </p:xfrm>
        <a:graphic>
          <a:graphicData uri="http://schemas.openxmlformats.org/presentationml/2006/ole">
            <p:oleObj spid="_x0000_s8198" name="Document" r:id="rId8" imgW="933120" imgH="774360" progId="">
              <p:embed/>
            </p:oleObj>
          </a:graphicData>
        </a:graphic>
      </p:graphicFrame>
      <p:sp>
        <p:nvSpPr>
          <p:cNvPr id="8222" name="Freeform 32"/>
          <p:cNvSpPr>
            <a:spLocks/>
          </p:cNvSpPr>
          <p:nvPr/>
        </p:nvSpPr>
        <p:spPr bwMode="auto">
          <a:xfrm>
            <a:off x="2544763" y="3784600"/>
            <a:ext cx="676275" cy="800100"/>
          </a:xfrm>
          <a:custGeom>
            <a:avLst/>
            <a:gdLst>
              <a:gd name="T0" fmla="*/ 2147483647 w 551"/>
              <a:gd name="T1" fmla="*/ 0 h 603"/>
              <a:gd name="T2" fmla="*/ 2147483647 w 551"/>
              <a:gd name="T3" fmla="*/ 2147483647 h 603"/>
              <a:gd name="T4" fmla="*/ 0 w 551"/>
              <a:gd name="T5" fmla="*/ 2147483647 h 603"/>
              <a:gd name="T6" fmla="*/ 0 w 551"/>
              <a:gd name="T7" fmla="*/ 2147483647 h 603"/>
              <a:gd name="T8" fmla="*/ 2147483647 w 551"/>
              <a:gd name="T9" fmla="*/ 2147483647 h 603"/>
              <a:gd name="T10" fmla="*/ 2147483647 w 551"/>
              <a:gd name="T11" fmla="*/ 2147483647 h 603"/>
              <a:gd name="T12" fmla="*/ 2147483647 w 551"/>
              <a:gd name="T13" fmla="*/ 2147483647 h 603"/>
              <a:gd name="T14" fmla="*/ 2147483647 w 551"/>
              <a:gd name="T15" fmla="*/ 0 h 60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1"/>
              <a:gd name="T25" fmla="*/ 0 h 603"/>
              <a:gd name="T26" fmla="*/ 551 w 551"/>
              <a:gd name="T27" fmla="*/ 603 h 60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1" h="603">
                <a:moveTo>
                  <a:pt x="273" y="0"/>
                </a:moveTo>
                <a:lnTo>
                  <a:pt x="273" y="156"/>
                </a:lnTo>
                <a:lnTo>
                  <a:pt x="0" y="156"/>
                </a:lnTo>
                <a:lnTo>
                  <a:pt x="0" y="457"/>
                </a:lnTo>
                <a:lnTo>
                  <a:pt x="273" y="457"/>
                </a:lnTo>
                <a:lnTo>
                  <a:pt x="273" y="602"/>
                </a:lnTo>
                <a:lnTo>
                  <a:pt x="550" y="301"/>
                </a:lnTo>
                <a:lnTo>
                  <a:pt x="273" y="0"/>
                </a:lnTo>
              </a:path>
            </a:pathLst>
          </a:custGeom>
          <a:solidFill>
            <a:srgbClr val="000080">
              <a:alpha val="50195"/>
            </a:srgbClr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223" name="Rectangle 34"/>
          <p:cNvSpPr>
            <a:spLocks noChangeArrowheads="1"/>
          </p:cNvSpPr>
          <p:nvPr/>
        </p:nvSpPr>
        <p:spPr bwMode="auto">
          <a:xfrm>
            <a:off x="5816600" y="5346700"/>
            <a:ext cx="2830513" cy="1209675"/>
          </a:xfrm>
          <a:prstGeom prst="rect">
            <a:avLst/>
          </a:prstGeom>
          <a:solidFill>
            <a:srgbClr val="CC9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4" name="Rectangle 35"/>
          <p:cNvSpPr>
            <a:spLocks noChangeArrowheads="1"/>
          </p:cNvSpPr>
          <p:nvPr/>
        </p:nvSpPr>
        <p:spPr bwMode="auto">
          <a:xfrm>
            <a:off x="3343275" y="4948238"/>
            <a:ext cx="1700213" cy="1530350"/>
          </a:xfrm>
          <a:prstGeom prst="rect">
            <a:avLst/>
          </a:prstGeom>
          <a:solidFill>
            <a:srgbClr val="CC9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5412" name="Rectangle 36"/>
          <p:cNvSpPr>
            <a:spLocks noChangeArrowheads="1"/>
          </p:cNvSpPr>
          <p:nvPr/>
        </p:nvSpPr>
        <p:spPr bwMode="auto">
          <a:xfrm>
            <a:off x="3379788" y="5726113"/>
            <a:ext cx="163988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cs-CZ" sz="1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Rozpuštění do</a:t>
            </a:r>
            <a:br>
              <a:rPr lang="cs-CZ" sz="1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cs-CZ" sz="1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rozpouštědla</a:t>
            </a:r>
            <a:r>
              <a:rPr lang="en-GB" sz="1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</p:txBody>
      </p:sp>
      <p:sp>
        <p:nvSpPr>
          <p:cNvPr id="1125413" name="Rectangle 37"/>
          <p:cNvSpPr>
            <a:spLocks noChangeArrowheads="1"/>
          </p:cNvSpPr>
          <p:nvPr/>
        </p:nvSpPr>
        <p:spPr bwMode="auto">
          <a:xfrm>
            <a:off x="6858000" y="5486400"/>
            <a:ext cx="172085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cs-CZ" sz="1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Extrakce</a:t>
            </a:r>
            <a:br>
              <a:rPr lang="cs-CZ" sz="1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cs-CZ" sz="1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organickým</a:t>
            </a:r>
            <a:br>
              <a:rPr lang="cs-CZ" sz="1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cs-CZ" sz="1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rozpouštědlem</a:t>
            </a:r>
            <a:endParaRPr lang="en-GB" sz="180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8199" name="Object 38">
            <a:hlinkClick r:id="" action="ppaction://ole?verb=0"/>
          </p:cNvPr>
          <p:cNvGraphicFramePr>
            <a:graphicFrameLocks/>
          </p:cNvGraphicFramePr>
          <p:nvPr/>
        </p:nvGraphicFramePr>
        <p:xfrm>
          <a:off x="3767138" y="5067300"/>
          <a:ext cx="812800" cy="646113"/>
        </p:xfrm>
        <a:graphic>
          <a:graphicData uri="http://schemas.openxmlformats.org/presentationml/2006/ole">
            <p:oleObj spid="_x0000_s8199" name="Document" r:id="rId9" imgW="933120" imgH="774360" progId="">
              <p:embed/>
            </p:oleObj>
          </a:graphicData>
        </a:graphic>
      </p:graphicFrame>
      <p:graphicFrame>
        <p:nvGraphicFramePr>
          <p:cNvPr id="8200" name="Object 39">
            <a:hlinkClick r:id="" action="ppaction://ole?verb=0"/>
          </p:cNvPr>
          <p:cNvGraphicFramePr>
            <a:graphicFrameLocks/>
          </p:cNvGraphicFramePr>
          <p:nvPr/>
        </p:nvGraphicFramePr>
        <p:xfrm>
          <a:off x="6065838" y="5602288"/>
          <a:ext cx="812800" cy="646112"/>
        </p:xfrm>
        <a:graphic>
          <a:graphicData uri="http://schemas.openxmlformats.org/presentationml/2006/ole">
            <p:oleObj spid="_x0000_s8200" name="Document" r:id="rId10" imgW="933120" imgH="774360" progId="">
              <p:embed/>
            </p:oleObj>
          </a:graphicData>
        </a:graphic>
      </p:graphicFrame>
      <p:sp>
        <p:nvSpPr>
          <p:cNvPr id="8227" name="Freeform 40"/>
          <p:cNvSpPr>
            <a:spLocks/>
          </p:cNvSpPr>
          <p:nvPr/>
        </p:nvSpPr>
        <p:spPr bwMode="auto">
          <a:xfrm>
            <a:off x="5140325" y="5411788"/>
            <a:ext cx="676275" cy="798512"/>
          </a:xfrm>
          <a:custGeom>
            <a:avLst/>
            <a:gdLst>
              <a:gd name="T0" fmla="*/ 2147483647 w 551"/>
              <a:gd name="T1" fmla="*/ 0 h 603"/>
              <a:gd name="T2" fmla="*/ 2147483647 w 551"/>
              <a:gd name="T3" fmla="*/ 2147483647 h 603"/>
              <a:gd name="T4" fmla="*/ 0 w 551"/>
              <a:gd name="T5" fmla="*/ 2147483647 h 603"/>
              <a:gd name="T6" fmla="*/ 0 w 551"/>
              <a:gd name="T7" fmla="*/ 2147483647 h 603"/>
              <a:gd name="T8" fmla="*/ 2147483647 w 551"/>
              <a:gd name="T9" fmla="*/ 2147483647 h 603"/>
              <a:gd name="T10" fmla="*/ 2147483647 w 551"/>
              <a:gd name="T11" fmla="*/ 2147483647 h 603"/>
              <a:gd name="T12" fmla="*/ 2147483647 w 551"/>
              <a:gd name="T13" fmla="*/ 2147483647 h 603"/>
              <a:gd name="T14" fmla="*/ 2147483647 w 551"/>
              <a:gd name="T15" fmla="*/ 0 h 60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1"/>
              <a:gd name="T25" fmla="*/ 0 h 603"/>
              <a:gd name="T26" fmla="*/ 551 w 551"/>
              <a:gd name="T27" fmla="*/ 603 h 60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1" h="603">
                <a:moveTo>
                  <a:pt x="273" y="0"/>
                </a:moveTo>
                <a:lnTo>
                  <a:pt x="273" y="156"/>
                </a:lnTo>
                <a:lnTo>
                  <a:pt x="0" y="156"/>
                </a:lnTo>
                <a:lnTo>
                  <a:pt x="0" y="457"/>
                </a:lnTo>
                <a:lnTo>
                  <a:pt x="273" y="457"/>
                </a:lnTo>
                <a:lnTo>
                  <a:pt x="273" y="602"/>
                </a:lnTo>
                <a:lnTo>
                  <a:pt x="550" y="301"/>
                </a:lnTo>
                <a:lnTo>
                  <a:pt x="273" y="0"/>
                </a:lnTo>
              </a:path>
            </a:pathLst>
          </a:custGeom>
          <a:solidFill>
            <a:srgbClr val="CC99FF">
              <a:alpha val="50195"/>
            </a:srgbClr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228" name="Freeform 41"/>
          <p:cNvSpPr>
            <a:spLocks/>
          </p:cNvSpPr>
          <p:nvPr/>
        </p:nvSpPr>
        <p:spPr bwMode="auto">
          <a:xfrm>
            <a:off x="2514600" y="4802188"/>
            <a:ext cx="676275" cy="800100"/>
          </a:xfrm>
          <a:custGeom>
            <a:avLst/>
            <a:gdLst>
              <a:gd name="T0" fmla="*/ 2147483647 w 551"/>
              <a:gd name="T1" fmla="*/ 0 h 603"/>
              <a:gd name="T2" fmla="*/ 2147483647 w 551"/>
              <a:gd name="T3" fmla="*/ 2147483647 h 603"/>
              <a:gd name="T4" fmla="*/ 0 w 551"/>
              <a:gd name="T5" fmla="*/ 2147483647 h 603"/>
              <a:gd name="T6" fmla="*/ 0 w 551"/>
              <a:gd name="T7" fmla="*/ 2147483647 h 603"/>
              <a:gd name="T8" fmla="*/ 2147483647 w 551"/>
              <a:gd name="T9" fmla="*/ 2147483647 h 603"/>
              <a:gd name="T10" fmla="*/ 2147483647 w 551"/>
              <a:gd name="T11" fmla="*/ 2147483647 h 603"/>
              <a:gd name="T12" fmla="*/ 2147483647 w 551"/>
              <a:gd name="T13" fmla="*/ 2147483647 h 603"/>
              <a:gd name="T14" fmla="*/ 2147483647 w 551"/>
              <a:gd name="T15" fmla="*/ 0 h 60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1"/>
              <a:gd name="T25" fmla="*/ 0 h 603"/>
              <a:gd name="T26" fmla="*/ 551 w 551"/>
              <a:gd name="T27" fmla="*/ 603 h 60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1" h="603">
                <a:moveTo>
                  <a:pt x="273" y="0"/>
                </a:moveTo>
                <a:lnTo>
                  <a:pt x="273" y="156"/>
                </a:lnTo>
                <a:lnTo>
                  <a:pt x="0" y="156"/>
                </a:lnTo>
                <a:lnTo>
                  <a:pt x="0" y="457"/>
                </a:lnTo>
                <a:lnTo>
                  <a:pt x="273" y="457"/>
                </a:lnTo>
                <a:lnTo>
                  <a:pt x="273" y="602"/>
                </a:lnTo>
                <a:lnTo>
                  <a:pt x="550" y="301"/>
                </a:lnTo>
                <a:lnTo>
                  <a:pt x="273" y="0"/>
                </a:lnTo>
              </a:path>
            </a:pathLst>
          </a:custGeom>
          <a:solidFill>
            <a:srgbClr val="CC99FF">
              <a:alpha val="50195"/>
            </a:srgbClr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25419" name="Rectangle 4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Napodobení biodostupnosti HOC pro MO</a:t>
            </a:r>
          </a:p>
        </p:txBody>
      </p:sp>
      <p:graphicFrame>
        <p:nvGraphicFramePr>
          <p:cNvPr id="8201" name="Object 44"/>
          <p:cNvGraphicFramePr>
            <a:graphicFrameLocks noChangeAspect="1"/>
          </p:cNvGraphicFramePr>
          <p:nvPr>
            <p:ph idx="1"/>
          </p:nvPr>
        </p:nvGraphicFramePr>
        <p:xfrm>
          <a:off x="0" y="1143000"/>
          <a:ext cx="2933700" cy="2178050"/>
        </p:xfrm>
        <a:graphic>
          <a:graphicData uri="http://schemas.openxmlformats.org/presentationml/2006/ole">
            <p:oleObj spid="_x0000_s8201" name="SPW 6.0 Graph" r:id="rId11" imgW="5661000" imgH="4201560" progId="">
              <p:embed/>
            </p:oleObj>
          </a:graphicData>
        </a:graphic>
      </p:graphicFrame>
      <p:sp>
        <p:nvSpPr>
          <p:cNvPr id="8230" name="Rectangle 46"/>
          <p:cNvSpPr>
            <a:spLocks noGrp="1" noChangeArrowheads="1"/>
          </p:cNvSpPr>
          <p:nvPr>
            <p:ph type="body" idx="4294967295"/>
          </p:nvPr>
        </p:nvSpPr>
        <p:spPr>
          <a:xfrm>
            <a:off x="3540125" y="908050"/>
            <a:ext cx="5568950" cy="1187450"/>
          </a:xfrm>
        </p:spPr>
        <p:txBody>
          <a:bodyPr/>
          <a:lstStyle/>
          <a:p>
            <a:pPr eaLnBrk="1" hangingPunct="1"/>
            <a:r>
              <a:rPr lang="cs-CZ" smtClean="0"/>
              <a:t>Extrakce cyklodextrinem dokáže mimikovat biodostupnost pro bakterie</a:t>
            </a:r>
          </a:p>
        </p:txBody>
      </p:sp>
      <p:sp>
        <p:nvSpPr>
          <p:cNvPr id="8231" name="Line 47"/>
          <p:cNvSpPr>
            <a:spLocks noChangeShapeType="1"/>
          </p:cNvSpPr>
          <p:nvPr/>
        </p:nvSpPr>
        <p:spPr bwMode="auto">
          <a:xfrm flipV="1">
            <a:off x="2895600" y="4953000"/>
            <a:ext cx="2514600" cy="16002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232" name="Line 48"/>
          <p:cNvSpPr>
            <a:spLocks noChangeShapeType="1"/>
          </p:cNvSpPr>
          <p:nvPr/>
        </p:nvSpPr>
        <p:spPr bwMode="auto">
          <a:xfrm flipV="1">
            <a:off x="5638800" y="5181600"/>
            <a:ext cx="3200400" cy="16764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233" name="Freeform 50"/>
          <p:cNvSpPr>
            <a:spLocks/>
          </p:cNvSpPr>
          <p:nvPr/>
        </p:nvSpPr>
        <p:spPr bwMode="auto">
          <a:xfrm>
            <a:off x="7772400" y="2971800"/>
            <a:ext cx="1066800" cy="1257300"/>
          </a:xfrm>
          <a:custGeom>
            <a:avLst/>
            <a:gdLst>
              <a:gd name="T0" fmla="*/ 0 w 672"/>
              <a:gd name="T1" fmla="*/ 2147483647 h 792"/>
              <a:gd name="T2" fmla="*/ 2147483647 w 672"/>
              <a:gd name="T3" fmla="*/ 2147483647 h 792"/>
              <a:gd name="T4" fmla="*/ 2147483647 w 672"/>
              <a:gd name="T5" fmla="*/ 0 h 792"/>
              <a:gd name="T6" fmla="*/ 0 60000 65536"/>
              <a:gd name="T7" fmla="*/ 0 60000 65536"/>
              <a:gd name="T8" fmla="*/ 0 60000 65536"/>
              <a:gd name="T9" fmla="*/ 0 w 672"/>
              <a:gd name="T10" fmla="*/ 0 h 792"/>
              <a:gd name="T11" fmla="*/ 672 w 672"/>
              <a:gd name="T12" fmla="*/ 792 h 7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2" h="792">
                <a:moveTo>
                  <a:pt x="0" y="432"/>
                </a:moveTo>
                <a:cubicBezTo>
                  <a:pt x="64" y="612"/>
                  <a:pt x="128" y="792"/>
                  <a:pt x="240" y="720"/>
                </a:cubicBezTo>
                <a:cubicBezTo>
                  <a:pt x="352" y="648"/>
                  <a:pt x="600" y="120"/>
                  <a:pt x="672" y="0"/>
                </a:cubicBezTo>
              </a:path>
            </a:pathLst>
          </a:custGeom>
          <a:noFill/>
          <a:ln w="38100" cmpd="sng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Vstup toxických látek do MO a povrchové bariéry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Povrchové bariéry mikroorganismů</a:t>
            </a:r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/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323850" y="1052513"/>
            <a:ext cx="84963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algn="just">
              <a:buFontTx/>
              <a:buChar char="-"/>
            </a:pPr>
            <a:r>
              <a:rPr lang="cs-CZ" sz="2400" b="0"/>
              <a:t>důležité proto, že mikrobiální ekotoxikologie MUSÍ uvažovat</a:t>
            </a:r>
            <a:r>
              <a:rPr lang="cs-CZ" sz="2400"/>
              <a:t> přímé interakce buněk s vnějším prostředím</a:t>
            </a:r>
          </a:p>
          <a:p>
            <a:pPr marL="361950" indent="-361950" algn="just">
              <a:buFontTx/>
              <a:buChar char="-"/>
            </a:pPr>
            <a:endParaRPr lang="cs-CZ" sz="2400"/>
          </a:p>
          <a:p>
            <a:pPr marL="361950" indent="-361950" algn="just">
              <a:buFontTx/>
              <a:buChar char="-"/>
            </a:pPr>
            <a:r>
              <a:rPr lang="cs-CZ" sz="2400" b="0"/>
              <a:t>povrchové bariéry zabezpečují přísun živin a zároveň chrání obsah buněk</a:t>
            </a:r>
          </a:p>
          <a:p>
            <a:pPr marL="361950" indent="-361950" algn="just">
              <a:buFontTx/>
              <a:buChar char="-"/>
            </a:pPr>
            <a:endParaRPr lang="cs-CZ" sz="2400"/>
          </a:p>
          <a:p>
            <a:pPr marL="361950" indent="-361950" algn="just">
              <a:buFontTx/>
              <a:buChar char="-"/>
            </a:pPr>
            <a:r>
              <a:rPr lang="cs-CZ" sz="2400"/>
              <a:t>buněčná stěna</a:t>
            </a:r>
            <a:r>
              <a:rPr lang="cs-CZ" sz="2400" b="0"/>
              <a:t> (ne u všech MO)</a:t>
            </a:r>
          </a:p>
          <a:p>
            <a:pPr marL="361950" indent="-361950" algn="just">
              <a:buFontTx/>
              <a:buChar char="-"/>
            </a:pPr>
            <a:r>
              <a:rPr lang="cs-CZ" sz="2400"/>
              <a:t>cytoplazmatická membrána</a:t>
            </a:r>
          </a:p>
          <a:p>
            <a:pPr marL="361950" indent="-361950" algn="just">
              <a:buFontTx/>
              <a:buChar char="-"/>
            </a:pPr>
            <a:endParaRPr lang="cs-CZ" sz="2400" b="0"/>
          </a:p>
          <a:p>
            <a:pPr marL="361950" indent="-361950" algn="just">
              <a:buFontTx/>
              <a:buChar char="-"/>
            </a:pPr>
            <a:r>
              <a:rPr lang="cs-CZ" sz="2400" b="0"/>
              <a:t>definují také antigenní vlastnosti buněk</a:t>
            </a:r>
          </a:p>
          <a:p>
            <a:pPr marL="361950" indent="-361950" algn="just">
              <a:buFontTx/>
              <a:buChar char="-"/>
            </a:pPr>
            <a:endParaRPr lang="cs-CZ" sz="2400" b="0"/>
          </a:p>
          <a:p>
            <a:pPr marL="361950" indent="-361950" algn="just">
              <a:buFontTx/>
              <a:buChar char="-"/>
            </a:pPr>
            <a:r>
              <a:rPr lang="cs-CZ" sz="2400"/>
              <a:t>pozor:</a:t>
            </a:r>
            <a:r>
              <a:rPr lang="cs-CZ" sz="2400" b="0"/>
              <a:t> zatímco u prokaryot (není kompartmentace buňky) toxické látce stačí pouze proniknout přes membránu / stěnu, u eukaryot jsou ještě další bariéry</a:t>
            </a:r>
          </a:p>
          <a:p>
            <a:pPr marL="361950" indent="-361950" algn="just">
              <a:buFontTx/>
              <a:buChar char="-"/>
            </a:pPr>
            <a:endParaRPr lang="cs-CZ" sz="24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Cytoplazmatická membrána</a:t>
            </a:r>
            <a:endParaRPr lang="en-US" dirty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/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107950" y="1052513"/>
            <a:ext cx="87122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algn="just">
              <a:spcAft>
                <a:spcPts val="1200"/>
              </a:spcAft>
              <a:buFontTx/>
              <a:buChar char="-"/>
            </a:pPr>
            <a:r>
              <a:rPr lang="cs-CZ" sz="2000"/>
              <a:t>biomembrána</a:t>
            </a:r>
            <a:r>
              <a:rPr lang="cs-CZ" sz="2000" b="0"/>
              <a:t> - biofilm z fosfolipidů s vnořenými proteiny, obsahuje i membránové receptory a enzymy - </a:t>
            </a:r>
            <a:r>
              <a:rPr lang="cs-CZ" sz="2000"/>
              <a:t>model mozaiky</a:t>
            </a:r>
            <a:r>
              <a:rPr lang="cs-CZ" sz="2000" b="0"/>
              <a:t>, </a:t>
            </a:r>
            <a:endParaRPr lang="cs-CZ" sz="2000"/>
          </a:p>
          <a:p>
            <a:pPr marL="361950" indent="-361950" algn="just">
              <a:spcAft>
                <a:spcPts val="1200"/>
              </a:spcAft>
              <a:buFontTx/>
              <a:buChar char="-"/>
            </a:pPr>
            <a:r>
              <a:rPr lang="cs-CZ" sz="2000"/>
              <a:t>není jen bariérou, má i své funkce, zejména u </a:t>
            </a:r>
            <a:r>
              <a:rPr lang="cs-CZ" sz="2000" b="0"/>
              <a:t>prokaryot nahrazuje celou řadu organel eukaryot: </a:t>
            </a:r>
          </a:p>
          <a:p>
            <a:pPr marL="534988" lvl="1" indent="-361950">
              <a:buFontTx/>
              <a:buChar char="-"/>
            </a:pPr>
            <a:r>
              <a:rPr lang="cs-CZ" b="0"/>
              <a:t>respirační řetězce a četné enz. systémy</a:t>
            </a:r>
          </a:p>
          <a:p>
            <a:pPr marL="534988" lvl="1" indent="-361950" algn="just">
              <a:buFontTx/>
              <a:buChar char="-"/>
            </a:pPr>
            <a:r>
              <a:rPr lang="cs-CZ" b="0"/>
              <a:t>aparát fotosyntézy, ATP-áza</a:t>
            </a:r>
          </a:p>
          <a:p>
            <a:pPr marL="534988" lvl="1" indent="-361950" algn="just">
              <a:buFontTx/>
              <a:buChar char="-"/>
            </a:pPr>
            <a:r>
              <a:rPr lang="cs-CZ" b="0"/>
              <a:t>transportní proteiny</a:t>
            </a:r>
          </a:p>
          <a:p>
            <a:pPr marL="534988" lvl="1" indent="-361950" algn="just">
              <a:buFontTx/>
              <a:buChar char="-"/>
            </a:pPr>
            <a:r>
              <a:rPr lang="cs-CZ" b="0"/>
              <a:t>zakotven bičík</a:t>
            </a:r>
          </a:p>
          <a:p>
            <a:pPr marL="534988" lvl="1" indent="-361950" algn="just">
              <a:buFontTx/>
              <a:buChar char="-"/>
            </a:pPr>
            <a:r>
              <a:rPr lang="cs-CZ" b="0"/>
              <a:t>syntéza a hydrolýza fosfolipidů</a:t>
            </a:r>
          </a:p>
          <a:p>
            <a:pPr marL="534988" lvl="1" indent="-361950" algn="just">
              <a:buFontTx/>
              <a:buChar char="-"/>
            </a:pPr>
            <a:r>
              <a:rPr lang="cs-CZ" b="0"/>
              <a:t>poslední krok syntézy buněčné stěny</a:t>
            </a:r>
            <a:endParaRPr lang="cs-CZ" sz="2000" b="0"/>
          </a:p>
          <a:p>
            <a:pPr marL="361950" indent="-361950" algn="just"/>
            <a:endParaRPr lang="cs-CZ" sz="2000" b="0"/>
          </a:p>
          <a:p>
            <a:pPr marL="361950" indent="-361950" algn="just">
              <a:buFontTx/>
              <a:buChar char="-"/>
            </a:pPr>
            <a:endParaRPr lang="cs-CZ" sz="2000" b="0"/>
          </a:p>
          <a:p>
            <a:pPr marL="361950" indent="-361950" algn="just">
              <a:buFontTx/>
              <a:buChar char="-"/>
            </a:pPr>
            <a:endParaRPr lang="cs-CZ" sz="2000" b="0"/>
          </a:p>
        </p:txBody>
      </p:sp>
      <p:pic>
        <p:nvPicPr>
          <p:cNvPr id="32773" name="Picture 5" descr="protein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2813" y="2060575"/>
            <a:ext cx="438626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9" descr="http://www.ibercivis.net/content/images/Cell_membrane_detailed_diagram_e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475163"/>
            <a:ext cx="5795963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Působení toxických látek na MO</a:t>
            </a:r>
            <a:endParaRPr lang="cs-CZ" dirty="0"/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sz="1200" b="0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95288" y="981075"/>
            <a:ext cx="8208962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365125" algn="just">
              <a:buFontTx/>
              <a:buChar char="•"/>
            </a:pPr>
            <a:r>
              <a:rPr lang="cs-CZ" sz="2000"/>
              <a:t>funkce koncentrace</a:t>
            </a:r>
          </a:p>
          <a:p>
            <a:pPr marL="822325" lvl="1" indent="-365125" algn="just">
              <a:buFontTx/>
              <a:buChar char="•"/>
            </a:pPr>
            <a:r>
              <a:rPr lang="cs-CZ" sz="2000" b="0"/>
              <a:t>DOSE – RESPONSE vztah – vyšší koncentrace – vyšší efekt, ALE např. u esenciálních kovů křivka optima a v některých případech efekt hormese</a:t>
            </a:r>
          </a:p>
          <a:p>
            <a:pPr marL="365125" indent="-365125" algn="just">
              <a:buFontTx/>
              <a:buChar char="•"/>
            </a:pPr>
            <a:r>
              <a:rPr lang="cs-CZ" sz="2000"/>
              <a:t>funkce vlastností látky</a:t>
            </a:r>
          </a:p>
          <a:p>
            <a:pPr marL="822325" lvl="1" indent="-365125" algn="just">
              <a:buFontTx/>
              <a:buChar char="•"/>
            </a:pPr>
            <a:r>
              <a:rPr lang="cs-CZ" sz="2000" b="0"/>
              <a:t>chemická struktura, Kow, Sw, Koc, pKa, MW, H, pv</a:t>
            </a:r>
          </a:p>
          <a:p>
            <a:pPr marL="822325" lvl="1" indent="-365125" algn="just">
              <a:buFontTx/>
              <a:buChar char="•"/>
            </a:pPr>
            <a:r>
              <a:rPr lang="cs-CZ" sz="2000" b="0"/>
              <a:t>formy (specie), reaktivita, biodostupnost</a:t>
            </a:r>
          </a:p>
          <a:p>
            <a:pPr marL="365125" indent="-365125" algn="just">
              <a:buFontTx/>
              <a:buChar char="•"/>
            </a:pPr>
            <a:r>
              <a:rPr lang="cs-CZ" sz="2000"/>
              <a:t>funkce vlastností MO, </a:t>
            </a:r>
            <a:r>
              <a:rPr lang="cs-CZ" sz="2000" b="0"/>
              <a:t>např.</a:t>
            </a:r>
          </a:p>
          <a:p>
            <a:pPr marL="822325" lvl="1" indent="-365125" algn="just">
              <a:buFontTx/>
              <a:buChar char="•"/>
            </a:pPr>
            <a:r>
              <a:rPr lang="cs-CZ" b="0"/>
              <a:t>jaká je buňka typu (prokaryotická či eukaryotická, G+ či G-)</a:t>
            </a:r>
          </a:p>
          <a:p>
            <a:pPr marL="822325" lvl="1" indent="-365125" algn="just">
              <a:buFontTx/>
              <a:buChar char="•"/>
            </a:pPr>
            <a:r>
              <a:rPr lang="cs-CZ" b="0"/>
              <a:t>jaká je morfologie, fyziologie, typ metabolismu</a:t>
            </a:r>
          </a:p>
          <a:p>
            <a:pPr marL="822325" lvl="1" indent="-365125" algn="just">
              <a:buFontTx/>
              <a:buChar char="•"/>
            </a:pPr>
            <a:r>
              <a:rPr lang="cs-CZ" b="0"/>
              <a:t>vliv </a:t>
            </a:r>
            <a:r>
              <a:rPr lang="cs-CZ"/>
              <a:t>stavu buněk</a:t>
            </a:r>
            <a:r>
              <a:rPr lang="cs-CZ" b="0"/>
              <a:t> (fáze buněčného cyklu, spóra či ne)</a:t>
            </a:r>
          </a:p>
          <a:p>
            <a:pPr marL="365125" indent="-365125" algn="just">
              <a:buFontTx/>
              <a:buChar char="•"/>
            </a:pPr>
            <a:r>
              <a:rPr lang="cs-CZ" sz="2000"/>
              <a:t>funkce vlastností (faktorů) prostředí </a:t>
            </a:r>
          </a:p>
          <a:p>
            <a:pPr marL="822325" lvl="1" indent="-365125" algn="just">
              <a:buFontTx/>
              <a:buChar char="•"/>
            </a:pPr>
            <a:r>
              <a:rPr lang="cs-CZ" sz="2000" b="0"/>
              <a:t>pH, CEC, OM, redox, teplota …</a:t>
            </a:r>
          </a:p>
          <a:p>
            <a:pPr marL="822325" lvl="1" indent="-365125" algn="just">
              <a:buFontTx/>
              <a:buChar char="•"/>
            </a:pPr>
            <a:r>
              <a:rPr lang="cs-CZ" sz="2000" b="0"/>
              <a:t>např. vliv pH na mobilitu kovů, kosubstráty, TEA …</a:t>
            </a:r>
          </a:p>
          <a:p>
            <a:pPr marL="822325" lvl="1" indent="-365125" algn="just">
              <a:buFontTx/>
              <a:buChar char="•"/>
            </a:pPr>
            <a:r>
              <a:rPr lang="cs-CZ" sz="2000" b="0"/>
              <a:t>přítomnost surfaktantů …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971550" y="5516563"/>
            <a:ext cx="1439863" cy="865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vstup</a:t>
            </a:r>
          </a:p>
        </p:txBody>
      </p:sp>
      <p:sp>
        <p:nvSpPr>
          <p:cNvPr id="6" name="Šipka doprava 5"/>
          <p:cNvSpPr/>
          <p:nvPr/>
        </p:nvSpPr>
        <p:spPr>
          <a:xfrm>
            <a:off x="2627313" y="5876925"/>
            <a:ext cx="1081087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Zaoblený obdélník 6"/>
          <p:cNvSpPr/>
          <p:nvPr/>
        </p:nvSpPr>
        <p:spPr>
          <a:xfrm>
            <a:off x="3851275" y="5516563"/>
            <a:ext cx="1441450" cy="865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Transport, přeměny, toxicita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6804025" y="5516563"/>
            <a:ext cx="1439863" cy="865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výstup</a:t>
            </a:r>
          </a:p>
        </p:txBody>
      </p:sp>
      <p:sp>
        <p:nvSpPr>
          <p:cNvPr id="9" name="Šipka doprava 8"/>
          <p:cNvSpPr/>
          <p:nvPr/>
        </p:nvSpPr>
        <p:spPr>
          <a:xfrm>
            <a:off x="5508625" y="5876925"/>
            <a:ext cx="1079500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Procesy transportu přes membránu</a:t>
            </a:r>
            <a:endParaRPr lang="cs-CZ" dirty="0"/>
          </a:p>
        </p:txBody>
      </p:sp>
      <p:sp>
        <p:nvSpPr>
          <p:cNvPr id="33795" name="Zástupný symbol pro obsah 3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pPr>
              <a:spcAft>
                <a:spcPts val="600"/>
              </a:spcAft>
              <a:buFont typeface="Arial" pitchFamily="34" charset="0"/>
              <a:buNone/>
            </a:pPr>
            <a:r>
              <a:rPr lang="cs-CZ" sz="1800" b="1" smtClean="0"/>
              <a:t>pasivní trasport – difúze</a:t>
            </a:r>
          </a:p>
          <a:p>
            <a:pPr>
              <a:spcAft>
                <a:spcPts val="600"/>
              </a:spcAft>
            </a:pPr>
            <a:r>
              <a:rPr lang="cs-CZ" sz="1800" smtClean="0"/>
              <a:t>i skrze buněčnou stěnu</a:t>
            </a:r>
          </a:p>
          <a:p>
            <a:pPr>
              <a:spcAft>
                <a:spcPts val="600"/>
              </a:spcAft>
            </a:pPr>
            <a:r>
              <a:rPr lang="cs-CZ" sz="1800" smtClean="0"/>
              <a:t>pohyb molekul dle koncentračního gradientu</a:t>
            </a:r>
          </a:p>
          <a:p>
            <a:pPr>
              <a:spcAft>
                <a:spcPts val="600"/>
              </a:spcAft>
            </a:pPr>
            <a:r>
              <a:rPr lang="cs-CZ" sz="1800" smtClean="0"/>
              <a:t>závisí na ploše a tloušťce membrány / buněčné stěny, lipofilicitě a ionizaci toxikantu (lipofilní látky – dobře, kationty – zůstávají často navázány na negativně nabité fosfolipidy), na molekulové hmotnosti (malé molekuly &lt; 0,4 nm dobře)</a:t>
            </a:r>
          </a:p>
          <a:p>
            <a:pPr>
              <a:spcAft>
                <a:spcPts val="600"/>
              </a:spcAft>
              <a:buFont typeface="Arial" pitchFamily="34" charset="0"/>
              <a:buNone/>
            </a:pPr>
            <a:r>
              <a:rPr lang="cs-CZ" sz="1800" b="1" smtClean="0"/>
              <a:t>usnadněný transport</a:t>
            </a:r>
            <a:r>
              <a:rPr lang="cs-CZ" sz="1800" smtClean="0"/>
              <a:t> </a:t>
            </a:r>
          </a:p>
          <a:p>
            <a:pPr>
              <a:spcAft>
                <a:spcPts val="600"/>
              </a:spcAft>
            </a:pPr>
            <a:r>
              <a:rPr lang="cs-CZ" sz="1800" smtClean="0"/>
              <a:t>transmembránové proteiny vyvazují extracelulární látky a usnadňují přenos přes membránu</a:t>
            </a:r>
          </a:p>
          <a:p>
            <a:pPr>
              <a:spcAft>
                <a:spcPts val="600"/>
              </a:spcAft>
              <a:buFont typeface="Arial" pitchFamily="34" charset="0"/>
              <a:buNone/>
            </a:pPr>
            <a:r>
              <a:rPr lang="cs-CZ" sz="1800" b="1" smtClean="0"/>
              <a:t>aktivní transport</a:t>
            </a:r>
          </a:p>
          <a:p>
            <a:pPr>
              <a:spcAft>
                <a:spcPts val="600"/>
              </a:spcAft>
            </a:pPr>
            <a:r>
              <a:rPr lang="cs-CZ" sz="1800" smtClean="0"/>
              <a:t>„pumpy“ po/proti koncentračnímu gradientu</a:t>
            </a:r>
            <a:r>
              <a:rPr lang="en-US" sz="1800" smtClean="0"/>
              <a:t> </a:t>
            </a:r>
            <a:r>
              <a:rPr lang="cs-CZ" sz="1800" smtClean="0"/>
              <a:t>(i cíleně VEN z buňky – obrana buňky proti toxickým látkám)</a:t>
            </a:r>
          </a:p>
          <a:p>
            <a:pPr>
              <a:spcAft>
                <a:spcPts val="600"/>
              </a:spcAft>
            </a:pPr>
            <a:r>
              <a:rPr lang="cs-CZ" sz="1800" smtClean="0"/>
              <a:t>navázání látky na receptor / přenos přes membránu za spotřeby ATP</a:t>
            </a:r>
          </a:p>
          <a:p>
            <a:pPr>
              <a:spcAft>
                <a:spcPts val="600"/>
              </a:spcAft>
              <a:buFont typeface="Arial" pitchFamily="34" charset="0"/>
              <a:buNone/>
            </a:pPr>
            <a:r>
              <a:rPr lang="cs-CZ" sz="1800" b="1" smtClean="0"/>
              <a:t>endocytoza</a:t>
            </a:r>
          </a:p>
          <a:p>
            <a:pPr>
              <a:spcAft>
                <a:spcPts val="600"/>
              </a:spcAft>
            </a:pPr>
            <a:r>
              <a:rPr lang="cs-CZ" sz="1800" smtClean="0"/>
              <a:t>transport větších molekul pinocytozou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Vstup kovů do MO</a:t>
            </a:r>
            <a:endParaRPr lang="cs-CZ" dirty="0"/>
          </a:p>
        </p:txBody>
      </p:sp>
      <p:sp>
        <p:nvSpPr>
          <p:cNvPr id="34819" name="Zástupný symbol pro obsah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r>
              <a:rPr lang="cs-CZ" smtClean="0"/>
              <a:t>JE řada mechanismů. Jak mohou kovy vstoupit do MO</a:t>
            </a:r>
          </a:p>
          <a:p>
            <a:r>
              <a:rPr lang="cs-CZ" smtClean="0"/>
              <a:t>MO mají vyvinuty speciální transportní systémy pro esenciální kovy přes membránu, těmi ale vstupují i toxické kovy</a:t>
            </a:r>
          </a:p>
          <a:p>
            <a:pPr marL="4748213" lvl="3"/>
            <a:r>
              <a:rPr lang="cs-CZ" smtClean="0"/>
              <a:t>(např. Cd</a:t>
            </a:r>
            <a:r>
              <a:rPr lang="cs-CZ" baseline="30000" smtClean="0"/>
              <a:t>2+</a:t>
            </a:r>
            <a:r>
              <a:rPr lang="cs-CZ" smtClean="0"/>
              <a:t> vstupuje transportním systémem pro Mn</a:t>
            </a:r>
            <a:r>
              <a:rPr lang="cs-CZ" baseline="30000" smtClean="0"/>
              <a:t>2+</a:t>
            </a:r>
            <a:r>
              <a:rPr lang="en-US" smtClean="0"/>
              <a:t>, kter</a:t>
            </a:r>
            <a:r>
              <a:rPr lang="cs-CZ" smtClean="0"/>
              <a:t>ý je založen na membránovém potenciálu – 2-mocný kov za 2 H</a:t>
            </a:r>
            <a:r>
              <a:rPr lang="cs-CZ" baseline="30000" smtClean="0"/>
              <a:t>+</a:t>
            </a:r>
            <a:r>
              <a:rPr lang="cs-CZ" smtClean="0"/>
              <a:t>)</a:t>
            </a:r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2" cstate="print"/>
          <a:srcRect b="25533"/>
          <a:stretch>
            <a:fillRect/>
          </a:stretch>
        </p:blipFill>
        <p:spPr bwMode="auto">
          <a:xfrm>
            <a:off x="5076825" y="3068638"/>
            <a:ext cx="3398838" cy="2089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4821" name="Picture 4" descr="176"/>
          <p:cNvPicPr>
            <a:picLocks noChangeAspect="1" noChangeArrowheads="1"/>
          </p:cNvPicPr>
          <p:nvPr/>
        </p:nvPicPr>
        <p:blipFill>
          <a:blip r:embed="rId3" cstate="print"/>
          <a:srcRect l="13329" t="52257" r="56116" b="13307"/>
          <a:stretch>
            <a:fillRect/>
          </a:stretch>
        </p:blipFill>
        <p:spPr bwMode="auto">
          <a:xfrm>
            <a:off x="0" y="2276475"/>
            <a:ext cx="4732338" cy="4579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84663" y="6442075"/>
            <a:ext cx="2808287" cy="4159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050" b="0" dirty="0" err="1">
                <a:latin typeface="Arial" charset="0"/>
              </a:rPr>
              <a:t>From</a:t>
            </a:r>
            <a:r>
              <a:rPr lang="cs-CZ" sz="1050" b="0" dirty="0">
                <a:latin typeface="Arial" charset="0"/>
              </a:rPr>
              <a:t>: </a:t>
            </a:r>
            <a:r>
              <a:rPr lang="en-US" sz="1050" b="0" dirty="0">
                <a:latin typeface="Arial" charset="0"/>
              </a:rPr>
              <a:t>Maier</a:t>
            </a:r>
            <a:r>
              <a:rPr lang="cs-CZ" sz="1050" b="0" dirty="0">
                <a:latin typeface="Arial" charset="0"/>
              </a:rPr>
              <a:t> et al. (2000): </a:t>
            </a:r>
            <a:r>
              <a:rPr lang="en-US" sz="1050" b="0" dirty="0">
                <a:latin typeface="Arial" charset="0"/>
              </a:rPr>
              <a:t>Environmental Microbiology</a:t>
            </a:r>
            <a:r>
              <a:rPr lang="cs-CZ" sz="1050" b="0" dirty="0">
                <a:latin typeface="Arial" charset="0"/>
              </a:rPr>
              <a:t>, </a:t>
            </a:r>
            <a:r>
              <a:rPr lang="en-US" sz="1050" b="0" dirty="0">
                <a:latin typeface="Arial" charset="0"/>
              </a:rPr>
              <a:t>Academic Press</a:t>
            </a:r>
            <a:endParaRPr lang="cs-CZ" sz="1050" b="0" dirty="0">
              <a:latin typeface="Arial" charset="0"/>
            </a:endParaRPr>
          </a:p>
        </p:txBody>
      </p:sp>
      <p:sp>
        <p:nvSpPr>
          <p:cNvPr id="34823" name="TextovéPole 6"/>
          <p:cNvSpPr txBox="1">
            <a:spLocks noChangeArrowheads="1"/>
          </p:cNvSpPr>
          <p:nvPr/>
        </p:nvSpPr>
        <p:spPr bwMode="auto">
          <a:xfrm>
            <a:off x="0" y="3573463"/>
            <a:ext cx="17795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0">
                <a:latin typeface="Calibri" pitchFamily="34" charset="0"/>
              </a:rPr>
              <a:t>(difúze, pasivní transport)</a:t>
            </a:r>
          </a:p>
        </p:txBody>
      </p:sp>
      <p:sp>
        <p:nvSpPr>
          <p:cNvPr id="34824" name="TextovéPole 7"/>
          <p:cNvSpPr txBox="1">
            <a:spLocks noChangeArrowheads="1"/>
          </p:cNvSpPr>
          <p:nvPr/>
        </p:nvSpPr>
        <p:spPr bwMode="auto">
          <a:xfrm>
            <a:off x="179388" y="4149725"/>
            <a:ext cx="12049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0">
                <a:latin typeface="Calibri" pitchFamily="34" charset="0"/>
              </a:rPr>
              <a:t>(velké molekuly)</a:t>
            </a:r>
          </a:p>
        </p:txBody>
      </p:sp>
      <p:sp>
        <p:nvSpPr>
          <p:cNvPr id="34825" name="TextovéPole 8"/>
          <p:cNvSpPr txBox="1">
            <a:spLocks noChangeArrowheads="1"/>
          </p:cNvSpPr>
          <p:nvPr/>
        </p:nvSpPr>
        <p:spPr bwMode="auto">
          <a:xfrm>
            <a:off x="3492500" y="5229225"/>
            <a:ext cx="1308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0">
                <a:latin typeface="Calibri" pitchFamily="34" charset="0"/>
              </a:rPr>
              <a:t>(aktivní transport)</a:t>
            </a:r>
          </a:p>
        </p:txBody>
      </p:sp>
      <p:sp>
        <p:nvSpPr>
          <p:cNvPr id="10" name="Pravá složená závorka 9"/>
          <p:cNvSpPr/>
          <p:nvPr/>
        </p:nvSpPr>
        <p:spPr>
          <a:xfrm>
            <a:off x="3276600" y="4581525"/>
            <a:ext cx="287338" cy="1727200"/>
          </a:xfrm>
          <a:prstGeom prst="rightBrace">
            <a:avLst>
              <a:gd name="adj1" fmla="val 60698"/>
              <a:gd name="adj2" fmla="val 4618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Organické polutanty a membrána</a:t>
            </a:r>
            <a:endParaRPr lang="en-US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pPr eaLnBrk="1" hangingPunct="1"/>
            <a:r>
              <a:rPr lang="cs-CZ" sz="2200" smtClean="0"/>
              <a:t>Pokud jsou lipofilní, rozpouští se v lipidické dvojvrstvě a prochází velmi dobře</a:t>
            </a:r>
          </a:p>
          <a:p>
            <a:pPr eaLnBrk="1" hangingPunct="1"/>
            <a:r>
              <a:rPr lang="cs-CZ" sz="2200" smtClean="0"/>
              <a:t>Ionizovatelné a velké molekuly hůře</a:t>
            </a:r>
          </a:p>
          <a:p>
            <a:pPr eaLnBrk="1" hangingPunct="1"/>
            <a:r>
              <a:rPr lang="cs-CZ" sz="2200" smtClean="0"/>
              <a:t>Buněčná membrána je považována za hlavní místo </a:t>
            </a:r>
            <a:r>
              <a:rPr lang="cs-CZ" sz="2200" smtClean="0">
                <a:solidFill>
                  <a:srgbClr val="6600FF"/>
                </a:solidFill>
              </a:rPr>
              <a:t>akumulace organických kontaminantů</a:t>
            </a:r>
            <a:r>
              <a:rPr lang="cs-CZ" sz="2200" smtClean="0"/>
              <a:t> u mikroorganismů </a:t>
            </a:r>
          </a:p>
          <a:p>
            <a:pPr eaLnBrk="1" hangingPunct="1"/>
            <a:r>
              <a:rPr lang="cs-CZ" sz="2200" smtClean="0"/>
              <a:t>Toxicita organických kontaminantů bez náboje jako jsou ropné uhlovodíky nebo organická rozpouštědla je z velké části způsobena nespecifickým </a:t>
            </a:r>
            <a:r>
              <a:rPr lang="cs-CZ" sz="2200" smtClean="0">
                <a:solidFill>
                  <a:srgbClr val="6600FF"/>
                </a:solidFill>
              </a:rPr>
              <a:t>narkotickým typem účinku</a:t>
            </a:r>
          </a:p>
          <a:p>
            <a:pPr eaLnBrk="1" hangingPunct="1"/>
            <a:r>
              <a:rPr lang="cs-CZ" sz="2200" smtClean="0"/>
              <a:t>Nespecifická toxicita narkotického typu je založena na rozdělení rozpuštěného kontaminantu v lipofilní vrstvě buněčné membrány, což způsobí </a:t>
            </a:r>
            <a:r>
              <a:rPr lang="cs-CZ" sz="2200" smtClean="0">
                <a:solidFill>
                  <a:srgbClr val="6600FF"/>
                </a:solidFill>
              </a:rPr>
              <a:t>narušení integrity (celistvosti) membrány</a:t>
            </a:r>
          </a:p>
          <a:p>
            <a:pPr eaLnBrk="1" hangingPunct="1"/>
            <a:r>
              <a:rPr lang="cs-CZ" sz="2200" smtClean="0"/>
              <a:t>Jedním z následků vystavení membrány kontaminantu je zvýšení její propustnosti (a tím i usnadnění přenosu dalších kontaminantů)</a:t>
            </a:r>
            <a:endParaRPr lang="en-US" sz="22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Buněčná stěna</a:t>
            </a:r>
            <a:endParaRPr lang="cs-CZ" dirty="0"/>
          </a:p>
        </p:txBody>
      </p:sp>
      <p:sp>
        <p:nvSpPr>
          <p:cNvPr id="36867" name="Zástupný symbol pro obsah 2"/>
          <p:cNvSpPr>
            <a:spLocks noGrp="1"/>
          </p:cNvSpPr>
          <p:nvPr>
            <p:ph idx="1"/>
          </p:nvPr>
        </p:nvSpPr>
        <p:spPr>
          <a:xfrm>
            <a:off x="539750" y="1052513"/>
            <a:ext cx="8135938" cy="5256212"/>
          </a:xfrm>
        </p:spPr>
        <p:txBody>
          <a:bodyPr/>
          <a:lstStyle/>
          <a:p>
            <a:pPr eaLnBrk="1" hangingPunct="1"/>
            <a:r>
              <a:rPr lang="cs-CZ" smtClean="0"/>
              <a:t>není propustná pro makromolekuly</a:t>
            </a:r>
          </a:p>
          <a:p>
            <a:pPr eaLnBrk="1" hangingPunct="1"/>
            <a:r>
              <a:rPr lang="cs-CZ" smtClean="0"/>
              <a:t>mezi membránou a stěnou je tzv. periplazmový prostor, kde probíhají některé enzymatické aktivity</a:t>
            </a:r>
          </a:p>
          <a:p>
            <a:pPr eaLnBrk="1" hangingPunct="1"/>
            <a:r>
              <a:rPr lang="cs-CZ" smtClean="0"/>
              <a:t>z pohledu přestupu kontaminantů je důležitá zejména u prokaryot</a:t>
            </a:r>
          </a:p>
          <a:p>
            <a:pPr eaLnBrk="1" hangingPunct="1"/>
            <a:r>
              <a:rPr lang="cs-CZ" smtClean="0"/>
              <a:t>rozdělení na gram-pozitivní a gram-negativní</a:t>
            </a:r>
          </a:p>
          <a:p>
            <a:pPr eaLnBrk="1" hangingPunct="1"/>
            <a:r>
              <a:rPr lang="cs-CZ" smtClean="0"/>
              <a:t>G+ - barvivo setrvá v tlusté vrstvě peptidoglykanů</a:t>
            </a:r>
          </a:p>
        </p:txBody>
      </p:sp>
      <p:pic>
        <p:nvPicPr>
          <p:cNvPr id="36868" name="Picture 5" descr="グラム染色-1"/>
          <p:cNvPicPr>
            <a:picLocks noChangeAspect="1" noChangeArrowheads="1"/>
          </p:cNvPicPr>
          <p:nvPr/>
        </p:nvPicPr>
        <p:blipFill>
          <a:blip r:embed="rId2" cstate="print">
            <a:lum bright="4000" contrast="10000"/>
          </a:blip>
          <a:srcRect b="19424"/>
          <a:stretch>
            <a:fillRect/>
          </a:stretch>
        </p:blipFill>
        <p:spPr bwMode="auto">
          <a:xfrm>
            <a:off x="250825" y="4167188"/>
            <a:ext cx="4321175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2700338" y="3644900"/>
            <a:ext cx="2084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Gramovo barvení ...</a:t>
            </a:r>
            <a:endParaRPr lang="en-US"/>
          </a:p>
        </p:txBody>
      </p:sp>
      <p:pic>
        <p:nvPicPr>
          <p:cNvPr id="36870" name="Picture 7" descr="http://old.lf3.cuni.cz/mikrobiologie/bak/uceb/obsah/gram/bi_gbarvick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3716338"/>
            <a:ext cx="252095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9" descr="http://upload.wikimedia.org/wikipedia/commons/thumb/c/cd/Methyl_Violet_10B.png/244px-Methyl_Violet_10B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5373688"/>
            <a:ext cx="1401762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11" descr="http://www.sigmaaldrich.com/large/structureimages/29/mfcd0001312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750" y="5373688"/>
            <a:ext cx="14668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Buněčná stěna</a:t>
            </a:r>
            <a:endParaRPr lang="en-US" dirty="0"/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/>
          </a:p>
        </p:txBody>
      </p:sp>
      <p:pic>
        <p:nvPicPr>
          <p:cNvPr id="37892" name="Picture 5" descr="58"/>
          <p:cNvPicPr>
            <a:picLocks noChangeAspect="1" noChangeArrowheads="1"/>
          </p:cNvPicPr>
          <p:nvPr/>
        </p:nvPicPr>
        <p:blipFill>
          <a:blip r:embed="rId3" cstate="print"/>
          <a:srcRect l="10782" t="53600" r="10803" b="16989"/>
          <a:stretch>
            <a:fillRect/>
          </a:stretch>
        </p:blipFill>
        <p:spPr bwMode="auto">
          <a:xfrm>
            <a:off x="539750" y="981075"/>
            <a:ext cx="8316913" cy="4256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643438" y="6602413"/>
            <a:ext cx="4498975" cy="25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050" b="0">
                <a:latin typeface="Arial" charset="0"/>
              </a:rPr>
              <a:t>From: </a:t>
            </a:r>
            <a:r>
              <a:rPr lang="en-US" sz="1050" b="0">
                <a:latin typeface="Arial" charset="0"/>
              </a:rPr>
              <a:t>Maier</a:t>
            </a:r>
            <a:r>
              <a:rPr lang="cs-CZ" sz="1050" b="0">
                <a:latin typeface="Arial" charset="0"/>
              </a:rPr>
              <a:t> et al. (2000): </a:t>
            </a:r>
            <a:r>
              <a:rPr lang="en-US" sz="1050" b="0">
                <a:latin typeface="Arial" charset="0"/>
              </a:rPr>
              <a:t>Environmental Microbiology</a:t>
            </a:r>
            <a:r>
              <a:rPr lang="cs-CZ" sz="1050" b="0">
                <a:latin typeface="Arial" charset="0"/>
              </a:rPr>
              <a:t>, </a:t>
            </a:r>
            <a:r>
              <a:rPr lang="en-US" sz="1050" b="0">
                <a:latin typeface="Arial" charset="0"/>
              </a:rPr>
              <a:t>Academic Press</a:t>
            </a:r>
            <a:endParaRPr lang="cs-CZ" sz="1050" b="0">
              <a:latin typeface="Arial" charset="0"/>
            </a:endParaRPr>
          </a:p>
        </p:txBody>
      </p:sp>
      <p:sp>
        <p:nvSpPr>
          <p:cNvPr id="37894" name="TextovéPole 11"/>
          <p:cNvSpPr txBox="1">
            <a:spLocks noChangeArrowheads="1"/>
          </p:cNvSpPr>
          <p:nvPr/>
        </p:nvSpPr>
        <p:spPr bwMode="auto">
          <a:xfrm>
            <a:off x="109538" y="5300663"/>
            <a:ext cx="36464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cs-CZ" sz="1400" b="0"/>
              <a:t> G- stěna je tenčí a méně hmotná</a:t>
            </a:r>
          </a:p>
          <a:p>
            <a:pPr>
              <a:buFontTx/>
              <a:buChar char="-"/>
            </a:pPr>
            <a:r>
              <a:rPr lang="cs-CZ" sz="1400" b="0"/>
              <a:t> lipopolysacharidy určují antigenní specifitu</a:t>
            </a:r>
          </a:p>
        </p:txBody>
      </p:sp>
      <p:sp>
        <p:nvSpPr>
          <p:cNvPr id="37895" name="Text Box 3"/>
          <p:cNvSpPr txBox="1">
            <a:spLocks noChangeArrowheads="1"/>
          </p:cNvSpPr>
          <p:nvPr/>
        </p:nvSpPr>
        <p:spPr bwMode="auto">
          <a:xfrm>
            <a:off x="4895850" y="5300663"/>
            <a:ext cx="42481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0"/>
              <a:t>- síťovina polymerů je pevnější než u G-</a:t>
            </a:r>
          </a:p>
          <a:p>
            <a:r>
              <a:rPr lang="cs-CZ" sz="1400" b="0"/>
              <a:t>- mnoho vrstev zesíťovaného peptidoglykanu</a:t>
            </a:r>
          </a:p>
          <a:p>
            <a:r>
              <a:rPr lang="cs-CZ" sz="1400" b="0"/>
              <a:t>- teichoové kyseliny váží dvojmocné kationty</a:t>
            </a:r>
          </a:p>
          <a:p>
            <a:r>
              <a:rPr lang="cs-CZ" sz="1400" b="0"/>
              <a:t>- buněčná stěna neobsahuje lipidy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Buněčná stěna</a:t>
            </a:r>
            <a:endParaRPr lang="cs-CZ" dirty="0"/>
          </a:p>
        </p:txBody>
      </p:sp>
      <p:pic>
        <p:nvPicPr>
          <p:cNvPr id="38915" name="Picture 2" descr="http://www.pc.maricopa.edu/Biology/rcotter/BIO%20205/LessonBuilders/Chapter%204%20LB/cow95289_04_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513"/>
            <a:ext cx="9131300" cy="580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Peptidoglykan</a:t>
            </a:r>
            <a:endParaRPr lang="cs-CZ" dirty="0"/>
          </a:p>
        </p:txBody>
      </p:sp>
      <p:pic>
        <p:nvPicPr>
          <p:cNvPr id="40963" name="Picture 8" descr="06"/>
          <p:cNvPicPr>
            <a:picLocks noChangeAspect="1" noChangeArrowheads="1"/>
          </p:cNvPicPr>
          <p:nvPr/>
        </p:nvPicPr>
        <p:blipFill>
          <a:blip r:embed="rId2" cstate="print"/>
          <a:srcRect l="11452" t="13934" r="15053" b="12769"/>
          <a:stretch>
            <a:fillRect/>
          </a:stretch>
        </p:blipFill>
        <p:spPr bwMode="auto">
          <a:xfrm>
            <a:off x="0" y="1046163"/>
            <a:ext cx="4284663" cy="5810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4" name="Picture 8" descr="08"/>
          <p:cNvPicPr>
            <a:picLocks noChangeAspect="1" noChangeArrowheads="1"/>
          </p:cNvPicPr>
          <p:nvPr/>
        </p:nvPicPr>
        <p:blipFill>
          <a:blip r:embed="rId3" cstate="print"/>
          <a:srcRect l="31041" t="62489" r="31401" b="24318"/>
          <a:stretch>
            <a:fillRect/>
          </a:stretch>
        </p:blipFill>
        <p:spPr bwMode="auto">
          <a:xfrm>
            <a:off x="4716463" y="1412875"/>
            <a:ext cx="4224337" cy="2016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5" name="Picture 8" descr="08"/>
          <p:cNvPicPr>
            <a:picLocks noChangeAspect="1" noChangeArrowheads="1"/>
          </p:cNvPicPr>
          <p:nvPr/>
        </p:nvPicPr>
        <p:blipFill>
          <a:blip r:embed="rId3" cstate="print"/>
          <a:srcRect l="26625" t="77666" r="23282" b="8232"/>
          <a:stretch>
            <a:fillRect/>
          </a:stretch>
        </p:blipFill>
        <p:spPr bwMode="auto">
          <a:xfrm>
            <a:off x="4716463" y="3860800"/>
            <a:ext cx="4254500" cy="162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66" name="TextovéPole 5"/>
          <p:cNvSpPr txBox="1">
            <a:spLocks noChangeArrowheads="1"/>
          </p:cNvSpPr>
          <p:nvPr/>
        </p:nvSpPr>
        <p:spPr bwMode="auto">
          <a:xfrm>
            <a:off x="4643438" y="1052513"/>
            <a:ext cx="15160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Zesíťování G-</a:t>
            </a:r>
          </a:p>
        </p:txBody>
      </p:sp>
      <p:sp>
        <p:nvSpPr>
          <p:cNvPr id="40967" name="TextovéPole 6"/>
          <p:cNvSpPr txBox="1">
            <a:spLocks noChangeArrowheads="1"/>
          </p:cNvSpPr>
          <p:nvPr/>
        </p:nvSpPr>
        <p:spPr bwMode="auto">
          <a:xfrm>
            <a:off x="4716463" y="3500438"/>
            <a:ext cx="15668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Zesíťování G+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Gram negativní BCT</a:t>
            </a:r>
            <a:endParaRPr lang="cs-CZ" dirty="0"/>
          </a:p>
        </p:txBody>
      </p:sp>
      <p:pic>
        <p:nvPicPr>
          <p:cNvPr id="39939" name="Picture 10" descr="02"/>
          <p:cNvPicPr>
            <a:picLocks noChangeAspect="1" noChangeArrowheads="1"/>
          </p:cNvPicPr>
          <p:nvPr/>
        </p:nvPicPr>
        <p:blipFill>
          <a:blip r:embed="rId2" cstate="print"/>
          <a:srcRect l="19589" t="60349" r="18329" b="11549"/>
          <a:stretch>
            <a:fillRect/>
          </a:stretch>
        </p:blipFill>
        <p:spPr bwMode="auto">
          <a:xfrm>
            <a:off x="4276725" y="3860800"/>
            <a:ext cx="4867275" cy="2995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40" name="Picture 7" descr="04"/>
          <p:cNvPicPr>
            <a:picLocks noChangeAspect="1" noChangeArrowheads="1"/>
          </p:cNvPicPr>
          <p:nvPr/>
        </p:nvPicPr>
        <p:blipFill>
          <a:blip r:embed="rId3" cstate="print"/>
          <a:srcRect l="3241" t="57191" r="23262" b="6755"/>
          <a:stretch>
            <a:fillRect/>
          </a:stretch>
        </p:blipFill>
        <p:spPr bwMode="auto">
          <a:xfrm>
            <a:off x="4932363" y="1052513"/>
            <a:ext cx="4033837" cy="2690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41" name="Picture 8" descr="http://www.ppdictionary.com/bacteria/gram_negative_bacter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975"/>
            <a:ext cx="4140200" cy="56594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9942" name="Picture 8" descr="02"/>
          <p:cNvPicPr>
            <a:picLocks noChangeAspect="1" noChangeArrowheads="1"/>
          </p:cNvPicPr>
          <p:nvPr/>
        </p:nvPicPr>
        <p:blipFill>
          <a:blip r:embed="rId2" cstate="print"/>
          <a:srcRect l="19589" t="21165" r="55675" b="65060"/>
          <a:stretch>
            <a:fillRect/>
          </a:stretch>
        </p:blipFill>
        <p:spPr bwMode="auto">
          <a:xfrm>
            <a:off x="2916238" y="1052513"/>
            <a:ext cx="1906587" cy="144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 </a:t>
            </a:r>
            <a:r>
              <a:rPr lang="cs-CZ" dirty="0" err="1" smtClean="0"/>
              <a:t>Lipopolysacharidy</a:t>
            </a:r>
            <a:r>
              <a:rPr lang="cs-CZ" dirty="0" smtClean="0"/>
              <a:t> (LPS)</a:t>
            </a:r>
            <a:endParaRPr lang="cs-CZ" dirty="0"/>
          </a:p>
        </p:txBody>
      </p:sp>
      <p:pic>
        <p:nvPicPr>
          <p:cNvPr id="41987" name="Picture 4" descr="http://withfriendship.com/images/h/38218/Lipopolysaccharide-image.jpg"/>
          <p:cNvPicPr>
            <a:picLocks noChangeAspect="1" noChangeArrowheads="1"/>
          </p:cNvPicPr>
          <p:nvPr/>
        </p:nvPicPr>
        <p:blipFill>
          <a:blip r:embed="rId2" cstate="print"/>
          <a:srcRect t="6317"/>
          <a:stretch>
            <a:fillRect/>
          </a:stretch>
        </p:blipFill>
        <p:spPr bwMode="auto">
          <a:xfrm>
            <a:off x="3317875" y="2060575"/>
            <a:ext cx="5740400" cy="4032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1988" name="Picture 6" descr="http://withfriendship.com/images/h/38218/lipopolysaccharide-md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1075"/>
            <a:ext cx="3232150" cy="5875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Teichoové</a:t>
            </a:r>
            <a:r>
              <a:rPr lang="cs-CZ" dirty="0" smtClean="0"/>
              <a:t> kyseliny</a:t>
            </a:r>
            <a:endParaRPr lang="cs-CZ" dirty="0"/>
          </a:p>
        </p:txBody>
      </p:sp>
      <p:pic>
        <p:nvPicPr>
          <p:cNvPr id="43011" name="Picture 2" descr="http://micro.digitalproteus.com/pics/techoicac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4087813" cy="45640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3012" name="Picture 2" descr="http://web.virginia.edu/Heidi/chapter9/Images/8883n09_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1989138"/>
            <a:ext cx="4870450" cy="2952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Působení toxických látek na MO</a:t>
            </a:r>
            <a:endParaRPr lang="cs-CZ" dirty="0"/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sz="1200" b="0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95288" y="981075"/>
            <a:ext cx="820896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365125" algn="just">
              <a:buFontTx/>
              <a:buChar char="•"/>
            </a:pPr>
            <a:r>
              <a:rPr lang="cs-CZ" sz="2000"/>
              <a:t>funkce času</a:t>
            </a:r>
            <a:r>
              <a:rPr lang="cs-CZ" sz="2000" b="0"/>
              <a:t> - lineární, u chronického působení spíše klesá s dobou působení (důsledek adaptace), případně opakovaná expozice</a:t>
            </a:r>
          </a:p>
          <a:p>
            <a:pPr marL="365125" indent="-365125" algn="just">
              <a:buFontTx/>
              <a:buChar char="•"/>
            </a:pPr>
            <a:r>
              <a:rPr lang="cs-CZ" sz="2000" b="0"/>
              <a:t>u MO není tak jednoznačně oddělitelná akutní a chronická toxicita</a:t>
            </a:r>
          </a:p>
        </p:txBody>
      </p:sp>
      <p:pic>
        <p:nvPicPr>
          <p:cNvPr id="15365" name="Picture 5" descr="106"/>
          <p:cNvPicPr>
            <a:picLocks noChangeAspect="1" noChangeArrowheads="1"/>
          </p:cNvPicPr>
          <p:nvPr/>
        </p:nvPicPr>
        <p:blipFill>
          <a:blip r:embed="rId3" cstate="print"/>
          <a:srcRect l="13789" t="53574" r="11449" b="7372"/>
          <a:stretch>
            <a:fillRect/>
          </a:stretch>
        </p:blipFill>
        <p:spPr bwMode="auto">
          <a:xfrm>
            <a:off x="2411413" y="2852738"/>
            <a:ext cx="5326062" cy="3781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6" name="Text Box 4"/>
          <p:cNvSpPr txBox="1">
            <a:spLocks noChangeArrowheads="1"/>
          </p:cNvSpPr>
          <p:nvPr/>
        </p:nvSpPr>
        <p:spPr bwMode="auto">
          <a:xfrm>
            <a:off x="755650" y="2420938"/>
            <a:ext cx="7848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/>
              <a:t>Ireverzibilita působení toxického efektu: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Buněčná stěna řas</a:t>
            </a:r>
            <a:endParaRPr lang="cs-CZ" dirty="0"/>
          </a:p>
        </p:txBody>
      </p:sp>
      <p:sp>
        <p:nvSpPr>
          <p:cNvPr id="44035" name="Zástupný symbol pro obsah 3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mtClean="0"/>
              <a:t>Skládá se z polysacharidů (např. celulóza) a/nebo řady glykoproteinů:</a:t>
            </a:r>
          </a:p>
          <a:p>
            <a:pPr marL="455613" lvl="2">
              <a:spcAft>
                <a:spcPts val="600"/>
              </a:spcAft>
            </a:pPr>
            <a:r>
              <a:rPr lang="cs-CZ" smtClean="0"/>
              <a:t>celulóza</a:t>
            </a:r>
          </a:p>
          <a:p>
            <a:pPr marL="455613" lvl="2">
              <a:spcAft>
                <a:spcPts val="600"/>
              </a:spcAft>
            </a:pPr>
            <a:r>
              <a:rPr lang="cs-CZ" smtClean="0"/>
              <a:t>manany (polymer monózy) – mořské zelené řasy</a:t>
            </a:r>
          </a:p>
          <a:p>
            <a:pPr marL="455613" lvl="2">
              <a:spcAft>
                <a:spcPts val="600"/>
              </a:spcAft>
            </a:pPr>
            <a:r>
              <a:rPr lang="cs-CZ" smtClean="0"/>
              <a:t>xylany – zelené řasy, vysoce síťovaný polymer xylózy</a:t>
            </a:r>
          </a:p>
          <a:p>
            <a:pPr marL="455613" lvl="2">
              <a:spcAft>
                <a:spcPts val="600"/>
              </a:spcAft>
            </a:pPr>
            <a:r>
              <a:rPr lang="cs-CZ" smtClean="0"/>
              <a:t>alginová kyselina – hnědé řasy, lineární polymer, složený </a:t>
            </a:r>
            <a:br>
              <a:rPr lang="cs-CZ" smtClean="0"/>
            </a:br>
            <a:r>
              <a:rPr lang="cs-CZ" smtClean="0"/>
              <a:t>z jednotek kyseliny D-manuronové a L-guluronové, </a:t>
            </a:r>
            <a:br>
              <a:rPr lang="cs-CZ" smtClean="0"/>
            </a:br>
            <a:r>
              <a:rPr lang="cs-CZ" smtClean="0"/>
              <a:t>vázaných převážně glykosidickou vazbou </a:t>
            </a:r>
            <a:endParaRPr lang="en-US" smtClean="0"/>
          </a:p>
          <a:p>
            <a:pPr marL="455613" lvl="2">
              <a:spcAft>
                <a:spcPts val="600"/>
              </a:spcAft>
            </a:pPr>
            <a:r>
              <a:rPr lang="cs-CZ" smtClean="0"/>
              <a:t>sulfonované polysacharidy – velice časté, ruduchy, </a:t>
            </a:r>
            <a:br>
              <a:rPr lang="cs-CZ" smtClean="0"/>
            </a:br>
            <a:r>
              <a:rPr lang="cs-CZ" smtClean="0"/>
              <a:t>např. </a:t>
            </a:r>
            <a:r>
              <a:rPr lang="en-US" smtClean="0"/>
              <a:t>agar</a:t>
            </a:r>
            <a:r>
              <a:rPr lang="cs-CZ" smtClean="0"/>
              <a:t>óza, </a:t>
            </a:r>
            <a:r>
              <a:rPr lang="en-US" smtClean="0"/>
              <a:t>carrageenan, porphyran</a:t>
            </a:r>
            <a:r>
              <a:rPr lang="cs-CZ" smtClean="0"/>
              <a:t> …</a:t>
            </a:r>
            <a:r>
              <a:rPr lang="en-US" smtClean="0"/>
              <a:t> </a:t>
            </a:r>
          </a:p>
          <a:p>
            <a:pPr marL="455613" lvl="2">
              <a:spcAft>
                <a:spcPts val="600"/>
              </a:spcAft>
            </a:pPr>
            <a:r>
              <a:rPr lang="en-US" smtClean="0"/>
              <a:t>sporopollenin</a:t>
            </a:r>
            <a:r>
              <a:rPr lang="cs-CZ" smtClean="0"/>
              <a:t> (složitý polymer z FA, fenolů, karotenoidů)</a:t>
            </a:r>
          </a:p>
          <a:p>
            <a:pPr marL="455613" lvl="2">
              <a:spcAft>
                <a:spcPts val="600"/>
              </a:spcAft>
            </a:pPr>
            <a:r>
              <a:rPr lang="cs-CZ" smtClean="0"/>
              <a:t>ionty Ca</a:t>
            </a:r>
            <a:endParaRPr lang="en-US" smtClean="0"/>
          </a:p>
          <a:p>
            <a:pPr>
              <a:spcAft>
                <a:spcPts val="600"/>
              </a:spcAft>
            </a:pPr>
            <a:r>
              <a:rPr lang="cs-CZ" smtClean="0"/>
              <a:t>Rozsivky syntéza b. stěny z </a:t>
            </a:r>
            <a:r>
              <a:rPr lang="en-US" smtClean="0"/>
              <a:t>H</a:t>
            </a:r>
            <a:r>
              <a:rPr lang="en-US" baseline="-25000" smtClean="0"/>
              <a:t>4</a:t>
            </a:r>
            <a:r>
              <a:rPr lang="en-US" smtClean="0"/>
              <a:t>SiO</a:t>
            </a:r>
            <a:r>
              <a:rPr lang="en-US" baseline="-25000" smtClean="0"/>
              <a:t>4</a:t>
            </a:r>
            <a:r>
              <a:rPr lang="cs-CZ" smtClean="0"/>
              <a:t>, uvnitř buňky polymerizace a transport na povrch (menší spotřeba E než org. polymery, vysoké růstové rychlosti rozsivek)</a:t>
            </a:r>
            <a:endParaRPr lang="en-US" smtClean="0"/>
          </a:p>
        </p:txBody>
      </p:sp>
      <p:pic>
        <p:nvPicPr>
          <p:cNvPr id="44036" name="Picture 4" descr="File:Xylan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1484313"/>
            <a:ext cx="2808287" cy="128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6" descr="File:Alginsäure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5825" y="2565400"/>
            <a:ext cx="19081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8" descr="File:Agarose polymere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625" y="2997200"/>
            <a:ext cx="1785938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10" descr="File:Moleculare structure of different carrageenan types.sv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r="53951" b="82835"/>
          <a:stretch>
            <a:fillRect/>
          </a:stretch>
        </p:blipFill>
        <p:spPr bwMode="auto">
          <a:xfrm>
            <a:off x="7618413" y="3357563"/>
            <a:ext cx="152558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Přímá spojovací šipka 10"/>
          <p:cNvCxnSpPr/>
          <p:nvPr/>
        </p:nvCxnSpPr>
        <p:spPr>
          <a:xfrm flipV="1">
            <a:off x="5724525" y="1989138"/>
            <a:ext cx="935038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5867400" y="2708275"/>
            <a:ext cx="1296988" cy="1444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V="1">
            <a:off x="5003800" y="3573463"/>
            <a:ext cx="504825" cy="71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>
            <a:endCxn id="147466" idx="1"/>
          </p:cNvCxnSpPr>
          <p:nvPr/>
        </p:nvCxnSpPr>
        <p:spPr>
          <a:xfrm>
            <a:off x="5003800" y="3644900"/>
            <a:ext cx="2614613" cy="1444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44" name="Picture 12" descr="File:Diatomeas w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b="67747"/>
          <a:stretch>
            <a:fillRect/>
          </a:stretch>
        </p:blipFill>
        <p:spPr bwMode="auto">
          <a:xfrm>
            <a:off x="0" y="5788025"/>
            <a:ext cx="4522788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5" name="Picture 12" descr="File:Diatomeas w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t="34033" b="34206"/>
          <a:stretch>
            <a:fillRect/>
          </a:stretch>
        </p:blipFill>
        <p:spPr bwMode="auto">
          <a:xfrm>
            <a:off x="4545013" y="5788025"/>
            <a:ext cx="4598987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Buněčná stěna hub</a:t>
            </a:r>
            <a:endParaRPr lang="cs-CZ" dirty="0"/>
          </a:p>
        </p:txBody>
      </p:sp>
      <p:sp>
        <p:nvSpPr>
          <p:cNvPr id="45059" name="Zástupný symbol pro obsah 2"/>
          <p:cNvSpPr>
            <a:spLocks noGrp="1"/>
          </p:cNvSpPr>
          <p:nvPr>
            <p:ph idx="1"/>
          </p:nvPr>
        </p:nvSpPr>
        <p:spPr>
          <a:xfrm>
            <a:off x="250825" y="1052513"/>
            <a:ext cx="6769100" cy="5256212"/>
          </a:xfrm>
        </p:spPr>
        <p:txBody>
          <a:bodyPr/>
          <a:lstStyle/>
          <a:p>
            <a:r>
              <a:rPr lang="cs-CZ" b="1" smtClean="0"/>
              <a:t>Chitin</a:t>
            </a:r>
            <a:r>
              <a:rPr lang="cs-CZ" smtClean="0"/>
              <a:t> + další polysacharidy (nemají celulózu)</a:t>
            </a:r>
          </a:p>
          <a:p>
            <a:r>
              <a:rPr lang="cs-CZ" smtClean="0"/>
              <a:t>Nad plasmatickou membránou jsou tři vrstvy:</a:t>
            </a:r>
          </a:p>
          <a:p>
            <a:pPr lvl="1"/>
            <a:r>
              <a:rPr lang="en-US" smtClean="0"/>
              <a:t>Chitin</a:t>
            </a:r>
            <a:r>
              <a:rPr lang="cs-CZ" smtClean="0"/>
              <a:t> – polymer </a:t>
            </a:r>
            <a:r>
              <a:rPr lang="en-US" smtClean="0"/>
              <a:t>N-acetyl-D-glucosamin</a:t>
            </a:r>
            <a:r>
              <a:rPr lang="cs-CZ" smtClean="0"/>
              <a:t>u</a:t>
            </a:r>
            <a:r>
              <a:rPr lang="en-US" smtClean="0"/>
              <a:t> </a:t>
            </a:r>
          </a:p>
          <a:p>
            <a:pPr lvl="1"/>
            <a:r>
              <a:rPr lang="en-US" smtClean="0"/>
              <a:t>β-1,3-glucan (zymosan) </a:t>
            </a:r>
            <a:r>
              <a:rPr lang="cs-CZ" smtClean="0"/>
              <a:t>– polymer D-glukózy</a:t>
            </a:r>
            <a:endParaRPr lang="en-US" smtClean="0"/>
          </a:p>
          <a:p>
            <a:pPr lvl="1"/>
            <a:r>
              <a:rPr lang="cs-CZ" smtClean="0"/>
              <a:t>glykoproteiny obsahující manózu, které jsou směrem ven z buňky spojeny s velkým množstvím polysacharidových řetízků</a:t>
            </a:r>
          </a:p>
        </p:txBody>
      </p:sp>
      <p:pic>
        <p:nvPicPr>
          <p:cNvPr id="45060" name="Picture 2" descr="File:Chitin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908050"/>
            <a:ext cx="2089150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4" descr="http://upload.wikimedia.org/wikipedia/commons/thumb/b/bf/Zymosan.png/200px-Zymosan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b="25000"/>
          <a:stretch>
            <a:fillRect/>
          </a:stretch>
        </p:blipFill>
        <p:spPr bwMode="auto">
          <a:xfrm>
            <a:off x="7451725" y="2420938"/>
            <a:ext cx="140493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 descr="http://www.chemgapedia.de/vsengine/media/vsc/de/ch/8/bc/proteine/funktion_v_prot/konjugierte_proteine/bilder/glycopr1_swf_altref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240" y="3573463"/>
            <a:ext cx="2376835" cy="319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8" descr="http://www.glogster.com/media/2/4/11/57/4115737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113" y="3500438"/>
            <a:ext cx="3286125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685800" y="1773238"/>
            <a:ext cx="7772400" cy="2879725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Interakce toxikantů s mikrobiálními buňkami, obrana MO proti toxikantům, toxicita, biodegradace polutantů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Jsou velké rozdíly dle typu </a:t>
            </a:r>
            <a:r>
              <a:rPr lang="cs-CZ" dirty="0" err="1" smtClean="0"/>
              <a:t>toxikantu</a:t>
            </a:r>
            <a:endParaRPr lang="en-US" dirty="0"/>
          </a:p>
        </p:txBody>
      </p:sp>
      <p:sp>
        <p:nvSpPr>
          <p:cNvPr id="47107" name="Zástupný symbol pro obsah 4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pPr>
              <a:spcAft>
                <a:spcPts val="600"/>
              </a:spcAft>
              <a:buFont typeface="Arial" pitchFamily="34" charset="0"/>
              <a:buNone/>
            </a:pPr>
            <a:r>
              <a:rPr lang="cs-CZ" sz="1800" b="1" smtClean="0"/>
              <a:t>Jedy nespecifické:</a:t>
            </a:r>
          </a:p>
          <a:p>
            <a:pPr lvl="1">
              <a:spcAft>
                <a:spcPts val="600"/>
              </a:spcAft>
            </a:pPr>
            <a:r>
              <a:rPr lang="cs-CZ" sz="1600" smtClean="0"/>
              <a:t>nespecificky narušují struktury buňky</a:t>
            </a:r>
          </a:p>
          <a:p>
            <a:pPr lvl="1">
              <a:spcAft>
                <a:spcPts val="600"/>
              </a:spcAft>
            </a:pPr>
            <a:r>
              <a:rPr lang="cs-CZ" sz="1600" smtClean="0"/>
              <a:t>např. kyseliny a zásady, soli těžkých kovů (sráží bílkoviny cytoplazmy), halogeny, alkoholy, aldehydy</a:t>
            </a:r>
          </a:p>
          <a:p>
            <a:pPr lvl="1">
              <a:spcAft>
                <a:spcPts val="600"/>
              </a:spcAft>
            </a:pPr>
            <a:r>
              <a:rPr lang="cs-CZ" sz="1600" smtClean="0"/>
              <a:t>nepolární narkotická toxicita – interakce nepolárních látek s plamatickou membránou – snížení její fluidity (bazální toxicita)</a:t>
            </a:r>
          </a:p>
          <a:p>
            <a:pPr>
              <a:spcAft>
                <a:spcPts val="600"/>
              </a:spcAft>
              <a:buFont typeface="Arial" pitchFamily="34" charset="0"/>
              <a:buNone/>
            </a:pPr>
            <a:r>
              <a:rPr lang="cs-CZ" sz="1800" b="1" smtClean="0"/>
              <a:t>Jedy specifické:</a:t>
            </a:r>
          </a:p>
          <a:p>
            <a:pPr lvl="1">
              <a:spcAft>
                <a:spcPts val="600"/>
              </a:spcAft>
            </a:pPr>
            <a:r>
              <a:rPr lang="cs-CZ" sz="1600" smtClean="0"/>
              <a:t>enzymové jedy – inhibice enzymů</a:t>
            </a:r>
          </a:p>
          <a:p>
            <a:pPr lvl="1">
              <a:spcAft>
                <a:spcPts val="600"/>
              </a:spcAft>
            </a:pPr>
            <a:r>
              <a:rPr lang="cs-CZ" sz="1600" smtClean="0"/>
              <a:t>interakce se specifickými receptory</a:t>
            </a:r>
          </a:p>
          <a:p>
            <a:pPr lvl="1">
              <a:spcAft>
                <a:spcPts val="600"/>
              </a:spcAft>
            </a:pPr>
            <a:r>
              <a:rPr lang="cs-CZ" sz="1600" smtClean="0"/>
              <a:t>interakce s DNA/RNA</a:t>
            </a:r>
          </a:p>
          <a:p>
            <a:pPr lvl="1">
              <a:spcAft>
                <a:spcPts val="600"/>
              </a:spcAft>
            </a:pPr>
            <a:r>
              <a:rPr lang="cs-CZ" sz="1600" smtClean="0"/>
              <a:t>narušení redox potenciálu či gradientů na membránách</a:t>
            </a:r>
          </a:p>
          <a:p>
            <a:pPr lvl="1">
              <a:spcAft>
                <a:spcPts val="600"/>
              </a:spcAft>
            </a:pPr>
            <a:r>
              <a:rPr lang="cs-CZ" sz="1600" smtClean="0"/>
              <a:t>kompetice se substráty či přirozenými ligandy</a:t>
            </a:r>
          </a:p>
          <a:p>
            <a:pPr lvl="1">
              <a:spcAft>
                <a:spcPts val="600"/>
              </a:spcAft>
            </a:pPr>
            <a:r>
              <a:rPr lang="cs-CZ" sz="1600" smtClean="0"/>
              <a:t>mitotické jedy - u eukaryot blokují průběh mitózy</a:t>
            </a:r>
          </a:p>
          <a:p>
            <a:pPr lvl="1">
              <a:spcAft>
                <a:spcPts val="600"/>
              </a:spcAft>
            </a:pPr>
            <a:r>
              <a:rPr lang="cs-CZ" sz="1600" smtClean="0"/>
              <a:t>cytostatika - zastavují buněčné dělení</a:t>
            </a:r>
          </a:p>
          <a:p>
            <a:pPr lvl="1">
              <a:spcAft>
                <a:spcPts val="600"/>
              </a:spcAft>
            </a:pPr>
            <a:r>
              <a:rPr lang="cs-CZ" sz="1600" smtClean="0"/>
              <a:t>mutageny – u MO spíše zlepšují vývoj resistence</a:t>
            </a:r>
          </a:p>
          <a:p>
            <a:pPr lvl="1">
              <a:spcAft>
                <a:spcPts val="600"/>
              </a:spcAft>
            </a:pPr>
            <a:r>
              <a:rPr lang="cs-CZ" sz="1600" smtClean="0"/>
              <a:t>kancerogeny - nemá smysl je takto brát u mikroorganismů!</a:t>
            </a:r>
          </a:p>
          <a:p>
            <a:pPr lvl="1">
              <a:spcAft>
                <a:spcPts val="600"/>
              </a:spcAft>
            </a:pPr>
            <a:r>
              <a:rPr lang="cs-CZ" sz="1600" smtClean="0"/>
              <a:t>antibiotika - blokují některé syntézy</a:t>
            </a:r>
          </a:p>
          <a:p>
            <a:pPr>
              <a:spcAft>
                <a:spcPts val="600"/>
              </a:spcAft>
            </a:pPr>
            <a:endParaRPr lang="cs-CZ" sz="1800" smtClean="0"/>
          </a:p>
        </p:txBody>
      </p:sp>
      <p:sp>
        <p:nvSpPr>
          <p:cNvPr id="47108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Interakce polutantů s MO</a:t>
            </a:r>
            <a:endParaRPr lang="cs-CZ" dirty="0"/>
          </a:p>
        </p:txBody>
      </p:sp>
      <p:sp>
        <p:nvSpPr>
          <p:cNvPr id="48131" name="Zástupný symbol pro obsah 3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pPr marL="354013" indent="-342900">
              <a:buFont typeface="Arial" pitchFamily="34" charset="0"/>
              <a:buAutoNum type="arabicPeriod"/>
            </a:pPr>
            <a:r>
              <a:rPr lang="cs-CZ" sz="1800" b="1" smtClean="0">
                <a:sym typeface="Wingdings" pitchFamily="2" charset="2"/>
              </a:rPr>
              <a:t>nepolární narkóza </a:t>
            </a:r>
            <a:r>
              <a:rPr lang="cs-CZ" sz="1800" smtClean="0">
                <a:sym typeface="Wingdings" pitchFamily="2" charset="2"/>
              </a:rPr>
              <a:t>(bazální toxicita, membránová toxicita) – projeví se až spíše ve vyšších koncentracích a koreluje s Kow</a:t>
            </a:r>
          </a:p>
          <a:p>
            <a:pPr marL="354013" indent="-342900">
              <a:buFont typeface="Arial" pitchFamily="34" charset="0"/>
              <a:buAutoNum type="arabicPeriod"/>
            </a:pPr>
            <a:r>
              <a:rPr lang="cs-CZ" sz="1800" b="1" smtClean="0">
                <a:sym typeface="Wingdings" pitchFamily="2" charset="2"/>
              </a:rPr>
              <a:t>polární narkóza </a:t>
            </a:r>
            <a:r>
              <a:rPr lang="cs-CZ" sz="1800" smtClean="0">
                <a:sym typeface="Wingdings" pitchFamily="2" charset="2"/>
              </a:rPr>
              <a:t>- pokud je organický polutant polárnější (= tedy i reaktivnější) může působit na membránové proteiny, efekty při nižších koncentracích než by odpovídalo Kow</a:t>
            </a:r>
          </a:p>
          <a:p>
            <a:pPr lvl="1">
              <a:buFont typeface="Arial" pitchFamily="34" charset="0"/>
              <a:buNone/>
            </a:pPr>
            <a:r>
              <a:rPr lang="cs-CZ" b="1" smtClean="0"/>
              <a:t>	POZN.: </a:t>
            </a:r>
            <a:r>
              <a:rPr lang="cs-CZ" smtClean="0"/>
              <a:t>u prokaryot je v membráně situována celá řada klíčových funkcí (respirační řetězce, aparát fotosyntézy, tvorba ATP, transportní proteiny, biosyntézy …) </a:t>
            </a:r>
            <a:r>
              <a:rPr lang="cs-CZ" smtClean="0">
                <a:sym typeface="Wingdings" pitchFamily="2" charset="2"/>
              </a:rPr>
              <a:t> dopad polutantů na membránu ovlivňuje i tyto funkce</a:t>
            </a:r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Interakce polutantů s MO</a:t>
            </a:r>
            <a:endParaRPr lang="cs-CZ" dirty="0"/>
          </a:p>
        </p:txBody>
      </p:sp>
      <p:sp>
        <p:nvSpPr>
          <p:cNvPr id="49155" name="Zástupný symbol pro obsah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pPr marL="468313" indent="-457200">
              <a:spcAft>
                <a:spcPts val="600"/>
              </a:spcAft>
              <a:buFont typeface="Arial" pitchFamily="34" charset="0"/>
              <a:buAutoNum type="arabicPeriod" startAt="3"/>
            </a:pPr>
            <a:r>
              <a:rPr lang="cs-CZ" b="1" smtClean="0"/>
              <a:t>napadání makromolekul</a:t>
            </a:r>
            <a:r>
              <a:rPr lang="cs-CZ" smtClean="0"/>
              <a:t> </a:t>
            </a:r>
          </a:p>
          <a:p>
            <a:pPr marL="830263" lvl="1" indent="-457200">
              <a:spcAft>
                <a:spcPts val="600"/>
              </a:spcAft>
            </a:pPr>
            <a:r>
              <a:rPr lang="cs-CZ" smtClean="0"/>
              <a:t>reaktivní toxicita: nižší koncentrace než pro narkózu</a:t>
            </a:r>
          </a:p>
          <a:p>
            <a:pPr marL="830263" lvl="1" indent="-457200">
              <a:spcAft>
                <a:spcPts val="600"/>
              </a:spcAft>
            </a:pPr>
            <a:r>
              <a:rPr lang="cs-CZ" smtClean="0"/>
              <a:t>toxicita elekrofilních skupin (org. kontaminanty po oxidaci/metabolizaci – epoxidy, chinony apod. či heterocyklické – PANHs, nitroPAHs atd.) - útočí na e- bohatá místa makromolekul (nukleotidy, SH-, NH2- v proteinech, fosfolipidech a NA)</a:t>
            </a:r>
          </a:p>
          <a:p>
            <a:pPr marL="830263" lvl="1" indent="-457200">
              <a:spcAft>
                <a:spcPts val="600"/>
              </a:spcAft>
            </a:pPr>
            <a:r>
              <a:rPr lang="cs-CZ" smtClean="0"/>
              <a:t>nebo začlenění hydrofóbní interakcí do biomolekuly (planární molekuly)</a:t>
            </a:r>
          </a:p>
        </p:txBody>
      </p:sp>
      <p:pic>
        <p:nvPicPr>
          <p:cNvPr id="49156" name="Picture 2" descr="http://upload.wikimedia.org/wikipedia/commons/thumb/e/e4/DNA_chemical_structure.svg/300px-DNA_chemical_structur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750" y="3379788"/>
            <a:ext cx="2981325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4" descr="http://burningissues.org/images/dna.pah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48238"/>
            <a:ext cx="255587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2" descr="E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468" t="21169" r="11499" b="11488"/>
          <a:stretch>
            <a:fillRect/>
          </a:stretch>
        </p:blipFill>
        <p:spPr bwMode="auto">
          <a:xfrm>
            <a:off x="2555875" y="3716338"/>
            <a:ext cx="404653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Šipka nahoru 6"/>
          <p:cNvSpPr/>
          <p:nvPr/>
        </p:nvSpPr>
        <p:spPr>
          <a:xfrm rot="18534394">
            <a:off x="6175375" y="4541838"/>
            <a:ext cx="220663" cy="2217737"/>
          </a:xfrm>
          <a:prstGeom prst="upArrow">
            <a:avLst>
              <a:gd name="adj1" fmla="val 50000"/>
              <a:gd name="adj2" fmla="val 1238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Šipka nahoru 7"/>
          <p:cNvSpPr/>
          <p:nvPr/>
        </p:nvSpPr>
        <p:spPr>
          <a:xfrm rot="16355351">
            <a:off x="2845594" y="5476082"/>
            <a:ext cx="306387" cy="1162050"/>
          </a:xfrm>
          <a:prstGeom prst="upArrow">
            <a:avLst>
              <a:gd name="adj1" fmla="val 50000"/>
              <a:gd name="adj2" fmla="val 1238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Interakce polutantů s MO</a:t>
            </a:r>
            <a:endParaRPr lang="cs-CZ" dirty="0"/>
          </a:p>
        </p:txBody>
      </p:sp>
      <p:sp>
        <p:nvSpPr>
          <p:cNvPr id="50179" name="Zástupný symbol pro obsah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pPr marL="468313" indent="-457200">
              <a:spcAft>
                <a:spcPts val="600"/>
              </a:spcAft>
              <a:buFont typeface="Arial" pitchFamily="34" charset="0"/>
              <a:buAutoNum type="arabicPeriod" startAt="4"/>
            </a:pPr>
            <a:r>
              <a:rPr lang="cs-CZ" b="1" smtClean="0"/>
              <a:t>specifické typy toxicity</a:t>
            </a:r>
            <a:r>
              <a:rPr lang="cs-CZ" smtClean="0"/>
              <a:t> </a:t>
            </a:r>
          </a:p>
          <a:p>
            <a:pPr marL="830263" lvl="1" indent="-457200">
              <a:spcAft>
                <a:spcPts val="600"/>
              </a:spcAft>
            </a:pPr>
            <a:r>
              <a:rPr lang="cs-CZ" smtClean="0"/>
              <a:t>inhibice konkrétních enzymů</a:t>
            </a:r>
          </a:p>
          <a:p>
            <a:pPr marL="830263" lvl="1" indent="-457200">
              <a:spcAft>
                <a:spcPts val="600"/>
              </a:spcAft>
            </a:pPr>
            <a:r>
              <a:rPr lang="cs-CZ" smtClean="0"/>
              <a:t>kompetitivní či nekompetitivní typ interakce vedoucí k narušení vazby substrátu a funkce enzymu</a:t>
            </a:r>
          </a:p>
          <a:p>
            <a:pPr marL="830263" lvl="1" indent="-457200">
              <a:spcAft>
                <a:spcPts val="600"/>
              </a:spcAft>
            </a:pPr>
            <a:r>
              <a:rPr lang="cs-CZ" smtClean="0"/>
              <a:t>např. inhibice enzymů respiračního řetězce</a:t>
            </a:r>
          </a:p>
          <a:p>
            <a:pPr marL="830263" lvl="1" indent="-457200">
              <a:spcAft>
                <a:spcPts val="600"/>
              </a:spcAft>
            </a:pPr>
            <a:r>
              <a:rPr lang="cs-CZ" smtClean="0"/>
              <a:t>reakce s membránovými či nukleárními receptory</a:t>
            </a:r>
          </a:p>
        </p:txBody>
      </p:sp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4438" y="3500438"/>
            <a:ext cx="4151312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Základní skupiny polutantů potenciálně toxických pro MO</a:t>
            </a:r>
            <a:endParaRPr lang="cs-CZ" dirty="0"/>
          </a:p>
        </p:txBody>
      </p:sp>
      <p:graphicFrame>
        <p:nvGraphicFramePr>
          <p:cNvPr id="3" name="Group 83"/>
          <p:cNvGraphicFramePr>
            <a:graphicFrameLocks noGrp="1"/>
          </p:cNvGraphicFramePr>
          <p:nvPr/>
        </p:nvGraphicFramePr>
        <p:xfrm>
          <a:off x="179388" y="3284538"/>
          <a:ext cx="8712967" cy="1140988"/>
        </p:xfrm>
        <a:graphic>
          <a:graphicData uri="http://schemas.openxmlformats.org/drawingml/2006/table">
            <a:tbl>
              <a:tblPr/>
              <a:tblGrid>
                <a:gridCol w="1244711"/>
                <a:gridCol w="3734128"/>
                <a:gridCol w="3734128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Pesticidy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Toxické pro nežádoucí organismy („pests“)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DDT, parathion, glyfosát (round-up), atrazin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Insekticidy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Toxické pro hmyz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členovce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DDT, parathion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Herbicidy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Toxické pro rostliny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2,4-D, </a:t>
                      </a:r>
                      <a:r>
                        <a:rPr kumimoji="0" lang="cs-CZ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glyfosát</a:t>
                      </a: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cs-CZ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atrazin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5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Fungicidy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Toxické pro houby/plísně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Pesticidy s toxickými kovy (</a:t>
                      </a:r>
                      <a:r>
                        <a:rPr kumimoji="0" lang="cs-CZ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Hg</a:t>
                      </a: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cs-CZ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Cu</a:t>
                      </a: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Group 61"/>
          <p:cNvGraphicFramePr>
            <a:graphicFrameLocks noGrp="1"/>
          </p:cNvGraphicFramePr>
          <p:nvPr/>
        </p:nvGraphicFramePr>
        <p:xfrm>
          <a:off x="179388" y="4941888"/>
          <a:ext cx="8712968" cy="1371600"/>
        </p:xfrm>
        <a:graphic>
          <a:graphicData uri="http://schemas.openxmlformats.org/drawingml/2006/table">
            <a:tbl>
              <a:tblPr/>
              <a:tblGrid>
                <a:gridCol w="1944216"/>
                <a:gridCol w="4032448"/>
                <a:gridCol w="2736304"/>
              </a:tblGrid>
              <a:tr h="1498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Lipofilní (hydrofobní)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Rozpustné v tucích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/ m</a:t>
                      </a:r>
                      <a:r>
                        <a:rPr kumimoji="0" lang="cs-CZ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álo</a:t>
                      </a: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rozpustné ve vodě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DDT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8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Hydrofilní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Rozpustné ve vodě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Fenol, moderní insekticidy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8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Neutrální organické látky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Látky bez náboje (neionizují se)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DDT, PCB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8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Surfaktanty</a:t>
                      </a: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, detergenty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Látky snižující povrchové napětí na rozhraní dvou fází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Nonylfenol, alkylbenzen sulfonáty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8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Persistentní látky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Velmi dlouhý život v prostředí (nedegradují se)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DDT, PCB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Group 74"/>
          <p:cNvGraphicFramePr>
            <a:graphicFrameLocks noGrp="1"/>
          </p:cNvGraphicFramePr>
          <p:nvPr/>
        </p:nvGraphicFramePr>
        <p:xfrm>
          <a:off x="180975" y="981075"/>
          <a:ext cx="8711505" cy="1920240"/>
        </p:xfrm>
        <a:graphic>
          <a:graphicData uri="http://schemas.openxmlformats.org/drawingml/2006/table">
            <a:tbl>
              <a:tblPr/>
              <a:tblGrid>
                <a:gridCol w="4247009"/>
                <a:gridCol w="4464496"/>
              </a:tblGrid>
              <a:tr h="191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Chlorované uhlovodíky, </a:t>
                      </a:r>
                      <a:r>
                        <a:rPr kumimoji="0" lang="cs-CZ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organochlorové</a:t>
                      </a: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látky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DDT, PCB, PCDD/</a:t>
                      </a:r>
                      <a:r>
                        <a:rPr kumimoji="0" lang="cs-CZ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Fs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Polychlorované bifenyly (PCB)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PCB153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Polycyklické aromatické uhlovodíky (PAU)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Benzo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[a]p</a:t>
                      </a: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yren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Polychlorované dibenzo-p-dioxiny („dioxiny“) a –furany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2,3,7,8-TCDD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Těžké kovy, toxické kovy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Hg, Pb, Cd (+ další)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Organokovové látky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Alkyl-cíny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Organofosfáty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Látky (insekticidy) – např. </a:t>
                      </a:r>
                      <a:r>
                        <a:rPr kumimoji="0" lang="cs-CZ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parathion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Jsou velké rozdíly dle typu </a:t>
            </a:r>
            <a:r>
              <a:rPr lang="cs-CZ" dirty="0" err="1" smtClean="0"/>
              <a:t>toxikantu</a:t>
            </a:r>
            <a:endParaRPr lang="cs-CZ" dirty="0"/>
          </a:p>
        </p:txBody>
      </p:sp>
      <p:sp>
        <p:nvSpPr>
          <p:cNvPr id="52227" name="Zástupný symbol pro obsah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r>
              <a:rPr lang="cs-CZ" b="1" smtClean="0"/>
              <a:t>Kovy</a:t>
            </a:r>
            <a:r>
              <a:rPr lang="cs-CZ" smtClean="0"/>
              <a:t> – nemohou být degradovány biologicky ani chemicky, pouze změněna jejich mobilita, forma či mohou být odstraněny (ve smyslu přemístěny) do jiného prostředí, z toho vyplývá několik závěrů:</a:t>
            </a:r>
          </a:p>
          <a:p>
            <a:pPr lvl="2"/>
            <a:r>
              <a:rPr lang="cs-CZ" smtClean="0"/>
              <a:t>Nejvíce riziková je většinou forma tzv. volného iontu</a:t>
            </a:r>
          </a:p>
          <a:p>
            <a:pPr lvl="2"/>
            <a:r>
              <a:rPr lang="cs-CZ" smtClean="0"/>
              <a:t>Celková koncentrace je irelevantní z pohledu rizika</a:t>
            </a:r>
          </a:p>
          <a:p>
            <a:pPr lvl="2"/>
            <a:r>
              <a:rPr lang="cs-CZ" smtClean="0"/>
              <a:t>Závislost na redox, pH, obsah dalších látek apod.</a:t>
            </a:r>
          </a:p>
          <a:p>
            <a:pPr lvl="2"/>
            <a:r>
              <a:rPr lang="cs-CZ" smtClean="0"/>
              <a:t>MO dokáží sorbovat kovy a měnit jejich formu – využití při remediacích  </a:t>
            </a:r>
          </a:p>
          <a:p>
            <a:endParaRPr lang="cs-CZ" smtClean="0"/>
          </a:p>
          <a:p>
            <a:r>
              <a:rPr lang="cs-CZ" b="1" smtClean="0"/>
              <a:t>Organické kontaminanty</a:t>
            </a:r>
            <a:r>
              <a:rPr lang="cs-CZ" smtClean="0"/>
              <a:t> – mikroorganismy řadu z nich dokáží transformovat, toho se využívá při biodegradacích</a:t>
            </a:r>
          </a:p>
          <a:p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Kovy a MO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Zjednodušené schéma expozice MO v prostředí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4788023" y="692695"/>
          <a:ext cx="4321051" cy="6163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388" name="Picture 2" descr="E3"/>
          <p:cNvPicPr>
            <a:picLocks noChangeAspect="1" noChangeArrowheads="1"/>
          </p:cNvPicPr>
          <p:nvPr/>
        </p:nvPicPr>
        <p:blipFill>
          <a:blip r:embed="rId7" cstate="print"/>
          <a:srcRect t="7004" r="15218" b="28880"/>
          <a:stretch>
            <a:fillRect/>
          </a:stretch>
        </p:blipFill>
        <p:spPr bwMode="auto">
          <a:xfrm>
            <a:off x="0" y="1052513"/>
            <a:ext cx="4619625" cy="58054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Interakce kovů a MO buněk</a:t>
            </a: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052513"/>
            <a:ext cx="8496300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z="1800" smtClean="0"/>
              <a:t>definice: kovy vs těžké kovy vs toxické kovy vs metaloidy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z="1800" smtClean="0"/>
              <a:t>znáte hlavní zdroje kovů v prostředí?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z="1800" b="1" u="sng" smtClean="0"/>
              <a:t>nejčastěji v hledáčku jsou: As, Cd, Cu, Cr, Hg, Pb a Zn</a:t>
            </a:r>
          </a:p>
          <a:p>
            <a:pPr eaLnBrk="1" hangingPunct="1">
              <a:lnSpc>
                <a:spcPct val="80000"/>
              </a:lnSpc>
            </a:pPr>
            <a:endParaRPr lang="cs-CZ" sz="1800" b="1" smtClean="0"/>
          </a:p>
          <a:p>
            <a:pPr eaLnBrk="1" hangingPunct="1">
              <a:lnSpc>
                <a:spcPct val="80000"/>
              </a:lnSpc>
            </a:pPr>
            <a:r>
              <a:rPr lang="cs-CZ" sz="1800" b="1" smtClean="0"/>
              <a:t>Na, K, Mg, Ca,</a:t>
            </a:r>
            <a:r>
              <a:rPr lang="cs-CZ" sz="1800" smtClean="0"/>
              <a:t> (Cr), V, Mn, Fe, Co, Ni, Cu, Zn, Mo a W – mají v mikrobiálních buňkách nějakou roli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smtClean="0"/>
              <a:t>ve stopových množstvích jsou </a:t>
            </a:r>
            <a:r>
              <a:rPr lang="cs-CZ" sz="1800" b="1" smtClean="0"/>
              <a:t>nezbytné (= esenciální) </a:t>
            </a:r>
            <a:r>
              <a:rPr lang="cs-CZ" sz="1800" smtClean="0"/>
              <a:t>pro mikrobiální růst a metabolismus, ale ve vyšších koncentracích mohou mít na mikroorganismy inhibiční účinek a ve vysokých koncentracích se mohou stát </a:t>
            </a:r>
            <a:r>
              <a:rPr lang="cs-CZ" sz="1800" b="1" smtClean="0"/>
              <a:t>toxickými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b="1" smtClean="0"/>
              <a:t>toxické kovy</a:t>
            </a:r>
            <a:r>
              <a:rPr lang="cs-CZ" sz="1800" smtClean="0"/>
              <a:t> </a:t>
            </a:r>
            <a:r>
              <a:rPr lang="cs-CZ" sz="1800" b="1" smtClean="0"/>
              <a:t>(≠ ne-esenciální) </a:t>
            </a:r>
            <a:r>
              <a:rPr lang="cs-CZ" sz="1800" smtClean="0"/>
              <a:t>= nemají žádnou známou biologickou funkci - Ag, Cd, Sn, Au, Hg, Tl, Pb, Al, Be, Li a polokovy Ge, As, Sb, Se</a:t>
            </a:r>
          </a:p>
        </p:txBody>
      </p:sp>
      <p:pic>
        <p:nvPicPr>
          <p:cNvPr id="54276" name="Picture 2" descr="E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09" r="19130" b="64319"/>
          <a:stretch>
            <a:fillRect/>
          </a:stretch>
        </p:blipFill>
        <p:spPr bwMode="auto">
          <a:xfrm>
            <a:off x="1692275" y="4279900"/>
            <a:ext cx="5724525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3779838" cy="65405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Esenciální kovy v MO</a:t>
            </a:r>
            <a:endParaRPr lang="cs-CZ" dirty="0"/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6350"/>
            <a:ext cx="5292725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Interakce kovů a MO buněk</a:t>
            </a:r>
            <a:endParaRPr lang="cs-CZ" dirty="0"/>
          </a:p>
        </p:txBody>
      </p:sp>
      <p:sp>
        <p:nvSpPr>
          <p:cNvPr id="56323" name="Zástupný symbol pro obsah 2"/>
          <p:cNvSpPr>
            <a:spLocks noGrp="1"/>
          </p:cNvSpPr>
          <p:nvPr>
            <p:ph idx="1"/>
          </p:nvPr>
        </p:nvSpPr>
        <p:spPr>
          <a:xfrm>
            <a:off x="250825" y="981075"/>
            <a:ext cx="8642350" cy="532765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mtClean="0"/>
              <a:t>toxicita kovů pro MO využívána od pradávna:</a:t>
            </a:r>
          </a:p>
          <a:p>
            <a:pPr>
              <a:spcAft>
                <a:spcPts val="600"/>
              </a:spcAft>
              <a:buFont typeface="Arial" pitchFamily="34" charset="0"/>
              <a:buNone/>
            </a:pPr>
            <a:r>
              <a:rPr lang="cs-CZ" b="1" smtClean="0"/>
              <a:t>Ag </a:t>
            </a:r>
          </a:p>
          <a:p>
            <a:pPr lvl="2">
              <a:spcAft>
                <a:spcPts val="600"/>
              </a:spcAft>
            </a:pPr>
            <a:r>
              <a:rPr lang="cs-CZ" smtClean="0"/>
              <a:t>aplikace jako AgNO</a:t>
            </a:r>
            <a:r>
              <a:rPr lang="cs-CZ" baseline="-25000" smtClean="0"/>
              <a:t>3</a:t>
            </a:r>
            <a:r>
              <a:rPr lang="cs-CZ" smtClean="0"/>
              <a:t> ve formě organických nebo anorganických solí</a:t>
            </a:r>
          </a:p>
          <a:p>
            <a:pPr lvl="2">
              <a:spcAft>
                <a:spcPts val="600"/>
              </a:spcAft>
            </a:pPr>
            <a:r>
              <a:rPr lang="cs-CZ" smtClean="0"/>
              <a:t>1884 – prevence oftalmie u novorozenců (AgNO</a:t>
            </a:r>
            <a:r>
              <a:rPr lang="cs-CZ" baseline="-25000" smtClean="0"/>
              <a:t>3</a:t>
            </a:r>
            <a:r>
              <a:rPr lang="cs-CZ" smtClean="0"/>
              <a:t>)</a:t>
            </a:r>
          </a:p>
          <a:p>
            <a:pPr lvl="2">
              <a:spcAft>
                <a:spcPts val="600"/>
              </a:spcAft>
            </a:pPr>
            <a:r>
              <a:rPr lang="cs-CZ" smtClean="0"/>
              <a:t>Ag ionty velmi reaktivní s bílkovinami a chloridy </a:t>
            </a:r>
            <a:r>
              <a:rPr lang="cs-CZ" smtClean="0">
                <a:sym typeface="Wingdings" pitchFamily="2" charset="2"/>
              </a:rPr>
              <a:t></a:t>
            </a:r>
            <a:r>
              <a:rPr lang="en-US" smtClean="0">
                <a:sym typeface="Wingdings" pitchFamily="2" charset="2"/>
              </a:rPr>
              <a:t> </a:t>
            </a:r>
            <a:r>
              <a:rPr lang="cs-CZ" smtClean="0"/>
              <a:t>omez</a:t>
            </a:r>
            <a:r>
              <a:rPr lang="en-US" smtClean="0"/>
              <a:t>en</a:t>
            </a:r>
            <a:r>
              <a:rPr lang="cs-CZ" smtClean="0"/>
              <a:t>í jejich použití jako povrchového antiseptika</a:t>
            </a:r>
          </a:p>
          <a:p>
            <a:pPr lvl="2">
              <a:spcAft>
                <a:spcPts val="600"/>
              </a:spcAft>
            </a:pPr>
            <a:r>
              <a:rPr lang="cs-CZ" smtClean="0"/>
              <a:t>koloidně rozpustné sloučeniny stříbra</a:t>
            </a:r>
          </a:p>
          <a:p>
            <a:pPr lvl="2">
              <a:spcAft>
                <a:spcPts val="600"/>
              </a:spcAft>
            </a:pPr>
            <a:r>
              <a:rPr lang="cs-CZ" smtClean="0"/>
              <a:t>dezinfekce vodypůsobí i v případech rezistence k ATB</a:t>
            </a:r>
          </a:p>
          <a:p>
            <a:pPr>
              <a:spcAft>
                <a:spcPts val="600"/>
              </a:spcAft>
              <a:buFont typeface="Arial" pitchFamily="34" charset="0"/>
              <a:buNone/>
            </a:pPr>
            <a:r>
              <a:rPr lang="cs-CZ" b="1" smtClean="0"/>
              <a:t>Cu</a:t>
            </a:r>
          </a:p>
          <a:p>
            <a:pPr lvl="2">
              <a:spcAft>
                <a:spcPts val="600"/>
              </a:spcAft>
            </a:pPr>
            <a:r>
              <a:rPr lang="cs-CZ" smtClean="0"/>
              <a:t>protihnilobný účinek mědi znám již starým Peršanům (uchovávání pitné vody v měděných nádobách)</a:t>
            </a:r>
          </a:p>
          <a:p>
            <a:pPr lvl="2">
              <a:spcAft>
                <a:spcPts val="600"/>
              </a:spcAft>
            </a:pPr>
            <a:r>
              <a:rPr lang="cs-CZ" smtClean="0"/>
              <a:t>bakteriostatický, bakteriocidní a silný fungicidní účinek</a:t>
            </a:r>
          </a:p>
          <a:p>
            <a:pPr lvl="2">
              <a:spcAft>
                <a:spcPts val="600"/>
              </a:spcAft>
            </a:pPr>
            <a:r>
              <a:rPr lang="cs-CZ" smtClean="0"/>
              <a:t>aplikace jako anorganické nebo organické sloučeniny</a:t>
            </a:r>
          </a:p>
          <a:p>
            <a:pPr lvl="2">
              <a:spcAft>
                <a:spcPts val="600"/>
              </a:spcAft>
            </a:pPr>
            <a:r>
              <a:rPr lang="cs-CZ" smtClean="0"/>
              <a:t>konzervace textilií a celulózových vláken – měďnaté soli kyseliny stearové nebo naftenové, bis(8-hydroxychinolinato)měďnatý komplex</a:t>
            </a:r>
          </a:p>
          <a:p>
            <a:pPr lvl="2">
              <a:spcAft>
                <a:spcPts val="600"/>
              </a:spcAft>
            </a:pPr>
            <a:r>
              <a:rPr lang="cs-CZ" smtClean="0"/>
              <a:t>ochrana rostlin –chloridtrihydroxyd diměďnatý</a:t>
            </a:r>
          </a:p>
          <a:p>
            <a:pPr lvl="2">
              <a:spcAft>
                <a:spcPts val="600"/>
              </a:spcAft>
            </a:pPr>
            <a:r>
              <a:rPr lang="cs-CZ" smtClean="0"/>
              <a:t>ochrana dřeva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Interakce kovů a MO buněk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052513"/>
            <a:ext cx="8496300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b="1" dirty="0" smtClean="0"/>
              <a:t>Působí několika způsoby: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z="2000" dirty="0" smtClean="0"/>
              <a:t>nahrazení esenciálních kovů z jejich normálních vazebných míst v biologických molekulách (např. As </a:t>
            </a:r>
            <a:r>
              <a:rPr lang="cs-CZ" sz="2000" dirty="0" smtClean="0">
                <a:sym typeface="Wingdings" pitchFamily="2" charset="2"/>
              </a:rPr>
              <a:t></a:t>
            </a:r>
            <a:r>
              <a:rPr lang="en-US" sz="2000" dirty="0" smtClean="0">
                <a:sym typeface="Wingdings" pitchFamily="2" charset="2"/>
              </a:rPr>
              <a:t> P, </a:t>
            </a:r>
            <a:r>
              <a:rPr lang="en-US" sz="2000" dirty="0" err="1" smtClean="0">
                <a:sym typeface="Wingdings" pitchFamily="2" charset="2"/>
              </a:rPr>
              <a:t>Cd</a:t>
            </a:r>
            <a:r>
              <a:rPr lang="en-US" sz="2000" dirty="0" smtClean="0">
                <a:sym typeface="Wingdings" pitchFamily="2" charset="2"/>
              </a:rPr>
              <a:t> </a:t>
            </a:r>
            <a:r>
              <a:rPr lang="cs-CZ" sz="2000" dirty="0" smtClean="0"/>
              <a:t> </a:t>
            </a:r>
            <a:r>
              <a:rPr lang="cs-CZ" sz="2000" dirty="0" smtClean="0">
                <a:sym typeface="Wingdings" pitchFamily="2" charset="2"/>
              </a:rPr>
              <a:t></a:t>
            </a:r>
            <a:r>
              <a:rPr lang="en-US" sz="2000" dirty="0" smtClean="0">
                <a:sym typeface="Wingdings" pitchFamily="2" charset="2"/>
              </a:rPr>
              <a:t> </a:t>
            </a:r>
            <a:r>
              <a:rPr lang="cs-CZ" sz="2000" dirty="0" err="1" smtClean="0">
                <a:sym typeface="Wingdings" pitchFamily="2" charset="2"/>
              </a:rPr>
              <a:t>Zn</a:t>
            </a:r>
            <a:r>
              <a:rPr lang="cs-CZ" sz="2000" dirty="0" smtClean="0">
                <a:sym typeface="Wingdings" pitchFamily="2" charset="2"/>
              </a:rPr>
              <a:t>)</a:t>
            </a:r>
            <a:r>
              <a:rPr lang="en-US" sz="2000" dirty="0" smtClean="0">
                <a:sym typeface="Wingdings" pitchFamily="2" charset="2"/>
              </a:rPr>
              <a:t> </a:t>
            </a:r>
            <a:endParaRPr lang="cs-CZ" sz="2000" dirty="0" smtClean="0"/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z="2000" dirty="0" smtClean="0"/>
              <a:t>narušení proteinů vazbou na SH skupiny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z="2000" dirty="0" smtClean="0"/>
              <a:t>inhibice enzymatických funkcí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z="2000" dirty="0" smtClean="0"/>
              <a:t>narušení nukleových kyselin vazbou na fosfátové nebo hydroxylové skupiny (např. Cd nahradí </a:t>
            </a:r>
            <a:r>
              <a:rPr lang="cs-CZ" sz="2000" dirty="0" err="1" smtClean="0"/>
              <a:t>Zn</a:t>
            </a:r>
            <a:r>
              <a:rPr lang="cs-CZ" sz="2000" dirty="0" smtClean="0"/>
              <a:t> </a:t>
            </a:r>
            <a:r>
              <a:rPr lang="cs-CZ" sz="2000" dirty="0" smtClean="0">
                <a:sym typeface="Wingdings" pitchFamily="2" charset="2"/>
              </a:rPr>
              <a:t> </a:t>
            </a:r>
            <a:r>
              <a:rPr lang="cs-CZ" sz="2000" dirty="0" err="1" smtClean="0">
                <a:sym typeface="Wingdings" pitchFamily="2" charset="2"/>
              </a:rPr>
              <a:t>jednořetězcové</a:t>
            </a:r>
            <a:r>
              <a:rPr lang="cs-CZ" sz="2000" dirty="0" smtClean="0">
                <a:sym typeface="Wingdings" pitchFamily="2" charset="2"/>
              </a:rPr>
              <a:t> zlomy)</a:t>
            </a:r>
            <a:endParaRPr lang="cs-CZ" sz="2000" dirty="0" smtClean="0"/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z="2000" dirty="0" smtClean="0"/>
              <a:t>narušení struktury nukleových kyselin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z="2000" dirty="0" smtClean="0"/>
              <a:t>důsledek předchozích je změna </a:t>
            </a:r>
            <a:r>
              <a:rPr lang="cs-CZ" sz="2000" dirty="0" err="1" smtClean="0"/>
              <a:t>konformace</a:t>
            </a:r>
            <a:r>
              <a:rPr lang="cs-CZ" sz="2000" dirty="0" smtClean="0"/>
              <a:t> proteinů a DNA </a:t>
            </a:r>
            <a:r>
              <a:rPr lang="en-US" sz="2000" dirty="0" smtClean="0">
                <a:sym typeface="Wingdings" pitchFamily="2" charset="2"/>
              </a:rPr>
              <a:t></a:t>
            </a:r>
            <a:r>
              <a:rPr lang="cs-CZ" sz="2000" dirty="0" smtClean="0">
                <a:sym typeface="Wingdings" pitchFamily="2" charset="2"/>
              </a:rPr>
              <a:t> </a:t>
            </a:r>
            <a:r>
              <a:rPr lang="cs-CZ" sz="2000" dirty="0" smtClean="0"/>
              <a:t>narušení jejich funkce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z="2000" dirty="0" smtClean="0"/>
              <a:t>interakce s </a:t>
            </a:r>
            <a:r>
              <a:rPr lang="cs-CZ" sz="2000" dirty="0" err="1" smtClean="0"/>
              <a:t>biomolekulami</a:t>
            </a:r>
            <a:r>
              <a:rPr lang="cs-CZ" sz="2000" dirty="0" smtClean="0"/>
              <a:t> </a:t>
            </a:r>
            <a:r>
              <a:rPr lang="cs-CZ" sz="2000" dirty="0" err="1" smtClean="0"/>
              <a:t>Fentonovým</a:t>
            </a:r>
            <a:r>
              <a:rPr lang="cs-CZ" sz="2000" dirty="0" smtClean="0"/>
              <a:t> mechanismem (</a:t>
            </a:r>
            <a:r>
              <a:rPr lang="cs-CZ" sz="2000" dirty="0" err="1" smtClean="0"/>
              <a:t>ox</a:t>
            </a:r>
            <a:r>
              <a:rPr lang="cs-CZ" sz="2000" dirty="0" smtClean="0"/>
              <a:t>. stres)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z="2000" dirty="0" smtClean="0"/>
              <a:t>interakce s oxidativní fosforylací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sz="2000" dirty="0" smtClean="0"/>
              <a:t>propustnost membrány (</a:t>
            </a:r>
            <a:r>
              <a:rPr lang="cs-CZ" sz="2000" dirty="0" err="1" smtClean="0"/>
              <a:t>vanadičnan</a:t>
            </a:r>
            <a:r>
              <a:rPr lang="cs-CZ" sz="2000" dirty="0" smtClean="0"/>
              <a:t>, rtuť) ….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b="1" dirty="0" smtClean="0"/>
              <a:t>Tyto reakce vedou obecně k inhibici dělení a růstu, morfologickým změnám, inhibici biochemických procesů a metabolismu jednotlivých buněk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cs-CZ" b="1" dirty="0" smtClean="0"/>
              <a:t>Efekty na úrovni jednotlivých buněk se následně projevují na úrovni populace a společenstva</a:t>
            </a:r>
            <a:endParaRPr lang="cs-CZ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Interakce kovů a MO buněk</a:t>
            </a:r>
            <a:endParaRPr lang="en-US" dirty="0"/>
          </a:p>
        </p:txBody>
      </p:sp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8532813" y="6583363"/>
            <a:ext cx="6111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E13DA815-C0AA-4BB8-A378-4251D306D669}" type="slidenum">
              <a:rPr lang="cs-CZ" sz="1200" b="0"/>
              <a:pPr algn="ctr">
                <a:spcBef>
                  <a:spcPct val="50000"/>
                </a:spcBef>
              </a:pPr>
              <a:t>54</a:t>
            </a:fld>
            <a:endParaRPr lang="cs-CZ" sz="1200" b="0"/>
          </a:p>
        </p:txBody>
      </p:sp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/>
          </a:p>
        </p:txBody>
      </p:sp>
      <p:pic>
        <p:nvPicPr>
          <p:cNvPr id="58373" name="Picture 6" descr="176"/>
          <p:cNvPicPr>
            <a:picLocks noChangeAspect="1" noChangeArrowheads="1"/>
          </p:cNvPicPr>
          <p:nvPr/>
        </p:nvPicPr>
        <p:blipFill>
          <a:blip r:embed="rId3" cstate="print"/>
          <a:srcRect l="14317" t="7166" r="17137" b="56633"/>
          <a:stretch>
            <a:fillRect/>
          </a:stretch>
        </p:blipFill>
        <p:spPr bwMode="auto">
          <a:xfrm>
            <a:off x="539750" y="1052513"/>
            <a:ext cx="8258175" cy="4897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1476375" y="5949950"/>
            <a:ext cx="7234238" cy="2603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050" b="0">
                <a:latin typeface="Arial" charset="0"/>
              </a:rPr>
              <a:t>From: </a:t>
            </a:r>
            <a:r>
              <a:rPr lang="en-US" sz="1050" b="0">
                <a:latin typeface="Arial" charset="0"/>
              </a:rPr>
              <a:t>Maier</a:t>
            </a:r>
            <a:r>
              <a:rPr lang="cs-CZ" sz="1050" b="0">
                <a:latin typeface="Arial" charset="0"/>
              </a:rPr>
              <a:t> et al. (2000): </a:t>
            </a:r>
            <a:r>
              <a:rPr lang="en-US" sz="1050" b="0">
                <a:latin typeface="Arial" charset="0"/>
              </a:rPr>
              <a:t>Environmental Microbiology</a:t>
            </a:r>
            <a:r>
              <a:rPr lang="cs-CZ" sz="1050" b="0">
                <a:latin typeface="Arial" charset="0"/>
              </a:rPr>
              <a:t>, </a:t>
            </a:r>
            <a:r>
              <a:rPr lang="en-US" sz="1050" b="0">
                <a:latin typeface="Arial" charset="0"/>
              </a:rPr>
              <a:t>Academic Press</a:t>
            </a:r>
            <a:endParaRPr lang="cs-CZ" sz="1050" b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Interakce kovů a MO buněk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6213" lvl="1" indent="-165100">
              <a:buFont typeface="Arial" pitchFamily="34" charset="0"/>
              <a:buChar char="•"/>
            </a:pPr>
            <a:r>
              <a:rPr lang="cs-CZ" sz="2000" dirty="0" smtClean="0"/>
              <a:t>interakce s </a:t>
            </a:r>
            <a:r>
              <a:rPr lang="cs-CZ" sz="2000" dirty="0" err="1" smtClean="0"/>
              <a:t>biomolekulami</a:t>
            </a:r>
            <a:r>
              <a:rPr lang="cs-CZ" sz="2000" dirty="0" smtClean="0"/>
              <a:t> </a:t>
            </a:r>
            <a:r>
              <a:rPr lang="cs-CZ" sz="2000" dirty="0" err="1" smtClean="0"/>
              <a:t>Fentonovým</a:t>
            </a:r>
            <a:r>
              <a:rPr lang="cs-CZ" sz="2000" dirty="0" smtClean="0"/>
              <a:t> mechanismem (</a:t>
            </a:r>
            <a:r>
              <a:rPr lang="cs-CZ" sz="2000" dirty="0" err="1" smtClean="0"/>
              <a:t>ox</a:t>
            </a:r>
            <a:r>
              <a:rPr lang="cs-CZ" sz="2000" dirty="0" smtClean="0"/>
              <a:t>. stres)</a:t>
            </a:r>
          </a:p>
          <a:p>
            <a:endParaRPr lang="cs-CZ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5000" y="2890865"/>
            <a:ext cx="6284075" cy="396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http://www.pnas.org/content/102/39/13855/F5.large.jpg"/>
          <p:cNvPicPr>
            <a:picLocks noChangeAspect="1" noChangeArrowheads="1"/>
          </p:cNvPicPr>
          <p:nvPr/>
        </p:nvPicPr>
        <p:blipFill>
          <a:blip r:embed="rId3" cstate="print"/>
          <a:srcRect t="32633" r="67671"/>
          <a:stretch>
            <a:fillRect/>
          </a:stretch>
        </p:blipFill>
        <p:spPr bwMode="auto">
          <a:xfrm>
            <a:off x="395536" y="1916832"/>
            <a:ext cx="2088232" cy="2984525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1835696" y="2420888"/>
            <a:ext cx="731354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</a:t>
            </a:r>
            <a:r>
              <a:rPr lang="cs-CZ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endParaRPr lang="cs-CZ" baseline="30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988096" y="3356992"/>
            <a:ext cx="731354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cs-CZ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</a:t>
            </a:r>
            <a:r>
              <a:rPr lang="en-US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cs-CZ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cs-CZ" baseline="30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Obrana a resistence MO proti kovům</a:t>
            </a:r>
            <a:endParaRPr lang="cs-CZ" dirty="0"/>
          </a:p>
        </p:txBody>
      </p:sp>
      <p:sp>
        <p:nvSpPr>
          <p:cNvPr id="59395" name="Zástupný symbol pro obsah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r>
              <a:rPr lang="cs-CZ" smtClean="0"/>
              <a:t>kovy byly v prostředí odjakživa </a:t>
            </a:r>
            <a:r>
              <a:rPr lang="cs-CZ" smtClean="0">
                <a:sym typeface="Wingdings" pitchFamily="2" charset="2"/>
              </a:rPr>
              <a:t> MO si vyvinuly způsoby, jak naložit s nechtěnými kovy  </a:t>
            </a:r>
            <a:r>
              <a:rPr lang="cs-CZ" b="1" smtClean="0">
                <a:sym typeface="Wingdings" pitchFamily="2" charset="2"/>
              </a:rPr>
              <a:t>resistance a tolerance MO vůči kovům a jejich detoxifikace</a:t>
            </a:r>
          </a:p>
          <a:p>
            <a:r>
              <a:rPr lang="cs-CZ" smtClean="0">
                <a:sym typeface="Wingdings" pitchFamily="2" charset="2"/>
              </a:rPr>
              <a:t>jiné způsoby tolerance se vyvinuly zcela nedávno v člověkem kontaminovaném prostředí (díky rychlým mutacím MO – až 1 mutace na každých 100 000 bp)</a:t>
            </a:r>
          </a:p>
          <a:p>
            <a:r>
              <a:rPr lang="cs-CZ" smtClean="0">
                <a:sym typeface="Wingdings" pitchFamily="2" charset="2"/>
              </a:rPr>
              <a:t>od sekvestrace a imobilizace kovů po zvýšení rozpustnosti kovů ve etracelulárním prostoru</a:t>
            </a:r>
          </a:p>
          <a:p>
            <a:r>
              <a:rPr lang="cs-CZ" smtClean="0">
                <a:sym typeface="Wingdings" pitchFamily="2" charset="2"/>
              </a:rPr>
              <a:t>některých těchto schopností se využívá při biotechnologiích (těžba rud, </a:t>
            </a:r>
            <a:r>
              <a:rPr lang="cs-CZ" b="1" smtClean="0">
                <a:sym typeface="Wingdings" pitchFamily="2" charset="2"/>
              </a:rPr>
              <a:t>bioremediace</a:t>
            </a:r>
            <a:r>
              <a:rPr lang="cs-CZ" smtClean="0">
                <a:sym typeface="Wingdings" pitchFamily="2" charset="2"/>
              </a:rPr>
              <a:t> …)</a:t>
            </a:r>
          </a:p>
          <a:p>
            <a:r>
              <a:rPr lang="cs-CZ" smtClean="0">
                <a:sym typeface="Wingdings" pitchFamily="2" charset="2"/>
              </a:rPr>
              <a:t>někdy lze pozorovat zajímavý efekt, že se toxický efekt s narůstající koncentrací kovu přestane zvyšovat – nastoupí agresivní mechanismy resistence</a:t>
            </a:r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Obrana a resistence MO proti kovům</a:t>
            </a:r>
            <a:endParaRPr lang="cs-CZ" dirty="0"/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196975"/>
            <a:ext cx="5680075" cy="47640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6092825"/>
            <a:ext cx="6419850" cy="314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Obrana a resistence MO proti kovům</a:t>
            </a:r>
            <a:endParaRPr lang="cs-CZ" dirty="0"/>
          </a:p>
        </p:txBody>
      </p:sp>
      <p:sp>
        <p:nvSpPr>
          <p:cNvPr id="63491" name="Zástupný symbol pro obsah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cs-CZ" b="1" smtClean="0"/>
              <a:t>mechanismy resistence lze rozdělit:</a:t>
            </a:r>
          </a:p>
          <a:p>
            <a:pPr marL="596900" lvl="1" indent="-342900">
              <a:buFont typeface="Arial" pitchFamily="34" charset="0"/>
              <a:buAutoNum type="arabicPeriod"/>
            </a:pPr>
            <a:r>
              <a:rPr lang="cs-CZ" u="sng" smtClean="0"/>
              <a:t>obecné mechanismy resistence vůči kovům</a:t>
            </a:r>
          </a:p>
          <a:p>
            <a:pPr marL="863600" lvl="2" indent="-342900">
              <a:buFont typeface="Arial" pitchFamily="34" charset="0"/>
              <a:buAutoNum type="alphaLcParenR"/>
            </a:pPr>
            <a:r>
              <a:rPr lang="cs-CZ" smtClean="0"/>
              <a:t>nepotřebující stress z kontaminace kovy</a:t>
            </a:r>
          </a:p>
          <a:p>
            <a:pPr marL="863600" lvl="2" indent="-342900">
              <a:buFont typeface="Arial" pitchFamily="34" charset="0"/>
              <a:buAutoNum type="alphaLcParenR"/>
            </a:pPr>
            <a:r>
              <a:rPr lang="cs-CZ" smtClean="0"/>
              <a:t>vznikající ve stresu z kontaminace kovy</a:t>
            </a:r>
          </a:p>
          <a:p>
            <a:pPr marL="863600" lvl="2" indent="-342900"/>
            <a:r>
              <a:rPr lang="cs-CZ" smtClean="0"/>
              <a:t>fungují pro řadu kovů, původně slouží i pro jiné funkce</a:t>
            </a:r>
          </a:p>
          <a:p>
            <a:pPr marL="863600" lvl="2" indent="-342900"/>
            <a:r>
              <a:rPr lang="cs-CZ" smtClean="0"/>
              <a:t>např. vazby na povrchy – biosorpce, produkce hlenu, změny biodostupnosti kovu či redukce kovů mimo buňku</a:t>
            </a:r>
          </a:p>
          <a:p>
            <a:pPr marL="596900" lvl="1" indent="-342900">
              <a:buFont typeface="Arial" pitchFamily="34" charset="0"/>
              <a:buAutoNum type="arabicPeriod"/>
            </a:pPr>
            <a:r>
              <a:rPr lang="cs-CZ" u="sng" smtClean="0"/>
              <a:t>mechanismy přímo určené pro obranu před toxickými kovy</a:t>
            </a:r>
          </a:p>
          <a:p>
            <a:pPr marL="863600" lvl="2" indent="-342900"/>
            <a:r>
              <a:rPr lang="cs-CZ" smtClean="0"/>
              <a:t>aktivace kovem, který se objevil ve vyšší koncentraci</a:t>
            </a:r>
          </a:p>
          <a:p>
            <a:pPr marL="863600" lvl="2" indent="-342900"/>
            <a:r>
              <a:rPr lang="cs-CZ" smtClean="0"/>
              <a:t>např. iontové pumpy, produkce methallothioneinů (MT), biometylace</a:t>
            </a:r>
          </a:p>
          <a:p>
            <a:pPr marL="863600" lvl="2" indent="-342900"/>
            <a:r>
              <a:rPr lang="cs-CZ" smtClean="0"/>
              <a:t>některé jsou kódovány na plasmidech (R plasmidy) – specifické pro konkrétní kov, aktivace specifickým kovem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8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Obrana a resistence MO proti kovům</a:t>
            </a:r>
            <a:endParaRPr lang="en-US" dirty="0"/>
          </a:p>
        </p:txBody>
      </p:sp>
      <p:sp>
        <p:nvSpPr>
          <p:cNvPr id="61443" name="Text Box 2"/>
          <p:cNvSpPr txBox="1">
            <a:spLocks noChangeArrowheads="1"/>
          </p:cNvSpPr>
          <p:nvPr/>
        </p:nvSpPr>
        <p:spPr bwMode="auto">
          <a:xfrm>
            <a:off x="8532813" y="6583363"/>
            <a:ext cx="6111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2A60BA79-2589-478F-A0ED-0EC3F23E45D4}" type="slidenum">
              <a:rPr lang="cs-CZ" sz="1200" b="0"/>
              <a:pPr algn="ctr">
                <a:spcBef>
                  <a:spcPct val="50000"/>
                </a:spcBef>
              </a:pPr>
              <a:t>59</a:t>
            </a:fld>
            <a:endParaRPr lang="cs-CZ" sz="1200" b="0"/>
          </a:p>
        </p:txBody>
      </p:sp>
      <p:sp>
        <p:nvSpPr>
          <p:cNvPr id="61444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/>
          </a:p>
        </p:txBody>
      </p:sp>
      <p:pic>
        <p:nvPicPr>
          <p:cNvPr id="61445" name="Picture 6" descr="175"/>
          <p:cNvPicPr>
            <a:picLocks noChangeAspect="1" noChangeArrowheads="1"/>
          </p:cNvPicPr>
          <p:nvPr/>
        </p:nvPicPr>
        <p:blipFill>
          <a:blip r:embed="rId3" cstate="print"/>
          <a:srcRect l="15747" t="50821" r="13847" b="9091"/>
          <a:stretch>
            <a:fillRect/>
          </a:stretch>
        </p:blipFill>
        <p:spPr bwMode="auto">
          <a:xfrm>
            <a:off x="3851275" y="2870200"/>
            <a:ext cx="5292725" cy="369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46" name="Rectangle 7"/>
          <p:cNvSpPr>
            <a:spLocks noChangeArrowheads="1"/>
          </p:cNvSpPr>
          <p:nvPr/>
        </p:nvSpPr>
        <p:spPr bwMode="auto">
          <a:xfrm>
            <a:off x="4141788" y="6610350"/>
            <a:ext cx="5002212" cy="2460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 b="0"/>
              <a:t>From: </a:t>
            </a:r>
            <a:r>
              <a:rPr lang="en-US" sz="1000" b="0"/>
              <a:t>Maier</a:t>
            </a:r>
            <a:r>
              <a:rPr lang="cs-CZ" sz="1000" b="0"/>
              <a:t> et al. (2000): </a:t>
            </a:r>
            <a:r>
              <a:rPr lang="en-US" sz="1000" b="0"/>
              <a:t>Environmental Microbiology</a:t>
            </a:r>
            <a:r>
              <a:rPr lang="cs-CZ" sz="1000" b="0"/>
              <a:t>, </a:t>
            </a:r>
            <a:r>
              <a:rPr lang="en-US" sz="1000" b="0"/>
              <a:t>Academic Press</a:t>
            </a:r>
            <a:endParaRPr lang="cs-CZ" sz="1000" b="0"/>
          </a:p>
        </p:txBody>
      </p:sp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55813"/>
            <a:ext cx="3851275" cy="40909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26175"/>
            <a:ext cx="37084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Biodostupnost toxických látek pro MO v prostředí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Obrana a resistence MO proti kovům</a:t>
            </a:r>
            <a:endParaRPr lang="cs-CZ" dirty="0"/>
          </a:p>
        </p:txBody>
      </p:sp>
      <p:sp>
        <p:nvSpPr>
          <p:cNvPr id="62467" name="Zástupný symbol pro obsah 2"/>
          <p:cNvSpPr>
            <a:spLocks noGrp="1"/>
          </p:cNvSpPr>
          <p:nvPr>
            <p:ph idx="1"/>
          </p:nvPr>
        </p:nvSpPr>
        <p:spPr>
          <a:xfrm>
            <a:off x="107950" y="981075"/>
            <a:ext cx="8856663" cy="5256213"/>
          </a:xfrm>
        </p:spPr>
        <p:txBody>
          <a:bodyPr/>
          <a:lstStyle/>
          <a:p>
            <a:pPr>
              <a:spcAft>
                <a:spcPts val="600"/>
              </a:spcAft>
              <a:buFont typeface="Arial" pitchFamily="34" charset="0"/>
              <a:buNone/>
            </a:pPr>
            <a:r>
              <a:rPr lang="en-US" sz="1200" b="1" dirty="0" smtClean="0"/>
              <a:t>Typical interactions of fungi with metals (Me)</a:t>
            </a:r>
            <a:endParaRPr lang="cs-CZ" sz="1200" b="1" dirty="0" smtClean="0"/>
          </a:p>
          <a:p>
            <a:pPr>
              <a:spcAft>
                <a:spcPts val="600"/>
              </a:spcAft>
            </a:pPr>
            <a:r>
              <a:rPr lang="en-US" sz="1200" b="1" dirty="0" smtClean="0"/>
              <a:t>Metal mobilization </a:t>
            </a:r>
            <a:r>
              <a:rPr lang="en-US" sz="1200" dirty="0" smtClean="0"/>
              <a:t>results from the production and </a:t>
            </a:r>
            <a:r>
              <a:rPr lang="en-US" sz="1200" b="1" dirty="0" smtClean="0"/>
              <a:t>excretion of organic acids </a:t>
            </a:r>
            <a:r>
              <a:rPr lang="en-US" sz="1200" dirty="0" smtClean="0"/>
              <a:t>(for example, citrate and oxalate), which </a:t>
            </a:r>
            <a:r>
              <a:rPr lang="en-US" sz="1200" b="1" dirty="0" smtClean="0"/>
              <a:t>increase metal solubility </a:t>
            </a:r>
            <a:r>
              <a:rPr lang="en-US" sz="1200" dirty="0" smtClean="0"/>
              <a:t>through acidification of the </a:t>
            </a:r>
            <a:r>
              <a:rPr lang="en-US" sz="1200" dirty="0" err="1" smtClean="0"/>
              <a:t>mycosphere</a:t>
            </a:r>
            <a:r>
              <a:rPr lang="en-US" sz="1200" dirty="0" smtClean="0"/>
              <a:t> and provision of metal-</a:t>
            </a:r>
            <a:r>
              <a:rPr lang="en-US" sz="1200" dirty="0" err="1" smtClean="0"/>
              <a:t>complexing</a:t>
            </a:r>
            <a:r>
              <a:rPr lang="en-US" sz="1200" dirty="0" smtClean="0"/>
              <a:t> structures. This frequently occurs as a side effect of the dissolution of primary minerals containing phosphate, carried out by </a:t>
            </a:r>
            <a:r>
              <a:rPr lang="en-US" sz="1200" dirty="0" err="1" smtClean="0"/>
              <a:t>mycorrhizal</a:t>
            </a:r>
            <a:r>
              <a:rPr lang="en-US" sz="1200" dirty="0" smtClean="0"/>
              <a:t> fungi. </a:t>
            </a:r>
            <a:endParaRPr lang="cs-CZ" sz="1200" dirty="0" smtClean="0"/>
          </a:p>
          <a:p>
            <a:pPr>
              <a:spcAft>
                <a:spcPts val="600"/>
              </a:spcAft>
            </a:pPr>
            <a:r>
              <a:rPr lang="en-US" sz="1200" b="1" dirty="0" err="1" smtClean="0"/>
              <a:t>Siderophores</a:t>
            </a:r>
            <a:r>
              <a:rPr lang="en-US" sz="1200" dirty="0" smtClean="0"/>
              <a:t> are </a:t>
            </a:r>
            <a:r>
              <a:rPr lang="en-US" sz="1200" dirty="0" err="1" smtClean="0"/>
              <a:t>chelators</a:t>
            </a:r>
            <a:r>
              <a:rPr lang="en-US" sz="1200" dirty="0" smtClean="0"/>
              <a:t> excreted for the acquisition of iron, and they may cross-react with other metals. </a:t>
            </a:r>
            <a:endParaRPr lang="cs-CZ" sz="1200" dirty="0" smtClean="0"/>
          </a:p>
          <a:p>
            <a:pPr>
              <a:spcAft>
                <a:spcPts val="600"/>
              </a:spcAft>
            </a:pPr>
            <a:r>
              <a:rPr lang="en-US" sz="1200" b="1" dirty="0" smtClean="0"/>
              <a:t>Extra-</a:t>
            </a:r>
            <a:r>
              <a:rPr lang="en-US" sz="1200" b="1" dirty="0" err="1" smtClean="0"/>
              <a:t>hyphal</a:t>
            </a:r>
            <a:r>
              <a:rPr lang="en-US" sz="1200" b="1" dirty="0" smtClean="0"/>
              <a:t> immobilization </a:t>
            </a:r>
            <a:r>
              <a:rPr lang="en-US" sz="1200" dirty="0" smtClean="0"/>
              <a:t>occurs through the formation of secondary minerals, </a:t>
            </a:r>
            <a:r>
              <a:rPr lang="en-US" sz="1200" b="1" dirty="0" err="1" smtClean="0"/>
              <a:t>biosorption</a:t>
            </a:r>
            <a:r>
              <a:rPr lang="en-US" sz="1200" b="1" dirty="0" smtClean="0"/>
              <a:t> to cell wall </a:t>
            </a:r>
            <a:r>
              <a:rPr lang="en-US" sz="1200" dirty="0" smtClean="0"/>
              <a:t>constituents such as chitin and </a:t>
            </a:r>
            <a:r>
              <a:rPr lang="en-US" sz="1200" dirty="0" err="1" smtClean="0"/>
              <a:t>chitosan</a:t>
            </a:r>
            <a:r>
              <a:rPr lang="en-US" sz="1200" dirty="0" smtClean="0"/>
              <a:t>, </a:t>
            </a:r>
            <a:r>
              <a:rPr lang="en-US" sz="1200" dirty="0" err="1" smtClean="0"/>
              <a:t>complexation</a:t>
            </a:r>
            <a:r>
              <a:rPr lang="en-US" sz="1200" dirty="0" smtClean="0"/>
              <a:t> by </a:t>
            </a:r>
            <a:r>
              <a:rPr lang="en-US" sz="1200" b="1" dirty="0" err="1" smtClean="0"/>
              <a:t>glomalin</a:t>
            </a:r>
            <a:r>
              <a:rPr lang="en-US" sz="1200" dirty="0" smtClean="0"/>
              <a:t> (that is, metal-</a:t>
            </a:r>
            <a:r>
              <a:rPr lang="en-US" sz="1200" dirty="0" err="1" smtClean="0"/>
              <a:t>sorbing</a:t>
            </a:r>
            <a:r>
              <a:rPr lang="en-US" sz="1200" dirty="0" smtClean="0"/>
              <a:t> </a:t>
            </a:r>
            <a:r>
              <a:rPr lang="en-US" sz="1200" dirty="0" err="1" smtClean="0"/>
              <a:t>glycoproteins</a:t>
            </a:r>
            <a:r>
              <a:rPr lang="en-US" sz="1200" dirty="0" smtClean="0"/>
              <a:t> excreted by </a:t>
            </a:r>
            <a:r>
              <a:rPr lang="en-US" sz="1200" dirty="0" err="1" smtClean="0"/>
              <a:t>arbuscular</a:t>
            </a:r>
            <a:r>
              <a:rPr lang="en-US" sz="1200" dirty="0" smtClean="0"/>
              <a:t> </a:t>
            </a:r>
            <a:r>
              <a:rPr lang="en-US" sz="1200" dirty="0" err="1" smtClean="0"/>
              <a:t>mycorrhizal</a:t>
            </a:r>
            <a:r>
              <a:rPr lang="en-US" sz="1200" dirty="0" smtClean="0"/>
              <a:t> fungi) and effects of fungal mycelia and </a:t>
            </a:r>
            <a:r>
              <a:rPr lang="en-US" sz="1200" dirty="0" err="1" smtClean="0"/>
              <a:t>glomalin</a:t>
            </a:r>
            <a:r>
              <a:rPr lang="en-US" sz="1200" dirty="0" smtClean="0"/>
              <a:t> on soil aggregate stability against wind and water erosion. </a:t>
            </a:r>
            <a:endParaRPr lang="cs-CZ" sz="1200" dirty="0" smtClean="0"/>
          </a:p>
          <a:p>
            <a:pPr>
              <a:spcAft>
                <a:spcPts val="600"/>
              </a:spcAft>
            </a:pPr>
            <a:r>
              <a:rPr lang="en-US" sz="1200" dirty="0" smtClean="0"/>
              <a:t>Metal uptake occurs, for example, through specific transporters for the acquisition of essential metals, and these transporters may cross-react with other metals.</a:t>
            </a:r>
            <a:endParaRPr lang="cs-CZ" sz="1200" dirty="0" smtClean="0"/>
          </a:p>
          <a:p>
            <a:pPr>
              <a:spcAft>
                <a:spcPts val="600"/>
              </a:spcAft>
            </a:pPr>
            <a:r>
              <a:rPr lang="en-US" sz="1200" b="1" dirty="0" smtClean="0"/>
              <a:t>Intracellular metal immobilization </a:t>
            </a:r>
            <a:r>
              <a:rPr lang="en-US" sz="1200" dirty="0" smtClean="0"/>
              <a:t>involves </a:t>
            </a:r>
            <a:r>
              <a:rPr lang="en-US" sz="1200" b="1" dirty="0" smtClean="0"/>
              <a:t>storage in vacuoles </a:t>
            </a: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en-US" sz="1200" dirty="0" smtClean="0"/>
              <a:t>and </a:t>
            </a:r>
            <a:r>
              <a:rPr lang="en-US" sz="1200" b="1" dirty="0" err="1" smtClean="0"/>
              <a:t>complexation</a:t>
            </a:r>
            <a:r>
              <a:rPr lang="en-US" sz="1200" b="1" dirty="0" smtClean="0"/>
              <a:t> by </a:t>
            </a:r>
            <a:r>
              <a:rPr lang="en-US" sz="1200" b="1" dirty="0" err="1" smtClean="0"/>
              <a:t>cytoplasmic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metallothioneins</a:t>
            </a:r>
            <a:r>
              <a:rPr lang="en-US" sz="1200" b="1" dirty="0" smtClean="0"/>
              <a:t> </a:t>
            </a:r>
            <a:r>
              <a:rPr lang="en-US" sz="1200" dirty="0" smtClean="0"/>
              <a:t>and </a:t>
            </a: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en-US" sz="1200" b="1" dirty="0" err="1" smtClean="0"/>
              <a:t>phytochelatins</a:t>
            </a:r>
            <a:r>
              <a:rPr lang="en-US" sz="1200" dirty="0" smtClean="0"/>
              <a:t> (that is, proteins and peptides, respectively, </a:t>
            </a: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en-US" sz="1200" dirty="0" smtClean="0"/>
              <a:t>that are rich in SH groups). </a:t>
            </a:r>
            <a:endParaRPr lang="cs-CZ" sz="1200" dirty="0" smtClean="0"/>
          </a:p>
          <a:p>
            <a:pPr>
              <a:spcAft>
                <a:spcPts val="600"/>
              </a:spcAft>
            </a:pPr>
            <a:r>
              <a:rPr lang="en-US" sz="1200" dirty="0" smtClean="0"/>
              <a:t>Metal transformations such as reactions involving </a:t>
            </a: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en-US" sz="1200" b="1" dirty="0" err="1" smtClean="0"/>
              <a:t>organometals</a:t>
            </a:r>
            <a:r>
              <a:rPr lang="en-US" sz="1200" dirty="0" smtClean="0"/>
              <a:t> (for example, </a:t>
            </a:r>
            <a:r>
              <a:rPr lang="en-US" sz="1200" b="1" dirty="0" err="1" smtClean="0"/>
              <a:t>methylations</a:t>
            </a:r>
            <a:r>
              <a:rPr lang="en-US" sz="1200" dirty="0" smtClean="0"/>
              <a:t>) and </a:t>
            </a:r>
            <a:r>
              <a:rPr lang="en-US" sz="1200" b="1" dirty="0" err="1" smtClean="0"/>
              <a:t>redox</a:t>
            </a:r>
            <a:r>
              <a:rPr lang="en-US" sz="1200" b="1" dirty="0" smtClean="0"/>
              <a:t> reactions </a:t>
            </a: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en-US" sz="1200" dirty="0" smtClean="0"/>
              <a:t>frequently result in </a:t>
            </a:r>
            <a:r>
              <a:rPr lang="en-US" sz="1200" b="1" dirty="0" smtClean="0"/>
              <a:t>metal volatilization</a:t>
            </a:r>
            <a:r>
              <a:rPr lang="en-US" sz="1200" dirty="0" smtClean="0"/>
              <a:t>. </a:t>
            </a:r>
            <a:endParaRPr lang="cs-CZ" sz="1200" dirty="0" smtClean="0"/>
          </a:p>
          <a:p>
            <a:pPr>
              <a:spcAft>
                <a:spcPts val="600"/>
              </a:spcAft>
            </a:pPr>
            <a:r>
              <a:rPr lang="en-US" sz="1200" dirty="0" smtClean="0"/>
              <a:t>Streams of </a:t>
            </a:r>
            <a:r>
              <a:rPr lang="en-US" sz="1200" b="1" dirty="0" err="1" smtClean="0"/>
              <a:t>cytoplasmic</a:t>
            </a:r>
            <a:r>
              <a:rPr lang="en-US" sz="1200" b="1" dirty="0" smtClean="0"/>
              <a:t> vesicles and vacuoles </a:t>
            </a:r>
            <a:r>
              <a:rPr lang="en-US" sz="1200" dirty="0" smtClean="0"/>
              <a:t>along fungal </a:t>
            </a: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en-US" sz="1200" dirty="0" err="1" smtClean="0"/>
              <a:t>hyphae</a:t>
            </a:r>
            <a:r>
              <a:rPr lang="en-US" sz="1200" dirty="0" smtClean="0"/>
              <a:t> </a:t>
            </a:r>
            <a:r>
              <a:rPr lang="en-US" sz="1200" b="1" dirty="0" smtClean="0"/>
              <a:t>may </a:t>
            </a:r>
            <a:r>
              <a:rPr lang="en-US" sz="1200" b="1" dirty="0" err="1" smtClean="0"/>
              <a:t>translocate</a:t>
            </a:r>
            <a:r>
              <a:rPr lang="en-US" sz="1200" b="1" dirty="0" smtClean="0"/>
              <a:t> metals </a:t>
            </a:r>
            <a:r>
              <a:rPr lang="en-US" sz="1200" dirty="0" smtClean="0"/>
              <a:t>to other parts of the mycelium </a:t>
            </a: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en-US" sz="1200" dirty="0" smtClean="0"/>
              <a:t>and to the plant </a:t>
            </a:r>
            <a:r>
              <a:rPr lang="en-US" sz="1200" dirty="0" err="1" smtClean="0"/>
              <a:t>symbionts</a:t>
            </a:r>
            <a:r>
              <a:rPr lang="en-US" sz="1200" dirty="0" smtClean="0"/>
              <a:t> of the fungi. </a:t>
            </a:r>
            <a:endParaRPr lang="cs-CZ" sz="1200" dirty="0" smtClean="0"/>
          </a:p>
          <a:p>
            <a:pPr>
              <a:spcAft>
                <a:spcPts val="600"/>
              </a:spcAft>
            </a:pPr>
            <a:r>
              <a:rPr lang="en-US" sz="1200" dirty="0" err="1" smtClean="0"/>
              <a:t>MnP</a:t>
            </a:r>
            <a:r>
              <a:rPr lang="en-US" sz="1200" dirty="0" smtClean="0"/>
              <a:t>, manganese </a:t>
            </a:r>
            <a:r>
              <a:rPr lang="en-US" sz="1200" dirty="0" err="1" smtClean="0"/>
              <a:t>peroxidase</a:t>
            </a:r>
            <a:r>
              <a:rPr lang="en-US" sz="1200" dirty="0" smtClean="0"/>
              <a:t>.</a:t>
            </a:r>
            <a:endParaRPr lang="cs-CZ" sz="1200" dirty="0" smtClean="0"/>
          </a:p>
        </p:txBody>
      </p:sp>
      <p:pic>
        <p:nvPicPr>
          <p:cNvPr id="62468" name="Picture 44" descr="nrmicro2519-f4"/>
          <p:cNvPicPr>
            <a:picLocks noChangeAspect="1" noChangeArrowheads="1"/>
          </p:cNvPicPr>
          <p:nvPr/>
        </p:nvPicPr>
        <p:blipFill>
          <a:blip r:embed="rId2" cstate="print"/>
          <a:srcRect l="45895" t="54610" b="8513"/>
          <a:stretch>
            <a:fillRect/>
          </a:stretch>
        </p:blipFill>
        <p:spPr bwMode="auto">
          <a:xfrm>
            <a:off x="4872227" y="3429000"/>
            <a:ext cx="4236848" cy="3427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3851920" cy="928688"/>
          </a:xfrm>
        </p:spPr>
        <p:txBody>
          <a:bodyPr/>
          <a:lstStyle/>
          <a:p>
            <a:r>
              <a:rPr lang="cs-CZ" dirty="0" smtClean="0"/>
              <a:t>Obrana a resistence MO proti kovům</a:t>
            </a:r>
            <a:endParaRPr lang="cs-CZ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6457" y="0"/>
            <a:ext cx="5297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Obrana a resistence MO proti kovům</a:t>
            </a:r>
            <a:endParaRPr lang="cs-CZ" dirty="0"/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125538"/>
            <a:ext cx="6192838" cy="52546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Obrana a resistence MO proti kovům</a:t>
            </a:r>
            <a:endParaRPr lang="cs-CZ" dirty="0"/>
          </a:p>
        </p:txBody>
      </p:sp>
      <p:sp>
        <p:nvSpPr>
          <p:cNvPr id="65539" name="Zástupný symbol pro obsah 2"/>
          <p:cNvSpPr>
            <a:spLocks noGrp="1"/>
          </p:cNvSpPr>
          <p:nvPr>
            <p:ph idx="1"/>
          </p:nvPr>
        </p:nvSpPr>
        <p:spPr>
          <a:xfrm>
            <a:off x="250825" y="908050"/>
            <a:ext cx="8642350" cy="5400675"/>
          </a:xfrm>
        </p:spPr>
        <p:txBody>
          <a:bodyPr/>
          <a:lstStyle/>
          <a:p>
            <a:pPr>
              <a:spcAft>
                <a:spcPts val="600"/>
              </a:spcAft>
              <a:buFont typeface="Arial" pitchFamily="34" charset="0"/>
              <a:buNone/>
            </a:pPr>
            <a:r>
              <a:rPr lang="cs-CZ" sz="1800" b="1" smtClean="0"/>
              <a:t>Biosorpce</a:t>
            </a:r>
          </a:p>
          <a:p>
            <a:pPr>
              <a:spcAft>
                <a:spcPts val="600"/>
              </a:spcAft>
            </a:pPr>
            <a:r>
              <a:rPr lang="cs-CZ" sz="1800" smtClean="0"/>
              <a:t>sorpce kovů zejména na vnější struktury (b. stěnu) MO </a:t>
            </a:r>
            <a:r>
              <a:rPr lang="cs-CZ" sz="1800" smtClean="0">
                <a:sym typeface="Wingdings" pitchFamily="2" charset="2"/>
              </a:rPr>
              <a:t></a:t>
            </a:r>
            <a:r>
              <a:rPr lang="en-US" sz="1800" smtClean="0">
                <a:sym typeface="Wingdings" pitchFamily="2" charset="2"/>
              </a:rPr>
              <a:t> </a:t>
            </a:r>
            <a:r>
              <a:rPr lang="cs-CZ" sz="1800" smtClean="0"/>
              <a:t>zabrání vstupu kovu do buňky a poškození vnitřních struktur </a:t>
            </a:r>
            <a:r>
              <a:rPr lang="en-US" sz="1800" smtClean="0">
                <a:sym typeface="Wingdings" pitchFamily="2" charset="2"/>
              </a:rPr>
              <a:t></a:t>
            </a:r>
            <a:r>
              <a:rPr lang="cs-CZ" sz="1800" smtClean="0">
                <a:sym typeface="Wingdings" pitchFamily="2" charset="2"/>
              </a:rPr>
              <a:t> fyzikálně-chemický mechanismus</a:t>
            </a:r>
            <a:endParaRPr lang="cs-CZ" sz="1800" b="1" smtClean="0"/>
          </a:p>
          <a:p>
            <a:pPr>
              <a:spcAft>
                <a:spcPts val="600"/>
              </a:spcAft>
            </a:pPr>
            <a:r>
              <a:rPr lang="cs-CZ" sz="1800" smtClean="0"/>
              <a:t>většinou elektrostatické či van der Waalsovy síly:</a:t>
            </a:r>
          </a:p>
          <a:p>
            <a:pPr lvl="1">
              <a:spcAft>
                <a:spcPts val="600"/>
              </a:spcAft>
            </a:pPr>
            <a:r>
              <a:rPr lang="cs-CZ" sz="1600" smtClean="0"/>
              <a:t>zejména karboxylové skupiny, dále fosforylové skupiny a fosfolipidy v LPS v b. stěně – silná sorpce např. Cd</a:t>
            </a:r>
            <a:r>
              <a:rPr lang="cs-CZ" sz="1600" baseline="30000" smtClean="0"/>
              <a:t>2+</a:t>
            </a:r>
            <a:r>
              <a:rPr lang="cs-CZ" sz="1600" smtClean="0"/>
              <a:t>, Cu</a:t>
            </a:r>
            <a:r>
              <a:rPr lang="cs-CZ" sz="1600" baseline="30000" smtClean="0"/>
              <a:t>2+</a:t>
            </a:r>
            <a:r>
              <a:rPr lang="cs-CZ" sz="1600" smtClean="0"/>
              <a:t>, Pb</a:t>
            </a:r>
            <a:r>
              <a:rPr lang="cs-CZ" sz="1600" baseline="30000" smtClean="0"/>
              <a:t>2+</a:t>
            </a:r>
            <a:r>
              <a:rPr lang="cs-CZ" sz="1600" smtClean="0"/>
              <a:t>, Zn</a:t>
            </a:r>
            <a:r>
              <a:rPr lang="cs-CZ" sz="1600" baseline="30000" smtClean="0"/>
              <a:t>2+</a:t>
            </a:r>
            <a:r>
              <a:rPr lang="cs-CZ" sz="1600" smtClean="0"/>
              <a:t>, Al</a:t>
            </a:r>
            <a:r>
              <a:rPr lang="cs-CZ" sz="1600" baseline="30000" smtClean="0"/>
              <a:t>3+</a:t>
            </a:r>
          </a:p>
          <a:p>
            <a:pPr lvl="1">
              <a:spcAft>
                <a:spcPts val="600"/>
              </a:spcAft>
            </a:pPr>
            <a:r>
              <a:rPr lang="en-US" sz="1600" smtClean="0"/>
              <a:t>pod</a:t>
            </a:r>
            <a:r>
              <a:rPr lang="cs-CZ" sz="1600" smtClean="0"/>
              <a:t>íl mají i aminové, hydroxylové, thio- skupiny b. stěny</a:t>
            </a:r>
          </a:p>
          <a:p>
            <a:pPr>
              <a:spcAft>
                <a:spcPts val="600"/>
              </a:spcAft>
            </a:pPr>
            <a:r>
              <a:rPr lang="cs-CZ" sz="1800" smtClean="0"/>
              <a:t>dále fyzikální adsorpce, iontová výměna a komplexace:</a:t>
            </a:r>
          </a:p>
          <a:p>
            <a:pPr lvl="1">
              <a:spcAft>
                <a:spcPts val="600"/>
              </a:spcAft>
            </a:pPr>
            <a:r>
              <a:rPr lang="cs-CZ" sz="1600" smtClean="0"/>
              <a:t>iontová výměna za H</a:t>
            </a:r>
            <a:r>
              <a:rPr lang="cs-CZ" sz="1600" baseline="30000" smtClean="0"/>
              <a:t>+</a:t>
            </a:r>
            <a:r>
              <a:rPr lang="cs-CZ" sz="1600" smtClean="0"/>
              <a:t>, zásadité skupiny, či alkalické kovy přítomné v b. stěně</a:t>
            </a:r>
          </a:p>
          <a:p>
            <a:pPr lvl="1">
              <a:spcAft>
                <a:spcPts val="600"/>
              </a:spcAft>
            </a:pPr>
            <a:r>
              <a:rPr lang="cs-CZ" sz="1600" smtClean="0"/>
              <a:t>komplexování s 2-mocnými kovy díky -COOH skupinám v b. stěně</a:t>
            </a:r>
          </a:p>
          <a:p>
            <a:pPr>
              <a:spcAft>
                <a:spcPts val="600"/>
              </a:spcAft>
            </a:pPr>
            <a:r>
              <a:rPr lang="cs-CZ" sz="1800" smtClean="0"/>
              <a:t>biosorpce je velice závislá na environmentálních faktorech:</a:t>
            </a:r>
          </a:p>
          <a:p>
            <a:pPr lvl="1">
              <a:spcAft>
                <a:spcPts val="600"/>
              </a:spcAft>
            </a:pPr>
            <a:r>
              <a:rPr lang="cs-CZ" sz="1600" smtClean="0"/>
              <a:t>zejména pH (mění se způsob vazby na b. stěnu)</a:t>
            </a:r>
          </a:p>
          <a:p>
            <a:pPr lvl="1">
              <a:spcAft>
                <a:spcPts val="600"/>
              </a:spcAft>
            </a:pPr>
            <a:r>
              <a:rPr lang="cs-CZ" sz="1600" smtClean="0"/>
              <a:t>speciaci kovů (komplikovaná biosorpce kovů po hydrolýze, snížení biosorpce v přítomnosti aniontů v prostředí či komplexaci s ligandy)</a:t>
            </a:r>
          </a:p>
          <a:p>
            <a:pPr>
              <a:spcAft>
                <a:spcPts val="600"/>
              </a:spcAft>
            </a:pPr>
            <a:r>
              <a:rPr lang="cs-CZ" sz="1800" b="1" smtClean="0"/>
              <a:t>ekologický význam – </a:t>
            </a:r>
            <a:r>
              <a:rPr lang="cs-CZ" sz="1800" smtClean="0"/>
              <a:t>distribuce kovů v prostředí – zejména v akv. ekosystému</a:t>
            </a:r>
          </a:p>
          <a:p>
            <a:pPr>
              <a:spcAft>
                <a:spcPts val="600"/>
              </a:spcAft>
            </a:pPr>
            <a:r>
              <a:rPr lang="cs-CZ" sz="1800" b="1" smtClean="0"/>
              <a:t>praktický význam - </a:t>
            </a:r>
            <a:r>
              <a:rPr lang="cs-CZ" sz="1800" smtClean="0"/>
              <a:t>je využívána při remediacích</a:t>
            </a:r>
            <a:endParaRPr lang="cs-CZ" sz="18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Obrana a resistence MO proti kovům</a:t>
            </a:r>
            <a:endParaRPr lang="cs-CZ" dirty="0"/>
          </a:p>
        </p:txBody>
      </p:sp>
      <p:sp>
        <p:nvSpPr>
          <p:cNvPr id="66563" name="Zástupný symbol pro obsah 2"/>
          <p:cNvSpPr>
            <a:spLocks noGrp="1"/>
          </p:cNvSpPr>
          <p:nvPr>
            <p:ph idx="1"/>
          </p:nvPr>
        </p:nvSpPr>
        <p:spPr>
          <a:xfrm>
            <a:off x="250825" y="908050"/>
            <a:ext cx="8642350" cy="5400675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cs-CZ" b="1" smtClean="0"/>
              <a:t>extracelulární sorpce </a:t>
            </a:r>
          </a:p>
          <a:p>
            <a:pPr lvl="1"/>
            <a:r>
              <a:rPr lang="cs-CZ" smtClean="0"/>
              <a:t>do hlenu, do exopolymerů sacharidů, polysacharidů, NA či FA – extracellular polymeric substances – </a:t>
            </a:r>
            <a:r>
              <a:rPr lang="cs-CZ" b="1" smtClean="0"/>
              <a:t>EPS</a:t>
            </a:r>
          </a:p>
          <a:p>
            <a:pPr lvl="1"/>
            <a:r>
              <a:rPr lang="cs-CZ" smtClean="0"/>
              <a:t>zejména Pb, Cd, U; většinou mají EPS negativní náboje – váží kationty a závisí na pH</a:t>
            </a:r>
          </a:p>
          <a:p>
            <a:pPr lvl="1"/>
            <a:r>
              <a:rPr lang="cs-CZ" smtClean="0"/>
              <a:t>výsledkem je imobilizace kovu a snížený vstup do MO</a:t>
            </a:r>
            <a:endParaRPr lang="en-US" smtClean="0"/>
          </a:p>
          <a:p>
            <a:pPr>
              <a:buFont typeface="Arial" pitchFamily="34" charset="0"/>
              <a:buNone/>
            </a:pPr>
            <a:r>
              <a:rPr lang="en-US" b="1" smtClean="0"/>
              <a:t>extracelul</a:t>
            </a:r>
            <a:r>
              <a:rPr lang="cs-CZ" b="1" smtClean="0"/>
              <a:t>á</a:t>
            </a:r>
            <a:r>
              <a:rPr lang="en-US" b="1" smtClean="0"/>
              <a:t>rn</a:t>
            </a:r>
            <a:r>
              <a:rPr lang="cs-CZ" b="1" smtClean="0"/>
              <a:t>í</a:t>
            </a:r>
            <a:r>
              <a:rPr lang="en-US" b="1" smtClean="0"/>
              <a:t> komplexace </a:t>
            </a:r>
            <a:r>
              <a:rPr lang="cs-CZ" b="1" smtClean="0"/>
              <a:t>pomocí siderophorů</a:t>
            </a:r>
          </a:p>
          <a:p>
            <a:pPr lvl="1"/>
            <a:r>
              <a:rPr lang="cs-CZ" smtClean="0"/>
              <a:t>Fe-komplexující, nízkomolekulární organická sloučenina</a:t>
            </a:r>
          </a:p>
          <a:p>
            <a:pPr lvl="1"/>
            <a:r>
              <a:rPr lang="cs-CZ" smtClean="0"/>
              <a:t>původní úloha – zisk Fe z prostředí</a:t>
            </a:r>
          </a:p>
          <a:p>
            <a:pPr lvl="1"/>
            <a:r>
              <a:rPr lang="cs-CZ" smtClean="0"/>
              <a:t>interakce s Al, Ga, Cr, Cu</a:t>
            </a:r>
          </a:p>
          <a:p>
            <a:pPr lvl="1"/>
            <a:r>
              <a:rPr lang="cs-CZ" smtClean="0"/>
              <a:t>snížení jejich dostupnosti a toxicity</a:t>
            </a:r>
          </a:p>
          <a:p>
            <a:endParaRPr lang="cs-CZ" b="1" smtClean="0"/>
          </a:p>
        </p:txBody>
      </p:sp>
      <p:pic>
        <p:nvPicPr>
          <p:cNvPr id="66564" name="Picture 2" descr="http://www.nd.edu/~mmiller1/pic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4076700"/>
            <a:ext cx="3870325" cy="27797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Obrana a resistence MO proti kovům</a:t>
            </a:r>
            <a:endParaRPr lang="cs-CZ" dirty="0"/>
          </a:p>
        </p:txBody>
      </p:sp>
      <p:sp>
        <p:nvSpPr>
          <p:cNvPr id="67587" name="Zástupný symbol pro obsah 2"/>
          <p:cNvSpPr>
            <a:spLocks noGrp="1"/>
          </p:cNvSpPr>
          <p:nvPr>
            <p:ph idx="1"/>
          </p:nvPr>
        </p:nvSpPr>
        <p:spPr>
          <a:xfrm>
            <a:off x="250825" y="908050"/>
            <a:ext cx="8642350" cy="5400675"/>
          </a:xfrm>
        </p:spPr>
        <p:txBody>
          <a:bodyPr/>
          <a:lstStyle/>
          <a:p>
            <a:pPr>
              <a:spcAft>
                <a:spcPts val="600"/>
              </a:spcAft>
              <a:buFont typeface="Arial" pitchFamily="34" charset="0"/>
              <a:buNone/>
            </a:pPr>
            <a:r>
              <a:rPr lang="en-US" b="1" smtClean="0"/>
              <a:t>extracelul</a:t>
            </a:r>
            <a:r>
              <a:rPr lang="cs-CZ" b="1" smtClean="0"/>
              <a:t>á</a:t>
            </a:r>
            <a:r>
              <a:rPr lang="en-US" b="1" smtClean="0"/>
              <a:t>rn</a:t>
            </a:r>
            <a:r>
              <a:rPr lang="cs-CZ" b="1" smtClean="0"/>
              <a:t>í</a:t>
            </a:r>
            <a:r>
              <a:rPr lang="en-US" b="1" smtClean="0"/>
              <a:t> </a:t>
            </a:r>
            <a:r>
              <a:rPr lang="cs-CZ" b="1" smtClean="0"/>
              <a:t>změna mobility díky biosurfaktantům</a:t>
            </a:r>
          </a:p>
          <a:p>
            <a:pPr lvl="1">
              <a:spcAft>
                <a:spcPts val="600"/>
              </a:spcAft>
            </a:pPr>
            <a:r>
              <a:rPr lang="cs-CZ" smtClean="0"/>
              <a:t>např. rhamnolipid</a:t>
            </a:r>
          </a:p>
          <a:p>
            <a:pPr lvl="1">
              <a:spcAft>
                <a:spcPts val="600"/>
              </a:spcAft>
            </a:pPr>
            <a:r>
              <a:rPr lang="cs-CZ" smtClean="0"/>
              <a:t>původní funkce zřejmě zvýšení mobility a biodostupnosti látek, které organismy využívají jako substrát, např. ropných látek</a:t>
            </a:r>
          </a:p>
          <a:p>
            <a:pPr lvl="1">
              <a:spcAft>
                <a:spcPts val="600"/>
              </a:spcAft>
            </a:pPr>
            <a:r>
              <a:rPr lang="cs-CZ" smtClean="0"/>
              <a:t>zajímavé je, že MO produkující biosurfaktanty jsou více četné na lokalitách kontaminovaných kovy</a:t>
            </a:r>
          </a:p>
          <a:p>
            <a:pPr lvl="1">
              <a:spcAft>
                <a:spcPts val="600"/>
              </a:spcAft>
            </a:pPr>
            <a:r>
              <a:rPr lang="cs-CZ" smtClean="0"/>
              <a:t>komplexace s Cd, Pb, Zn </a:t>
            </a:r>
            <a:r>
              <a:rPr lang="cs-CZ" smtClean="0">
                <a:sym typeface="Wingdings" pitchFamily="2" charset="2"/>
              </a:rPr>
              <a:t> zvýšení jejich mobility, ale takový komplex již není toxický pro MO</a:t>
            </a:r>
            <a:endParaRPr lang="cs-CZ" smtClean="0"/>
          </a:p>
          <a:p>
            <a:pPr>
              <a:spcAft>
                <a:spcPts val="600"/>
              </a:spcAft>
            </a:pPr>
            <a:endParaRPr lang="cs-CZ" b="1" smtClean="0"/>
          </a:p>
        </p:txBody>
      </p:sp>
      <p:pic>
        <p:nvPicPr>
          <p:cNvPr id="67588" name="Picture 2" descr="http://www.metamicrobe.com/IMG/rhamnolipid-produced-by%20Pseudomonas-from-hydrocarb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3656013"/>
            <a:ext cx="4283075" cy="3200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7589" name="Picture 4" descr="http://rkt.chem.ox.ac.uk/images/biosurfactants.jpg"/>
          <p:cNvPicPr>
            <a:picLocks noChangeAspect="1" noChangeArrowheads="1"/>
          </p:cNvPicPr>
          <p:nvPr/>
        </p:nvPicPr>
        <p:blipFill>
          <a:blip r:embed="rId3" cstate="print"/>
          <a:srcRect b="17746"/>
          <a:stretch>
            <a:fillRect/>
          </a:stretch>
        </p:blipFill>
        <p:spPr bwMode="auto">
          <a:xfrm>
            <a:off x="0" y="3665538"/>
            <a:ext cx="4859338" cy="3190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Šipka dolů 6"/>
          <p:cNvSpPr/>
          <p:nvPr/>
        </p:nvSpPr>
        <p:spPr>
          <a:xfrm>
            <a:off x="7596188" y="3213100"/>
            <a:ext cx="360362" cy="647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Obrana a resistence MO proti kovům</a:t>
            </a:r>
            <a:endParaRPr lang="cs-CZ" dirty="0"/>
          </a:p>
        </p:txBody>
      </p:sp>
      <p:sp>
        <p:nvSpPr>
          <p:cNvPr id="68611" name="Zástupný symbol pro obsah 2"/>
          <p:cNvSpPr>
            <a:spLocks noGrp="1"/>
          </p:cNvSpPr>
          <p:nvPr>
            <p:ph idx="1"/>
          </p:nvPr>
        </p:nvSpPr>
        <p:spPr>
          <a:xfrm>
            <a:off x="107950" y="1052513"/>
            <a:ext cx="4895850" cy="5256212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cs-CZ" b="1" smtClean="0"/>
              <a:t>nepřímá imobilizace kovů v prostředí</a:t>
            </a:r>
          </a:p>
          <a:p>
            <a:pPr lvl="1"/>
            <a:r>
              <a:rPr lang="cs-CZ" smtClean="0"/>
              <a:t>sulfan produkovaný desulfurikačními bakteriemi vytváří nerozpustné sulfidy kovů (Ag, Cd, Hg, Ni, Pb, Se, Zn, As …)</a:t>
            </a:r>
          </a:p>
          <a:p>
            <a:pPr lvl="1"/>
            <a:r>
              <a:rPr lang="cs-CZ" smtClean="0"/>
              <a:t>enzymatická produkce fosfátů, které sráží např. Pb, Cu, Ni, U</a:t>
            </a:r>
          </a:p>
        </p:txBody>
      </p:sp>
      <p:pic>
        <p:nvPicPr>
          <p:cNvPr id="68612" name="Picture 5" descr="http://www.freepatentsonline.com/6805797-0-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3500438"/>
            <a:ext cx="4741863" cy="22812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8613" name="Picture 9" descr="http://resources.metapress.com/pdf-preview.axd?code=xhtvfyg50qgb5brj&amp;size=largest"/>
          <p:cNvPicPr>
            <a:picLocks noChangeAspect="1" noChangeArrowheads="1"/>
          </p:cNvPicPr>
          <p:nvPr/>
        </p:nvPicPr>
        <p:blipFill>
          <a:blip r:embed="rId3" cstate="print"/>
          <a:srcRect l="5939" t="5447" r="6889"/>
          <a:stretch>
            <a:fillRect/>
          </a:stretch>
        </p:blipFill>
        <p:spPr bwMode="auto">
          <a:xfrm>
            <a:off x="5002213" y="981075"/>
            <a:ext cx="4106862" cy="5876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Obrana a resistence MO proti kovům</a:t>
            </a:r>
            <a:endParaRPr lang="cs-CZ" dirty="0"/>
          </a:p>
        </p:txBody>
      </p:sp>
      <p:sp>
        <p:nvSpPr>
          <p:cNvPr id="69635" name="Zástupný symbol pro obsah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cs-CZ" b="1" smtClean="0"/>
              <a:t>sekvestrace metalothioneiny a podobnými proteiny</a:t>
            </a:r>
          </a:p>
          <a:p>
            <a:pPr lvl="1"/>
            <a:r>
              <a:rPr lang="cs-CZ" smtClean="0"/>
              <a:t>intra-buněčný mechanismus resistence u prvoků, řas, kvasinek a některých hub</a:t>
            </a:r>
          </a:p>
          <a:p>
            <a:pPr lvl="1"/>
            <a:r>
              <a:rPr lang="cs-CZ" smtClean="0"/>
              <a:t>MT = LMW látky bohaté na Cys s vysokou afinitou k Cd, Zn, Cu, Ag, Hg</a:t>
            </a:r>
          </a:p>
          <a:p>
            <a:pPr lvl="1"/>
            <a:r>
              <a:rPr lang="cs-CZ" smtClean="0"/>
              <a:t>jejich produkci spouští přítomnost kovu</a:t>
            </a:r>
          </a:p>
          <a:p>
            <a:pPr lvl="1"/>
            <a:r>
              <a:rPr lang="cs-CZ" smtClean="0"/>
              <a:t>podobné proteiny izolovány i ze sinic a bakterií</a:t>
            </a:r>
          </a:p>
        </p:txBody>
      </p:sp>
      <p:pic>
        <p:nvPicPr>
          <p:cNvPr id="69636" name="Picture 6" descr="cellstra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3789363"/>
            <a:ext cx="3429000" cy="2571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9637" name="Picture 8" descr="smt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8225" y="3789363"/>
            <a:ext cx="2701925" cy="2565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9638" name="Obdélník 6"/>
          <p:cNvSpPr>
            <a:spLocks noChangeArrowheads="1"/>
          </p:cNvSpPr>
          <p:nvPr/>
        </p:nvSpPr>
        <p:spPr bwMode="auto">
          <a:xfrm>
            <a:off x="2484438" y="6381750"/>
            <a:ext cx="58864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 b="0"/>
              <a:t>http://www2.warwick.ac.uk/fac/sci/chemistry/research/blindauer/blindauergroup/bacterialmts/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5364088" cy="928688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Obrana a resistence MO proti kovům</a:t>
            </a:r>
            <a:endParaRPr lang="cs-CZ" dirty="0"/>
          </a:p>
        </p:txBody>
      </p:sp>
      <p:sp>
        <p:nvSpPr>
          <p:cNvPr id="70659" name="Zástupný symbol pro obsah 2"/>
          <p:cNvSpPr>
            <a:spLocks noGrp="1"/>
          </p:cNvSpPr>
          <p:nvPr>
            <p:ph idx="1"/>
          </p:nvPr>
        </p:nvSpPr>
        <p:spPr>
          <a:xfrm>
            <a:off x="107950" y="981075"/>
            <a:ext cx="8785225" cy="532765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cs-CZ" b="1" smtClean="0"/>
              <a:t>odstranění z buňky aktivním transportem</a:t>
            </a:r>
          </a:p>
          <a:p>
            <a:pPr lvl="1"/>
            <a:r>
              <a:rPr lang="cs-CZ" smtClean="0"/>
              <a:t>plasmidově kódován, energeticky náročný</a:t>
            </a:r>
          </a:p>
          <a:p>
            <a:pPr lvl="1"/>
            <a:r>
              <a:rPr lang="cs-CZ" smtClean="0"/>
              <a:t>chemiosmotické pumpy výměny M</a:t>
            </a:r>
            <a:r>
              <a:rPr lang="cs-CZ" baseline="30000" smtClean="0"/>
              <a:t>x+</a:t>
            </a:r>
            <a:r>
              <a:rPr lang="cs-CZ" smtClean="0"/>
              <a:t> / XH</a:t>
            </a:r>
            <a:r>
              <a:rPr lang="en-US" baseline="30000" smtClean="0"/>
              <a:t>+</a:t>
            </a:r>
            <a:endParaRPr lang="cs-CZ" baseline="30000" smtClean="0"/>
          </a:p>
          <a:p>
            <a:pPr lvl="1"/>
            <a:r>
              <a:rPr lang="cs-CZ" smtClean="0"/>
              <a:t>ATPázové pumpy</a:t>
            </a:r>
          </a:p>
          <a:p>
            <a:pPr lvl="1"/>
            <a:r>
              <a:rPr lang="cs-CZ" smtClean="0"/>
              <a:t>nejčastěji pro As, Cr, Cd</a:t>
            </a:r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9470" y="2708920"/>
            <a:ext cx="3599605" cy="414749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0661" name="Picture 3"/>
          <p:cNvPicPr>
            <a:picLocks noChangeAspect="1" noChangeArrowheads="1"/>
          </p:cNvPicPr>
          <p:nvPr/>
        </p:nvPicPr>
        <p:blipFill>
          <a:blip r:embed="rId3" cstate="print"/>
          <a:srcRect b="25533"/>
          <a:stretch>
            <a:fillRect/>
          </a:stretch>
        </p:blipFill>
        <p:spPr bwMode="auto">
          <a:xfrm>
            <a:off x="5509276" y="404664"/>
            <a:ext cx="3633137" cy="22331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265134"/>
            <a:ext cx="3975586" cy="35912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21150"/>
            <a:ext cx="4787900" cy="27352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Obrana a resistence MO proti kovům</a:t>
            </a:r>
            <a:endParaRPr lang="cs-CZ" dirty="0"/>
          </a:p>
        </p:txBody>
      </p:sp>
      <p:sp>
        <p:nvSpPr>
          <p:cNvPr id="71684" name="Zástupný symbol pro obsah 2"/>
          <p:cNvSpPr>
            <a:spLocks noGrp="1"/>
          </p:cNvSpPr>
          <p:nvPr>
            <p:ph idx="1"/>
          </p:nvPr>
        </p:nvSpPr>
        <p:spPr>
          <a:xfrm>
            <a:off x="107950" y="836613"/>
            <a:ext cx="8856663" cy="5400675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cs-CZ" b="1" smtClean="0"/>
              <a:t>biometylace</a:t>
            </a:r>
          </a:p>
          <a:p>
            <a:pPr lvl="1"/>
            <a:r>
              <a:rPr lang="cs-CZ" smtClean="0"/>
              <a:t>přesunutí metylové skupiny z metylcobalaminu (CH</a:t>
            </a:r>
            <a:r>
              <a:rPr lang="cs-CZ" baseline="-25000" smtClean="0"/>
              <a:t>3</a:t>
            </a:r>
            <a:r>
              <a:rPr lang="cs-CZ" smtClean="0"/>
              <a:t>CoB</a:t>
            </a:r>
            <a:r>
              <a:rPr lang="cs-CZ" baseline="-25000" smtClean="0"/>
              <a:t>12</a:t>
            </a:r>
            <a:r>
              <a:rPr lang="cs-CZ" smtClean="0"/>
              <a:t>) na kov jako např. Sn, Pb, Pt, As, Se; metylace Hg zvýšení mobility a/nebo toxicity (As naopak) </a:t>
            </a:r>
          </a:p>
          <a:p>
            <a:pPr lvl="1"/>
            <a:r>
              <a:rPr lang="cs-CZ" smtClean="0"/>
              <a:t>otravy metylAs z vlhkých tapet – metylace plísněmi</a:t>
            </a:r>
          </a:p>
          <a:p>
            <a:pPr lvl="1"/>
            <a:r>
              <a:rPr lang="cs-CZ" b="1" smtClean="0"/>
              <a:t>Minamata: </a:t>
            </a:r>
            <a:r>
              <a:rPr lang="cs-CZ" smtClean="0"/>
              <a:t>elementární rtuť vypouštěná </a:t>
            </a:r>
            <a:r>
              <a:rPr lang="en-US" smtClean="0"/>
              <a:t>v letech </a:t>
            </a:r>
            <a:r>
              <a:rPr lang="cs-CZ" smtClean="0"/>
              <a:t>193</a:t>
            </a:r>
            <a:r>
              <a:rPr lang="en-US" smtClean="0"/>
              <a:t>2</a:t>
            </a:r>
            <a:r>
              <a:rPr lang="cs-CZ" smtClean="0"/>
              <a:t>-1970 do zálivu Minamata </a:t>
            </a:r>
            <a:r>
              <a:rPr lang="en-US" smtClean="0"/>
              <a:t>b</a:t>
            </a:r>
            <a:r>
              <a:rPr lang="cs-CZ" smtClean="0"/>
              <a:t>y</a:t>
            </a:r>
            <a:r>
              <a:rPr lang="en-US" smtClean="0"/>
              <a:t>la </a:t>
            </a:r>
            <a:r>
              <a:rPr lang="cs-CZ" smtClean="0"/>
              <a:t>mikrobiální aktivitou v sedimentu metylována na metylrtuť, která se jako rozpustná a biodostupná forma akumulovala ve škeblích a rybách a dostala se tak do potravního řetězce – otravy lidí (46 úmrtí + vrozené defekty)</a:t>
            </a:r>
          </a:p>
          <a:p>
            <a:pPr lvl="1"/>
            <a:r>
              <a:rPr lang="cs-CZ" smtClean="0"/>
              <a:t>před metylací ještě muselo dojít působením H</a:t>
            </a:r>
            <a:r>
              <a:rPr lang="cs-CZ" baseline="-25000" smtClean="0"/>
              <a:t>2</a:t>
            </a:r>
            <a:r>
              <a:rPr lang="cs-CZ" smtClean="0"/>
              <a:t>S k přeměně na Hg</a:t>
            </a:r>
            <a:r>
              <a:rPr lang="cs-CZ" baseline="30000" smtClean="0"/>
              <a:t>2+</a:t>
            </a:r>
          </a:p>
        </p:txBody>
      </p:sp>
      <p:pic>
        <p:nvPicPr>
          <p:cNvPr id="71685" name="Picture 2" descr="http://img.timeinc.net/time/photoessays/2010/top10_envt_disasters/minama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4149725"/>
            <a:ext cx="1773238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4122738"/>
            <a:ext cx="4354513" cy="27336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1788" y="0"/>
            <a:ext cx="1157287" cy="1196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Zjednodušené schéma expozice MO v prostředí</a:t>
            </a:r>
            <a:endParaRPr lang="cs-CZ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/>
          <a:srcRect t="16923"/>
          <a:stretch>
            <a:fillRect/>
          </a:stretch>
        </p:blipFill>
        <p:spPr bwMode="auto">
          <a:xfrm>
            <a:off x="468313" y="1125538"/>
            <a:ext cx="8258175" cy="475138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ovéPole 6"/>
          <p:cNvSpPr txBox="1"/>
          <p:nvPr/>
        </p:nvSpPr>
        <p:spPr>
          <a:xfrm>
            <a:off x="7308850" y="3716338"/>
            <a:ext cx="152717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Obrana a resistence MO proti kovům</a:t>
            </a:r>
            <a:endParaRPr lang="cs-CZ" dirty="0"/>
          </a:p>
        </p:txBody>
      </p:sp>
      <p:sp>
        <p:nvSpPr>
          <p:cNvPr id="72707" name="Zástupný symbol pro obsah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r>
              <a:rPr lang="cs-CZ" b="1" smtClean="0"/>
              <a:t>biometylace</a:t>
            </a:r>
          </a:p>
          <a:p>
            <a:endParaRPr lang="cs-CZ" smtClean="0"/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75" y="908050"/>
            <a:ext cx="65246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a 5"/>
          <p:cNvSpPr/>
          <p:nvPr/>
        </p:nvSpPr>
        <p:spPr>
          <a:xfrm>
            <a:off x="5305425" y="2935288"/>
            <a:ext cx="2736850" cy="863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727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4718050"/>
            <a:ext cx="5545137" cy="2139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Obrana a resistence MO proti kovům</a:t>
            </a:r>
            <a:endParaRPr lang="cs-CZ" dirty="0"/>
          </a:p>
        </p:txBody>
      </p:sp>
      <p:sp>
        <p:nvSpPr>
          <p:cNvPr id="73731" name="Zástupný symbol pro obsah 2"/>
          <p:cNvSpPr>
            <a:spLocks noGrp="1"/>
          </p:cNvSpPr>
          <p:nvPr>
            <p:ph idx="1"/>
          </p:nvPr>
        </p:nvSpPr>
        <p:spPr>
          <a:xfrm>
            <a:off x="971550" y="1052513"/>
            <a:ext cx="7200900" cy="5256212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cs-CZ" sz="2800" b="1" smtClean="0"/>
              <a:t>Zajímavé moderní otázky :</a:t>
            </a:r>
          </a:p>
          <a:p>
            <a:r>
              <a:rPr lang="cs-CZ" sz="2800" smtClean="0"/>
              <a:t>Jak spolu interagují mikrobiální populace v přítomnosti kovu?</a:t>
            </a:r>
          </a:p>
          <a:p>
            <a:r>
              <a:rPr lang="cs-CZ" sz="2800" smtClean="0"/>
              <a:t>Je možné, že resistentní populace „přenáší“ resitenci na celé společenstvo?</a:t>
            </a:r>
          </a:p>
          <a:p>
            <a:r>
              <a:rPr lang="cs-CZ" sz="2800" smtClean="0"/>
              <a:t>Jsou například možné nějaké symbiotické interakce mezi resistentními a citlivými populacemi MO: resistentní poskytují „ochranu“ citlivým, které je zásobí živinami či zdrojem uhlíku?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Další interakce kovů s MO</a:t>
            </a:r>
            <a:endParaRPr lang="cs-CZ" dirty="0"/>
          </a:p>
        </p:txBody>
      </p:sp>
      <p:sp>
        <p:nvSpPr>
          <p:cNvPr id="74755" name="Zástupný symbol pro obsah 5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r>
              <a:rPr lang="cs-CZ" dirty="0" smtClean="0"/>
              <a:t>biochemické interakce vždy zahrnují specifické enzymy pro oxidaci, redukci, metylaci, </a:t>
            </a:r>
            <a:r>
              <a:rPr lang="cs-CZ" dirty="0" err="1" smtClean="0"/>
              <a:t>dealkylaci</a:t>
            </a:r>
            <a:r>
              <a:rPr lang="cs-CZ" dirty="0" smtClean="0"/>
              <a:t> a precipitaci</a:t>
            </a:r>
          </a:p>
          <a:p>
            <a:r>
              <a:rPr lang="cs-CZ" dirty="0" smtClean="0"/>
              <a:t>svými aktivitami MO způsobují srážení, </a:t>
            </a:r>
            <a:r>
              <a:rPr lang="cs-CZ" dirty="0" err="1" smtClean="0"/>
              <a:t>volatilizaci</a:t>
            </a:r>
            <a:r>
              <a:rPr lang="cs-CZ" dirty="0" smtClean="0"/>
              <a:t>, sorpci a rozpouštění kovů v prostředí</a:t>
            </a:r>
          </a:p>
          <a:p>
            <a:r>
              <a:rPr lang="cs-CZ" dirty="0" smtClean="0"/>
              <a:t>přímá interakce – oxidace / redukce kovů (zisk energie, TEA, změna mobility kovů …)</a:t>
            </a:r>
          </a:p>
          <a:p>
            <a:r>
              <a:rPr lang="cs-CZ" dirty="0" smtClean="0"/>
              <a:t>nepřímá interakce – MO produkuje enzymaticky sulfidy či fosfáty, které interagují s kovy – </a:t>
            </a:r>
            <a:r>
              <a:rPr lang="cs-CZ" dirty="0" err="1" smtClean="0"/>
              <a:t>ox</a:t>
            </a:r>
            <a:r>
              <a:rPr lang="cs-CZ" dirty="0" smtClean="0"/>
              <a:t>/</a:t>
            </a:r>
            <a:r>
              <a:rPr lang="cs-CZ" dirty="0" err="1" smtClean="0"/>
              <a:t>red</a:t>
            </a:r>
            <a:r>
              <a:rPr lang="cs-CZ" dirty="0" smtClean="0"/>
              <a:t>, srážení</a:t>
            </a:r>
          </a:p>
          <a:p>
            <a:r>
              <a:rPr lang="cs-CZ" dirty="0" smtClean="0"/>
              <a:t>kombinace – např. redukce As</a:t>
            </a:r>
            <a:r>
              <a:rPr lang="cs-CZ" baseline="30000" dirty="0" smtClean="0"/>
              <a:t>5+</a:t>
            </a:r>
            <a:r>
              <a:rPr lang="cs-CZ" dirty="0" smtClean="0"/>
              <a:t> na  </a:t>
            </a:r>
            <a:r>
              <a:rPr lang="cs-CZ" dirty="0" smtClean="0"/>
              <a:t>As</a:t>
            </a:r>
            <a:r>
              <a:rPr lang="cs-CZ" baseline="30000" dirty="0" smtClean="0"/>
              <a:t>3+</a:t>
            </a:r>
            <a:r>
              <a:rPr lang="cs-CZ" dirty="0" smtClean="0"/>
              <a:t> </a:t>
            </a:r>
            <a:r>
              <a:rPr lang="cs-CZ" dirty="0" smtClean="0"/>
              <a:t>v anaerobním sedimentu spojená se srážením do As</a:t>
            </a:r>
            <a:r>
              <a:rPr lang="cs-CZ" baseline="-25000" dirty="0" smtClean="0"/>
              <a:t>2</a:t>
            </a:r>
            <a:r>
              <a:rPr lang="cs-CZ" dirty="0" smtClean="0"/>
              <a:t>S</a:t>
            </a:r>
            <a:r>
              <a:rPr lang="cs-CZ" baseline="-25000" dirty="0" smtClean="0"/>
              <a:t>3</a:t>
            </a:r>
            <a:r>
              <a:rPr lang="cs-CZ" dirty="0" smtClean="0"/>
              <a:t> díky SRB (sulfát redukující bakterie) </a:t>
            </a:r>
          </a:p>
          <a:p>
            <a:r>
              <a:rPr lang="cs-CZ" b="1" dirty="0" smtClean="0"/>
              <a:t>kromě negativních důsledků se toho cíleně dá využít při </a:t>
            </a:r>
            <a:r>
              <a:rPr lang="cs-CZ" b="1" dirty="0" err="1" smtClean="0"/>
              <a:t>remediacích</a:t>
            </a:r>
            <a:r>
              <a:rPr lang="cs-CZ" b="1" dirty="0" smtClean="0"/>
              <a:t> </a:t>
            </a:r>
            <a:r>
              <a:rPr lang="cs-CZ" b="1" dirty="0" smtClean="0">
                <a:sym typeface="Wingdings" pitchFamily="2" charset="2"/>
              </a:rPr>
              <a:t></a:t>
            </a:r>
            <a:r>
              <a:rPr lang="en-US" b="1" dirty="0" smtClean="0">
                <a:sym typeface="Wingdings" pitchFamily="2" charset="2"/>
              </a:rPr>
              <a:t> p</a:t>
            </a:r>
            <a:r>
              <a:rPr lang="cs-CZ" b="1" dirty="0" err="1" smtClean="0">
                <a:sym typeface="Wingdings" pitchFamily="2" charset="2"/>
              </a:rPr>
              <a:t>řednáška</a:t>
            </a:r>
            <a:r>
              <a:rPr lang="en-US" b="1" dirty="0" smtClean="0">
                <a:sym typeface="Wingdings" pitchFamily="2" charset="2"/>
              </a:rPr>
              <a:t> </a:t>
            </a:r>
            <a:r>
              <a:rPr lang="en-US" b="1" dirty="0" err="1" smtClean="0">
                <a:sym typeface="Wingdings" pitchFamily="2" charset="2"/>
              </a:rPr>
              <a:t>na</a:t>
            </a:r>
            <a:r>
              <a:rPr lang="en-US" b="1" dirty="0" smtClean="0">
                <a:sym typeface="Wingdings" pitchFamily="2" charset="2"/>
              </a:rPr>
              <a:t> </a:t>
            </a:r>
            <a:r>
              <a:rPr lang="en-US" b="1" dirty="0" err="1" smtClean="0">
                <a:sym typeface="Wingdings" pitchFamily="2" charset="2"/>
              </a:rPr>
              <a:t>konci</a:t>
            </a:r>
            <a:r>
              <a:rPr lang="en-US" b="1" dirty="0" smtClean="0">
                <a:sym typeface="Wingdings" pitchFamily="2" charset="2"/>
              </a:rPr>
              <a:t> </a:t>
            </a:r>
            <a:r>
              <a:rPr lang="en-US" b="1" dirty="0" err="1" smtClean="0">
                <a:sym typeface="Wingdings" pitchFamily="2" charset="2"/>
              </a:rPr>
              <a:t>semestru</a:t>
            </a:r>
            <a:r>
              <a:rPr lang="en-US" b="1" dirty="0" smtClean="0">
                <a:sym typeface="Wingdings" pitchFamily="2" charset="2"/>
              </a:rPr>
              <a:t> o </a:t>
            </a:r>
            <a:r>
              <a:rPr lang="en-US" b="1" dirty="0" err="1" smtClean="0">
                <a:sym typeface="Wingdings" pitchFamily="2" charset="2"/>
              </a:rPr>
              <a:t>biodegradaci</a:t>
            </a:r>
            <a:r>
              <a:rPr lang="en-US" b="1" dirty="0" smtClean="0">
                <a:sym typeface="Wingdings" pitchFamily="2" charset="2"/>
              </a:rPr>
              <a:t> a </a:t>
            </a:r>
            <a:r>
              <a:rPr lang="en-US" b="1" dirty="0" err="1" smtClean="0">
                <a:sym typeface="Wingdings" pitchFamily="2" charset="2"/>
              </a:rPr>
              <a:t>bioremediaci</a:t>
            </a:r>
            <a:endParaRPr lang="cs-CZ" b="1" dirty="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Další interakce kovů s MO</a:t>
            </a:r>
            <a:endParaRPr lang="cs-CZ" dirty="0"/>
          </a:p>
        </p:txBody>
      </p:sp>
      <p:sp>
        <p:nvSpPr>
          <p:cNvPr id="91139" name="Zástupný symbol pro obsah 2"/>
          <p:cNvSpPr>
            <a:spLocks noGrp="1"/>
          </p:cNvSpPr>
          <p:nvPr>
            <p:ph idx="1"/>
          </p:nvPr>
        </p:nvSpPr>
        <p:spPr>
          <a:xfrm>
            <a:off x="107950" y="1052513"/>
            <a:ext cx="8785225" cy="525621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cs-CZ" sz="1800" b="1" dirty="0" smtClean="0"/>
              <a:t>redukce kovů</a:t>
            </a:r>
          </a:p>
          <a:p>
            <a:pPr lvl="1">
              <a:spcAft>
                <a:spcPts val="600"/>
              </a:spcAft>
              <a:defRPr/>
            </a:pPr>
            <a:r>
              <a:rPr lang="cs-CZ" sz="1600" dirty="0" smtClean="0"/>
              <a:t>Fe</a:t>
            </a:r>
            <a:r>
              <a:rPr lang="cs-CZ" sz="1600" baseline="30000" dirty="0" smtClean="0"/>
              <a:t>3+</a:t>
            </a:r>
            <a:r>
              <a:rPr lang="cs-CZ" sz="1600" dirty="0" smtClean="0"/>
              <a:t>, Mn</a:t>
            </a:r>
            <a:r>
              <a:rPr lang="cs-CZ" sz="1600" baseline="30000" dirty="0" smtClean="0"/>
              <a:t>4+</a:t>
            </a:r>
            <a:r>
              <a:rPr lang="cs-CZ" sz="1600" dirty="0" smtClean="0"/>
              <a:t>, Cr</a:t>
            </a:r>
            <a:r>
              <a:rPr lang="cs-CZ" sz="1600" baseline="30000" dirty="0" smtClean="0"/>
              <a:t>6+</a:t>
            </a:r>
            <a:r>
              <a:rPr lang="cs-CZ" sz="1600" dirty="0" smtClean="0"/>
              <a:t>, Hg</a:t>
            </a:r>
            <a:r>
              <a:rPr lang="cs-CZ" sz="1600" baseline="30000" dirty="0" smtClean="0"/>
              <a:t>2+</a:t>
            </a:r>
            <a:r>
              <a:rPr lang="cs-CZ" sz="1600" dirty="0" smtClean="0"/>
              <a:t>, As</a:t>
            </a:r>
            <a:r>
              <a:rPr lang="cs-CZ" sz="1600" baseline="30000" dirty="0" smtClean="0"/>
              <a:t>5+</a:t>
            </a:r>
            <a:r>
              <a:rPr lang="cs-CZ" sz="1600" dirty="0" smtClean="0"/>
              <a:t>, Co</a:t>
            </a:r>
            <a:r>
              <a:rPr lang="cs-CZ" sz="1600" baseline="30000" dirty="0" smtClean="0"/>
              <a:t>3+</a:t>
            </a:r>
            <a:r>
              <a:rPr lang="cs-CZ" sz="1600" dirty="0" smtClean="0"/>
              <a:t>, Se</a:t>
            </a:r>
            <a:r>
              <a:rPr lang="cs-CZ" sz="1600" baseline="30000" dirty="0" smtClean="0"/>
              <a:t>6+</a:t>
            </a:r>
            <a:r>
              <a:rPr lang="cs-CZ" sz="1600" dirty="0" smtClean="0"/>
              <a:t>, U</a:t>
            </a:r>
            <a:r>
              <a:rPr lang="cs-CZ" sz="1600" baseline="30000" dirty="0" smtClean="0"/>
              <a:t>6+</a:t>
            </a:r>
            <a:r>
              <a:rPr lang="cs-CZ" sz="1600" dirty="0" smtClean="0"/>
              <a:t>, </a:t>
            </a:r>
            <a:r>
              <a:rPr lang="cs-CZ" sz="1600" dirty="0" err="1" smtClean="0"/>
              <a:t>Ag</a:t>
            </a:r>
            <a:r>
              <a:rPr lang="cs-CZ" sz="1600" baseline="30000" dirty="0" smtClean="0"/>
              <a:t>+</a:t>
            </a:r>
            <a:r>
              <a:rPr lang="cs-CZ" sz="1600" dirty="0" smtClean="0"/>
              <a:t>, Mo</a:t>
            </a:r>
            <a:r>
              <a:rPr lang="cs-CZ" sz="1600" baseline="30000" dirty="0" smtClean="0"/>
              <a:t>6+</a:t>
            </a:r>
            <a:r>
              <a:rPr lang="cs-CZ" sz="1600" dirty="0" smtClean="0"/>
              <a:t>, V</a:t>
            </a:r>
            <a:r>
              <a:rPr lang="cs-CZ" sz="1600" baseline="30000" dirty="0" smtClean="0"/>
              <a:t>5+</a:t>
            </a:r>
            <a:r>
              <a:rPr lang="cs-CZ" sz="1600" dirty="0" smtClean="0"/>
              <a:t> jsou </a:t>
            </a:r>
            <a:br>
              <a:rPr lang="cs-CZ" sz="1600" dirty="0" smtClean="0"/>
            </a:br>
            <a:r>
              <a:rPr lang="cs-CZ" sz="1600" dirty="0" smtClean="0"/>
              <a:t>redukovány na nižší valence; může vést ke snížení toxicity:</a:t>
            </a:r>
            <a:br>
              <a:rPr lang="cs-CZ" sz="1600" dirty="0" smtClean="0"/>
            </a:br>
            <a:r>
              <a:rPr lang="cs-CZ" sz="1600" dirty="0" smtClean="0"/>
              <a:t>(např. Cr</a:t>
            </a:r>
            <a:r>
              <a:rPr lang="cs-CZ" sz="1600" baseline="30000" dirty="0" smtClean="0"/>
              <a:t>6+</a:t>
            </a:r>
            <a:r>
              <a:rPr lang="cs-CZ" sz="1600" dirty="0" smtClean="0"/>
              <a:t> </a:t>
            </a:r>
            <a:r>
              <a:rPr lang="cs-CZ" sz="1600" dirty="0" smtClean="0">
                <a:sym typeface="Wingdings" pitchFamily="2" charset="2"/>
              </a:rPr>
              <a:t> Cr</a:t>
            </a:r>
            <a:r>
              <a:rPr lang="cs-CZ" sz="1600" baseline="30000" dirty="0" smtClean="0">
                <a:sym typeface="Wingdings" pitchFamily="2" charset="2"/>
              </a:rPr>
              <a:t>3+</a:t>
            </a:r>
            <a:r>
              <a:rPr lang="cs-CZ" sz="1600" dirty="0" smtClean="0">
                <a:sym typeface="Wingdings" pitchFamily="2" charset="2"/>
              </a:rPr>
              <a:t>)</a:t>
            </a:r>
            <a:endParaRPr lang="cs-CZ" sz="1600" dirty="0" smtClean="0"/>
          </a:p>
          <a:p>
            <a:pPr>
              <a:spcAft>
                <a:spcPts val="600"/>
              </a:spcAft>
              <a:defRPr/>
            </a:pPr>
            <a:r>
              <a:rPr lang="cs-CZ" sz="1800" b="1" dirty="0" smtClean="0"/>
              <a:t>oxidace kovů</a:t>
            </a:r>
            <a:endParaRPr lang="cs-CZ" sz="1800" dirty="0" smtClean="0"/>
          </a:p>
          <a:p>
            <a:pPr lvl="1">
              <a:spcAft>
                <a:spcPts val="600"/>
              </a:spcAft>
              <a:defRPr/>
            </a:pPr>
            <a:r>
              <a:rPr lang="cs-CZ" sz="1600" dirty="0" smtClean="0"/>
              <a:t>např.: Fe</a:t>
            </a:r>
            <a:r>
              <a:rPr lang="cs-CZ" sz="1600" baseline="30000" dirty="0" smtClean="0"/>
              <a:t>2+</a:t>
            </a:r>
            <a:r>
              <a:rPr lang="cs-CZ" sz="1600" dirty="0" smtClean="0"/>
              <a:t> </a:t>
            </a:r>
            <a:r>
              <a:rPr lang="cs-CZ" sz="1600" dirty="0" smtClean="0">
                <a:sym typeface="Wingdings" pitchFamily="2" charset="2"/>
              </a:rPr>
              <a:t> Fe</a:t>
            </a:r>
            <a:r>
              <a:rPr lang="cs-CZ" sz="1600" baseline="30000" dirty="0" smtClean="0">
                <a:sym typeface="Wingdings" pitchFamily="2" charset="2"/>
              </a:rPr>
              <a:t>3+</a:t>
            </a:r>
            <a:r>
              <a:rPr lang="cs-CZ" sz="1600" dirty="0" smtClean="0"/>
              <a:t>; zisk energie, nebo změna mobility (As</a:t>
            </a:r>
            <a:r>
              <a:rPr lang="cs-CZ" sz="1600" baseline="30000" dirty="0" smtClean="0"/>
              <a:t>3+</a:t>
            </a:r>
            <a:r>
              <a:rPr lang="cs-CZ" sz="1600" dirty="0" smtClean="0"/>
              <a:t>, Cr</a:t>
            </a:r>
            <a:r>
              <a:rPr lang="cs-CZ" sz="1600" baseline="30000" dirty="0" smtClean="0"/>
              <a:t>3+</a:t>
            </a:r>
            <a:r>
              <a:rPr lang="cs-CZ" sz="1600" dirty="0" smtClean="0"/>
              <a:t>)</a:t>
            </a:r>
          </a:p>
          <a:p>
            <a:pPr lvl="1">
              <a:spcAft>
                <a:spcPts val="600"/>
              </a:spcAft>
              <a:defRPr/>
            </a:pPr>
            <a:r>
              <a:rPr lang="cs-CZ" sz="1600" u="sng" dirty="0" smtClean="0">
                <a:sym typeface="Wingdings" pitchFamily="2" charset="2"/>
              </a:rPr>
              <a:t>ne vždy pozitivní důsledky: </a:t>
            </a:r>
          </a:p>
          <a:p>
            <a:pPr marL="627063" lvl="2">
              <a:spcAft>
                <a:spcPts val="600"/>
              </a:spcAft>
              <a:defRPr/>
            </a:pPr>
            <a:r>
              <a:rPr lang="cs-CZ" sz="1400" b="1" dirty="0" smtClean="0">
                <a:sym typeface="Wingdings" pitchFamily="2" charset="2"/>
              </a:rPr>
              <a:t>kyselé důlní vody</a:t>
            </a:r>
            <a:r>
              <a:rPr lang="cs-CZ" sz="1400" dirty="0" smtClean="0">
                <a:sym typeface="Wingdings" pitchFamily="2" charset="2"/>
              </a:rPr>
              <a:t> – redukované formy kovů v rudách (např. Fe</a:t>
            </a:r>
            <a:r>
              <a:rPr lang="cs-CZ" sz="1400" baseline="-25000" dirty="0" smtClean="0">
                <a:sym typeface="Wingdings" pitchFamily="2" charset="2"/>
              </a:rPr>
              <a:t>2</a:t>
            </a:r>
            <a:r>
              <a:rPr lang="cs-CZ" sz="1400" dirty="0" smtClean="0">
                <a:sym typeface="Wingdings" pitchFamily="2" charset="2"/>
              </a:rPr>
              <a:t>S) jsou </a:t>
            </a:r>
            <a:br>
              <a:rPr lang="cs-CZ" sz="1400" dirty="0" smtClean="0">
                <a:sym typeface="Wingdings" pitchFamily="2" charset="2"/>
              </a:rPr>
            </a:br>
            <a:r>
              <a:rPr lang="cs-CZ" sz="1400" dirty="0" smtClean="0">
                <a:sym typeface="Wingdings" pitchFamily="2" charset="2"/>
              </a:rPr>
              <a:t>MO oxidovány včetně </a:t>
            </a:r>
            <a:r>
              <a:rPr lang="cs-CZ" sz="1400" dirty="0" err="1" smtClean="0">
                <a:sym typeface="Wingdings" pitchFamily="2" charset="2"/>
              </a:rPr>
              <a:t>aniotu</a:t>
            </a:r>
            <a:r>
              <a:rPr lang="cs-CZ" sz="1400" dirty="0" smtClean="0">
                <a:sym typeface="Wingdings" pitchFamily="2" charset="2"/>
              </a:rPr>
              <a:t> (</a:t>
            </a:r>
            <a:r>
              <a:rPr lang="en-US" sz="1400" dirty="0" smtClean="0">
                <a:sym typeface="Wingdings" pitchFamily="2" charset="2"/>
              </a:rPr>
              <a:t>nap</a:t>
            </a:r>
            <a:r>
              <a:rPr lang="cs-CZ" sz="1400" dirty="0" smtClean="0">
                <a:sym typeface="Wingdings" pitchFamily="2" charset="2"/>
              </a:rPr>
              <a:t>ř</a:t>
            </a:r>
            <a:r>
              <a:rPr lang="en-US" sz="1400" dirty="0" smtClean="0">
                <a:sym typeface="Wingdings" pitchFamily="2" charset="2"/>
              </a:rPr>
              <a:t>. </a:t>
            </a:r>
            <a:r>
              <a:rPr lang="cs-CZ" sz="1400" dirty="0" smtClean="0">
                <a:sym typeface="Wingdings" pitchFamily="2" charset="2"/>
              </a:rPr>
              <a:t>S</a:t>
            </a:r>
            <a:r>
              <a:rPr lang="en-US" sz="1400" dirty="0" smtClean="0">
                <a:sym typeface="Wingdings" pitchFamily="2" charset="2"/>
              </a:rPr>
              <a:t> </a:t>
            </a:r>
            <a:r>
              <a:rPr lang="cs-CZ" sz="1400" dirty="0" smtClean="0">
                <a:sym typeface="Wingdings" pitchFamily="2" charset="2"/>
              </a:rPr>
              <a:t> SO</a:t>
            </a:r>
            <a:r>
              <a:rPr lang="cs-CZ" sz="1400" baseline="-25000" dirty="0" smtClean="0">
                <a:sym typeface="Wingdings" pitchFamily="2" charset="2"/>
              </a:rPr>
              <a:t>4</a:t>
            </a:r>
            <a:r>
              <a:rPr lang="cs-CZ" sz="1400" baseline="30000" dirty="0" smtClean="0">
                <a:sym typeface="Wingdings" pitchFamily="2" charset="2"/>
              </a:rPr>
              <a:t>2-</a:t>
            </a:r>
            <a:r>
              <a:rPr lang="cs-CZ" sz="1400" dirty="0" smtClean="0">
                <a:sym typeface="Wingdings" pitchFamily="2" charset="2"/>
              </a:rPr>
              <a:t>), </a:t>
            </a:r>
            <a:br>
              <a:rPr lang="cs-CZ" sz="1400" dirty="0" smtClean="0">
                <a:sym typeface="Wingdings" pitchFamily="2" charset="2"/>
              </a:rPr>
            </a:br>
            <a:r>
              <a:rPr lang="cs-CZ" sz="1400" dirty="0" smtClean="0">
                <a:sym typeface="Wingdings" pitchFamily="2" charset="2"/>
              </a:rPr>
              <a:t>vyluhují kovy – toxicita, reaktivita</a:t>
            </a:r>
          </a:p>
          <a:p>
            <a:pPr marL="627063" lvl="2">
              <a:spcAft>
                <a:spcPts val="600"/>
              </a:spcAft>
              <a:defRPr/>
            </a:pPr>
            <a:r>
              <a:rPr lang="cs-CZ" sz="1400" b="1" dirty="0" smtClean="0">
                <a:sym typeface="Wingdings" pitchFamily="2" charset="2"/>
              </a:rPr>
              <a:t>mikrobiální koroze </a:t>
            </a:r>
          </a:p>
          <a:p>
            <a:pPr marL="568325" lvl="2"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cs-CZ" sz="1400" dirty="0" smtClean="0">
                <a:sym typeface="Wingdings" pitchFamily="2" charset="2"/>
              </a:rPr>
              <a:t>– 	produkce kyselin </a:t>
            </a:r>
            <a:r>
              <a:rPr lang="cs-CZ" sz="1400" dirty="0" err="1" smtClean="0">
                <a:sym typeface="Wingdings" pitchFamily="2" charset="2"/>
              </a:rPr>
              <a:t>bct</a:t>
            </a:r>
            <a:r>
              <a:rPr lang="cs-CZ" sz="1400" dirty="0" smtClean="0">
                <a:sym typeface="Wingdings" pitchFamily="2" charset="2"/>
              </a:rPr>
              <a:t>. či houbami nebo </a:t>
            </a:r>
            <a:r>
              <a:rPr lang="cs-CZ" sz="1400" dirty="0" err="1" smtClean="0">
                <a:sym typeface="Wingdings" pitchFamily="2" charset="2"/>
              </a:rPr>
              <a:t>desulfurikační</a:t>
            </a:r>
            <a:r>
              <a:rPr lang="cs-CZ" sz="1400" dirty="0" smtClean="0">
                <a:sym typeface="Wingdings" pitchFamily="2" charset="2"/>
              </a:rPr>
              <a:t> </a:t>
            </a:r>
            <a:r>
              <a:rPr lang="cs-CZ" sz="1400" dirty="0" err="1" smtClean="0">
                <a:sym typeface="Wingdings" pitchFamily="2" charset="2"/>
              </a:rPr>
              <a:t>bct</a:t>
            </a:r>
            <a:r>
              <a:rPr lang="cs-CZ" sz="1400" dirty="0" smtClean="0">
                <a:sym typeface="Wingdings" pitchFamily="2" charset="2"/>
              </a:rPr>
              <a:t>.</a:t>
            </a: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 cstate="print"/>
          <a:srcRect b="42981"/>
          <a:stretch>
            <a:fillRect/>
          </a:stretch>
        </p:blipFill>
        <p:spPr bwMode="auto">
          <a:xfrm>
            <a:off x="6945313" y="1196975"/>
            <a:ext cx="2163762" cy="1584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5781" name="Picture 4"/>
          <p:cNvPicPr>
            <a:picLocks noChangeAspect="1" noChangeArrowheads="1"/>
          </p:cNvPicPr>
          <p:nvPr/>
        </p:nvPicPr>
        <p:blipFill>
          <a:blip r:embed="rId2" cstate="print"/>
          <a:srcRect t="56961"/>
          <a:stretch>
            <a:fillRect/>
          </a:stretch>
        </p:blipFill>
        <p:spPr bwMode="auto">
          <a:xfrm>
            <a:off x="6959600" y="3108325"/>
            <a:ext cx="2149475" cy="14001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5782" name="Picture 8" descr="http://cool.conservation-us.org/jaic/img/jaic31-03-007-fig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52963"/>
            <a:ext cx="3994150" cy="2203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57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2363" y="4652963"/>
            <a:ext cx="5446712" cy="2203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Další interakce kovů s MO</a:t>
            </a:r>
            <a:endParaRPr lang="cs-CZ" dirty="0"/>
          </a:p>
        </p:txBody>
      </p:sp>
      <p:pic>
        <p:nvPicPr>
          <p:cNvPr id="76803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2621" t="20203" r="8916" b="21713"/>
          <a:stretch>
            <a:fillRect/>
          </a:stretch>
        </p:blipFill>
        <p:spPr>
          <a:xfrm>
            <a:off x="2700338" y="1773238"/>
            <a:ext cx="1835150" cy="958850"/>
          </a:xfrm>
          <a:noFill/>
        </p:spPr>
      </p:pic>
      <p:sp>
        <p:nvSpPr>
          <p:cNvPr id="76804" name="Zástupný symbol pro obsah 10"/>
          <p:cNvSpPr>
            <a:spLocks noGrp="1"/>
          </p:cNvSpPr>
          <p:nvPr>
            <p:ph sz="half" idx="2"/>
          </p:nvPr>
        </p:nvSpPr>
        <p:spPr>
          <a:xfrm>
            <a:off x="179388" y="908050"/>
            <a:ext cx="8651875" cy="5073650"/>
          </a:xfrm>
        </p:spPr>
        <p:txBody>
          <a:bodyPr/>
          <a:lstStyle/>
          <a:p>
            <a:r>
              <a:rPr lang="cs-CZ" sz="1600" u="sng" smtClean="0">
                <a:sym typeface="Wingdings" pitchFamily="2" charset="2"/>
              </a:rPr>
              <a:t>ne vždy pozitivní důsledky </a:t>
            </a:r>
            <a:r>
              <a:rPr lang="cs-CZ" sz="1600" smtClean="0">
                <a:sym typeface="Wingdings" pitchFamily="2" charset="2"/>
              </a:rPr>
              <a:t>– oxidace a redukce As – mobilizace, zvýšení toxicity</a:t>
            </a:r>
          </a:p>
          <a:p>
            <a:r>
              <a:rPr lang="cs-CZ" sz="1600" smtClean="0">
                <a:sym typeface="Wingdings" pitchFamily="2" charset="2"/>
              </a:rPr>
              <a:t>hromadné otravy milionů lidí </a:t>
            </a:r>
            <a:br>
              <a:rPr lang="cs-CZ" sz="1600" smtClean="0">
                <a:sym typeface="Wingdings" pitchFamily="2" charset="2"/>
              </a:rPr>
            </a:br>
            <a:r>
              <a:rPr lang="cs-CZ" sz="1600" smtClean="0">
                <a:sym typeface="Wingdings" pitchFamily="2" charset="2"/>
              </a:rPr>
              <a:t>- Bangladéš a Bengálsko</a:t>
            </a:r>
            <a:endParaRPr lang="cs-CZ" sz="1600" smtClean="0"/>
          </a:p>
        </p:txBody>
      </p:sp>
      <p:pic>
        <p:nvPicPr>
          <p:cNvPr id="7680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4175"/>
            <a:ext cx="4906963" cy="39338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680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25" y="3836988"/>
            <a:ext cx="3889375" cy="30210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6807" name="Obdélník 6"/>
          <p:cNvSpPr>
            <a:spLocks noChangeArrowheads="1"/>
          </p:cNvSpPr>
          <p:nvPr/>
        </p:nvSpPr>
        <p:spPr bwMode="auto">
          <a:xfrm>
            <a:off x="7866063" y="5300663"/>
            <a:ext cx="1277937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600" b="0"/>
              <a:t>dissimilatory arsenate reducing prokaryotes</a:t>
            </a:r>
          </a:p>
        </p:txBody>
      </p:sp>
      <p:sp>
        <p:nvSpPr>
          <p:cNvPr id="76808" name="Obdélník 7"/>
          <p:cNvSpPr>
            <a:spLocks noChangeArrowheads="1"/>
          </p:cNvSpPr>
          <p:nvPr/>
        </p:nvSpPr>
        <p:spPr bwMode="auto">
          <a:xfrm>
            <a:off x="6551613" y="5276850"/>
            <a:ext cx="1277937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600" b="0"/>
              <a:t>chemolithoautotrophic arsenite-oxidizing microorganisms</a:t>
            </a:r>
          </a:p>
        </p:txBody>
      </p:sp>
      <p:pic>
        <p:nvPicPr>
          <p:cNvPr id="7680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341438"/>
            <a:ext cx="4465637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ipsa 9"/>
          <p:cNvSpPr/>
          <p:nvPr/>
        </p:nvSpPr>
        <p:spPr>
          <a:xfrm>
            <a:off x="5003800" y="2708275"/>
            <a:ext cx="1584325" cy="5445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Šipka doprava 10"/>
          <p:cNvSpPr/>
          <p:nvPr/>
        </p:nvSpPr>
        <p:spPr>
          <a:xfrm rot="17321105">
            <a:off x="1905794" y="3347244"/>
            <a:ext cx="1824038" cy="241300"/>
          </a:xfrm>
          <a:prstGeom prst="rightArrow">
            <a:avLst>
              <a:gd name="adj1" fmla="val 50000"/>
              <a:gd name="adj2" fmla="val 3500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4427984" cy="654050"/>
          </a:xfrm>
        </p:spPr>
        <p:txBody>
          <a:bodyPr/>
          <a:lstStyle/>
          <a:p>
            <a:r>
              <a:rPr lang="cs-CZ" dirty="0" smtClean="0"/>
              <a:t>Další interakce kovů s MO</a:t>
            </a:r>
            <a:endParaRPr lang="cs-CZ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0068" y="3428837"/>
            <a:ext cx="4322345" cy="34275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0068" y="0"/>
            <a:ext cx="4322345" cy="35298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213" y="1102072"/>
            <a:ext cx="4362169" cy="524621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Další interakce kovů s MO</a:t>
            </a:r>
            <a:endParaRPr lang="cs-CZ" dirty="0"/>
          </a:p>
        </p:txBody>
      </p:sp>
      <p:pic>
        <p:nvPicPr>
          <p:cNvPr id="798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675"/>
            <a:ext cx="5038725" cy="50117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interakce kovů s MO</a:t>
            </a:r>
            <a:endParaRPr lang="cs-CZ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12776"/>
            <a:ext cx="5667375" cy="52197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251520" y="1052736"/>
            <a:ext cx="3826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 interakce s OM – </a:t>
            </a:r>
            <a:r>
              <a:rPr lang="cs-CZ" dirty="0" err="1" smtClean="0"/>
              <a:t>electron</a:t>
            </a:r>
            <a:r>
              <a:rPr lang="cs-CZ" dirty="0" smtClean="0"/>
              <a:t> </a:t>
            </a:r>
            <a:r>
              <a:rPr lang="cs-CZ" dirty="0" err="1" smtClean="0"/>
              <a:t>shuttles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Další interakce kovů s MO</a:t>
            </a:r>
            <a:endParaRPr lang="cs-CZ" dirty="0"/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0" y="1084263"/>
            <a:ext cx="9140825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Další interakce kovů s MO</a:t>
            </a:r>
            <a:endParaRPr lang="cs-CZ" dirty="0"/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8225"/>
            <a:ext cx="9109075" cy="53133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délník 40"/>
          <p:cNvSpPr/>
          <p:nvPr/>
        </p:nvSpPr>
        <p:spPr>
          <a:xfrm>
            <a:off x="0" y="836613"/>
            <a:ext cx="9109075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98020" name="Rectangle 36"/>
          <p:cNvSpPr>
            <a:spLocks noChangeArrowheads="1"/>
          </p:cNvSpPr>
          <p:nvPr/>
        </p:nvSpPr>
        <p:spPr bwMode="auto">
          <a:xfrm>
            <a:off x="0" y="1025525"/>
            <a:ext cx="4572000" cy="5473700"/>
          </a:xfrm>
          <a:prstGeom prst="rect">
            <a:avLst/>
          </a:prstGeom>
          <a:solidFill>
            <a:srgbClr val="00008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2938463" y="952500"/>
            <a:ext cx="2160587" cy="5905500"/>
            <a:chOff x="1896" y="390"/>
            <a:chExt cx="1361" cy="3720"/>
          </a:xfrm>
        </p:grpSpPr>
        <p:sp>
          <p:nvSpPr>
            <p:cNvPr id="19496" name="Rectangle 37"/>
            <p:cNvSpPr>
              <a:spLocks noChangeArrowheads="1"/>
            </p:cNvSpPr>
            <p:nvPr/>
          </p:nvSpPr>
          <p:spPr bwMode="auto">
            <a:xfrm>
              <a:off x="2357" y="390"/>
              <a:ext cx="454" cy="3448"/>
            </a:xfrm>
            <a:prstGeom prst="rect">
              <a:avLst/>
            </a:prstGeom>
            <a:solidFill>
              <a:srgbClr val="CC0066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9497" name="AutoShape 38"/>
            <p:cNvSpPr>
              <a:spLocks noChangeArrowheads="1"/>
            </p:cNvSpPr>
            <p:nvPr/>
          </p:nvSpPr>
          <p:spPr bwMode="auto">
            <a:xfrm>
              <a:off x="1896" y="3385"/>
              <a:ext cx="1361" cy="725"/>
            </a:xfrm>
            <a:prstGeom prst="triangle">
              <a:avLst>
                <a:gd name="adj" fmla="val 50000"/>
              </a:avLst>
            </a:prstGeom>
            <a:solidFill>
              <a:srgbClr val="CC0066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sz="1800">
                <a:solidFill>
                  <a:srgbClr val="008080"/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36513" y="827088"/>
            <a:ext cx="8785225" cy="5167312"/>
            <a:chOff x="68" y="311"/>
            <a:chExt cx="5534" cy="3255"/>
          </a:xfrm>
        </p:grpSpPr>
        <p:sp>
          <p:nvSpPr>
            <p:cNvPr id="19469" name="AutoShape 3"/>
            <p:cNvSpPr>
              <a:spLocks noChangeArrowheads="1"/>
            </p:cNvSpPr>
            <p:nvPr/>
          </p:nvSpPr>
          <p:spPr bwMode="auto">
            <a:xfrm>
              <a:off x="567" y="1981"/>
              <a:ext cx="998" cy="472"/>
            </a:xfrm>
            <a:prstGeom prst="roundRect">
              <a:avLst>
                <a:gd name="adj" fmla="val 16667"/>
              </a:avLst>
            </a:prstGeom>
            <a:solidFill>
              <a:srgbClr val="E7E7E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>
                  <a:solidFill>
                    <a:srgbClr val="CC0066"/>
                  </a:solidFill>
                </a:rPr>
                <a:t>Released </a:t>
              </a:r>
            </a:p>
            <a:p>
              <a:pPr algn="ctr"/>
              <a:r>
                <a:rPr lang="en-GB">
                  <a:solidFill>
                    <a:srgbClr val="CC0066"/>
                  </a:solidFill>
                </a:rPr>
                <a:t>contaminant</a:t>
              </a:r>
            </a:p>
          </p:txBody>
        </p:sp>
        <p:sp>
          <p:nvSpPr>
            <p:cNvPr id="19470" name="Oval 4"/>
            <p:cNvSpPr>
              <a:spLocks noChangeArrowheads="1"/>
            </p:cNvSpPr>
            <p:nvPr/>
          </p:nvSpPr>
          <p:spPr bwMode="auto">
            <a:xfrm>
              <a:off x="2736" y="1244"/>
              <a:ext cx="963" cy="827"/>
            </a:xfrm>
            <a:prstGeom prst="ellipse">
              <a:avLst/>
            </a:prstGeom>
            <a:solidFill>
              <a:srgbClr val="E7E7E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>
                  <a:solidFill>
                    <a:srgbClr val="CC0066"/>
                  </a:solidFill>
                </a:rPr>
                <a:t>Absorbed </a:t>
              </a:r>
            </a:p>
            <a:p>
              <a:pPr algn="ctr"/>
              <a:r>
                <a:rPr lang="en-GB">
                  <a:solidFill>
                    <a:srgbClr val="CC0066"/>
                  </a:solidFill>
                </a:rPr>
                <a:t>contaminant in </a:t>
              </a:r>
            </a:p>
            <a:p>
              <a:pPr algn="ctr"/>
              <a:r>
                <a:rPr lang="en-GB">
                  <a:solidFill>
                    <a:srgbClr val="CC0066"/>
                  </a:solidFill>
                </a:rPr>
                <a:t>organism</a:t>
              </a:r>
            </a:p>
          </p:txBody>
        </p:sp>
        <p:sp>
          <p:nvSpPr>
            <p:cNvPr id="19471" name="Oval 5"/>
            <p:cNvSpPr>
              <a:spLocks noChangeArrowheads="1"/>
            </p:cNvSpPr>
            <p:nvPr/>
          </p:nvSpPr>
          <p:spPr bwMode="auto">
            <a:xfrm>
              <a:off x="4332" y="1407"/>
              <a:ext cx="1270" cy="499"/>
            </a:xfrm>
            <a:prstGeom prst="ellipse">
              <a:avLst/>
            </a:prstGeom>
            <a:solidFill>
              <a:srgbClr val="E7E7E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>
                  <a:solidFill>
                    <a:srgbClr val="CC0066"/>
                  </a:solidFill>
                </a:rPr>
                <a:t>Site of biological </a:t>
              </a:r>
            </a:p>
            <a:p>
              <a:pPr algn="ctr"/>
              <a:r>
                <a:rPr lang="en-GB">
                  <a:solidFill>
                    <a:srgbClr val="CC0066"/>
                  </a:solidFill>
                </a:rPr>
                <a:t>response</a:t>
              </a:r>
            </a:p>
          </p:txBody>
        </p:sp>
        <p:sp>
          <p:nvSpPr>
            <p:cNvPr id="19472" name="Line 6"/>
            <p:cNvSpPr>
              <a:spLocks noChangeShapeType="1"/>
            </p:cNvSpPr>
            <p:nvPr/>
          </p:nvSpPr>
          <p:spPr bwMode="auto">
            <a:xfrm>
              <a:off x="3742" y="1663"/>
              <a:ext cx="54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73" name="Line 7"/>
            <p:cNvSpPr>
              <a:spLocks noChangeShapeType="1"/>
            </p:cNvSpPr>
            <p:nvPr/>
          </p:nvSpPr>
          <p:spPr bwMode="auto">
            <a:xfrm>
              <a:off x="2427" y="1482"/>
              <a:ext cx="3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stealth" w="lg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74" name="Line 8"/>
            <p:cNvSpPr>
              <a:spLocks noChangeShapeType="1"/>
            </p:cNvSpPr>
            <p:nvPr/>
          </p:nvSpPr>
          <p:spPr bwMode="auto">
            <a:xfrm>
              <a:off x="2427" y="1844"/>
              <a:ext cx="3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stealth" w="lg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75" name="AutoShape 9"/>
            <p:cNvSpPr>
              <a:spLocks noChangeArrowheads="1"/>
            </p:cNvSpPr>
            <p:nvPr/>
          </p:nvSpPr>
          <p:spPr bwMode="auto">
            <a:xfrm>
              <a:off x="567" y="855"/>
              <a:ext cx="998" cy="472"/>
            </a:xfrm>
            <a:prstGeom prst="roundRect">
              <a:avLst>
                <a:gd name="adj" fmla="val 16667"/>
              </a:avLst>
            </a:prstGeom>
            <a:solidFill>
              <a:srgbClr val="E7E7E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>
                  <a:solidFill>
                    <a:srgbClr val="CC0066"/>
                  </a:solidFill>
                </a:rPr>
                <a:t>Bound</a:t>
              </a:r>
            </a:p>
            <a:p>
              <a:pPr algn="ctr"/>
              <a:r>
                <a:rPr lang="en-GB">
                  <a:solidFill>
                    <a:srgbClr val="CC0066"/>
                  </a:solidFill>
                </a:rPr>
                <a:t>contaminant</a:t>
              </a:r>
            </a:p>
          </p:txBody>
        </p:sp>
        <p:sp>
          <p:nvSpPr>
            <p:cNvPr id="19476" name="Line 10"/>
            <p:cNvSpPr>
              <a:spLocks noChangeShapeType="1"/>
            </p:cNvSpPr>
            <p:nvPr/>
          </p:nvSpPr>
          <p:spPr bwMode="auto">
            <a:xfrm flipV="1">
              <a:off x="749" y="1345"/>
              <a:ext cx="0" cy="6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77" name="Line 11"/>
            <p:cNvSpPr>
              <a:spLocks noChangeShapeType="1"/>
            </p:cNvSpPr>
            <p:nvPr/>
          </p:nvSpPr>
          <p:spPr bwMode="auto">
            <a:xfrm>
              <a:off x="1384" y="1329"/>
              <a:ext cx="0" cy="6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78" name="Line 12"/>
            <p:cNvSpPr>
              <a:spLocks noChangeShapeType="1"/>
            </p:cNvSpPr>
            <p:nvPr/>
          </p:nvSpPr>
          <p:spPr bwMode="auto">
            <a:xfrm>
              <a:off x="2720" y="550"/>
              <a:ext cx="0" cy="22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79" name="Line 13"/>
            <p:cNvSpPr>
              <a:spLocks noChangeShapeType="1"/>
            </p:cNvSpPr>
            <p:nvPr/>
          </p:nvSpPr>
          <p:spPr bwMode="auto">
            <a:xfrm>
              <a:off x="2438" y="550"/>
              <a:ext cx="0" cy="22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80" name="Text Box 14"/>
            <p:cNvSpPr txBox="1">
              <a:spLocks noChangeArrowheads="1"/>
            </p:cNvSpPr>
            <p:nvPr/>
          </p:nvSpPr>
          <p:spPr bwMode="auto">
            <a:xfrm>
              <a:off x="2043" y="311"/>
              <a:ext cx="10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chemeClr val="accent2"/>
                  </a:solidFill>
                </a:rPr>
                <a:t>Cellular membrane</a:t>
              </a:r>
            </a:p>
          </p:txBody>
        </p:sp>
        <p:sp>
          <p:nvSpPr>
            <p:cNvPr id="19481" name="Text Box 15"/>
            <p:cNvSpPr txBox="1">
              <a:spLocks noChangeArrowheads="1"/>
            </p:cNvSpPr>
            <p:nvPr/>
          </p:nvSpPr>
          <p:spPr bwMode="auto">
            <a:xfrm>
              <a:off x="68" y="1558"/>
              <a:ext cx="71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accent2"/>
                  </a:solidFill>
                </a:rPr>
                <a:t>Association</a:t>
              </a:r>
            </a:p>
          </p:txBody>
        </p:sp>
        <p:sp>
          <p:nvSpPr>
            <p:cNvPr id="19482" name="Text Box 16"/>
            <p:cNvSpPr txBox="1">
              <a:spLocks noChangeArrowheads="1"/>
            </p:cNvSpPr>
            <p:nvPr/>
          </p:nvSpPr>
          <p:spPr bwMode="auto">
            <a:xfrm>
              <a:off x="1354" y="1563"/>
              <a:ext cx="74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accent2"/>
                  </a:solidFill>
                </a:rPr>
                <a:t>Dissociation</a:t>
              </a:r>
            </a:p>
          </p:txBody>
        </p:sp>
        <p:sp>
          <p:nvSpPr>
            <p:cNvPr id="19483" name="Line 17"/>
            <p:cNvSpPr>
              <a:spLocks noChangeShapeType="1"/>
            </p:cNvSpPr>
            <p:nvPr/>
          </p:nvSpPr>
          <p:spPr bwMode="auto">
            <a:xfrm rot="508636">
              <a:off x="1546" y="1185"/>
              <a:ext cx="908" cy="2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84" name="Line 18"/>
            <p:cNvSpPr>
              <a:spLocks noChangeShapeType="1"/>
            </p:cNvSpPr>
            <p:nvPr/>
          </p:nvSpPr>
          <p:spPr bwMode="auto">
            <a:xfrm rot="10291364" flipV="1">
              <a:off x="1546" y="1914"/>
              <a:ext cx="908" cy="2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85" name="Text Box 19"/>
            <p:cNvSpPr txBox="1">
              <a:spLocks noChangeArrowheads="1"/>
            </p:cNvSpPr>
            <p:nvPr/>
          </p:nvSpPr>
          <p:spPr bwMode="auto">
            <a:xfrm>
              <a:off x="963" y="1567"/>
              <a:ext cx="19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CC0066"/>
                  </a:solidFill>
                </a:rPr>
                <a:t>A</a:t>
              </a:r>
            </a:p>
          </p:txBody>
        </p:sp>
        <p:sp>
          <p:nvSpPr>
            <p:cNvPr id="19486" name="Text Box 20"/>
            <p:cNvSpPr txBox="1">
              <a:spLocks noChangeArrowheads="1"/>
            </p:cNvSpPr>
            <p:nvPr/>
          </p:nvSpPr>
          <p:spPr bwMode="auto">
            <a:xfrm>
              <a:off x="1932" y="2140"/>
              <a:ext cx="18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CC0066"/>
                  </a:solidFill>
                </a:rPr>
                <a:t>B</a:t>
              </a:r>
            </a:p>
          </p:txBody>
        </p:sp>
        <p:sp>
          <p:nvSpPr>
            <p:cNvPr id="19487" name="Text Box 21"/>
            <p:cNvSpPr txBox="1">
              <a:spLocks noChangeArrowheads="1"/>
            </p:cNvSpPr>
            <p:nvPr/>
          </p:nvSpPr>
          <p:spPr bwMode="auto">
            <a:xfrm>
              <a:off x="1938" y="1038"/>
              <a:ext cx="18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CC0066"/>
                  </a:solidFill>
                </a:rPr>
                <a:t>C</a:t>
              </a:r>
            </a:p>
          </p:txBody>
        </p:sp>
        <p:sp>
          <p:nvSpPr>
            <p:cNvPr id="19488" name="Text Box 22"/>
            <p:cNvSpPr txBox="1">
              <a:spLocks noChangeArrowheads="1"/>
            </p:cNvSpPr>
            <p:nvPr/>
          </p:nvSpPr>
          <p:spPr bwMode="auto">
            <a:xfrm>
              <a:off x="2480" y="158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CC0066"/>
                  </a:solidFill>
                </a:rPr>
                <a:t>D</a:t>
              </a:r>
            </a:p>
          </p:txBody>
        </p:sp>
        <p:sp>
          <p:nvSpPr>
            <p:cNvPr id="19489" name="Text Box 23"/>
            <p:cNvSpPr txBox="1">
              <a:spLocks noChangeArrowheads="1"/>
            </p:cNvSpPr>
            <p:nvPr/>
          </p:nvSpPr>
          <p:spPr bwMode="auto">
            <a:xfrm>
              <a:off x="3894" y="1709"/>
              <a:ext cx="18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CC0066"/>
                  </a:solidFill>
                </a:rPr>
                <a:t>E</a:t>
              </a:r>
            </a:p>
          </p:txBody>
        </p:sp>
        <p:sp>
          <p:nvSpPr>
            <p:cNvPr id="19490" name="Line 24"/>
            <p:cNvSpPr>
              <a:spLocks noChangeShapeType="1"/>
            </p:cNvSpPr>
            <p:nvPr/>
          </p:nvSpPr>
          <p:spPr bwMode="auto">
            <a:xfrm>
              <a:off x="265" y="3014"/>
              <a:ext cx="249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91" name="Text Box 25"/>
            <p:cNvSpPr txBox="1">
              <a:spLocks noChangeArrowheads="1"/>
            </p:cNvSpPr>
            <p:nvPr/>
          </p:nvSpPr>
          <p:spPr bwMode="auto">
            <a:xfrm>
              <a:off x="327" y="2823"/>
              <a:ext cx="21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accent2"/>
                  </a:solidFill>
                </a:rPr>
                <a:t>Bioavailability processes (A, B, C and D)</a:t>
              </a:r>
            </a:p>
          </p:txBody>
        </p:sp>
        <p:sp>
          <p:nvSpPr>
            <p:cNvPr id="19492" name="Text Box 26"/>
            <p:cNvSpPr txBox="1">
              <a:spLocks noChangeArrowheads="1"/>
            </p:cNvSpPr>
            <p:nvPr/>
          </p:nvSpPr>
          <p:spPr bwMode="auto">
            <a:xfrm>
              <a:off x="100" y="3106"/>
              <a:ext cx="940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accent2"/>
                  </a:solidFill>
                </a:rPr>
                <a:t>Contaminant </a:t>
              </a:r>
            </a:p>
            <a:p>
              <a:r>
                <a:rPr lang="en-GB">
                  <a:solidFill>
                    <a:schemeClr val="accent2"/>
                  </a:solidFill>
                </a:rPr>
                <a:t>interactions </a:t>
              </a:r>
            </a:p>
            <a:p>
              <a:r>
                <a:rPr lang="en-GB">
                  <a:solidFill>
                    <a:schemeClr val="accent2"/>
                  </a:solidFill>
                </a:rPr>
                <a:t>between phases</a:t>
              </a:r>
            </a:p>
          </p:txBody>
        </p:sp>
        <p:sp>
          <p:nvSpPr>
            <p:cNvPr id="19493" name="Text Box 27"/>
            <p:cNvSpPr txBox="1">
              <a:spLocks noChangeArrowheads="1"/>
            </p:cNvSpPr>
            <p:nvPr/>
          </p:nvSpPr>
          <p:spPr bwMode="auto">
            <a:xfrm>
              <a:off x="1033" y="3106"/>
              <a:ext cx="836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accent2"/>
                  </a:solidFill>
                </a:rPr>
                <a:t>Transport of </a:t>
              </a:r>
            </a:p>
            <a:p>
              <a:r>
                <a:rPr lang="en-GB">
                  <a:solidFill>
                    <a:schemeClr val="accent2"/>
                  </a:solidFill>
                </a:rPr>
                <a:t>contaminants </a:t>
              </a:r>
            </a:p>
            <a:p>
              <a:r>
                <a:rPr lang="en-GB">
                  <a:solidFill>
                    <a:schemeClr val="accent2"/>
                  </a:solidFill>
                </a:rPr>
                <a:t>to biota</a:t>
              </a:r>
            </a:p>
          </p:txBody>
        </p:sp>
        <p:sp>
          <p:nvSpPr>
            <p:cNvPr id="19494" name="Text Box 28"/>
            <p:cNvSpPr txBox="1">
              <a:spLocks noChangeArrowheads="1"/>
            </p:cNvSpPr>
            <p:nvPr/>
          </p:nvSpPr>
          <p:spPr bwMode="auto">
            <a:xfrm>
              <a:off x="1915" y="3106"/>
              <a:ext cx="922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accent2"/>
                  </a:solidFill>
                </a:rPr>
                <a:t>Passage across </a:t>
              </a:r>
            </a:p>
            <a:p>
              <a:r>
                <a:rPr lang="en-GB">
                  <a:solidFill>
                    <a:schemeClr val="accent2"/>
                  </a:solidFill>
                </a:rPr>
                <a:t>cellular </a:t>
              </a:r>
            </a:p>
            <a:p>
              <a:r>
                <a:rPr lang="en-GB">
                  <a:solidFill>
                    <a:schemeClr val="accent2"/>
                  </a:solidFill>
                </a:rPr>
                <a:t>membrane</a:t>
              </a:r>
            </a:p>
          </p:txBody>
        </p:sp>
        <p:sp>
          <p:nvSpPr>
            <p:cNvPr id="19495" name="Text Box 29"/>
            <p:cNvSpPr txBox="1">
              <a:spLocks noChangeArrowheads="1"/>
            </p:cNvSpPr>
            <p:nvPr/>
          </p:nvSpPr>
          <p:spPr bwMode="auto">
            <a:xfrm>
              <a:off x="3398" y="3106"/>
              <a:ext cx="1831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accent2"/>
                  </a:solidFill>
                </a:rPr>
                <a:t>Circulation within organism,</a:t>
              </a:r>
            </a:p>
            <a:p>
              <a:r>
                <a:rPr lang="en-GB">
                  <a:solidFill>
                    <a:schemeClr val="accent2"/>
                  </a:solidFill>
                </a:rPr>
                <a:t>accumulation in target organ,</a:t>
              </a:r>
            </a:p>
            <a:p>
              <a:r>
                <a:rPr lang="en-GB">
                  <a:solidFill>
                    <a:schemeClr val="accent2"/>
                  </a:solidFill>
                </a:rPr>
                <a:t>toxicokinetics, and toxic effects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252413" y="6138863"/>
            <a:ext cx="4089400" cy="587375"/>
            <a:chOff x="230" y="3634"/>
            <a:chExt cx="2508" cy="394"/>
          </a:xfrm>
        </p:grpSpPr>
        <p:sp>
          <p:nvSpPr>
            <p:cNvPr id="19467" name="Line 31"/>
            <p:cNvSpPr>
              <a:spLocks noChangeShapeType="1"/>
            </p:cNvSpPr>
            <p:nvPr/>
          </p:nvSpPr>
          <p:spPr bwMode="auto">
            <a:xfrm flipV="1">
              <a:off x="230" y="3634"/>
              <a:ext cx="2508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 type="stealth" w="med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68" name="Text Box 32"/>
            <p:cNvSpPr txBox="1">
              <a:spLocks noChangeArrowheads="1"/>
            </p:cNvSpPr>
            <p:nvPr/>
          </p:nvSpPr>
          <p:spPr bwMode="auto">
            <a:xfrm>
              <a:off x="601" y="3681"/>
              <a:ext cx="1452" cy="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chemeClr val="accent2"/>
                  </a:solidFill>
                </a:rPr>
                <a:t>Bioaccessibility</a:t>
              </a:r>
            </a:p>
            <a:p>
              <a:pPr algn="ctr"/>
              <a:r>
                <a:rPr lang="en-GB">
                  <a:solidFill>
                    <a:schemeClr val="accent2"/>
                  </a:solidFill>
                </a:rPr>
                <a:t>(Processes A, B, C and D)C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3370263" y="6283325"/>
            <a:ext cx="1354137" cy="549275"/>
            <a:chOff x="2133" y="3748"/>
            <a:chExt cx="853" cy="346"/>
          </a:xfrm>
        </p:grpSpPr>
        <p:sp>
          <p:nvSpPr>
            <p:cNvPr id="19465" name="Text Box 34"/>
            <p:cNvSpPr txBox="1">
              <a:spLocks noChangeArrowheads="1"/>
            </p:cNvSpPr>
            <p:nvPr/>
          </p:nvSpPr>
          <p:spPr bwMode="auto">
            <a:xfrm>
              <a:off x="2133" y="3768"/>
              <a:ext cx="85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chemeClr val="accent2"/>
                  </a:solidFill>
                </a:rPr>
                <a:t>Bioavailability</a:t>
              </a:r>
            </a:p>
            <a:p>
              <a:pPr algn="ctr"/>
              <a:r>
                <a:rPr lang="en-GB">
                  <a:solidFill>
                    <a:schemeClr val="accent2"/>
                  </a:solidFill>
                </a:rPr>
                <a:t>(Process D)</a:t>
              </a:r>
            </a:p>
          </p:txBody>
        </p:sp>
        <p:sp>
          <p:nvSpPr>
            <p:cNvPr id="19466" name="Line 35"/>
            <p:cNvSpPr>
              <a:spLocks noChangeShapeType="1"/>
            </p:cNvSpPr>
            <p:nvPr/>
          </p:nvSpPr>
          <p:spPr bwMode="auto">
            <a:xfrm>
              <a:off x="2347" y="3748"/>
              <a:ext cx="39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 type="stealth" w="med" len="lg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0" name="Nadpis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Schéma biodostupnosti a </a:t>
            </a:r>
            <a:r>
              <a:rPr lang="cs-CZ" dirty="0" err="1" smtClean="0"/>
              <a:t>biodosažitelnosti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8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020" grpId="0" animBg="1"/>
      <p:bldP spid="298020" grpId="1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2267744" cy="2002234"/>
          </a:xfrm>
        </p:spPr>
        <p:txBody>
          <a:bodyPr/>
          <a:lstStyle/>
          <a:p>
            <a:r>
              <a:rPr lang="cs-CZ" dirty="0" smtClean="0"/>
              <a:t>Závěrečný přehled kovů a jejich interakcí s MO</a:t>
            </a:r>
            <a:endParaRPr lang="cs-CZ" dirty="0"/>
          </a:p>
        </p:txBody>
      </p:sp>
      <p:grpSp>
        <p:nvGrpSpPr>
          <p:cNvPr id="7" name="Skupina 6"/>
          <p:cNvGrpSpPr/>
          <p:nvPr/>
        </p:nvGrpSpPr>
        <p:grpSpPr>
          <a:xfrm>
            <a:off x="2267744" y="0"/>
            <a:ext cx="6854324" cy="6817377"/>
            <a:chOff x="44836" y="1018671"/>
            <a:chExt cx="5535276" cy="5517934"/>
          </a:xfrm>
        </p:grpSpPr>
        <p:pic>
          <p:nvPicPr>
            <p:cNvPr id="389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827" r="14426" b="796"/>
            <a:stretch>
              <a:fillRect/>
            </a:stretch>
          </p:blipFill>
          <p:spPr bwMode="auto">
            <a:xfrm rot="5400000">
              <a:off x="976486" y="1633686"/>
              <a:ext cx="3672407" cy="5534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75727" t="1734" r="2025" b="1072"/>
            <a:stretch>
              <a:fillRect/>
            </a:stretch>
          </p:blipFill>
          <p:spPr bwMode="auto">
            <a:xfrm rot="5400000">
              <a:off x="2349878" y="-611614"/>
              <a:ext cx="925622" cy="5534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59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6145" t="1725" r="77039" b="926"/>
            <a:stretch>
              <a:fillRect/>
            </a:stretch>
          </p:blipFill>
          <p:spPr bwMode="auto">
            <a:xfrm rot="5400000">
              <a:off x="2463421" y="-1399483"/>
              <a:ext cx="698538" cy="5534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90412" t="1827" r="2075" b="796"/>
            <a:stretch>
              <a:fillRect/>
            </a:stretch>
          </p:blipFill>
          <p:spPr bwMode="auto">
            <a:xfrm rot="5400000">
              <a:off x="2651041" y="3607964"/>
              <a:ext cx="322436" cy="5534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Použitá literatura – MO a kovy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400" dirty="0" err="1" smtClean="0"/>
              <a:t>Maier</a:t>
            </a:r>
            <a:r>
              <a:rPr lang="cs-CZ" sz="1400" dirty="0" smtClean="0"/>
              <a:t> R. M., </a:t>
            </a:r>
            <a:r>
              <a:rPr lang="cs-CZ" sz="1400" dirty="0" err="1" smtClean="0"/>
              <a:t>Pepper</a:t>
            </a:r>
            <a:r>
              <a:rPr lang="cs-CZ" sz="1400" dirty="0" smtClean="0"/>
              <a:t> I. L., </a:t>
            </a:r>
            <a:r>
              <a:rPr lang="cs-CZ" sz="1400" dirty="0" err="1" smtClean="0"/>
              <a:t>Gerba</a:t>
            </a:r>
            <a:r>
              <a:rPr lang="cs-CZ" sz="1400" dirty="0" smtClean="0"/>
              <a:t> C. P. (2000): Environmental </a:t>
            </a:r>
            <a:r>
              <a:rPr lang="cs-CZ" sz="1400" dirty="0" err="1" smtClean="0"/>
              <a:t>microbiology</a:t>
            </a:r>
            <a:r>
              <a:rPr lang="cs-CZ" sz="1400" dirty="0" smtClean="0"/>
              <a:t>. </a:t>
            </a:r>
            <a:r>
              <a:rPr lang="cs-CZ" sz="1400" b="1" dirty="0" err="1" smtClean="0"/>
              <a:t>Chapter</a:t>
            </a:r>
            <a:r>
              <a:rPr lang="cs-CZ" sz="1400" b="1" dirty="0" smtClean="0"/>
              <a:t> 17: </a:t>
            </a:r>
            <a:r>
              <a:rPr lang="cs-CZ" sz="1400" b="1" dirty="0" err="1" smtClean="0"/>
              <a:t>Microorganisms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and</a:t>
            </a:r>
            <a:r>
              <a:rPr lang="cs-CZ" sz="1400" b="1" dirty="0" smtClean="0"/>
              <a:t> metal </a:t>
            </a:r>
            <a:r>
              <a:rPr lang="cs-CZ" sz="1400" b="1" dirty="0" err="1" smtClean="0"/>
              <a:t>pollutants</a:t>
            </a:r>
            <a:r>
              <a:rPr lang="cs-CZ" sz="1400" dirty="0" smtClean="0"/>
              <a:t> (</a:t>
            </a:r>
            <a:r>
              <a:rPr lang="cs-CZ" sz="1400" dirty="0" err="1" smtClean="0"/>
              <a:t>Roane</a:t>
            </a:r>
            <a:r>
              <a:rPr lang="cs-CZ" sz="1400" dirty="0" smtClean="0"/>
              <a:t> T. M. </a:t>
            </a:r>
            <a:r>
              <a:rPr lang="cs-CZ" sz="1400" dirty="0" err="1" smtClean="0"/>
              <a:t>and</a:t>
            </a:r>
            <a:r>
              <a:rPr lang="cs-CZ" sz="1400" dirty="0" smtClean="0"/>
              <a:t> </a:t>
            </a:r>
            <a:r>
              <a:rPr lang="cs-CZ" sz="1400" dirty="0" err="1" smtClean="0"/>
              <a:t>Pepper</a:t>
            </a:r>
            <a:r>
              <a:rPr lang="cs-CZ" sz="1400" dirty="0" smtClean="0"/>
              <a:t>, I. L.).</a:t>
            </a:r>
            <a:r>
              <a:rPr lang="cs-CZ" sz="1400" b="1" dirty="0" smtClean="0"/>
              <a:t> </a:t>
            </a:r>
            <a:r>
              <a:rPr lang="cs-CZ" sz="1400" dirty="0" err="1" smtClean="0"/>
              <a:t>Academic</a:t>
            </a:r>
            <a:r>
              <a:rPr lang="cs-CZ" sz="1400" dirty="0" smtClean="0"/>
              <a:t> </a:t>
            </a:r>
            <a:r>
              <a:rPr lang="cs-CZ" sz="1400" dirty="0" err="1" smtClean="0"/>
              <a:t>Press</a:t>
            </a:r>
            <a:r>
              <a:rPr lang="cs-CZ" sz="1400" dirty="0" smtClean="0"/>
              <a:t>. ISBN 0124975704. </a:t>
            </a:r>
            <a:r>
              <a:rPr lang="cs-CZ" sz="1400" b="1" dirty="0" smtClean="0"/>
              <a:t>p. 403-423</a:t>
            </a:r>
            <a:r>
              <a:rPr lang="cs-CZ" sz="1400" dirty="0" smtClean="0"/>
              <a:t>.</a:t>
            </a:r>
          </a:p>
          <a:p>
            <a:r>
              <a:rPr lang="cs-CZ" sz="1400" dirty="0" err="1" smtClean="0"/>
              <a:t>Maier</a:t>
            </a:r>
            <a:r>
              <a:rPr lang="cs-CZ" sz="1400" dirty="0" smtClean="0"/>
              <a:t> R. M., </a:t>
            </a:r>
            <a:r>
              <a:rPr lang="cs-CZ" sz="1400" dirty="0" err="1" smtClean="0"/>
              <a:t>Pepper</a:t>
            </a:r>
            <a:r>
              <a:rPr lang="cs-CZ" sz="1400" dirty="0" smtClean="0"/>
              <a:t> I. L., </a:t>
            </a:r>
            <a:r>
              <a:rPr lang="cs-CZ" sz="1400" dirty="0" err="1" smtClean="0"/>
              <a:t>Gerba</a:t>
            </a:r>
            <a:r>
              <a:rPr lang="cs-CZ" sz="1400" dirty="0" smtClean="0"/>
              <a:t> C. P. (2000): Environmental </a:t>
            </a:r>
            <a:r>
              <a:rPr lang="cs-CZ" sz="1400" dirty="0" err="1" smtClean="0"/>
              <a:t>microbiology</a:t>
            </a:r>
            <a:r>
              <a:rPr lang="cs-CZ" sz="1400" dirty="0" smtClean="0"/>
              <a:t>. </a:t>
            </a:r>
            <a:r>
              <a:rPr lang="cs-CZ" sz="1400" b="1" dirty="0" err="1" smtClean="0"/>
              <a:t>Chapter</a:t>
            </a:r>
            <a:r>
              <a:rPr lang="cs-CZ" sz="1400" b="1" dirty="0" smtClean="0"/>
              <a:t> 15: </a:t>
            </a:r>
            <a:r>
              <a:rPr lang="cs-CZ" sz="1400" b="1" dirty="0" err="1" smtClean="0"/>
              <a:t>Consequences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of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biogeochemical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cycles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gone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wild</a:t>
            </a:r>
            <a:r>
              <a:rPr lang="cs-CZ" sz="1400" b="1" dirty="0" smtClean="0"/>
              <a:t> </a:t>
            </a:r>
            <a:r>
              <a:rPr lang="cs-CZ" sz="1400" dirty="0" smtClean="0"/>
              <a:t>(Herman D. C. </a:t>
            </a:r>
            <a:r>
              <a:rPr lang="cs-CZ" sz="1400" dirty="0" err="1" smtClean="0"/>
              <a:t>and</a:t>
            </a:r>
            <a:r>
              <a:rPr lang="cs-CZ" sz="1400" dirty="0" smtClean="0"/>
              <a:t> </a:t>
            </a:r>
            <a:r>
              <a:rPr lang="cs-CZ" sz="1400" dirty="0" err="1" smtClean="0"/>
              <a:t>Maier</a:t>
            </a:r>
            <a:r>
              <a:rPr lang="cs-CZ" sz="1400" dirty="0" smtClean="0"/>
              <a:t> R. M.). </a:t>
            </a:r>
            <a:r>
              <a:rPr lang="cs-CZ" sz="1400" dirty="0" err="1" smtClean="0"/>
              <a:t>Academic</a:t>
            </a:r>
            <a:r>
              <a:rPr lang="cs-CZ" sz="1400" dirty="0" smtClean="0"/>
              <a:t> </a:t>
            </a:r>
            <a:r>
              <a:rPr lang="cs-CZ" sz="1400" dirty="0" err="1" smtClean="0"/>
              <a:t>Press</a:t>
            </a:r>
            <a:r>
              <a:rPr lang="cs-CZ" sz="1400" dirty="0" smtClean="0"/>
              <a:t>. ISBN 0124975704. </a:t>
            </a:r>
            <a:r>
              <a:rPr lang="cs-CZ" sz="1400" b="1" dirty="0" smtClean="0"/>
              <a:t>p. 347-354</a:t>
            </a:r>
            <a:r>
              <a:rPr lang="cs-CZ" sz="1400" dirty="0" smtClean="0"/>
              <a:t>.</a:t>
            </a:r>
          </a:p>
          <a:p>
            <a:r>
              <a:rPr lang="cs-CZ" sz="1400" dirty="0" err="1" smtClean="0"/>
              <a:t>Madsen</a:t>
            </a:r>
            <a:r>
              <a:rPr lang="cs-CZ" sz="1400" dirty="0" smtClean="0"/>
              <a:t> E. L. (2008): Environmental </a:t>
            </a:r>
            <a:r>
              <a:rPr lang="cs-CZ" sz="1400" dirty="0" err="1" smtClean="0"/>
              <a:t>microbiology</a:t>
            </a:r>
            <a:r>
              <a:rPr lang="cs-CZ" sz="1400" dirty="0" smtClean="0"/>
              <a:t>: </a:t>
            </a:r>
            <a:r>
              <a:rPr lang="cs-CZ" sz="1400" dirty="0" err="1" smtClean="0"/>
              <a:t>from</a:t>
            </a:r>
            <a:r>
              <a:rPr lang="cs-CZ" sz="1400" dirty="0" smtClean="0"/>
              <a:t> </a:t>
            </a:r>
            <a:r>
              <a:rPr lang="cs-CZ" sz="1400" dirty="0" err="1" smtClean="0"/>
              <a:t>genomes</a:t>
            </a:r>
            <a:r>
              <a:rPr lang="cs-CZ" sz="1400" dirty="0" smtClean="0"/>
              <a:t> to </a:t>
            </a:r>
            <a:r>
              <a:rPr lang="cs-CZ" sz="1400" dirty="0" err="1" smtClean="0"/>
              <a:t>biogeochemistry</a:t>
            </a:r>
            <a:r>
              <a:rPr lang="cs-CZ" sz="1400" dirty="0" smtClean="0"/>
              <a:t>. </a:t>
            </a:r>
            <a:r>
              <a:rPr lang="cs-CZ" sz="1400" b="1" dirty="0" err="1" smtClean="0"/>
              <a:t>Chapter</a:t>
            </a:r>
            <a:r>
              <a:rPr lang="cs-CZ" sz="1400" b="1" dirty="0" smtClean="0"/>
              <a:t> 7: </a:t>
            </a:r>
            <a:r>
              <a:rPr lang="cs-CZ" sz="1400" b="1" dirty="0" err="1" smtClean="0"/>
              <a:t>Microbial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Biogeochemistry</a:t>
            </a:r>
            <a:r>
              <a:rPr lang="cs-CZ" sz="1400" b="1" dirty="0" smtClean="0"/>
              <a:t>: a Grand </a:t>
            </a:r>
            <a:r>
              <a:rPr lang="cs-CZ" sz="1400" b="1" dirty="0" err="1" smtClean="0"/>
              <a:t>Synthesis</a:t>
            </a:r>
            <a:r>
              <a:rPr lang="cs-CZ" sz="1400" dirty="0" smtClean="0"/>
              <a:t>. John </a:t>
            </a:r>
            <a:r>
              <a:rPr lang="cs-CZ" sz="1400" dirty="0" err="1" smtClean="0"/>
              <a:t>Wiley</a:t>
            </a:r>
            <a:r>
              <a:rPr lang="cs-CZ" sz="1400" dirty="0" smtClean="0"/>
              <a:t> &amp; </a:t>
            </a:r>
            <a:r>
              <a:rPr lang="cs-CZ" sz="1400" dirty="0" err="1" smtClean="0"/>
              <a:t>Sons</a:t>
            </a:r>
            <a:r>
              <a:rPr lang="cs-CZ" sz="1400" dirty="0" smtClean="0"/>
              <a:t>. ISBN 1405136472. </a:t>
            </a:r>
            <a:r>
              <a:rPr lang="cs-CZ" sz="1400" b="1" dirty="0" smtClean="0"/>
              <a:t>p. 281-345</a:t>
            </a:r>
            <a:r>
              <a:rPr lang="cs-CZ" sz="1400" dirty="0" smtClean="0"/>
              <a:t>.</a:t>
            </a:r>
          </a:p>
          <a:p>
            <a:r>
              <a:rPr lang="cs-CZ" sz="1400" dirty="0" err="1" smtClean="0"/>
              <a:t>Madsen</a:t>
            </a:r>
            <a:r>
              <a:rPr lang="cs-CZ" sz="1400" dirty="0" smtClean="0"/>
              <a:t> E. L. (2008): Environmental </a:t>
            </a:r>
            <a:r>
              <a:rPr lang="cs-CZ" sz="1400" dirty="0" err="1" smtClean="0"/>
              <a:t>microbiology</a:t>
            </a:r>
            <a:r>
              <a:rPr lang="cs-CZ" sz="1400" dirty="0" smtClean="0"/>
              <a:t>: </a:t>
            </a:r>
            <a:r>
              <a:rPr lang="cs-CZ" sz="1400" dirty="0" err="1" smtClean="0"/>
              <a:t>from</a:t>
            </a:r>
            <a:r>
              <a:rPr lang="cs-CZ" sz="1400" dirty="0" smtClean="0"/>
              <a:t> </a:t>
            </a:r>
            <a:r>
              <a:rPr lang="cs-CZ" sz="1400" dirty="0" err="1" smtClean="0"/>
              <a:t>genomes</a:t>
            </a:r>
            <a:r>
              <a:rPr lang="cs-CZ" sz="1400" dirty="0" smtClean="0"/>
              <a:t> to </a:t>
            </a:r>
            <a:r>
              <a:rPr lang="cs-CZ" sz="1400" dirty="0" err="1" smtClean="0"/>
              <a:t>biogeochemistry</a:t>
            </a:r>
            <a:r>
              <a:rPr lang="cs-CZ" sz="1400" dirty="0" smtClean="0"/>
              <a:t>. </a:t>
            </a:r>
            <a:r>
              <a:rPr lang="cs-CZ" sz="1400" b="1" dirty="0" err="1" smtClean="0"/>
              <a:t>Chapter</a:t>
            </a:r>
            <a:r>
              <a:rPr lang="cs-CZ" sz="1400" b="1" dirty="0" smtClean="0"/>
              <a:t> 8.3: </a:t>
            </a:r>
            <a:r>
              <a:rPr lang="cs-CZ" sz="1400" b="1" dirty="0" err="1" smtClean="0"/>
              <a:t>Biodegradation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and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bioremediation</a:t>
            </a:r>
            <a:r>
              <a:rPr lang="cs-CZ" sz="1400" dirty="0" smtClean="0"/>
              <a:t>. John </a:t>
            </a:r>
            <a:r>
              <a:rPr lang="cs-CZ" sz="1400" dirty="0" err="1" smtClean="0"/>
              <a:t>Wiley</a:t>
            </a:r>
            <a:r>
              <a:rPr lang="cs-CZ" sz="1400" dirty="0" smtClean="0"/>
              <a:t> &amp; </a:t>
            </a:r>
            <a:r>
              <a:rPr lang="cs-CZ" sz="1400" dirty="0" err="1" smtClean="0"/>
              <a:t>Sons</a:t>
            </a:r>
            <a:r>
              <a:rPr lang="cs-CZ" sz="1400" dirty="0" smtClean="0"/>
              <a:t>. ISBN 1405136472. </a:t>
            </a:r>
            <a:r>
              <a:rPr lang="cs-CZ" sz="1400" b="1" dirty="0" smtClean="0"/>
              <a:t>p. 373-399</a:t>
            </a:r>
            <a:r>
              <a:rPr lang="cs-CZ" sz="1400" dirty="0" smtClean="0"/>
              <a:t>.</a:t>
            </a:r>
          </a:p>
          <a:p>
            <a:r>
              <a:rPr lang="cs-CZ" sz="1400" dirty="0" smtClean="0"/>
              <a:t>Horáková D. (2007): </a:t>
            </a:r>
            <a:r>
              <a:rPr lang="cs-CZ" sz="1400" dirty="0" err="1" smtClean="0"/>
              <a:t>Bioremediace</a:t>
            </a:r>
            <a:r>
              <a:rPr lang="cs-CZ" sz="1400" dirty="0" smtClean="0"/>
              <a:t>. Masarykova univerzita. ISSN 1802-128X. </a:t>
            </a:r>
            <a:r>
              <a:rPr lang="cs-CZ" sz="1400" u="sng" dirty="0" smtClean="0">
                <a:hlinkClick r:id="rId2"/>
              </a:rPr>
              <a:t>http://is.muni.cz/elportal/?id=710435</a:t>
            </a:r>
            <a:r>
              <a:rPr lang="cs-CZ" sz="1400" dirty="0" smtClean="0"/>
              <a:t> </a:t>
            </a:r>
          </a:p>
          <a:p>
            <a:r>
              <a:rPr lang="cs-CZ" sz="1400" dirty="0" err="1" smtClean="0"/>
              <a:t>Mitchell</a:t>
            </a:r>
            <a:r>
              <a:rPr lang="cs-CZ" sz="1400" dirty="0" smtClean="0"/>
              <a:t> R. (2010): Environmental </a:t>
            </a:r>
            <a:r>
              <a:rPr lang="cs-CZ" sz="1400" dirty="0" err="1" smtClean="0"/>
              <a:t>microbiology</a:t>
            </a:r>
            <a:r>
              <a:rPr lang="cs-CZ" sz="1400" dirty="0" smtClean="0"/>
              <a:t>. </a:t>
            </a:r>
            <a:r>
              <a:rPr lang="cs-CZ" sz="1400" b="1" dirty="0" err="1" smtClean="0"/>
              <a:t>Chapter</a:t>
            </a:r>
            <a:r>
              <a:rPr lang="cs-CZ" sz="1400" b="1" dirty="0" smtClean="0"/>
              <a:t> 7: </a:t>
            </a:r>
            <a:r>
              <a:rPr lang="cs-CZ" sz="1400" b="1" dirty="0" err="1" smtClean="0"/>
              <a:t>Sorption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and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Transformation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of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Toxic</a:t>
            </a:r>
            <a:r>
              <a:rPr lang="cs-CZ" sz="1400" b="1" dirty="0" smtClean="0"/>
              <a:t> Metals by </a:t>
            </a:r>
            <a:r>
              <a:rPr lang="cs-CZ" sz="1400" b="1" dirty="0" err="1" smtClean="0"/>
              <a:t>Microorganisms</a:t>
            </a:r>
            <a:r>
              <a:rPr lang="cs-CZ" sz="1400" b="1" dirty="0" smtClean="0"/>
              <a:t> </a:t>
            </a:r>
            <a:r>
              <a:rPr lang="cs-CZ" sz="1400" dirty="0" smtClean="0"/>
              <a:t>(</a:t>
            </a:r>
            <a:r>
              <a:rPr lang="en-US" sz="1400" dirty="0" smtClean="0"/>
              <a:t>H</a:t>
            </a:r>
            <a:r>
              <a:rPr lang="cs-CZ" sz="1400" dirty="0" err="1" smtClean="0"/>
              <a:t>an</a:t>
            </a:r>
            <a:r>
              <a:rPr lang="cs-CZ" sz="1400" dirty="0" smtClean="0"/>
              <a:t> X. </a:t>
            </a:r>
            <a:r>
              <a:rPr lang="cs-CZ" sz="1400" dirty="0" err="1" smtClean="0"/>
              <a:t>and</a:t>
            </a:r>
            <a:r>
              <a:rPr lang="cs-CZ" sz="1400" dirty="0" smtClean="0"/>
              <a:t> </a:t>
            </a:r>
            <a:r>
              <a:rPr lang="en-US" sz="1400" dirty="0" smtClean="0"/>
              <a:t>G</a:t>
            </a:r>
            <a:r>
              <a:rPr lang="cs-CZ" sz="1400" dirty="0" smtClean="0"/>
              <a:t>u J. D.).</a:t>
            </a:r>
            <a:r>
              <a:rPr lang="en-US" sz="1400" dirty="0" smtClean="0"/>
              <a:t> </a:t>
            </a:r>
            <a:r>
              <a:rPr lang="cs-CZ" sz="1400" dirty="0" smtClean="0"/>
              <a:t>John </a:t>
            </a:r>
            <a:r>
              <a:rPr lang="cs-CZ" sz="1400" dirty="0" err="1" smtClean="0"/>
              <a:t>Wiley</a:t>
            </a:r>
            <a:r>
              <a:rPr lang="cs-CZ" sz="1400" dirty="0" smtClean="0"/>
              <a:t> </a:t>
            </a:r>
            <a:r>
              <a:rPr lang="cs-CZ" sz="1400" dirty="0" err="1" smtClean="0"/>
              <a:t>and</a:t>
            </a:r>
            <a:r>
              <a:rPr lang="cs-CZ" sz="1400" dirty="0" smtClean="0"/>
              <a:t> </a:t>
            </a:r>
            <a:r>
              <a:rPr lang="cs-CZ" sz="1400" dirty="0" err="1" smtClean="0"/>
              <a:t>Sons</a:t>
            </a:r>
            <a:r>
              <a:rPr lang="cs-CZ" sz="1400" dirty="0" smtClean="0"/>
              <a:t>. ISBN 047017790X. p. 153-176.</a:t>
            </a:r>
          </a:p>
          <a:p>
            <a:r>
              <a:rPr lang="cs-CZ" sz="1400" dirty="0" smtClean="0"/>
              <a:t>Atlas R. M., </a:t>
            </a:r>
            <a:r>
              <a:rPr lang="cs-CZ" sz="1400" dirty="0" err="1" smtClean="0"/>
              <a:t>Bartha</a:t>
            </a:r>
            <a:r>
              <a:rPr lang="cs-CZ" sz="1400" dirty="0" smtClean="0"/>
              <a:t> R. (2009): </a:t>
            </a:r>
            <a:r>
              <a:rPr lang="cs-CZ" sz="1400" dirty="0" err="1" smtClean="0"/>
              <a:t>Microbial</a:t>
            </a:r>
            <a:r>
              <a:rPr lang="cs-CZ" sz="1400" dirty="0" smtClean="0"/>
              <a:t> </a:t>
            </a:r>
            <a:r>
              <a:rPr lang="cs-CZ" sz="1400" dirty="0" err="1" smtClean="0"/>
              <a:t>ecology</a:t>
            </a:r>
            <a:r>
              <a:rPr lang="cs-CZ" sz="1400" dirty="0" smtClean="0"/>
              <a:t>: </a:t>
            </a:r>
            <a:r>
              <a:rPr lang="cs-CZ" sz="1400" dirty="0" err="1" smtClean="0"/>
              <a:t>fundamentals</a:t>
            </a:r>
            <a:r>
              <a:rPr lang="cs-CZ" sz="1400" dirty="0" smtClean="0"/>
              <a:t> </a:t>
            </a:r>
            <a:r>
              <a:rPr lang="cs-CZ" sz="1400" dirty="0" err="1" smtClean="0"/>
              <a:t>and</a:t>
            </a:r>
            <a:r>
              <a:rPr lang="cs-CZ" sz="1400" dirty="0" smtClean="0"/>
              <a:t> </a:t>
            </a:r>
            <a:r>
              <a:rPr lang="cs-CZ" sz="1400" dirty="0" err="1" smtClean="0"/>
              <a:t>applications</a:t>
            </a:r>
            <a:r>
              <a:rPr lang="cs-CZ" sz="1400" dirty="0" smtClean="0"/>
              <a:t>. </a:t>
            </a:r>
            <a:r>
              <a:rPr lang="cs-CZ" sz="1400" b="1" dirty="0" err="1" smtClean="0"/>
              <a:t>Chapter</a:t>
            </a:r>
            <a:r>
              <a:rPr lang="cs-CZ" sz="1400" b="1" dirty="0" smtClean="0"/>
              <a:t> 13: </a:t>
            </a:r>
            <a:r>
              <a:rPr lang="cs-CZ" sz="1400" b="1" dirty="0" err="1" smtClean="0"/>
              <a:t>Microbial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interactions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with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xenobiotic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and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inorganic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pollutants</a:t>
            </a:r>
            <a:r>
              <a:rPr lang="cs-CZ" sz="1400" b="1" dirty="0" smtClean="0"/>
              <a:t>. </a:t>
            </a:r>
            <a:r>
              <a:rPr lang="cs-CZ" sz="1400" dirty="0" err="1" smtClean="0"/>
              <a:t>Benjamin</a:t>
            </a:r>
            <a:r>
              <a:rPr lang="cs-CZ" sz="1400" dirty="0" smtClean="0"/>
              <a:t>/</a:t>
            </a:r>
            <a:r>
              <a:rPr lang="cs-CZ" sz="1400" dirty="0" err="1" smtClean="0"/>
              <a:t>Cummings</a:t>
            </a:r>
            <a:r>
              <a:rPr lang="cs-CZ" sz="1400" dirty="0" smtClean="0"/>
              <a:t>. ISBN 0805306552. </a:t>
            </a:r>
            <a:r>
              <a:rPr lang="cs-CZ" sz="1400" b="1" dirty="0" smtClean="0"/>
              <a:t>p. 511-555.</a:t>
            </a:r>
          </a:p>
          <a:p>
            <a:r>
              <a:rPr lang="cs-CZ" sz="1400" dirty="0" err="1" smtClean="0"/>
              <a:t>Bitton</a:t>
            </a:r>
            <a:r>
              <a:rPr lang="cs-CZ" sz="1400" dirty="0" smtClean="0"/>
              <a:t> G. (2002): </a:t>
            </a:r>
            <a:r>
              <a:rPr lang="cs-CZ" sz="1400" dirty="0" err="1" smtClean="0"/>
              <a:t>Encyclopedia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Environmental </a:t>
            </a:r>
            <a:r>
              <a:rPr lang="cs-CZ" sz="1400" dirty="0" err="1" smtClean="0"/>
              <a:t>Microbiology</a:t>
            </a:r>
            <a:r>
              <a:rPr lang="cs-CZ" sz="1400" dirty="0" smtClean="0"/>
              <a:t> – 6 </a:t>
            </a:r>
            <a:r>
              <a:rPr lang="cs-CZ" sz="1400" dirty="0" err="1" smtClean="0"/>
              <a:t>volumes</a:t>
            </a:r>
            <a:r>
              <a:rPr lang="cs-CZ" sz="1400" dirty="0" smtClean="0"/>
              <a:t>. John </a:t>
            </a:r>
            <a:r>
              <a:rPr lang="cs-CZ" sz="1400" dirty="0" err="1" smtClean="0"/>
              <a:t>Wiley</a:t>
            </a:r>
            <a:r>
              <a:rPr lang="cs-CZ" sz="1400" dirty="0" smtClean="0"/>
              <a:t> &amp; </a:t>
            </a:r>
            <a:r>
              <a:rPr lang="cs-CZ" sz="1400" dirty="0" err="1" smtClean="0"/>
              <a:t>Sons</a:t>
            </a:r>
            <a:r>
              <a:rPr lang="cs-CZ" sz="1400" dirty="0" smtClean="0"/>
              <a:t> Ltd. </a:t>
            </a:r>
          </a:p>
          <a:p>
            <a:endParaRPr lang="cs-CZ" sz="1400" dirty="0" smtClean="0"/>
          </a:p>
          <a:p>
            <a:endParaRPr lang="cs-CZ" sz="1400" dirty="0" smtClean="0"/>
          </a:p>
          <a:p>
            <a:endParaRPr lang="cs-CZ" sz="1400" dirty="0" smtClean="0"/>
          </a:p>
          <a:p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9138"/>
            <a:ext cx="4754563" cy="1835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Nepřeberné množství článků z problematiky</a:t>
            </a:r>
            <a:endParaRPr lang="cs-CZ" dirty="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0075" y="981075"/>
            <a:ext cx="4733925" cy="19780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3141663"/>
            <a:ext cx="3914775" cy="1514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090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33825"/>
            <a:ext cx="4429125" cy="19097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090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638" y="4899025"/>
            <a:ext cx="4897437" cy="19573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Organické kontaminanty a MO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Další polutanty a MO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Nadpis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Situace v pevných matricích (půda, sediment)</a:t>
            </a:r>
            <a:endParaRPr lang="cs-CZ" dirty="0"/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619250" y="1122363"/>
            <a:ext cx="5184775" cy="5734050"/>
            <a:chOff x="1020" y="409"/>
            <a:chExt cx="3266" cy="3612"/>
          </a:xfrm>
        </p:grpSpPr>
        <p:pic>
          <p:nvPicPr>
            <p:cNvPr id="2049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32" y="632"/>
              <a:ext cx="1554" cy="1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0" y="614"/>
              <a:ext cx="1551" cy="1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20" y="2264"/>
              <a:ext cx="1554" cy="1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2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32" y="2264"/>
              <a:ext cx="1554" cy="1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3" name="Oval 10"/>
            <p:cNvSpPr>
              <a:spLocks noChangeArrowheads="1"/>
            </p:cNvSpPr>
            <p:nvPr/>
          </p:nvSpPr>
          <p:spPr bwMode="auto">
            <a:xfrm>
              <a:off x="3118" y="1003"/>
              <a:ext cx="42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04" name="Oval 11"/>
            <p:cNvSpPr>
              <a:spLocks noChangeArrowheads="1"/>
            </p:cNvSpPr>
            <p:nvPr/>
          </p:nvSpPr>
          <p:spPr bwMode="auto">
            <a:xfrm>
              <a:off x="4060" y="1621"/>
              <a:ext cx="42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05" name="Oval 12"/>
            <p:cNvSpPr>
              <a:spLocks noChangeArrowheads="1"/>
            </p:cNvSpPr>
            <p:nvPr/>
          </p:nvSpPr>
          <p:spPr bwMode="auto">
            <a:xfrm>
              <a:off x="3074" y="1621"/>
              <a:ext cx="43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06" name="Oval 13"/>
            <p:cNvSpPr>
              <a:spLocks noChangeArrowheads="1"/>
            </p:cNvSpPr>
            <p:nvPr/>
          </p:nvSpPr>
          <p:spPr bwMode="auto">
            <a:xfrm>
              <a:off x="2304" y="1316"/>
              <a:ext cx="43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07" name="Oval 14"/>
            <p:cNvSpPr>
              <a:spLocks noChangeArrowheads="1"/>
            </p:cNvSpPr>
            <p:nvPr/>
          </p:nvSpPr>
          <p:spPr bwMode="auto">
            <a:xfrm>
              <a:off x="1320" y="1274"/>
              <a:ext cx="43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08" name="Oval 15"/>
            <p:cNvSpPr>
              <a:spLocks noChangeArrowheads="1"/>
            </p:cNvSpPr>
            <p:nvPr/>
          </p:nvSpPr>
          <p:spPr bwMode="auto">
            <a:xfrm>
              <a:off x="1491" y="862"/>
              <a:ext cx="42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09" name="Oval 16"/>
            <p:cNvSpPr>
              <a:spLocks noChangeArrowheads="1"/>
            </p:cNvSpPr>
            <p:nvPr/>
          </p:nvSpPr>
          <p:spPr bwMode="auto">
            <a:xfrm>
              <a:off x="3545" y="2718"/>
              <a:ext cx="43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10" name="Oval 17"/>
            <p:cNvSpPr>
              <a:spLocks noChangeArrowheads="1"/>
            </p:cNvSpPr>
            <p:nvPr/>
          </p:nvSpPr>
          <p:spPr bwMode="auto">
            <a:xfrm>
              <a:off x="3845" y="2841"/>
              <a:ext cx="43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11" name="Oval 18"/>
            <p:cNvSpPr>
              <a:spLocks noChangeArrowheads="1"/>
            </p:cNvSpPr>
            <p:nvPr/>
          </p:nvSpPr>
          <p:spPr bwMode="auto">
            <a:xfrm>
              <a:off x="3331" y="3542"/>
              <a:ext cx="42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12" name="Oval 19"/>
            <p:cNvSpPr>
              <a:spLocks noChangeArrowheads="1"/>
            </p:cNvSpPr>
            <p:nvPr/>
          </p:nvSpPr>
          <p:spPr bwMode="auto">
            <a:xfrm>
              <a:off x="1277" y="3006"/>
              <a:ext cx="42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13" name="Oval 20"/>
            <p:cNvSpPr>
              <a:spLocks noChangeArrowheads="1"/>
            </p:cNvSpPr>
            <p:nvPr/>
          </p:nvSpPr>
          <p:spPr bwMode="auto">
            <a:xfrm>
              <a:off x="2433" y="3459"/>
              <a:ext cx="42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14" name="Oval 21"/>
            <p:cNvSpPr>
              <a:spLocks noChangeArrowheads="1"/>
            </p:cNvSpPr>
            <p:nvPr/>
          </p:nvSpPr>
          <p:spPr bwMode="auto">
            <a:xfrm>
              <a:off x="2090" y="697"/>
              <a:ext cx="43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15" name="Oval 22"/>
            <p:cNvSpPr>
              <a:spLocks noChangeArrowheads="1"/>
            </p:cNvSpPr>
            <p:nvPr/>
          </p:nvSpPr>
          <p:spPr bwMode="auto">
            <a:xfrm>
              <a:off x="1448" y="3583"/>
              <a:ext cx="43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16" name="Oval 23"/>
            <p:cNvSpPr>
              <a:spLocks noChangeArrowheads="1"/>
            </p:cNvSpPr>
            <p:nvPr/>
          </p:nvSpPr>
          <p:spPr bwMode="auto">
            <a:xfrm>
              <a:off x="1791" y="3171"/>
              <a:ext cx="42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17" name="Oval 24"/>
            <p:cNvSpPr>
              <a:spLocks noChangeArrowheads="1"/>
            </p:cNvSpPr>
            <p:nvPr/>
          </p:nvSpPr>
          <p:spPr bwMode="auto">
            <a:xfrm>
              <a:off x="4188" y="1333"/>
              <a:ext cx="42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18" name="Oval 25"/>
            <p:cNvSpPr>
              <a:spLocks noChangeArrowheads="1"/>
            </p:cNvSpPr>
            <p:nvPr/>
          </p:nvSpPr>
          <p:spPr bwMode="auto">
            <a:xfrm>
              <a:off x="3930" y="2635"/>
              <a:ext cx="43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19" name="Oval 26"/>
            <p:cNvSpPr>
              <a:spLocks noChangeArrowheads="1"/>
            </p:cNvSpPr>
            <p:nvPr/>
          </p:nvSpPr>
          <p:spPr bwMode="auto">
            <a:xfrm>
              <a:off x="2775" y="1250"/>
              <a:ext cx="43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20" name="Oval 27"/>
            <p:cNvSpPr>
              <a:spLocks noChangeArrowheads="1"/>
            </p:cNvSpPr>
            <p:nvPr/>
          </p:nvSpPr>
          <p:spPr bwMode="auto">
            <a:xfrm>
              <a:off x="1062" y="1728"/>
              <a:ext cx="43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21" name="Oval 28"/>
            <p:cNvSpPr>
              <a:spLocks noChangeArrowheads="1"/>
            </p:cNvSpPr>
            <p:nvPr/>
          </p:nvSpPr>
          <p:spPr bwMode="auto">
            <a:xfrm>
              <a:off x="1533" y="2594"/>
              <a:ext cx="43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22" name="Oval 29"/>
            <p:cNvSpPr>
              <a:spLocks noChangeArrowheads="1"/>
            </p:cNvSpPr>
            <p:nvPr/>
          </p:nvSpPr>
          <p:spPr bwMode="auto">
            <a:xfrm>
              <a:off x="1791" y="2718"/>
              <a:ext cx="42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23" name="Oval 30"/>
            <p:cNvSpPr>
              <a:spLocks noChangeArrowheads="1"/>
            </p:cNvSpPr>
            <p:nvPr/>
          </p:nvSpPr>
          <p:spPr bwMode="auto">
            <a:xfrm>
              <a:off x="2904" y="2388"/>
              <a:ext cx="42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24" name="Oval 31"/>
            <p:cNvSpPr>
              <a:spLocks noChangeArrowheads="1"/>
            </p:cNvSpPr>
            <p:nvPr/>
          </p:nvSpPr>
          <p:spPr bwMode="auto">
            <a:xfrm>
              <a:off x="3460" y="2388"/>
              <a:ext cx="43" cy="4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25" name="Text Box 33"/>
            <p:cNvSpPr txBox="1">
              <a:spLocks noChangeArrowheads="1"/>
            </p:cNvSpPr>
            <p:nvPr/>
          </p:nvSpPr>
          <p:spPr bwMode="auto">
            <a:xfrm>
              <a:off x="1564" y="412"/>
              <a:ext cx="45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Písek</a:t>
              </a:r>
              <a:endParaRPr lang="en-GB"/>
            </a:p>
          </p:txBody>
        </p:sp>
        <p:sp>
          <p:nvSpPr>
            <p:cNvPr id="20526" name="Text Box 34"/>
            <p:cNvSpPr txBox="1">
              <a:spLocks noChangeArrowheads="1"/>
            </p:cNvSpPr>
            <p:nvPr/>
          </p:nvSpPr>
          <p:spPr bwMode="auto">
            <a:xfrm>
              <a:off x="3243" y="409"/>
              <a:ext cx="47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Prach</a:t>
              </a:r>
              <a:endParaRPr lang="en-GB"/>
            </a:p>
          </p:txBody>
        </p:sp>
        <p:sp>
          <p:nvSpPr>
            <p:cNvPr id="20527" name="Text Box 35"/>
            <p:cNvSpPr txBox="1">
              <a:spLocks noChangeArrowheads="1"/>
            </p:cNvSpPr>
            <p:nvPr/>
          </p:nvSpPr>
          <p:spPr bwMode="auto">
            <a:xfrm>
              <a:off x="1559" y="3808"/>
              <a:ext cx="26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Jíl</a:t>
              </a:r>
              <a:endParaRPr lang="en-GB"/>
            </a:p>
          </p:txBody>
        </p:sp>
        <p:sp>
          <p:nvSpPr>
            <p:cNvPr id="20528" name="Text Box 36"/>
            <p:cNvSpPr txBox="1">
              <a:spLocks noChangeArrowheads="1"/>
            </p:cNvSpPr>
            <p:nvPr/>
          </p:nvSpPr>
          <p:spPr bwMode="auto">
            <a:xfrm>
              <a:off x="3061" y="3805"/>
              <a:ext cx="32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OM</a:t>
              </a:r>
              <a:endParaRPr lang="en-GB"/>
            </a:p>
          </p:txBody>
        </p:sp>
      </p:grp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7019925" y="1357313"/>
            <a:ext cx="1728788" cy="4740275"/>
            <a:chOff x="4512" y="528"/>
            <a:chExt cx="1089" cy="2986"/>
          </a:xfrm>
        </p:grpSpPr>
        <p:sp>
          <p:nvSpPr>
            <p:cNvPr id="20489" name="Rectangle 8"/>
            <p:cNvSpPr>
              <a:spLocks noChangeArrowheads="1"/>
            </p:cNvSpPr>
            <p:nvPr/>
          </p:nvSpPr>
          <p:spPr bwMode="auto">
            <a:xfrm>
              <a:off x="4648" y="3204"/>
              <a:ext cx="953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GB"/>
                <a:t>1 nm </a:t>
              </a:r>
              <a:r>
                <a:rPr lang="cs-CZ"/>
                <a:t>k</a:t>
              </a:r>
              <a:r>
                <a:rPr lang="en-GB"/>
                <a:t>ontaminant</a:t>
              </a:r>
            </a:p>
          </p:txBody>
        </p:sp>
        <p:grpSp>
          <p:nvGrpSpPr>
            <p:cNvPr id="20490" name="Group 42"/>
            <p:cNvGrpSpPr>
              <a:grpSpLocks/>
            </p:cNvGrpSpPr>
            <p:nvPr/>
          </p:nvGrpSpPr>
          <p:grpSpPr bwMode="auto">
            <a:xfrm>
              <a:off x="4512" y="528"/>
              <a:ext cx="954" cy="2766"/>
              <a:chOff x="4512" y="528"/>
              <a:chExt cx="954" cy="2766"/>
            </a:xfrm>
          </p:grpSpPr>
          <p:sp>
            <p:nvSpPr>
              <p:cNvPr id="20491" name="Rectangle 6"/>
              <p:cNvSpPr>
                <a:spLocks noChangeArrowheads="1"/>
              </p:cNvSpPr>
              <p:nvPr/>
            </p:nvSpPr>
            <p:spPr bwMode="auto">
              <a:xfrm>
                <a:off x="4513" y="709"/>
                <a:ext cx="932" cy="66"/>
              </a:xfrm>
              <a:prstGeom prst="rect">
                <a:avLst/>
              </a:prstGeom>
              <a:solidFill>
                <a:srgbClr val="CC0066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492" name="Rectangle 7"/>
              <p:cNvSpPr>
                <a:spLocks noChangeArrowheads="1"/>
              </p:cNvSpPr>
              <p:nvPr/>
            </p:nvSpPr>
            <p:spPr bwMode="auto">
              <a:xfrm>
                <a:off x="4513" y="528"/>
                <a:ext cx="953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en-GB"/>
                  <a:t>10 µm</a:t>
                </a:r>
              </a:p>
            </p:txBody>
          </p:sp>
          <p:sp>
            <p:nvSpPr>
              <p:cNvPr id="20493" name="Oval 9"/>
              <p:cNvSpPr>
                <a:spLocks noChangeArrowheads="1"/>
              </p:cNvSpPr>
              <p:nvPr/>
            </p:nvSpPr>
            <p:spPr bwMode="auto">
              <a:xfrm>
                <a:off x="4512" y="3250"/>
                <a:ext cx="45" cy="44"/>
              </a:xfrm>
              <a:prstGeom prst="ellipse">
                <a:avLst/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20494" name="Group 37"/>
              <p:cNvGrpSpPr>
                <a:grpSpLocks/>
              </p:cNvGrpSpPr>
              <p:nvPr/>
            </p:nvGrpSpPr>
            <p:grpSpPr bwMode="auto">
              <a:xfrm>
                <a:off x="4604" y="1888"/>
                <a:ext cx="454" cy="182"/>
                <a:chOff x="4121" y="816"/>
                <a:chExt cx="967" cy="223"/>
              </a:xfrm>
            </p:grpSpPr>
            <p:sp>
              <p:nvSpPr>
                <p:cNvPr id="20496" name="Oval 38"/>
                <p:cNvSpPr>
                  <a:spLocks noChangeArrowheads="1"/>
                </p:cNvSpPr>
                <p:nvPr/>
              </p:nvSpPr>
              <p:spPr bwMode="auto">
                <a:xfrm>
                  <a:off x="4121" y="816"/>
                  <a:ext cx="407" cy="223"/>
                </a:xfrm>
                <a:prstGeom prst="ellipse">
                  <a:avLst/>
                </a:prstGeom>
                <a:solidFill>
                  <a:srgbClr val="CC0066">
                    <a:alpha val="50195"/>
                  </a:srgbClr>
                </a:solidFill>
                <a:ln w="1905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497" name="Freeform 39"/>
                <p:cNvSpPr>
                  <a:spLocks/>
                </p:cNvSpPr>
                <p:nvPr/>
              </p:nvSpPr>
              <p:spPr bwMode="auto">
                <a:xfrm rot="392162">
                  <a:off x="4505" y="912"/>
                  <a:ext cx="583" cy="80"/>
                </a:xfrm>
                <a:custGeom>
                  <a:avLst/>
                  <a:gdLst>
                    <a:gd name="T0" fmla="*/ 0 w 992"/>
                    <a:gd name="T1" fmla="*/ 2 h 104"/>
                    <a:gd name="T2" fmla="*/ 1 w 992"/>
                    <a:gd name="T3" fmla="*/ 0 h 104"/>
                    <a:gd name="T4" fmla="*/ 1 w 992"/>
                    <a:gd name="T5" fmla="*/ 2 h 104"/>
                    <a:gd name="T6" fmla="*/ 1 w 992"/>
                    <a:gd name="T7" fmla="*/ 2 h 104"/>
                    <a:gd name="T8" fmla="*/ 1 w 992"/>
                    <a:gd name="T9" fmla="*/ 2 h 104"/>
                    <a:gd name="T10" fmla="*/ 1 w 992"/>
                    <a:gd name="T11" fmla="*/ 2 h 104"/>
                    <a:gd name="T12" fmla="*/ 1 w 992"/>
                    <a:gd name="T13" fmla="*/ 2 h 1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92"/>
                    <a:gd name="T22" fmla="*/ 0 h 104"/>
                    <a:gd name="T23" fmla="*/ 992 w 992"/>
                    <a:gd name="T24" fmla="*/ 104 h 1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92" h="104">
                      <a:moveTo>
                        <a:pt x="0" y="80"/>
                      </a:moveTo>
                      <a:cubicBezTo>
                        <a:pt x="46" y="34"/>
                        <a:pt x="135" y="16"/>
                        <a:pt x="200" y="0"/>
                      </a:cubicBezTo>
                      <a:cubicBezTo>
                        <a:pt x="230" y="2"/>
                        <a:pt x="348" y="4"/>
                        <a:pt x="400" y="16"/>
                      </a:cubicBezTo>
                      <a:cubicBezTo>
                        <a:pt x="440" y="25"/>
                        <a:pt x="481" y="43"/>
                        <a:pt x="520" y="56"/>
                      </a:cubicBezTo>
                      <a:cubicBezTo>
                        <a:pt x="529" y="59"/>
                        <a:pt x="535" y="69"/>
                        <a:pt x="544" y="72"/>
                      </a:cubicBezTo>
                      <a:cubicBezTo>
                        <a:pt x="605" y="91"/>
                        <a:pt x="682" y="98"/>
                        <a:pt x="744" y="104"/>
                      </a:cubicBezTo>
                      <a:cubicBezTo>
                        <a:pt x="748" y="104"/>
                        <a:pt x="924" y="88"/>
                        <a:pt x="992" y="88"/>
                      </a:cubicBezTo>
                    </a:path>
                  </a:pathLst>
                </a:custGeom>
                <a:solidFill>
                  <a:srgbClr val="CC0066">
                    <a:alpha val="50195"/>
                  </a:srgbClr>
                </a:solidFill>
                <a:ln w="1905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498" name="Freeform 40"/>
                <p:cNvSpPr>
                  <a:spLocks/>
                </p:cNvSpPr>
                <p:nvPr/>
              </p:nvSpPr>
              <p:spPr bwMode="auto">
                <a:xfrm>
                  <a:off x="4505" y="816"/>
                  <a:ext cx="583" cy="80"/>
                </a:xfrm>
                <a:custGeom>
                  <a:avLst/>
                  <a:gdLst>
                    <a:gd name="T0" fmla="*/ 0 w 992"/>
                    <a:gd name="T1" fmla="*/ 2 h 104"/>
                    <a:gd name="T2" fmla="*/ 1 w 992"/>
                    <a:gd name="T3" fmla="*/ 0 h 104"/>
                    <a:gd name="T4" fmla="*/ 1 w 992"/>
                    <a:gd name="T5" fmla="*/ 2 h 104"/>
                    <a:gd name="T6" fmla="*/ 1 w 992"/>
                    <a:gd name="T7" fmla="*/ 2 h 104"/>
                    <a:gd name="T8" fmla="*/ 1 w 992"/>
                    <a:gd name="T9" fmla="*/ 2 h 104"/>
                    <a:gd name="T10" fmla="*/ 1 w 992"/>
                    <a:gd name="T11" fmla="*/ 2 h 104"/>
                    <a:gd name="T12" fmla="*/ 1 w 992"/>
                    <a:gd name="T13" fmla="*/ 2 h 1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92"/>
                    <a:gd name="T22" fmla="*/ 0 h 104"/>
                    <a:gd name="T23" fmla="*/ 992 w 992"/>
                    <a:gd name="T24" fmla="*/ 104 h 1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92" h="104">
                      <a:moveTo>
                        <a:pt x="0" y="80"/>
                      </a:moveTo>
                      <a:cubicBezTo>
                        <a:pt x="46" y="34"/>
                        <a:pt x="135" y="16"/>
                        <a:pt x="200" y="0"/>
                      </a:cubicBezTo>
                      <a:cubicBezTo>
                        <a:pt x="230" y="2"/>
                        <a:pt x="348" y="4"/>
                        <a:pt x="400" y="16"/>
                      </a:cubicBezTo>
                      <a:cubicBezTo>
                        <a:pt x="440" y="25"/>
                        <a:pt x="481" y="43"/>
                        <a:pt x="520" y="56"/>
                      </a:cubicBezTo>
                      <a:cubicBezTo>
                        <a:pt x="529" y="59"/>
                        <a:pt x="535" y="69"/>
                        <a:pt x="544" y="72"/>
                      </a:cubicBezTo>
                      <a:cubicBezTo>
                        <a:pt x="605" y="91"/>
                        <a:pt x="682" y="98"/>
                        <a:pt x="744" y="104"/>
                      </a:cubicBezTo>
                      <a:cubicBezTo>
                        <a:pt x="748" y="104"/>
                        <a:pt x="924" y="88"/>
                        <a:pt x="992" y="88"/>
                      </a:cubicBezTo>
                    </a:path>
                  </a:pathLst>
                </a:custGeom>
                <a:solidFill>
                  <a:srgbClr val="CC0066">
                    <a:alpha val="50195"/>
                  </a:srgbClr>
                </a:solidFill>
                <a:ln w="1905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495" name="Rectangle 41"/>
              <p:cNvSpPr>
                <a:spLocks noChangeArrowheads="1"/>
              </p:cNvSpPr>
              <p:nvPr/>
            </p:nvSpPr>
            <p:spPr bwMode="auto">
              <a:xfrm>
                <a:off x="4604" y="2206"/>
                <a:ext cx="635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en-GB"/>
                  <a:t>1-2 µm</a:t>
                </a:r>
              </a:p>
              <a:p>
                <a:r>
                  <a:rPr lang="en-GB"/>
                  <a:t>ba</a:t>
                </a:r>
                <a:r>
                  <a:rPr lang="cs-CZ"/>
                  <a:t>k</a:t>
                </a:r>
                <a:r>
                  <a:rPr lang="en-GB"/>
                  <a:t>ter</a:t>
                </a:r>
                <a:r>
                  <a:rPr lang="cs-CZ"/>
                  <a:t>ie</a:t>
                </a:r>
                <a:endParaRPr lang="en-GB"/>
              </a:p>
            </p:txBody>
          </p:sp>
        </p:grpSp>
      </p:grpSp>
      <p:sp>
        <p:nvSpPr>
          <p:cNvPr id="20485" name="Rectangle 27"/>
          <p:cNvSpPr>
            <a:spLocks noChangeArrowheads="1"/>
          </p:cNvSpPr>
          <p:nvPr/>
        </p:nvSpPr>
        <p:spPr bwMode="auto">
          <a:xfrm>
            <a:off x="4284663" y="981075"/>
            <a:ext cx="1762125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800"/>
              <a:t>Prach</a:t>
            </a:r>
            <a:endParaRPr lang="en-GB" sz="1800"/>
          </a:p>
          <a:p>
            <a:pPr algn="ctr" eaLnBrk="0" hangingPunct="0"/>
            <a:r>
              <a:rPr lang="en-GB" sz="1800"/>
              <a:t>(50 µm - 2 µm)</a:t>
            </a:r>
          </a:p>
        </p:txBody>
      </p:sp>
      <p:sp>
        <p:nvSpPr>
          <p:cNvPr id="20486" name="Rectangle 32"/>
          <p:cNvSpPr>
            <a:spLocks noChangeArrowheads="1"/>
          </p:cNvSpPr>
          <p:nvPr/>
        </p:nvSpPr>
        <p:spPr bwMode="auto">
          <a:xfrm>
            <a:off x="1619250" y="1052513"/>
            <a:ext cx="2124075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800"/>
              <a:t>Písek</a:t>
            </a:r>
            <a:endParaRPr lang="en-GB" sz="1800"/>
          </a:p>
          <a:p>
            <a:pPr algn="ctr" eaLnBrk="0" hangingPunct="0"/>
            <a:r>
              <a:rPr lang="en-GB" sz="1800"/>
              <a:t>(2000 µm - 50 µm)</a:t>
            </a:r>
          </a:p>
        </p:txBody>
      </p:sp>
      <p:sp>
        <p:nvSpPr>
          <p:cNvPr id="20487" name="Rectangle 36"/>
          <p:cNvSpPr>
            <a:spLocks noChangeArrowheads="1"/>
          </p:cNvSpPr>
          <p:nvPr/>
        </p:nvSpPr>
        <p:spPr bwMode="auto">
          <a:xfrm>
            <a:off x="1619250" y="6216650"/>
            <a:ext cx="18605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800"/>
              <a:t>Jíl</a:t>
            </a:r>
            <a:r>
              <a:rPr lang="en-GB" sz="1800"/>
              <a:t> </a:t>
            </a:r>
          </a:p>
          <a:p>
            <a:pPr algn="ctr" eaLnBrk="0" hangingPunct="0"/>
            <a:r>
              <a:rPr lang="en-GB" sz="1800"/>
              <a:t>(2 µm – 0</a:t>
            </a:r>
            <a:r>
              <a:rPr lang="cs-CZ" sz="1800"/>
              <a:t>,</a:t>
            </a:r>
            <a:r>
              <a:rPr lang="en-GB" sz="1800"/>
              <a:t>2 µm)</a:t>
            </a:r>
          </a:p>
        </p:txBody>
      </p:sp>
      <p:sp>
        <p:nvSpPr>
          <p:cNvPr id="20488" name="Rectangle 38"/>
          <p:cNvSpPr>
            <a:spLocks noChangeArrowheads="1"/>
          </p:cNvSpPr>
          <p:nvPr/>
        </p:nvSpPr>
        <p:spPr bwMode="auto">
          <a:xfrm>
            <a:off x="4356100" y="6210300"/>
            <a:ext cx="20701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800"/>
              <a:t>Organická hmota</a:t>
            </a:r>
            <a:endParaRPr lang="en-GB" sz="1800"/>
          </a:p>
          <a:p>
            <a:pPr algn="ctr" eaLnBrk="0" hangingPunct="0"/>
            <a:r>
              <a:rPr lang="en-GB" sz="1800"/>
              <a:t>(N/A)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PVK mustr pro přednášky jaro 2011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 EM</Template>
  <TotalTime>4612</TotalTime>
  <Words>4261</Words>
  <Application>Microsoft Office PowerPoint</Application>
  <PresentationFormat>Předvádění na obrazovce (4:3)</PresentationFormat>
  <Paragraphs>569</Paragraphs>
  <Slides>84</Slides>
  <Notes>9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84</vt:i4>
      </vt:variant>
    </vt:vector>
  </HeadingPairs>
  <TitlesOfParts>
    <vt:vector size="88" baseType="lpstr">
      <vt:lpstr>OPVK mustr pro přednášky jaro 2011</vt:lpstr>
      <vt:lpstr>Document</vt:lpstr>
      <vt:lpstr>SPW 6.0 Graph</vt:lpstr>
      <vt:lpstr>Bitmap Image</vt:lpstr>
      <vt:lpstr>Bi6420 Ekotoxikologie mikroorganismů https://is.muni.cz/el/1431/jaro2014/Bi6420/index.qwarp </vt:lpstr>
      <vt:lpstr>Bi6420: Ekotoxikologie mikroorganismů Část 2: MO a toxické látky</vt:lpstr>
      <vt:lpstr>Působení toxických látek na MO</vt:lpstr>
      <vt:lpstr>Působení toxických látek na MO</vt:lpstr>
      <vt:lpstr>Zjednodušené schéma expozice MO v prostředí</vt:lpstr>
      <vt:lpstr>Biodostupnost toxických látek pro MO v prostředí</vt:lpstr>
      <vt:lpstr>Zjednodušené schéma expozice MO v prostředí</vt:lpstr>
      <vt:lpstr>Schéma biodostupnosti a biodosažitelnosti</vt:lpstr>
      <vt:lpstr>Situace v pevných matricích (půda, sediment)</vt:lpstr>
      <vt:lpstr>Situace v pevných matricích (půda, sediment)</vt:lpstr>
      <vt:lpstr>Příklad fungování „mass transfer“</vt:lpstr>
      <vt:lpstr>Princip „mass transfer“ (přesunu polutantu) ?</vt:lpstr>
      <vt:lpstr>Kovy v prostředí a biodostupnost pro MO</vt:lpstr>
      <vt:lpstr>Kovy v prostředí a biodostupnost pro MO</vt:lpstr>
      <vt:lpstr>Kovy v prostředí a biodostupnost pro MO</vt:lpstr>
      <vt:lpstr>Kovy v prostředí a biodostupnost pro MO</vt:lpstr>
      <vt:lpstr>Kovy v prostředí a biodostupnost pro MO</vt:lpstr>
      <vt:lpstr>Biodostupnost organických polutantů</vt:lpstr>
      <vt:lpstr>Biodostupnost organických polutantů</vt:lpstr>
      <vt:lpstr>Interakce organického kontaminantu a NAPL</vt:lpstr>
      <vt:lpstr>Způsoby degradace</vt:lpstr>
      <vt:lpstr>Napodobení biodostupnosti HOC pro MO</vt:lpstr>
      <vt:lpstr>Napodobení biodostupnosti HOC pro MO</vt:lpstr>
      <vt:lpstr>Napodobení biodostupnosti HOC pro MO</vt:lpstr>
      <vt:lpstr>Napodobení biodostupnosti HOC pro MO</vt:lpstr>
      <vt:lpstr>Napodobení biodostupnosti HOC pro MO</vt:lpstr>
      <vt:lpstr>Vstup toxických látek do MO a povrchové bariéry</vt:lpstr>
      <vt:lpstr>Povrchové bariéry mikroorganismů</vt:lpstr>
      <vt:lpstr>Cytoplazmatická membrána</vt:lpstr>
      <vt:lpstr>Procesy transportu přes membránu</vt:lpstr>
      <vt:lpstr>Vstup kovů do MO</vt:lpstr>
      <vt:lpstr>Organické polutanty a membrána</vt:lpstr>
      <vt:lpstr>Buněčná stěna</vt:lpstr>
      <vt:lpstr>Buněčná stěna</vt:lpstr>
      <vt:lpstr>Buněčná stěna</vt:lpstr>
      <vt:lpstr>Peptidoglykan</vt:lpstr>
      <vt:lpstr>Gram negativní BCT</vt:lpstr>
      <vt:lpstr> Lipopolysacharidy (LPS)</vt:lpstr>
      <vt:lpstr>Teichoové kyseliny</vt:lpstr>
      <vt:lpstr>Buněčná stěna řas</vt:lpstr>
      <vt:lpstr>Buněčná stěna hub</vt:lpstr>
      <vt:lpstr>Interakce toxikantů s mikrobiálními buňkami, obrana MO proti toxikantům, toxicita, biodegradace polutantů</vt:lpstr>
      <vt:lpstr>Jsou velké rozdíly dle typu toxikantu</vt:lpstr>
      <vt:lpstr>Interakce polutantů s MO</vt:lpstr>
      <vt:lpstr>Interakce polutantů s MO</vt:lpstr>
      <vt:lpstr>Interakce polutantů s MO</vt:lpstr>
      <vt:lpstr>Základní skupiny polutantů potenciálně toxických pro MO</vt:lpstr>
      <vt:lpstr>Jsou velké rozdíly dle typu toxikantu</vt:lpstr>
      <vt:lpstr>Kovy a MO</vt:lpstr>
      <vt:lpstr>Interakce kovů a MO buněk</vt:lpstr>
      <vt:lpstr>Esenciální kovy v MO</vt:lpstr>
      <vt:lpstr>Interakce kovů a MO buněk</vt:lpstr>
      <vt:lpstr>Interakce kovů a MO buněk</vt:lpstr>
      <vt:lpstr>Interakce kovů a MO buněk</vt:lpstr>
      <vt:lpstr>Interakce kovů a MO buněk</vt:lpstr>
      <vt:lpstr>Obrana a resistence MO proti kovům</vt:lpstr>
      <vt:lpstr>Obrana a resistence MO proti kovům</vt:lpstr>
      <vt:lpstr>Obrana a resistence MO proti kovům</vt:lpstr>
      <vt:lpstr>Obrana a resistence MO proti kovům</vt:lpstr>
      <vt:lpstr>Obrana a resistence MO proti kovům</vt:lpstr>
      <vt:lpstr>Obrana a resistence MO proti kovům</vt:lpstr>
      <vt:lpstr>Obrana a resistence MO proti kovům</vt:lpstr>
      <vt:lpstr>Obrana a resistence MO proti kovům</vt:lpstr>
      <vt:lpstr>Obrana a resistence MO proti kovům</vt:lpstr>
      <vt:lpstr>Obrana a resistence MO proti kovům</vt:lpstr>
      <vt:lpstr>Obrana a resistence MO proti kovům</vt:lpstr>
      <vt:lpstr>Obrana a resistence MO proti kovům</vt:lpstr>
      <vt:lpstr>Obrana a resistence MO proti kovům</vt:lpstr>
      <vt:lpstr>Obrana a resistence MO proti kovům</vt:lpstr>
      <vt:lpstr>Obrana a resistence MO proti kovům</vt:lpstr>
      <vt:lpstr>Obrana a resistence MO proti kovům</vt:lpstr>
      <vt:lpstr>Další interakce kovů s MO</vt:lpstr>
      <vt:lpstr>Další interakce kovů s MO</vt:lpstr>
      <vt:lpstr>Další interakce kovů s MO</vt:lpstr>
      <vt:lpstr>Další interakce kovů s MO</vt:lpstr>
      <vt:lpstr>Další interakce kovů s MO</vt:lpstr>
      <vt:lpstr>Další interakce kovů s MO</vt:lpstr>
      <vt:lpstr>Další interakce kovů s MO</vt:lpstr>
      <vt:lpstr>Další interakce kovů s MO</vt:lpstr>
      <vt:lpstr>Závěrečný přehled kovů a jejich interakcí s MO</vt:lpstr>
      <vt:lpstr>Použitá literatura – MO a kovy</vt:lpstr>
      <vt:lpstr>Nepřeberné množství článků z problematiky</vt:lpstr>
      <vt:lpstr>Organické kontaminanty a MO</vt:lpstr>
      <vt:lpstr>Další polutanty a MO</vt:lpstr>
    </vt:vector>
  </TitlesOfParts>
  <Company>RECETOX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Jakub Hofman</dc:creator>
  <cp:lastModifiedBy>Jakub Hofman</cp:lastModifiedBy>
  <cp:revision>296</cp:revision>
  <dcterms:created xsi:type="dcterms:W3CDTF">2002-04-23T08:18:19Z</dcterms:created>
  <dcterms:modified xsi:type="dcterms:W3CDTF">2014-04-30T10:07:48Z</dcterms:modified>
</cp:coreProperties>
</file>