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104"/>
  </p:notesMasterIdLst>
  <p:handoutMasterIdLst>
    <p:handoutMasterId r:id="rId105"/>
  </p:handoutMasterIdLst>
  <p:sldIdLst>
    <p:sldId id="918" r:id="rId2"/>
    <p:sldId id="502" r:id="rId3"/>
    <p:sldId id="508" r:id="rId4"/>
    <p:sldId id="701" r:id="rId5"/>
    <p:sldId id="708" r:id="rId6"/>
    <p:sldId id="709" r:id="rId7"/>
    <p:sldId id="710" r:id="rId8"/>
    <p:sldId id="843" r:id="rId9"/>
    <p:sldId id="844" r:id="rId10"/>
    <p:sldId id="895" r:id="rId11"/>
    <p:sldId id="723" r:id="rId12"/>
    <p:sldId id="837" r:id="rId13"/>
    <p:sldId id="742" r:id="rId14"/>
    <p:sldId id="724" r:id="rId15"/>
    <p:sldId id="876" r:id="rId16"/>
    <p:sldId id="725" r:id="rId17"/>
    <p:sldId id="780" r:id="rId18"/>
    <p:sldId id="781" r:id="rId19"/>
    <p:sldId id="910" r:id="rId20"/>
    <p:sldId id="898" r:id="rId21"/>
    <p:sldId id="913" r:id="rId22"/>
    <p:sldId id="899" r:id="rId23"/>
    <p:sldId id="900" r:id="rId24"/>
    <p:sldId id="902" r:id="rId25"/>
    <p:sldId id="903" r:id="rId26"/>
    <p:sldId id="915" r:id="rId27"/>
    <p:sldId id="904" r:id="rId28"/>
    <p:sldId id="905" r:id="rId29"/>
    <p:sldId id="914" r:id="rId30"/>
    <p:sldId id="906" r:id="rId31"/>
    <p:sldId id="907" r:id="rId32"/>
    <p:sldId id="908" r:id="rId33"/>
    <p:sldId id="713" r:id="rId34"/>
    <p:sldId id="879" r:id="rId35"/>
    <p:sldId id="839" r:id="rId36"/>
    <p:sldId id="841" r:id="rId37"/>
    <p:sldId id="842" r:id="rId38"/>
    <p:sldId id="765" r:id="rId39"/>
    <p:sldId id="769" r:id="rId40"/>
    <p:sldId id="768" r:id="rId41"/>
    <p:sldId id="759" r:id="rId42"/>
    <p:sldId id="770" r:id="rId43"/>
    <p:sldId id="751" r:id="rId44"/>
    <p:sldId id="832" r:id="rId45"/>
    <p:sldId id="882" r:id="rId46"/>
    <p:sldId id="875" r:id="rId47"/>
    <p:sldId id="909" r:id="rId48"/>
    <p:sldId id="811" r:id="rId49"/>
    <p:sldId id="854" r:id="rId50"/>
    <p:sldId id="845" r:id="rId51"/>
    <p:sldId id="846" r:id="rId52"/>
    <p:sldId id="872" r:id="rId53"/>
    <p:sldId id="858" r:id="rId54"/>
    <p:sldId id="867" r:id="rId55"/>
    <p:sldId id="860" r:id="rId56"/>
    <p:sldId id="861" r:id="rId57"/>
    <p:sldId id="862" r:id="rId58"/>
    <p:sldId id="863" r:id="rId59"/>
    <p:sldId id="864" r:id="rId60"/>
    <p:sldId id="865" r:id="rId61"/>
    <p:sldId id="877" r:id="rId62"/>
    <p:sldId id="878" r:id="rId63"/>
    <p:sldId id="911" r:id="rId64"/>
    <p:sldId id="866" r:id="rId65"/>
    <p:sldId id="868" r:id="rId66"/>
    <p:sldId id="869" r:id="rId67"/>
    <p:sldId id="856" r:id="rId68"/>
    <p:sldId id="855" r:id="rId69"/>
    <p:sldId id="916" r:id="rId70"/>
    <p:sldId id="917" r:id="rId71"/>
    <p:sldId id="831" r:id="rId72"/>
    <p:sldId id="826" r:id="rId73"/>
    <p:sldId id="830" r:id="rId74"/>
    <p:sldId id="847" r:id="rId75"/>
    <p:sldId id="886" r:id="rId76"/>
    <p:sldId id="848" r:id="rId77"/>
    <p:sldId id="870" r:id="rId78"/>
    <p:sldId id="849" r:id="rId79"/>
    <p:sldId id="850" r:id="rId80"/>
    <p:sldId id="821" r:id="rId81"/>
    <p:sldId id="822" r:id="rId82"/>
    <p:sldId id="871" r:id="rId83"/>
    <p:sldId id="823" r:id="rId84"/>
    <p:sldId id="897" r:id="rId85"/>
    <p:sldId id="873" r:id="rId86"/>
    <p:sldId id="874" r:id="rId87"/>
    <p:sldId id="883" r:id="rId88"/>
    <p:sldId id="884" r:id="rId89"/>
    <p:sldId id="885" r:id="rId90"/>
    <p:sldId id="890" r:id="rId91"/>
    <p:sldId id="743" r:id="rId92"/>
    <p:sldId id="881" r:id="rId93"/>
    <p:sldId id="912" r:id="rId94"/>
    <p:sldId id="651" r:id="rId95"/>
    <p:sldId id="704" r:id="rId96"/>
    <p:sldId id="703" r:id="rId97"/>
    <p:sldId id="706" r:id="rId98"/>
    <p:sldId id="889" r:id="rId99"/>
    <p:sldId id="707" r:id="rId100"/>
    <p:sldId id="887" r:id="rId101"/>
    <p:sldId id="888" r:id="rId102"/>
    <p:sldId id="880" r:id="rId103"/>
  </p:sldIdLst>
  <p:sldSz cx="9144000" cy="6858000" type="screen4x3"/>
  <p:notesSz cx="6797675" cy="9928225"/>
  <p:defaultTextStyle>
    <a:defPPr>
      <a:defRPr lang="cs-CZ"/>
    </a:defPPr>
    <a:lvl1pPr algn="l" rtl="0" fontAlgn="base">
      <a:spcBef>
        <a:spcPct val="0"/>
      </a:spcBef>
      <a:spcAft>
        <a:spcPct val="0"/>
      </a:spcAft>
      <a:defRPr sz="1600" b="1" kern="1200">
        <a:solidFill>
          <a:schemeClr val="tx1"/>
        </a:solidFill>
        <a:latin typeface="Arial" pitchFamily="34" charset="0"/>
        <a:ea typeface="+mn-ea"/>
        <a:cs typeface="+mn-cs"/>
      </a:defRPr>
    </a:lvl1pPr>
    <a:lvl2pPr marL="457200" algn="l" rtl="0" fontAlgn="base">
      <a:spcBef>
        <a:spcPct val="0"/>
      </a:spcBef>
      <a:spcAft>
        <a:spcPct val="0"/>
      </a:spcAft>
      <a:defRPr sz="1600" b="1" kern="1200">
        <a:solidFill>
          <a:schemeClr val="tx1"/>
        </a:solidFill>
        <a:latin typeface="Arial" pitchFamily="34" charset="0"/>
        <a:ea typeface="+mn-ea"/>
        <a:cs typeface="+mn-cs"/>
      </a:defRPr>
    </a:lvl2pPr>
    <a:lvl3pPr marL="914400" algn="l" rtl="0" fontAlgn="base">
      <a:spcBef>
        <a:spcPct val="0"/>
      </a:spcBef>
      <a:spcAft>
        <a:spcPct val="0"/>
      </a:spcAft>
      <a:defRPr sz="1600" b="1" kern="1200">
        <a:solidFill>
          <a:schemeClr val="tx1"/>
        </a:solidFill>
        <a:latin typeface="Arial" pitchFamily="34" charset="0"/>
        <a:ea typeface="+mn-ea"/>
        <a:cs typeface="+mn-cs"/>
      </a:defRPr>
    </a:lvl3pPr>
    <a:lvl4pPr marL="1371600" algn="l" rtl="0" fontAlgn="base">
      <a:spcBef>
        <a:spcPct val="0"/>
      </a:spcBef>
      <a:spcAft>
        <a:spcPct val="0"/>
      </a:spcAft>
      <a:defRPr sz="1600" b="1" kern="1200">
        <a:solidFill>
          <a:schemeClr val="tx1"/>
        </a:solidFill>
        <a:latin typeface="Arial" pitchFamily="34" charset="0"/>
        <a:ea typeface="+mn-ea"/>
        <a:cs typeface="+mn-cs"/>
      </a:defRPr>
    </a:lvl4pPr>
    <a:lvl5pPr marL="1828800" algn="l" rtl="0" fontAlgn="base">
      <a:spcBef>
        <a:spcPct val="0"/>
      </a:spcBef>
      <a:spcAft>
        <a:spcPct val="0"/>
      </a:spcAft>
      <a:defRPr sz="1600" b="1" kern="1200">
        <a:solidFill>
          <a:schemeClr val="tx1"/>
        </a:solidFill>
        <a:latin typeface="Arial" pitchFamily="34" charset="0"/>
        <a:ea typeface="+mn-ea"/>
        <a:cs typeface="+mn-cs"/>
      </a:defRPr>
    </a:lvl5pPr>
    <a:lvl6pPr marL="2286000" algn="l" defTabSz="914400" rtl="0" eaLnBrk="1" latinLnBrk="0" hangingPunct="1">
      <a:defRPr sz="1600" b="1" kern="1200">
        <a:solidFill>
          <a:schemeClr val="tx1"/>
        </a:solidFill>
        <a:latin typeface="Arial" pitchFamily="34" charset="0"/>
        <a:ea typeface="+mn-ea"/>
        <a:cs typeface="+mn-cs"/>
      </a:defRPr>
    </a:lvl6pPr>
    <a:lvl7pPr marL="2743200" algn="l" defTabSz="914400" rtl="0" eaLnBrk="1" latinLnBrk="0" hangingPunct="1">
      <a:defRPr sz="1600" b="1" kern="1200">
        <a:solidFill>
          <a:schemeClr val="tx1"/>
        </a:solidFill>
        <a:latin typeface="Arial" pitchFamily="34" charset="0"/>
        <a:ea typeface="+mn-ea"/>
        <a:cs typeface="+mn-cs"/>
      </a:defRPr>
    </a:lvl7pPr>
    <a:lvl8pPr marL="3200400" algn="l" defTabSz="914400" rtl="0" eaLnBrk="1" latinLnBrk="0" hangingPunct="1">
      <a:defRPr sz="1600" b="1" kern="1200">
        <a:solidFill>
          <a:schemeClr val="tx1"/>
        </a:solidFill>
        <a:latin typeface="Arial" pitchFamily="34" charset="0"/>
        <a:ea typeface="+mn-ea"/>
        <a:cs typeface="+mn-cs"/>
      </a:defRPr>
    </a:lvl8pPr>
    <a:lvl9pPr marL="3657600" algn="l" defTabSz="914400" rtl="0" eaLnBrk="1" latinLnBrk="0" hangingPunct="1">
      <a:defRPr sz="1600"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0000"/>
    <a:srgbClr val="FFFF00"/>
    <a:srgbClr val="B2B2B2"/>
    <a:srgbClr val="CC99FF"/>
    <a:srgbClr val="DC0000"/>
    <a:srgbClr val="66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60" autoAdjust="0"/>
    <p:restoredTop sz="94719" autoAdjust="0"/>
  </p:normalViewPr>
  <p:slideViewPr>
    <p:cSldViewPr showGuides="1">
      <p:cViewPr varScale="1">
        <p:scale>
          <a:sx n="110" d="100"/>
          <a:sy n="110" d="100"/>
        </p:scale>
        <p:origin x="-564" y="-78"/>
      </p:cViewPr>
      <p:guideLst>
        <p:guide orient="horz" pos="4319"/>
        <p:guide pos="5759"/>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4" Type="http://schemas.openxmlformats.org/officeDocument/2006/relationships/image" Target="../media/image10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image" Target="../media/image149.wmf"/><Relationship Id="rId1" Type="http://schemas.openxmlformats.org/officeDocument/2006/relationships/image" Target="../media/image148.wmf"/><Relationship Id="rId6" Type="http://schemas.openxmlformats.org/officeDocument/2006/relationships/image" Target="../media/image153.wmf"/><Relationship Id="rId5" Type="http://schemas.openxmlformats.org/officeDocument/2006/relationships/image" Target="../media/image152.wmf"/><Relationship Id="rId4" Type="http://schemas.openxmlformats.org/officeDocument/2006/relationships/image" Target="../media/image1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5" Type="http://schemas.openxmlformats.org/officeDocument/2006/relationships/image" Target="../media/image62.wmf"/><Relationship Id="rId4" Type="http://schemas.openxmlformats.org/officeDocument/2006/relationships/image" Target="../media/image6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80.wmf"/><Relationship Id="rId6" Type="http://schemas.openxmlformats.org/officeDocument/2006/relationships/image" Target="../media/image82.wmf"/><Relationship Id="rId5" Type="http://schemas.openxmlformats.org/officeDocument/2006/relationships/image" Target="../media/image81.wmf"/><Relationship Id="rId4" Type="http://schemas.openxmlformats.org/officeDocument/2006/relationships/image" Target="../media/image7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885" tIns="45942" rIns="91885" bIns="45942" numCol="1" anchor="t" anchorCtr="0" compatLnSpc="1">
            <a:prstTxWarp prst="textNoShape">
              <a:avLst/>
            </a:prstTxWarp>
          </a:bodyPr>
          <a:lstStyle>
            <a:lvl1pPr defTabSz="919067">
              <a:defRPr sz="1200" b="0">
                <a:latin typeface="Arial" charset="0"/>
              </a:defRPr>
            </a:lvl1pPr>
          </a:lstStyle>
          <a:p>
            <a:pPr>
              <a:defRPr/>
            </a:pPr>
            <a:endParaRPr lang="en-US"/>
          </a:p>
        </p:txBody>
      </p:sp>
      <p:sp>
        <p:nvSpPr>
          <p:cNvPr id="542723" name="Rectangle 3"/>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1885" tIns="45942" rIns="91885" bIns="45942" numCol="1" anchor="t" anchorCtr="0" compatLnSpc="1">
            <a:prstTxWarp prst="textNoShape">
              <a:avLst/>
            </a:prstTxWarp>
          </a:bodyPr>
          <a:lstStyle>
            <a:lvl1pPr algn="r" defTabSz="919067">
              <a:defRPr sz="1200" b="0">
                <a:latin typeface="Arial" charset="0"/>
              </a:defRPr>
            </a:lvl1pPr>
          </a:lstStyle>
          <a:p>
            <a:pPr>
              <a:defRPr/>
            </a:pPr>
            <a:endParaRPr lang="en-US"/>
          </a:p>
        </p:txBody>
      </p:sp>
      <p:sp>
        <p:nvSpPr>
          <p:cNvPr id="542724"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885" tIns="45942" rIns="91885" bIns="45942" numCol="1" anchor="b" anchorCtr="0" compatLnSpc="1">
            <a:prstTxWarp prst="textNoShape">
              <a:avLst/>
            </a:prstTxWarp>
          </a:bodyPr>
          <a:lstStyle>
            <a:lvl1pPr defTabSz="919067">
              <a:defRPr sz="1200" b="0">
                <a:latin typeface="Arial" charset="0"/>
              </a:defRPr>
            </a:lvl1pPr>
          </a:lstStyle>
          <a:p>
            <a:pPr>
              <a:defRPr/>
            </a:pPr>
            <a:endParaRPr lang="en-US"/>
          </a:p>
        </p:txBody>
      </p:sp>
      <p:sp>
        <p:nvSpPr>
          <p:cNvPr id="542725"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885" tIns="45942" rIns="91885" bIns="45942" numCol="1" anchor="b" anchorCtr="0" compatLnSpc="1">
            <a:prstTxWarp prst="textNoShape">
              <a:avLst/>
            </a:prstTxWarp>
          </a:bodyPr>
          <a:lstStyle>
            <a:lvl1pPr algn="r" defTabSz="919067">
              <a:defRPr sz="1200" b="0">
                <a:latin typeface="Arial" charset="0"/>
              </a:defRPr>
            </a:lvl1pPr>
          </a:lstStyle>
          <a:p>
            <a:pPr>
              <a:defRPr/>
            </a:pPr>
            <a:fld id="{8AC095D1-2328-42D8-9450-796EF3EF116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705" tIns="46350" rIns="92705" bIns="46350" numCol="1" anchor="t" anchorCtr="0" compatLnSpc="1">
            <a:prstTxWarp prst="textNoShape">
              <a:avLst/>
            </a:prstTxWarp>
          </a:bodyPr>
          <a:lstStyle>
            <a:lvl1pPr defTabSz="925194">
              <a:defRPr sz="1200" b="0">
                <a:latin typeface="Arial" charset="0"/>
              </a:defRPr>
            </a:lvl1pPr>
          </a:lstStyle>
          <a:p>
            <a:pPr>
              <a:defRPr/>
            </a:pPr>
            <a:endParaRPr lang="cs-CZ"/>
          </a:p>
        </p:txBody>
      </p:sp>
      <p:sp>
        <p:nvSpPr>
          <p:cNvPr id="409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705" tIns="46350" rIns="92705" bIns="46350" numCol="1" anchor="t" anchorCtr="0" compatLnSpc="1">
            <a:prstTxWarp prst="textNoShape">
              <a:avLst/>
            </a:prstTxWarp>
          </a:bodyPr>
          <a:lstStyle>
            <a:lvl1pPr algn="r" defTabSz="925194">
              <a:defRPr sz="1200" b="0">
                <a:latin typeface="Arial" charset="0"/>
              </a:defRPr>
            </a:lvl1pPr>
          </a:lstStyle>
          <a:p>
            <a:pPr>
              <a:defRPr/>
            </a:pPr>
            <a:endParaRPr lang="cs-CZ"/>
          </a:p>
        </p:txBody>
      </p:sp>
      <p:sp>
        <p:nvSpPr>
          <p:cNvPr id="8294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1038" y="4716463"/>
            <a:ext cx="5435600" cy="4467225"/>
          </a:xfrm>
          <a:prstGeom prst="rect">
            <a:avLst/>
          </a:prstGeom>
          <a:noFill/>
          <a:ln w="9525">
            <a:noFill/>
            <a:miter lim="800000"/>
            <a:headEnd/>
            <a:tailEnd/>
          </a:ln>
          <a:effectLst/>
        </p:spPr>
        <p:txBody>
          <a:bodyPr vert="horz" wrap="square" lIns="92705" tIns="46350" rIns="92705" bIns="46350" numCol="1" anchor="t" anchorCtr="0" compatLnSpc="1">
            <a:prstTxWarp prst="textNoShape">
              <a:avLst/>
            </a:prstTxWarp>
          </a:bodyPr>
          <a:lstStyle/>
          <a:p>
            <a:pPr lvl="0"/>
            <a:r>
              <a:rPr lang="cs-CZ" noProof="0" smtClean="0"/>
              <a:t>Click to edit Master text styles</a:t>
            </a:r>
          </a:p>
          <a:p>
            <a:pPr lvl="1"/>
            <a:r>
              <a:rPr lang="cs-CZ" noProof="0" smtClean="0"/>
              <a:t>Second level</a:t>
            </a:r>
          </a:p>
          <a:p>
            <a:pPr lvl="2"/>
            <a:r>
              <a:rPr lang="cs-CZ" noProof="0" smtClean="0"/>
              <a:t>Third level</a:t>
            </a:r>
          </a:p>
          <a:p>
            <a:pPr lvl="3"/>
            <a:r>
              <a:rPr lang="cs-CZ" noProof="0" smtClean="0"/>
              <a:t>Fourth level</a:t>
            </a:r>
          </a:p>
          <a:p>
            <a:pPr lvl="4"/>
            <a:r>
              <a:rPr lang="cs-CZ" noProof="0" smtClean="0"/>
              <a:t>Fifth level</a:t>
            </a:r>
          </a:p>
        </p:txBody>
      </p:sp>
      <p:sp>
        <p:nvSpPr>
          <p:cNvPr id="4102"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2705" tIns="46350" rIns="92705" bIns="46350" numCol="1" anchor="b" anchorCtr="0" compatLnSpc="1">
            <a:prstTxWarp prst="textNoShape">
              <a:avLst/>
            </a:prstTxWarp>
          </a:bodyPr>
          <a:lstStyle>
            <a:lvl1pPr defTabSz="925194">
              <a:defRPr sz="1200" b="0">
                <a:latin typeface="Arial" charset="0"/>
              </a:defRPr>
            </a:lvl1pPr>
          </a:lstStyle>
          <a:p>
            <a:pPr>
              <a:defRPr/>
            </a:pPr>
            <a:endParaRPr lang="cs-CZ"/>
          </a:p>
        </p:txBody>
      </p:sp>
      <p:sp>
        <p:nvSpPr>
          <p:cNvPr id="4103" name="Rectangle 7"/>
          <p:cNvSpPr>
            <a:spLocks noGrp="1" noChangeArrowheads="1"/>
          </p:cNvSpPr>
          <p:nvPr>
            <p:ph type="sldNum" sz="quarter" idx="5"/>
          </p:nvPr>
        </p:nvSpPr>
        <p:spPr bwMode="auto">
          <a:xfrm>
            <a:off x="3849688" y="9429750"/>
            <a:ext cx="2946400" cy="496888"/>
          </a:xfrm>
          <a:prstGeom prst="rect">
            <a:avLst/>
          </a:prstGeom>
          <a:noFill/>
          <a:ln w="9525">
            <a:noFill/>
            <a:miter lim="800000"/>
            <a:headEnd/>
            <a:tailEnd/>
          </a:ln>
          <a:effectLst/>
        </p:spPr>
        <p:txBody>
          <a:bodyPr vert="horz" wrap="square" lIns="92705" tIns="46350" rIns="92705" bIns="46350" numCol="1" anchor="b" anchorCtr="0" compatLnSpc="1">
            <a:prstTxWarp prst="textNoShape">
              <a:avLst/>
            </a:prstTxWarp>
          </a:bodyPr>
          <a:lstStyle>
            <a:lvl1pPr algn="r" defTabSz="925194">
              <a:defRPr sz="1200" b="0">
                <a:latin typeface="Arial" charset="0"/>
              </a:defRPr>
            </a:lvl1pPr>
          </a:lstStyle>
          <a:p>
            <a:pPr>
              <a:defRPr/>
            </a:pPr>
            <a:fld id="{19332B46-95EE-4F1A-8E85-8218DB677495}" type="slidenum">
              <a:rPr lang="cs-CZ"/>
              <a:pPr>
                <a:defRPr/>
              </a:pPr>
              <a:t>‹#›</a:t>
            </a:fld>
            <a:endParaRPr 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Obrázek 5" descr="1212570_2844678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Obrázek 6"/>
          <p:cNvPicPr>
            <a:picLocks noChangeAspect="1"/>
          </p:cNvPicPr>
          <p:nvPr/>
        </p:nvPicPr>
        <p:blipFill>
          <a:blip r:embed="rId3" cstate="print"/>
          <a:srcRect/>
          <a:stretch>
            <a:fillRect/>
          </a:stretch>
        </p:blipFill>
        <p:spPr bwMode="auto">
          <a:xfrm>
            <a:off x="2427288" y="5732463"/>
            <a:ext cx="4289425" cy="773112"/>
          </a:xfrm>
          <a:prstGeom prst="rect">
            <a:avLst/>
          </a:prstGeom>
          <a:noFill/>
          <a:ln w="9525">
            <a:noFill/>
            <a:miter lim="800000"/>
            <a:headEnd/>
            <a:tailEnd/>
          </a:ln>
        </p:spPr>
      </p:pic>
      <p:pic>
        <p:nvPicPr>
          <p:cNvPr id="6" name="Obrázek 7" descr="logo_mu_cerne.gif"/>
          <p:cNvPicPr>
            <a:picLocks noChangeAspect="1"/>
          </p:cNvPicPr>
          <p:nvPr/>
        </p:nvPicPr>
        <p:blipFill>
          <a:blip r:embed="rId4" cstate="print"/>
          <a:srcRect/>
          <a:stretch>
            <a:fillRect/>
          </a:stretch>
        </p:blipFill>
        <p:spPr bwMode="auto">
          <a:xfrm>
            <a:off x="677863" y="900113"/>
            <a:ext cx="3157537" cy="741362"/>
          </a:xfrm>
          <a:prstGeom prst="rect">
            <a:avLst/>
          </a:prstGeom>
          <a:noFill/>
          <a:ln w="9525">
            <a:noFill/>
            <a:miter lim="800000"/>
            <a:headEnd/>
            <a:tailEnd/>
          </a:ln>
        </p:spPr>
      </p:pic>
      <p:sp>
        <p:nvSpPr>
          <p:cNvPr id="7" name="Zástupný symbol pro obsah 2"/>
          <p:cNvSpPr txBox="1">
            <a:spLocks/>
          </p:cNvSpPr>
          <p:nvPr/>
        </p:nvSpPr>
        <p:spPr>
          <a:xfrm>
            <a:off x="0" y="6597650"/>
            <a:ext cx="9144000" cy="260350"/>
          </a:xfrm>
          <a:prstGeom prst="rect">
            <a:avLst/>
          </a:prstGeom>
        </p:spPr>
        <p:txBody>
          <a:bodyPr/>
          <a:lstStyle/>
          <a:p>
            <a:pPr algn="ctr" fontAlgn="auto">
              <a:spcBef>
                <a:spcPct val="20000"/>
              </a:spcBef>
              <a:spcAft>
                <a:spcPts val="0"/>
              </a:spcAft>
              <a:buClr>
                <a:schemeClr val="accent1"/>
              </a:buClr>
              <a:buFont typeface="Arial" pitchFamily="34" charset="0"/>
              <a:buNone/>
              <a:defRPr/>
            </a:pPr>
            <a:r>
              <a:rPr lang="cs-CZ" sz="1200" dirty="0">
                <a:solidFill>
                  <a:schemeClr val="tx1">
                    <a:lumMod val="75000"/>
                    <a:lumOff val="25000"/>
                  </a:schemeClr>
                </a:solidFill>
                <a:latin typeface="+mn-lt"/>
              </a:rPr>
              <a:t>Inovace tohoto předmětu </a:t>
            </a:r>
            <a:r>
              <a:rPr lang="cs-CZ" sz="1200" dirty="0" smtClean="0">
                <a:solidFill>
                  <a:schemeClr val="tx1">
                    <a:lumMod val="75000"/>
                    <a:lumOff val="25000"/>
                  </a:schemeClr>
                </a:solidFill>
                <a:latin typeface="+mn-lt"/>
              </a:rPr>
              <a:t>byla </a:t>
            </a:r>
            <a:r>
              <a:rPr lang="cs-CZ" sz="1200" dirty="0">
                <a:solidFill>
                  <a:schemeClr val="tx1">
                    <a:lumMod val="75000"/>
                    <a:lumOff val="25000"/>
                  </a:schemeClr>
                </a:solidFill>
                <a:latin typeface="+mn-lt"/>
              </a:rPr>
              <a:t>spolufinancována Evropským sociálním fondem a státním rozpočtem České republiky</a:t>
            </a:r>
          </a:p>
        </p:txBody>
      </p:sp>
      <p:sp>
        <p:nvSpPr>
          <p:cNvPr id="2" name="Nadpis 1"/>
          <p:cNvSpPr>
            <a:spLocks noGrp="1"/>
          </p:cNvSpPr>
          <p:nvPr>
            <p:ph type="ctrTitle"/>
          </p:nvPr>
        </p:nvSpPr>
        <p:spPr>
          <a:xfrm>
            <a:off x="685800" y="2130425"/>
            <a:ext cx="7772400" cy="1470025"/>
          </a:xfrm>
        </p:spPr>
        <p:txBody>
          <a:bodyPr/>
          <a:lstStyle>
            <a:lvl1pPr>
              <a:defRPr sz="3600" b="1">
                <a:effectLst>
                  <a:outerShdw blurRad="38100" dist="38100" dir="2700000" algn="tl">
                    <a:srgbClr val="000000">
                      <a:alpha val="43137"/>
                    </a:srgbClr>
                  </a:outerShdw>
                </a:effectLst>
              </a:defRPr>
            </a:lvl1pPr>
          </a:lstStyle>
          <a:p>
            <a:r>
              <a:rPr lang="cs-CZ" smtClean="0"/>
              <a:t>Klepnutím lze upravit styl předlohy nadpisů.</a:t>
            </a:r>
            <a:endParaRPr lang="cs-CZ" dirty="0"/>
          </a:p>
        </p:txBody>
      </p:sp>
      <p:sp>
        <p:nvSpPr>
          <p:cNvPr id="3" name="Podnadpis 2"/>
          <p:cNvSpPr>
            <a:spLocks noGrp="1"/>
          </p:cNvSpPr>
          <p:nvPr>
            <p:ph type="subTitle" idx="1"/>
          </p:nvPr>
        </p:nvSpPr>
        <p:spPr>
          <a:xfrm>
            <a:off x="1371600" y="3886200"/>
            <a:ext cx="6400800" cy="1752600"/>
          </a:xfrm>
        </p:spPr>
        <p:txBody>
          <a:bodyPr/>
          <a:lstStyle>
            <a:lvl1pPr marL="0" indent="0" algn="ctr">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a:xfrm>
            <a:off x="251520" y="1052736"/>
            <a:ext cx="8640960" cy="5256584"/>
          </a:xfrm>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052736"/>
            <a:ext cx="4038600" cy="5073427"/>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052736"/>
            <a:ext cx="4038600" cy="5073427"/>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ezisnímek">
    <p:spTree>
      <p:nvGrpSpPr>
        <p:cNvPr id="1" name=""/>
        <p:cNvGrpSpPr/>
        <p:nvPr/>
      </p:nvGrpSpPr>
      <p:grpSpPr>
        <a:xfrm>
          <a:off x="0" y="0"/>
          <a:ext cx="0" cy="0"/>
          <a:chOff x="0" y="0"/>
          <a:chExt cx="0" cy="0"/>
        </a:xfrm>
      </p:grpSpPr>
      <p:pic>
        <p:nvPicPr>
          <p:cNvPr id="3" name="Obrázek 5" descr="1212570_28446780.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Nadpis 1"/>
          <p:cNvSpPr>
            <a:spLocks noGrp="1"/>
          </p:cNvSpPr>
          <p:nvPr>
            <p:ph type="ctrTitle"/>
          </p:nvPr>
        </p:nvSpPr>
        <p:spPr>
          <a:xfrm>
            <a:off x="685800" y="2130425"/>
            <a:ext cx="7772400" cy="1470025"/>
          </a:xfrm>
        </p:spPr>
        <p:txBody>
          <a:bodyPr/>
          <a:lstStyle>
            <a:lvl1pPr>
              <a:defRPr sz="3600" b="1">
                <a:effectLst>
                  <a:outerShdw blurRad="38100" dist="38100" dir="2700000" algn="tl">
                    <a:srgbClr val="000000">
                      <a:alpha val="43137"/>
                    </a:srgbClr>
                  </a:outerShdw>
                </a:effectLst>
              </a:defRPr>
            </a:lvl1pPr>
          </a:lstStyle>
          <a:p>
            <a:r>
              <a:rPr lang="cs-CZ" smtClean="0"/>
              <a:t>Klepnutím lze upravit styl předlohy nadpisů.</a:t>
            </a:r>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458" name="Obrázek 13" descr="1212569_21823227.jpg"/>
          <p:cNvPicPr>
            <a:picLocks noChangeAspect="1"/>
          </p:cNvPicPr>
          <p:nvPr/>
        </p:nvPicPr>
        <p:blipFill>
          <a:blip r:embed="rId8" cstate="print"/>
          <a:srcRect/>
          <a:stretch>
            <a:fillRect/>
          </a:stretch>
        </p:blipFill>
        <p:spPr bwMode="auto">
          <a:xfrm>
            <a:off x="0" y="0"/>
            <a:ext cx="9144000" cy="6858000"/>
          </a:xfrm>
          <a:prstGeom prst="rect">
            <a:avLst/>
          </a:prstGeom>
          <a:noFill/>
          <a:ln w="9525">
            <a:noFill/>
            <a:miter lim="800000"/>
            <a:headEnd/>
            <a:tailEnd/>
          </a:ln>
        </p:spPr>
      </p:pic>
      <p:sp>
        <p:nvSpPr>
          <p:cNvPr id="2" name="Zástupný symbol pro nadpis 1"/>
          <p:cNvSpPr>
            <a:spLocks noGrp="1"/>
          </p:cNvSpPr>
          <p:nvPr>
            <p:ph type="title"/>
          </p:nvPr>
        </p:nvSpPr>
        <p:spPr>
          <a:xfrm>
            <a:off x="0" y="274638"/>
            <a:ext cx="9144000" cy="654050"/>
          </a:xfrm>
          <a:prstGeom prst="rect">
            <a:avLst/>
          </a:prstGeom>
          <a:solidFill>
            <a:schemeClr val="tx1">
              <a:lumMod val="65000"/>
              <a:lumOff val="35000"/>
              <a:alpha val="60000"/>
            </a:schemeClr>
          </a:solidFill>
        </p:spPr>
        <p:txBody>
          <a:bodyPr vert="horz" lIns="91440" tIns="45720" rIns="91440" bIns="45720" rtlCol="0" anchor="ctr">
            <a:noAutofit/>
          </a:bodyPr>
          <a:lstStyle/>
          <a:p>
            <a:r>
              <a:rPr lang="cs-CZ" dirty="0" smtClean="0"/>
              <a:t>Klepnutím lze upravit styl předlohy nadpisů.</a:t>
            </a:r>
            <a:endParaRPr lang="cs-CZ" dirty="0"/>
          </a:p>
        </p:txBody>
      </p:sp>
      <p:sp>
        <p:nvSpPr>
          <p:cNvPr id="19460" name="Zástupný symbol pro text 2"/>
          <p:cNvSpPr>
            <a:spLocks noGrp="1"/>
          </p:cNvSpPr>
          <p:nvPr>
            <p:ph type="body" idx="1"/>
          </p:nvPr>
        </p:nvSpPr>
        <p:spPr bwMode="auto">
          <a:xfrm>
            <a:off x="250825" y="1052513"/>
            <a:ext cx="8642350" cy="5256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pic>
        <p:nvPicPr>
          <p:cNvPr id="19461" name="Obrázek 8" descr="logo_mu_cerne.gif"/>
          <p:cNvPicPr>
            <a:picLocks noChangeAspect="1"/>
          </p:cNvPicPr>
          <p:nvPr/>
        </p:nvPicPr>
        <p:blipFill>
          <a:blip r:embed="rId9" cstate="print"/>
          <a:srcRect/>
          <a:stretch>
            <a:fillRect/>
          </a:stretch>
        </p:blipFill>
        <p:spPr bwMode="auto">
          <a:xfrm>
            <a:off x="455613" y="6442075"/>
            <a:ext cx="1308100" cy="307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30" r:id="rId1"/>
    <p:sldLayoutId id="2147483925" r:id="rId2"/>
    <p:sldLayoutId id="2147483926" r:id="rId3"/>
    <p:sldLayoutId id="2147483927" r:id="rId4"/>
    <p:sldLayoutId id="2147483928" r:id="rId5"/>
    <p:sldLayoutId id="2147483931" r:id="rId6"/>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2400" b="1" kern="1200">
          <a:solidFill>
            <a:schemeClr val="bg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2400" b="1">
          <a:solidFill>
            <a:schemeClr val="bg1"/>
          </a:solidFill>
          <a:latin typeface="Arial" charset="0"/>
        </a:defRPr>
      </a:lvl2pPr>
      <a:lvl3pPr algn="ctr" rtl="0" eaLnBrk="0" fontAlgn="base" hangingPunct="0">
        <a:spcBef>
          <a:spcPct val="0"/>
        </a:spcBef>
        <a:spcAft>
          <a:spcPct val="0"/>
        </a:spcAft>
        <a:defRPr sz="2400" b="1">
          <a:solidFill>
            <a:schemeClr val="bg1"/>
          </a:solidFill>
          <a:latin typeface="Arial" charset="0"/>
        </a:defRPr>
      </a:lvl3pPr>
      <a:lvl4pPr algn="ctr" rtl="0" eaLnBrk="0" fontAlgn="base" hangingPunct="0">
        <a:spcBef>
          <a:spcPct val="0"/>
        </a:spcBef>
        <a:spcAft>
          <a:spcPct val="0"/>
        </a:spcAft>
        <a:defRPr sz="2400" b="1">
          <a:solidFill>
            <a:schemeClr val="bg1"/>
          </a:solidFill>
          <a:latin typeface="Arial" charset="0"/>
        </a:defRPr>
      </a:lvl4pPr>
      <a:lvl5pPr algn="ctr" rtl="0" eaLnBrk="0" fontAlgn="base" hangingPunct="0">
        <a:spcBef>
          <a:spcPct val="0"/>
        </a:spcBef>
        <a:spcAft>
          <a:spcPct val="0"/>
        </a:spcAft>
        <a:defRPr sz="2400" b="1">
          <a:solidFill>
            <a:schemeClr val="bg1"/>
          </a:solidFill>
          <a:latin typeface="Arial" charset="0"/>
        </a:defRPr>
      </a:lvl5pPr>
      <a:lvl6pPr marL="457200" algn="ctr" rtl="0" eaLnBrk="1" fontAlgn="base" hangingPunct="1">
        <a:spcBef>
          <a:spcPct val="0"/>
        </a:spcBef>
        <a:spcAft>
          <a:spcPct val="0"/>
        </a:spcAft>
        <a:defRPr sz="2400">
          <a:solidFill>
            <a:schemeClr val="bg1"/>
          </a:solidFill>
          <a:latin typeface="Arial" charset="0"/>
        </a:defRPr>
      </a:lvl6pPr>
      <a:lvl7pPr marL="914400" algn="ctr" rtl="0" eaLnBrk="1" fontAlgn="base" hangingPunct="1">
        <a:spcBef>
          <a:spcPct val="0"/>
        </a:spcBef>
        <a:spcAft>
          <a:spcPct val="0"/>
        </a:spcAft>
        <a:defRPr sz="2400">
          <a:solidFill>
            <a:schemeClr val="bg1"/>
          </a:solidFill>
          <a:latin typeface="Arial" charset="0"/>
        </a:defRPr>
      </a:lvl7pPr>
      <a:lvl8pPr marL="1371600" algn="ctr" rtl="0" eaLnBrk="1" fontAlgn="base" hangingPunct="1">
        <a:spcBef>
          <a:spcPct val="0"/>
        </a:spcBef>
        <a:spcAft>
          <a:spcPct val="0"/>
        </a:spcAft>
        <a:defRPr sz="2400">
          <a:solidFill>
            <a:schemeClr val="bg1"/>
          </a:solidFill>
          <a:latin typeface="Arial" charset="0"/>
        </a:defRPr>
      </a:lvl8pPr>
      <a:lvl9pPr marL="1828800" algn="ctr" rtl="0" eaLnBrk="1" fontAlgn="base" hangingPunct="1">
        <a:spcBef>
          <a:spcPct val="0"/>
        </a:spcBef>
        <a:spcAft>
          <a:spcPct val="0"/>
        </a:spcAft>
        <a:defRPr sz="2400">
          <a:solidFill>
            <a:schemeClr val="bg1"/>
          </a:solidFill>
          <a:latin typeface="Arial" charset="0"/>
        </a:defRPr>
      </a:lvl9pPr>
    </p:titleStyle>
    <p:bodyStyle>
      <a:lvl1pPr marL="176213" indent="-165100" algn="l" rtl="0" eaLnBrk="0" fontAlgn="base" hangingPunct="0">
        <a:spcBef>
          <a:spcPct val="0"/>
        </a:spcBef>
        <a:spcAft>
          <a:spcPts val="600"/>
        </a:spcAft>
        <a:buClr>
          <a:schemeClr val="accent1"/>
        </a:buClr>
        <a:buFont typeface="Arial" pitchFamily="34" charset="0"/>
        <a:buChar char="•"/>
        <a:defRPr sz="2000" kern="1200">
          <a:solidFill>
            <a:srgbClr val="818184"/>
          </a:solidFill>
          <a:latin typeface="+mn-lt"/>
          <a:ea typeface="+mn-ea"/>
          <a:cs typeface="+mn-cs"/>
        </a:defRPr>
      </a:lvl1pPr>
      <a:lvl2pPr marL="538163" indent="-285750" algn="l" rtl="0" eaLnBrk="0" fontAlgn="base" hangingPunct="0">
        <a:spcBef>
          <a:spcPct val="0"/>
        </a:spcBef>
        <a:spcAft>
          <a:spcPts val="600"/>
        </a:spcAft>
        <a:buClr>
          <a:schemeClr val="accent1"/>
        </a:buClr>
        <a:buFont typeface="Arial" pitchFamily="34" charset="0"/>
        <a:buChar char="–"/>
        <a:defRPr kern="1200">
          <a:solidFill>
            <a:srgbClr val="818184"/>
          </a:solidFill>
          <a:latin typeface="+mn-lt"/>
          <a:ea typeface="+mn-ea"/>
          <a:cs typeface="+mn-cs"/>
        </a:defRPr>
      </a:lvl2pPr>
      <a:lvl3pPr marL="806450" indent="-228600" algn="l" rtl="0" eaLnBrk="0" fontAlgn="base" hangingPunct="0">
        <a:spcBef>
          <a:spcPct val="0"/>
        </a:spcBef>
        <a:spcAft>
          <a:spcPts val="600"/>
        </a:spcAft>
        <a:buClr>
          <a:schemeClr val="accent1"/>
        </a:buClr>
        <a:buFont typeface="Arial" pitchFamily="34" charset="0"/>
        <a:buChar char="•"/>
        <a:defRPr sz="1600" kern="1200">
          <a:solidFill>
            <a:srgbClr val="818184"/>
          </a:solidFill>
          <a:latin typeface="+mn-lt"/>
          <a:ea typeface="+mn-ea"/>
          <a:cs typeface="+mn-cs"/>
        </a:defRPr>
      </a:lvl3pPr>
      <a:lvl4pPr marL="1068388" indent="-228600" algn="l" rtl="0" eaLnBrk="0" fontAlgn="base" hangingPunct="0">
        <a:spcBef>
          <a:spcPct val="0"/>
        </a:spcBef>
        <a:spcAft>
          <a:spcPts val="600"/>
        </a:spcAft>
        <a:buClr>
          <a:schemeClr val="accent1"/>
        </a:buClr>
        <a:buFont typeface="Arial" pitchFamily="34" charset="0"/>
        <a:buChar char="–"/>
        <a:defRPr sz="1400" kern="1200">
          <a:solidFill>
            <a:srgbClr val="818184"/>
          </a:solidFill>
          <a:latin typeface="+mn-lt"/>
          <a:ea typeface="+mn-ea"/>
          <a:cs typeface="+mn-cs"/>
        </a:defRPr>
      </a:lvl4pPr>
      <a:lvl5pPr marL="1339850" indent="-228600" algn="l" rtl="0" eaLnBrk="0" fontAlgn="base" hangingPunct="0">
        <a:spcBef>
          <a:spcPct val="0"/>
        </a:spcBef>
        <a:spcAft>
          <a:spcPts val="600"/>
        </a:spcAft>
        <a:buClr>
          <a:schemeClr val="accent1"/>
        </a:buClr>
        <a:buFont typeface="Arial" pitchFamily="34" charset="0"/>
        <a:buChar char="»"/>
        <a:defRPr sz="1400" kern="1200">
          <a:solidFill>
            <a:srgbClr val="81818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ofman@recetox.muni.cz" TargetMode="External"/><Relationship Id="rId2" Type="http://schemas.openxmlformats.org/officeDocument/2006/relationships/hyperlink" Target="https://is.muni.cz/el/1431/jaro2014/Bi6420/index.qwarp"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48.w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oleObject" Target="../embeddings/oleObject12.bin"/><Relationship Id="rId7" Type="http://schemas.openxmlformats.org/officeDocument/2006/relationships/oleObject" Target="../embeddings/oleObject16.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74.png"/><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oleObject" Target="../embeddings/oleObject23.bin"/><Relationship Id="rId7"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6.bin"/><Relationship Id="rId5" Type="http://schemas.openxmlformats.org/officeDocument/2006/relationships/oleObject" Target="../embeddings/oleObject25.bin"/><Relationship Id="rId4" Type="http://schemas.openxmlformats.org/officeDocument/2006/relationships/oleObject" Target="../embeddings/oleObject24.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emf"/><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30.bin"/><Relationship Id="rId5" Type="http://schemas.openxmlformats.org/officeDocument/2006/relationships/oleObject" Target="../embeddings/oleObject29.bin"/><Relationship Id="rId10" Type="http://schemas.openxmlformats.org/officeDocument/2006/relationships/image" Target="../media/image96.jpeg"/><Relationship Id="rId4" Type="http://schemas.openxmlformats.org/officeDocument/2006/relationships/image" Target="../media/image92.emf"/><Relationship Id="rId9" Type="http://schemas.openxmlformats.org/officeDocument/2006/relationships/image" Target="../media/image95.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34.bin"/><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image" Target="../media/image102.emf"/><Relationship Id="rId7" Type="http://schemas.openxmlformats.org/officeDocument/2006/relationships/image" Target="../media/image106.emf"/><Relationship Id="rId2" Type="http://schemas.openxmlformats.org/officeDocument/2006/relationships/image" Target="../media/image101.emf"/><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104.emf"/><Relationship Id="rId10" Type="http://schemas.openxmlformats.org/officeDocument/2006/relationships/image" Target="../media/image109.emf"/><Relationship Id="rId4" Type="http://schemas.openxmlformats.org/officeDocument/2006/relationships/image" Target="../media/image103.emf"/><Relationship Id="rId9" Type="http://schemas.openxmlformats.org/officeDocument/2006/relationships/image" Target="../media/image108.emf"/></Relationships>
</file>

<file path=ppt/slides/_rels/slide41.xml.rels><?xml version="1.0" encoding="UTF-8" standalone="yes"?>
<Relationships xmlns="http://schemas.openxmlformats.org/package/2006/relationships"><Relationship Id="rId3" Type="http://schemas.openxmlformats.org/officeDocument/2006/relationships/image" Target="../media/image111.emf"/><Relationship Id="rId7"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en.wikipedia.org/wiki/File:Carbaryl-2D-skeletal.png" TargetMode="External"/><Relationship Id="rId18" Type="http://schemas.openxmlformats.org/officeDocument/2006/relationships/image" Target="../media/image14.png"/><Relationship Id="rId3" Type="http://schemas.openxmlformats.org/officeDocument/2006/relationships/hyperlink" Target="http://en.wikipedia.org/wiki/File:2,4-Dichlorophenoxyacetic_acid_structure.svg" TargetMode="External"/><Relationship Id="rId7" Type="http://schemas.openxmlformats.org/officeDocument/2006/relationships/hyperlink" Target="http://en.wikipedia.org/wiki/File:Picloram.png" TargetMode="External"/><Relationship Id="rId12" Type="http://schemas.openxmlformats.org/officeDocument/2006/relationships/image" Target="../media/image11.png"/><Relationship Id="rId17" Type="http://schemas.openxmlformats.org/officeDocument/2006/relationships/hyperlink" Target="http://en.wikipedia.org/wiki/File:Tetrachloroethylene.svg" TargetMode="External"/><Relationship Id="rId2" Type="http://schemas.openxmlformats.org/officeDocument/2006/relationships/image" Target="../media/image6.png"/><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hyperlink" Target="http://en.wikipedia.org/wiki/File:Glyphosate-2D-skeletal.png" TargetMode="External"/><Relationship Id="rId5" Type="http://schemas.openxmlformats.org/officeDocument/2006/relationships/hyperlink" Target="http://en.wikipedia.org/wiki/File:Dicamba.png" TargetMode="External"/><Relationship Id="rId15" Type="http://schemas.openxmlformats.org/officeDocument/2006/relationships/hyperlink" Target="http://en.wikipedia.org/wiki/File:Dimethoate_Structural_Formulae_.V.1.svg" TargetMode="External"/><Relationship Id="rId10" Type="http://schemas.openxmlformats.org/officeDocument/2006/relationships/image" Target="../media/image10.png"/><Relationship Id="rId19" Type="http://schemas.openxmlformats.org/officeDocument/2006/relationships/hyperlink" Target="http://en.wikipedia.org/wiki/File:Trikloreten.svg" TargetMode="External"/><Relationship Id="rId4" Type="http://schemas.openxmlformats.org/officeDocument/2006/relationships/image" Target="../media/image7.png"/><Relationship Id="rId9" Type="http://schemas.openxmlformats.org/officeDocument/2006/relationships/hyperlink" Target="http://en.wikipedia.org/wiki/File:Paraquat.svg" TargetMode="External"/><Relationship Id="rId1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hyperlink" Target="http://en.wikipedia.org/wiki/File:Camphor_structure.png" TargetMode="External"/><Relationship Id="rId13" Type="http://schemas.openxmlformats.org/officeDocument/2006/relationships/hyperlink" Target="http://cs.wikipedia.org/wiki/Soubor:Endrin.png" TargetMode="External"/><Relationship Id="rId18" Type="http://schemas.openxmlformats.org/officeDocument/2006/relationships/image" Target="../media/image28.png"/><Relationship Id="rId3" Type="http://schemas.openxmlformats.org/officeDocument/2006/relationships/image" Target="../media/image17.wmf"/><Relationship Id="rId7" Type="http://schemas.openxmlformats.org/officeDocument/2006/relationships/image" Target="../media/image21.wmf"/><Relationship Id="rId12" Type="http://schemas.openxmlformats.org/officeDocument/2006/relationships/image" Target="../media/image24.png"/><Relationship Id="rId17" Type="http://schemas.openxmlformats.org/officeDocument/2006/relationships/image" Target="../media/image27.png"/><Relationship Id="rId2" Type="http://schemas.openxmlformats.org/officeDocument/2006/relationships/image" Target="../media/image16.png"/><Relationship Id="rId16"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20.wmf"/><Relationship Id="rId11" Type="http://schemas.openxmlformats.org/officeDocument/2006/relationships/image" Target="../media/image23.png"/><Relationship Id="rId5" Type="http://schemas.openxmlformats.org/officeDocument/2006/relationships/image" Target="../media/image19.wmf"/><Relationship Id="rId15" Type="http://schemas.openxmlformats.org/officeDocument/2006/relationships/hyperlink" Target="http://cs.wikipedia.org/wiki/Soubor:Chlordane.png" TargetMode="External"/><Relationship Id="rId10" Type="http://schemas.openxmlformats.org/officeDocument/2006/relationships/hyperlink" Target="http://en.wikipedia.org/wiki/File:Toxaphen.svg" TargetMode="External"/><Relationship Id="rId4" Type="http://schemas.openxmlformats.org/officeDocument/2006/relationships/image" Target="../media/image18.wmf"/><Relationship Id="rId9" Type="http://schemas.openxmlformats.org/officeDocument/2006/relationships/image" Target="../media/image22.png"/><Relationship Id="rId14"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7.png"/></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oleObject" Target="../embeddings/oleObject36.bin"/><Relationship Id="rId7"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oleObject" Target="../embeddings/oleObject37.bin"/></Relationships>
</file>

<file path=ppt/slides/_rels/slide6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5" Type="http://schemas.openxmlformats.org/officeDocument/2006/relationships/image" Target="../media/image164.gif"/><Relationship Id="rId4" Type="http://schemas.openxmlformats.org/officeDocument/2006/relationships/image" Target="../media/image163.gif"/></Relationships>
</file>

<file path=ppt/slides/_rels/slide7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hyperlink" Target="http://en.wikipedia.org/wiki/File:Cyanuric_acid.png"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dge.stanford.edu/SCOPE/SCOPE_12/SCOPE_12_3.7_chapter13_275-294.pdf" TargetMode="External"/><Relationship Id="rId2" Type="http://schemas.openxmlformats.org/officeDocument/2006/relationships/hyperlink" Target="http://is.muni.cz/elportal/?id=710435"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umbbd.msi.umn.edu/chx/chxmap" TargetMode="External"/><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8.gi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jpeg"/></Relationships>
</file>

<file path=ppt/slides/_rels/slide9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9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685800" y="1916113"/>
            <a:ext cx="7772400" cy="1684337"/>
          </a:xfrm>
        </p:spPr>
        <p:txBody>
          <a:bodyPr/>
          <a:lstStyle/>
          <a:p>
            <a:pPr eaLnBrk="1" hangingPunct="1">
              <a:defRPr/>
            </a:pPr>
            <a:r>
              <a:rPr lang="cs-CZ" dirty="0"/>
              <a:t>Bi6420</a:t>
            </a:r>
            <a:br>
              <a:rPr lang="cs-CZ" dirty="0"/>
            </a:br>
            <a:r>
              <a:rPr lang="cs-CZ" dirty="0"/>
              <a:t>Ekotoxikologie </a:t>
            </a:r>
            <a:r>
              <a:rPr lang="cs-CZ" dirty="0" smtClean="0"/>
              <a:t>mikroorganismů</a:t>
            </a:r>
            <a:br>
              <a:rPr lang="cs-CZ" dirty="0" smtClean="0"/>
            </a:br>
            <a:r>
              <a:rPr lang="cs-CZ" sz="2000" dirty="0" smtClean="0">
                <a:hlinkClick r:id="rId2"/>
              </a:rPr>
              <a:t>https://is.muni.cz/el/1431/jaro2014/Bi6420/index.qwarp</a:t>
            </a:r>
            <a:r>
              <a:rPr lang="cs-CZ" sz="2000" dirty="0" smtClean="0"/>
              <a:t> </a:t>
            </a:r>
            <a:endParaRPr lang="cs-CZ" dirty="0"/>
          </a:p>
        </p:txBody>
      </p:sp>
      <p:sp>
        <p:nvSpPr>
          <p:cNvPr id="8195" name="Rectangle 3"/>
          <p:cNvSpPr>
            <a:spLocks noGrp="1" noChangeArrowheads="1"/>
          </p:cNvSpPr>
          <p:nvPr>
            <p:ph type="subTitle" idx="1"/>
          </p:nvPr>
        </p:nvSpPr>
        <p:spPr>
          <a:xfrm>
            <a:off x="1371600" y="3886200"/>
            <a:ext cx="6400800" cy="1774825"/>
          </a:xfrm>
        </p:spPr>
        <p:txBody>
          <a:bodyPr/>
          <a:lstStyle/>
          <a:p>
            <a:pPr eaLnBrk="1" hangingPunct="1"/>
            <a:r>
              <a:rPr lang="cs-CZ" dirty="0" smtClean="0"/>
              <a:t>Doc. RNDr. Jakub Hofman, Ph.D.</a:t>
            </a:r>
          </a:p>
          <a:p>
            <a:pPr eaLnBrk="1" hangingPunct="1"/>
            <a:r>
              <a:rPr lang="cs-CZ" dirty="0" smtClean="0">
                <a:hlinkClick r:id="rId3"/>
              </a:rPr>
              <a:t>hofman</a:t>
            </a:r>
            <a:r>
              <a:rPr lang="en-US" dirty="0" smtClean="0">
                <a:hlinkClick r:id="rId3"/>
              </a:rPr>
              <a:t>@</a:t>
            </a:r>
            <a:r>
              <a:rPr lang="cs-CZ" dirty="0" err="1" smtClean="0">
                <a:hlinkClick r:id="rId3"/>
              </a:rPr>
              <a:t>recetox.muni.cz</a:t>
            </a:r>
            <a:endParaRPr lang="cs-CZ" dirty="0" smtClean="0"/>
          </a:p>
          <a:p>
            <a:pPr eaLnBrk="1" hangingPunct="1"/>
            <a:r>
              <a:rPr lang="cs-CZ" dirty="0" smtClean="0"/>
              <a:t>jaro 2014</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Příklady organických polutantů - pesticidy</a:t>
            </a:r>
            <a:endParaRPr lang="cs-CZ" dirty="0"/>
          </a:p>
        </p:txBody>
      </p:sp>
      <p:sp>
        <p:nvSpPr>
          <p:cNvPr id="78851" name="Zástupný symbol pro obsah 2"/>
          <p:cNvSpPr>
            <a:spLocks noGrp="1"/>
          </p:cNvSpPr>
          <p:nvPr>
            <p:ph idx="1"/>
          </p:nvPr>
        </p:nvSpPr>
        <p:spPr>
          <a:xfrm>
            <a:off x="250825" y="1052513"/>
            <a:ext cx="8642350" cy="5256212"/>
          </a:xfrm>
        </p:spPr>
        <p:txBody>
          <a:bodyPr/>
          <a:lstStyle/>
          <a:p>
            <a:endParaRPr lang="cs-CZ" dirty="0" smtClean="0"/>
          </a:p>
        </p:txBody>
      </p:sp>
      <p:pic>
        <p:nvPicPr>
          <p:cNvPr id="78852" name="Picture 2"/>
          <p:cNvPicPr>
            <a:picLocks noChangeAspect="1" noChangeArrowheads="1"/>
          </p:cNvPicPr>
          <p:nvPr/>
        </p:nvPicPr>
        <p:blipFill>
          <a:blip r:embed="rId2" cstate="print"/>
          <a:srcRect t="11191"/>
          <a:stretch>
            <a:fillRect/>
          </a:stretch>
        </p:blipFill>
        <p:spPr bwMode="auto">
          <a:xfrm>
            <a:off x="251520" y="1052736"/>
            <a:ext cx="8674100" cy="4565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Antibiotika</a:t>
            </a:r>
            <a:endParaRPr lang="cs-CZ" dirty="0"/>
          </a:p>
        </p:txBody>
      </p:sp>
      <p:sp>
        <p:nvSpPr>
          <p:cNvPr id="5" name="Zástupný symbol pro obsah 4"/>
          <p:cNvSpPr>
            <a:spLocks noGrp="1"/>
          </p:cNvSpPr>
          <p:nvPr>
            <p:ph idx="1"/>
          </p:nvPr>
        </p:nvSpPr>
        <p:spPr/>
        <p:txBody>
          <a:bodyPr/>
          <a:lstStyle/>
          <a:p>
            <a:r>
              <a:rPr lang="cs-CZ" dirty="0" smtClean="0"/>
              <a:t>neřízené používání v živočišné výrobě + vstupy z komunálních odpadních vod a jejich kalů (spolu s dalšími farmaceutiky)</a:t>
            </a:r>
          </a:p>
          <a:p>
            <a:r>
              <a:rPr lang="cs-CZ" dirty="0" smtClean="0"/>
              <a:t>negativní efekty na přirozené populace MO</a:t>
            </a:r>
          </a:p>
          <a:p>
            <a:endParaRPr lang="cs-CZ" dirty="0"/>
          </a:p>
        </p:txBody>
      </p:sp>
      <p:pic>
        <p:nvPicPr>
          <p:cNvPr id="140290" name="Picture 2"/>
          <p:cNvPicPr>
            <a:picLocks noChangeAspect="1" noChangeArrowheads="1"/>
          </p:cNvPicPr>
          <p:nvPr/>
        </p:nvPicPr>
        <p:blipFill>
          <a:blip r:embed="rId2" cstate="print"/>
          <a:srcRect/>
          <a:stretch>
            <a:fillRect/>
          </a:stretch>
        </p:blipFill>
        <p:spPr bwMode="auto">
          <a:xfrm>
            <a:off x="1907704" y="2107796"/>
            <a:ext cx="6048672" cy="4748618"/>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Antibiotika</a:t>
            </a:r>
            <a:endParaRPr lang="cs-CZ" dirty="0"/>
          </a:p>
        </p:txBody>
      </p:sp>
      <p:pic>
        <p:nvPicPr>
          <p:cNvPr id="141314" name="Picture 2"/>
          <p:cNvPicPr>
            <a:picLocks noChangeAspect="1" noChangeArrowheads="1"/>
          </p:cNvPicPr>
          <p:nvPr/>
        </p:nvPicPr>
        <p:blipFill>
          <a:blip r:embed="rId2" cstate="print"/>
          <a:srcRect/>
          <a:stretch>
            <a:fillRect/>
          </a:stretch>
        </p:blipFill>
        <p:spPr bwMode="auto">
          <a:xfrm>
            <a:off x="0" y="980728"/>
            <a:ext cx="6208985" cy="4365104"/>
          </a:xfrm>
          <a:prstGeom prst="rect">
            <a:avLst/>
          </a:prstGeom>
          <a:noFill/>
          <a:ln w="9525">
            <a:solidFill>
              <a:schemeClr val="accent1"/>
            </a:solidFill>
            <a:miter lim="800000"/>
            <a:headEnd/>
            <a:tailEnd/>
          </a:ln>
        </p:spPr>
      </p:pic>
      <p:pic>
        <p:nvPicPr>
          <p:cNvPr id="108546" name="Picture 2"/>
          <p:cNvPicPr>
            <a:picLocks noChangeAspect="1" noChangeArrowheads="1"/>
          </p:cNvPicPr>
          <p:nvPr/>
        </p:nvPicPr>
        <p:blipFill>
          <a:blip r:embed="rId3" cstate="print"/>
          <a:srcRect/>
          <a:stretch>
            <a:fillRect/>
          </a:stretch>
        </p:blipFill>
        <p:spPr bwMode="auto">
          <a:xfrm>
            <a:off x="6372200" y="1268760"/>
            <a:ext cx="2515272" cy="36901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Použitá literatura – MO a další </a:t>
            </a:r>
            <a:r>
              <a:rPr lang="cs-CZ" dirty="0" err="1" smtClean="0"/>
              <a:t>toxikanty</a:t>
            </a:r>
            <a:endParaRPr lang="cs-CZ" dirty="0"/>
          </a:p>
        </p:txBody>
      </p:sp>
      <p:sp>
        <p:nvSpPr>
          <p:cNvPr id="3" name="Zástupný symbol pro obsah 2"/>
          <p:cNvSpPr>
            <a:spLocks noGrp="1"/>
          </p:cNvSpPr>
          <p:nvPr>
            <p:ph idx="1"/>
          </p:nvPr>
        </p:nvSpPr>
        <p:spPr/>
        <p:txBody>
          <a:bodyPr/>
          <a:lstStyle/>
          <a:p>
            <a:r>
              <a:rPr lang="cs-CZ" sz="1400" dirty="0" err="1" smtClean="0"/>
              <a:t>Maier</a:t>
            </a:r>
            <a:r>
              <a:rPr lang="cs-CZ" sz="1400" dirty="0" smtClean="0"/>
              <a:t> R. M., </a:t>
            </a:r>
            <a:r>
              <a:rPr lang="cs-CZ" sz="1400" dirty="0" err="1" smtClean="0"/>
              <a:t>Pepper</a:t>
            </a:r>
            <a:r>
              <a:rPr lang="cs-CZ" sz="1400" dirty="0" smtClean="0"/>
              <a:t> I. L., </a:t>
            </a:r>
            <a:r>
              <a:rPr lang="cs-CZ" sz="1400" dirty="0" err="1" smtClean="0"/>
              <a:t>Gerba</a:t>
            </a:r>
            <a:r>
              <a:rPr lang="cs-CZ" sz="1400" dirty="0" smtClean="0"/>
              <a:t> C. P. (2000): Environmental </a:t>
            </a:r>
            <a:r>
              <a:rPr lang="cs-CZ" sz="1400" dirty="0" err="1" smtClean="0"/>
              <a:t>microbiology</a:t>
            </a:r>
            <a:r>
              <a:rPr lang="cs-CZ" sz="1400" dirty="0" smtClean="0"/>
              <a:t>. </a:t>
            </a:r>
            <a:r>
              <a:rPr lang="cs-CZ" sz="1400" b="1" dirty="0" err="1" smtClean="0"/>
              <a:t>Chapter</a:t>
            </a:r>
            <a:r>
              <a:rPr lang="cs-CZ" sz="1400" b="1" dirty="0" smtClean="0"/>
              <a:t> 23: </a:t>
            </a:r>
            <a:r>
              <a:rPr lang="cs-CZ" sz="1400" b="1" dirty="0" err="1" smtClean="0"/>
              <a:t>Disinfection</a:t>
            </a:r>
            <a:r>
              <a:rPr lang="cs-CZ" sz="1400" dirty="0" smtClean="0"/>
              <a:t> (</a:t>
            </a:r>
            <a:r>
              <a:rPr lang="cs-CZ" sz="1400" dirty="0" err="1" smtClean="0"/>
              <a:t>Gerba</a:t>
            </a:r>
            <a:r>
              <a:rPr lang="cs-CZ" sz="1400" dirty="0" smtClean="0"/>
              <a:t> C. P.).</a:t>
            </a:r>
            <a:r>
              <a:rPr lang="cs-CZ" sz="1400" b="1" dirty="0" smtClean="0"/>
              <a:t> </a:t>
            </a:r>
            <a:r>
              <a:rPr lang="cs-CZ" sz="1400" dirty="0" err="1" smtClean="0"/>
              <a:t>Academic</a:t>
            </a:r>
            <a:r>
              <a:rPr lang="cs-CZ" sz="1400" dirty="0" smtClean="0"/>
              <a:t> </a:t>
            </a:r>
            <a:r>
              <a:rPr lang="cs-CZ" sz="1400" dirty="0" err="1" smtClean="0"/>
              <a:t>Press</a:t>
            </a:r>
            <a:r>
              <a:rPr lang="cs-CZ" sz="1400" dirty="0" smtClean="0"/>
              <a:t>. ISBN 0124975704. </a:t>
            </a:r>
            <a:r>
              <a:rPr lang="cs-CZ" sz="1400" b="1" dirty="0" smtClean="0"/>
              <a:t>p. 547-552</a:t>
            </a:r>
            <a:r>
              <a:rPr lang="cs-CZ" sz="1400" dirty="0" smtClean="0"/>
              <a:t>.</a:t>
            </a:r>
          </a:p>
          <a:p>
            <a:r>
              <a:rPr lang="cs-CZ" sz="1400" dirty="0" err="1" smtClean="0"/>
              <a:t>Madsen</a:t>
            </a:r>
            <a:r>
              <a:rPr lang="cs-CZ" sz="1400" dirty="0" smtClean="0"/>
              <a:t> E. L. (2008): Environmental </a:t>
            </a:r>
            <a:r>
              <a:rPr lang="cs-CZ" sz="1400" dirty="0" err="1" smtClean="0"/>
              <a:t>microbiology</a:t>
            </a:r>
            <a:r>
              <a:rPr lang="cs-CZ" sz="1400" dirty="0" smtClean="0"/>
              <a:t>: </a:t>
            </a:r>
            <a:r>
              <a:rPr lang="cs-CZ" sz="1400" dirty="0" err="1" smtClean="0"/>
              <a:t>from</a:t>
            </a:r>
            <a:r>
              <a:rPr lang="cs-CZ" sz="1400" dirty="0" smtClean="0"/>
              <a:t> </a:t>
            </a:r>
            <a:r>
              <a:rPr lang="cs-CZ" sz="1400" dirty="0" err="1" smtClean="0"/>
              <a:t>genomes</a:t>
            </a:r>
            <a:r>
              <a:rPr lang="cs-CZ" sz="1400" dirty="0" smtClean="0"/>
              <a:t> to </a:t>
            </a:r>
            <a:r>
              <a:rPr lang="cs-CZ" sz="1400" dirty="0" err="1" smtClean="0"/>
              <a:t>biogeochemistry</a:t>
            </a:r>
            <a:r>
              <a:rPr lang="cs-CZ" sz="1400" dirty="0" smtClean="0"/>
              <a:t>. </a:t>
            </a:r>
            <a:r>
              <a:rPr lang="cs-CZ" sz="1400" b="1" dirty="0" err="1" smtClean="0"/>
              <a:t>Chapter</a:t>
            </a:r>
            <a:r>
              <a:rPr lang="cs-CZ" sz="1400" b="1" dirty="0" smtClean="0"/>
              <a:t> 8.7: </a:t>
            </a:r>
            <a:r>
              <a:rPr lang="cs-CZ" sz="1400" b="1" dirty="0" err="1" smtClean="0"/>
              <a:t>Antibiotics</a:t>
            </a:r>
            <a:r>
              <a:rPr lang="cs-CZ" sz="1400" b="1" dirty="0" smtClean="0"/>
              <a:t> </a:t>
            </a:r>
            <a:r>
              <a:rPr lang="cs-CZ" sz="1400" b="1" dirty="0" err="1" smtClean="0"/>
              <a:t>resistance</a:t>
            </a:r>
            <a:r>
              <a:rPr lang="cs-CZ" sz="1400" dirty="0" smtClean="0"/>
              <a:t>. John </a:t>
            </a:r>
            <a:r>
              <a:rPr lang="cs-CZ" sz="1400" dirty="0" err="1" smtClean="0"/>
              <a:t>Wiley</a:t>
            </a:r>
            <a:r>
              <a:rPr lang="cs-CZ" sz="1400" dirty="0" smtClean="0"/>
              <a:t> &amp; </a:t>
            </a:r>
            <a:r>
              <a:rPr lang="cs-CZ" sz="1400" dirty="0" err="1" smtClean="0"/>
              <a:t>Sons</a:t>
            </a:r>
            <a:r>
              <a:rPr lang="cs-CZ" sz="1400" dirty="0" smtClean="0"/>
              <a:t>. ISBN 1405136472. </a:t>
            </a:r>
            <a:r>
              <a:rPr lang="cs-CZ" sz="1400" b="1" dirty="0" smtClean="0"/>
              <a:t>p. 423-434</a:t>
            </a:r>
            <a:r>
              <a:rPr lang="cs-CZ" sz="1400" dirty="0" smtClean="0"/>
              <a:t>.</a:t>
            </a:r>
          </a:p>
          <a:p>
            <a:r>
              <a:rPr lang="cs-CZ" sz="1400" dirty="0" err="1" smtClean="0"/>
              <a:t>Bitton</a:t>
            </a:r>
            <a:r>
              <a:rPr lang="cs-CZ" sz="1400" dirty="0" smtClean="0"/>
              <a:t> G. (2002): </a:t>
            </a:r>
            <a:r>
              <a:rPr lang="cs-CZ" sz="1400" dirty="0" err="1" smtClean="0"/>
              <a:t>Encyclopedia</a:t>
            </a:r>
            <a:r>
              <a:rPr lang="cs-CZ" sz="1400" dirty="0" smtClean="0"/>
              <a:t> </a:t>
            </a:r>
            <a:r>
              <a:rPr lang="cs-CZ" sz="1400" dirty="0" err="1" smtClean="0"/>
              <a:t>of</a:t>
            </a:r>
            <a:r>
              <a:rPr lang="cs-CZ" sz="1400" dirty="0" smtClean="0"/>
              <a:t> Environmental </a:t>
            </a:r>
            <a:r>
              <a:rPr lang="cs-CZ" sz="1400" dirty="0" err="1" smtClean="0"/>
              <a:t>Microbiology</a:t>
            </a:r>
            <a:r>
              <a:rPr lang="cs-CZ" sz="1400" dirty="0" smtClean="0"/>
              <a:t> – 6 </a:t>
            </a:r>
            <a:r>
              <a:rPr lang="cs-CZ" sz="1400" dirty="0" err="1" smtClean="0"/>
              <a:t>volumes</a:t>
            </a:r>
            <a:r>
              <a:rPr lang="cs-CZ" sz="1400" dirty="0" smtClean="0"/>
              <a:t>. John </a:t>
            </a:r>
            <a:r>
              <a:rPr lang="cs-CZ" sz="1400" dirty="0" err="1" smtClean="0"/>
              <a:t>Wiley</a:t>
            </a:r>
            <a:r>
              <a:rPr lang="cs-CZ" sz="1400" dirty="0" smtClean="0"/>
              <a:t> &amp; </a:t>
            </a:r>
            <a:r>
              <a:rPr lang="cs-CZ" sz="1400" dirty="0" err="1" smtClean="0"/>
              <a:t>Sons</a:t>
            </a:r>
            <a:r>
              <a:rPr lang="cs-CZ" sz="1400" dirty="0" smtClean="0"/>
              <a:t> Ltd. </a:t>
            </a:r>
          </a:p>
          <a:p>
            <a:endParaRPr lang="en-US" sz="1400" dirty="0" smtClean="0"/>
          </a:p>
          <a:p>
            <a:endParaRPr lang="cs-CZ" sz="1400" dirty="0" smtClean="0"/>
          </a:p>
          <a:p>
            <a:endParaRPr lang="cs-CZ" sz="1400" dirty="0" smtClean="0"/>
          </a:p>
          <a:p>
            <a:endParaRPr lang="cs-CZ"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Interakce organických polutantů s MO</a:t>
            </a:r>
            <a:endParaRPr lang="cs-CZ" dirty="0"/>
          </a:p>
        </p:txBody>
      </p:sp>
      <p:sp>
        <p:nvSpPr>
          <p:cNvPr id="29699" name="Zástupný symbol pro obsah 3"/>
          <p:cNvSpPr>
            <a:spLocks noGrp="1"/>
          </p:cNvSpPr>
          <p:nvPr>
            <p:ph idx="1"/>
          </p:nvPr>
        </p:nvSpPr>
        <p:spPr>
          <a:xfrm>
            <a:off x="179388" y="981075"/>
            <a:ext cx="5760764" cy="5327650"/>
          </a:xfrm>
        </p:spPr>
        <p:txBody>
          <a:bodyPr/>
          <a:lstStyle/>
          <a:p>
            <a:r>
              <a:rPr lang="cs-CZ" sz="1800" dirty="0" smtClean="0"/>
              <a:t>specifikum ekotoxikologie mikroorganismů: evoluční strategie MO v kontaminovaném prostředí </a:t>
            </a:r>
            <a:r>
              <a:rPr lang="cs-CZ" sz="1800" dirty="0" smtClean="0">
                <a:sym typeface="Wingdings" pitchFamily="2" charset="2"/>
              </a:rPr>
              <a:t></a:t>
            </a:r>
            <a:r>
              <a:rPr lang="en-US" sz="1800" dirty="0" smtClean="0">
                <a:sym typeface="Wingdings" pitchFamily="2" charset="2"/>
              </a:rPr>
              <a:t> </a:t>
            </a:r>
            <a:r>
              <a:rPr lang="cs-CZ" sz="1800" dirty="0" smtClean="0"/>
              <a:t>interakce a transformace chemikálie s „cílem“ </a:t>
            </a:r>
            <a:r>
              <a:rPr lang="cs-CZ" sz="1800" u="sng" dirty="0" smtClean="0"/>
              <a:t>energetického profitu, růstu či snížení toxicity resistence </a:t>
            </a:r>
            <a:r>
              <a:rPr lang="cs-CZ" sz="1800" dirty="0" smtClean="0">
                <a:sym typeface="Wingdings" pitchFamily="2" charset="2"/>
              </a:rPr>
              <a:t></a:t>
            </a:r>
            <a:r>
              <a:rPr lang="en-US" sz="1800" dirty="0" smtClean="0">
                <a:sym typeface="Wingdings" pitchFamily="2" charset="2"/>
              </a:rPr>
              <a:t> </a:t>
            </a:r>
            <a:r>
              <a:rPr lang="cs-CZ" sz="1800" dirty="0" smtClean="0"/>
              <a:t>celá řada kontaminantů je </a:t>
            </a:r>
            <a:r>
              <a:rPr lang="en-US" sz="1800" dirty="0" err="1" smtClean="0"/>
              <a:t>transformov</a:t>
            </a:r>
            <a:r>
              <a:rPr lang="cs-CZ" sz="1800" dirty="0" smtClean="0"/>
              <a:t>á</a:t>
            </a:r>
            <a:r>
              <a:rPr lang="en-US" sz="1800" dirty="0" err="1" smtClean="0"/>
              <a:t>na</a:t>
            </a:r>
            <a:r>
              <a:rPr lang="cs-CZ" sz="1800" dirty="0" smtClean="0"/>
              <a:t> MO</a:t>
            </a:r>
          </a:p>
        </p:txBody>
      </p:sp>
      <p:pic>
        <p:nvPicPr>
          <p:cNvPr id="29700" name="Picture 4" descr="32"/>
          <p:cNvPicPr>
            <a:picLocks noChangeAspect="1" noChangeArrowheads="1"/>
          </p:cNvPicPr>
          <p:nvPr/>
        </p:nvPicPr>
        <p:blipFill>
          <a:blip r:embed="rId2" cstate="print"/>
          <a:srcRect l="16313" t="44450" r="23227" b="15894"/>
          <a:stretch>
            <a:fillRect/>
          </a:stretch>
        </p:blipFill>
        <p:spPr bwMode="auto">
          <a:xfrm>
            <a:off x="5864225" y="981075"/>
            <a:ext cx="3278188" cy="3168650"/>
          </a:xfrm>
          <a:prstGeom prst="rect">
            <a:avLst/>
          </a:prstGeom>
          <a:noFill/>
          <a:ln w="9525">
            <a:solidFill>
              <a:schemeClr val="tx1"/>
            </a:solidFill>
            <a:miter lim="800000"/>
            <a:headEnd/>
            <a:tailEnd/>
          </a:ln>
        </p:spPr>
      </p:pic>
      <p:pic>
        <p:nvPicPr>
          <p:cNvPr id="29701" name="Picture 11"/>
          <p:cNvPicPr>
            <a:picLocks noChangeAspect="1" noChangeArrowheads="1"/>
          </p:cNvPicPr>
          <p:nvPr/>
        </p:nvPicPr>
        <p:blipFill>
          <a:blip r:embed="rId3" cstate="print"/>
          <a:srcRect/>
          <a:stretch>
            <a:fillRect/>
          </a:stretch>
        </p:blipFill>
        <p:spPr bwMode="auto">
          <a:xfrm>
            <a:off x="683569" y="2636052"/>
            <a:ext cx="4788544" cy="4220361"/>
          </a:xfrm>
          <a:prstGeom prst="rect">
            <a:avLst/>
          </a:prstGeom>
          <a:noFill/>
          <a:ln w="9525">
            <a:solidFill>
              <a:schemeClr val="accent1"/>
            </a:solidFill>
            <a:miter lim="800000"/>
            <a:headEnd/>
            <a:tailEnd/>
          </a:ln>
        </p:spPr>
      </p:pic>
      <p:pic>
        <p:nvPicPr>
          <p:cNvPr id="1037" name="Picture 13" descr="https://encrypted-tbn0.google.com/images?q=tbn:ANd9GcTUBLv3WG2hQkzaVcKe-IjV9rr3qxPEkW69ecLGSl_AiYSiwrtq"/>
          <p:cNvPicPr>
            <a:picLocks noChangeAspect="1" noChangeArrowheads="1"/>
          </p:cNvPicPr>
          <p:nvPr/>
        </p:nvPicPr>
        <p:blipFill>
          <a:blip r:embed="rId4" cstate="print"/>
          <a:srcRect/>
          <a:stretch>
            <a:fillRect/>
          </a:stretch>
        </p:blipFill>
        <p:spPr bwMode="auto">
          <a:xfrm>
            <a:off x="3851920" y="3573016"/>
            <a:ext cx="1485900" cy="647700"/>
          </a:xfrm>
          <a:prstGeom prst="rect">
            <a:avLst/>
          </a:prstGeom>
          <a:noFill/>
          <a:ln w="9525">
            <a:noFill/>
            <a:miter lim="800000"/>
            <a:headEnd/>
            <a:tailEnd/>
          </a:ln>
        </p:spPr>
      </p:pic>
      <p:pic>
        <p:nvPicPr>
          <p:cNvPr id="13" name="Picture 13" descr="https://encrypted-tbn0.google.com/images?q=tbn:ANd9GcTUBLv3WG2hQkzaVcKe-IjV9rr3qxPEkW69ecLGSl_AiYSiwrtq"/>
          <p:cNvPicPr>
            <a:picLocks noChangeAspect="1" noChangeArrowheads="1"/>
          </p:cNvPicPr>
          <p:nvPr/>
        </p:nvPicPr>
        <p:blipFill>
          <a:blip r:embed="rId4" cstate="print"/>
          <a:srcRect/>
          <a:stretch>
            <a:fillRect/>
          </a:stretch>
        </p:blipFill>
        <p:spPr bwMode="auto">
          <a:xfrm>
            <a:off x="707082" y="3600004"/>
            <a:ext cx="1485900" cy="6492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037"/>
                                        </p:tgtEl>
                                        <p:attrNameLst>
                                          <p:attrName>style.visibility</p:attrName>
                                        </p:attrNameLst>
                                      </p:cBhvr>
                                      <p:to>
                                        <p:strVal val="visible"/>
                                      </p:to>
                                    </p:set>
                                    <p:animEffect transition="in" filter="blinds(horizontal)">
                                      <p:cBhvr>
                                        <p:cTn id="10"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Interakce organických polutantů s MO</a:t>
            </a:r>
            <a:endParaRPr lang="cs-CZ" dirty="0"/>
          </a:p>
        </p:txBody>
      </p:sp>
      <p:sp>
        <p:nvSpPr>
          <p:cNvPr id="34819" name="Zástupný symbol pro obsah 3"/>
          <p:cNvSpPr>
            <a:spLocks noGrp="1"/>
          </p:cNvSpPr>
          <p:nvPr>
            <p:ph idx="1"/>
          </p:nvPr>
        </p:nvSpPr>
        <p:spPr>
          <a:xfrm>
            <a:off x="179388" y="981075"/>
            <a:ext cx="8785225" cy="5327650"/>
          </a:xfrm>
        </p:spPr>
        <p:txBody>
          <a:bodyPr/>
          <a:lstStyle/>
          <a:p>
            <a:r>
              <a:rPr lang="cs-CZ" dirty="0" smtClean="0"/>
              <a:t>díky dlouhé evoluci mají MO vyvinuté katabolické procesy na přírodní látky často podobné POPs (např. lignin a další biopolymery)</a:t>
            </a:r>
          </a:p>
          <a:p>
            <a:r>
              <a:rPr lang="cs-CZ" dirty="0" smtClean="0"/>
              <a:t>řada POPs v prostředí odpradávna, přirozený původ:</a:t>
            </a:r>
          </a:p>
          <a:p>
            <a:pPr lvl="1"/>
            <a:r>
              <a:rPr lang="cs-CZ" dirty="0" smtClean="0"/>
              <a:t>např. PAHs, dioxiny – hoření</a:t>
            </a:r>
          </a:p>
          <a:p>
            <a:pPr lvl="1"/>
            <a:r>
              <a:rPr lang="cs-CZ" dirty="0" smtClean="0"/>
              <a:t>chlorované uhlovodíky – biologická halogenace houbami, řasami - 3000 látek</a:t>
            </a:r>
          </a:p>
          <a:p>
            <a:endParaRPr lang="cs-CZ" dirty="0" smtClean="0"/>
          </a:p>
          <a:p>
            <a:endParaRPr lang="cs-CZ" dirty="0" smtClean="0"/>
          </a:p>
          <a:p>
            <a:endParaRPr lang="cs-CZ" dirty="0" smtClean="0"/>
          </a:p>
          <a:p>
            <a:endParaRPr lang="cs-CZ" dirty="0" smtClean="0"/>
          </a:p>
          <a:p>
            <a:endParaRPr lang="cs-CZ" dirty="0" smtClean="0"/>
          </a:p>
          <a:p>
            <a:endParaRPr lang="cs-CZ" dirty="0" smtClean="0"/>
          </a:p>
          <a:p>
            <a:endParaRPr lang="cs-CZ" dirty="0" smtClean="0"/>
          </a:p>
          <a:p>
            <a:r>
              <a:rPr lang="cs-CZ" b="1" dirty="0" err="1" smtClean="0"/>
              <a:t>Carrying</a:t>
            </a:r>
            <a:r>
              <a:rPr lang="cs-CZ" b="1" dirty="0" smtClean="0"/>
              <a:t> </a:t>
            </a:r>
            <a:r>
              <a:rPr lang="cs-CZ" b="1" dirty="0" err="1" smtClean="0"/>
              <a:t>capacity</a:t>
            </a:r>
            <a:r>
              <a:rPr lang="cs-CZ" b="1" dirty="0" smtClean="0"/>
              <a:t> </a:t>
            </a:r>
            <a:r>
              <a:rPr lang="cs-CZ" dirty="0" smtClean="0"/>
              <a:t>- i když dané polutanty umí MO degradovat (viz výše), je jich tolik, že tato degradace nestačí</a:t>
            </a:r>
          </a:p>
          <a:p>
            <a:pPr lvl="1"/>
            <a:endParaRPr lang="cs-CZ" dirty="0" smtClean="0"/>
          </a:p>
        </p:txBody>
      </p:sp>
      <p:pic>
        <p:nvPicPr>
          <p:cNvPr id="34821" name="Picture 2" descr="http://palaeos.com/plants/glossary/images/Lignin.gif"/>
          <p:cNvPicPr>
            <a:picLocks noChangeAspect="1" noChangeArrowheads="1"/>
          </p:cNvPicPr>
          <p:nvPr/>
        </p:nvPicPr>
        <p:blipFill>
          <a:blip r:embed="rId3" cstate="print"/>
          <a:srcRect/>
          <a:stretch>
            <a:fillRect/>
          </a:stretch>
        </p:blipFill>
        <p:spPr bwMode="auto">
          <a:xfrm>
            <a:off x="0" y="2780928"/>
            <a:ext cx="3750642" cy="2174628"/>
          </a:xfrm>
          <a:prstGeom prst="rect">
            <a:avLst/>
          </a:prstGeom>
          <a:noFill/>
          <a:ln w="9525">
            <a:solidFill>
              <a:schemeClr val="accent1"/>
            </a:solidFill>
            <a:miter lim="800000"/>
            <a:headEnd/>
            <a:tailEnd/>
          </a:ln>
        </p:spPr>
      </p:pic>
      <p:pic>
        <p:nvPicPr>
          <p:cNvPr id="34822" name="Picture 3"/>
          <p:cNvPicPr>
            <a:picLocks noChangeAspect="1" noChangeArrowheads="1"/>
          </p:cNvPicPr>
          <p:nvPr/>
        </p:nvPicPr>
        <p:blipFill>
          <a:blip r:embed="rId4" cstate="print"/>
          <a:srcRect/>
          <a:stretch>
            <a:fillRect/>
          </a:stretch>
        </p:blipFill>
        <p:spPr bwMode="auto">
          <a:xfrm>
            <a:off x="6335713" y="2780928"/>
            <a:ext cx="2806700" cy="2347913"/>
          </a:xfrm>
          <a:prstGeom prst="rect">
            <a:avLst/>
          </a:prstGeom>
          <a:noFill/>
          <a:ln w="9525">
            <a:solidFill>
              <a:schemeClr val="accent1"/>
            </a:solidFill>
            <a:miter lim="800000"/>
            <a:headEnd/>
            <a:tailEnd/>
          </a:ln>
        </p:spPr>
      </p:pic>
      <p:pic>
        <p:nvPicPr>
          <p:cNvPr id="34823" name="Picture 7"/>
          <p:cNvPicPr>
            <a:picLocks noChangeAspect="1" noChangeArrowheads="1"/>
          </p:cNvPicPr>
          <p:nvPr/>
        </p:nvPicPr>
        <p:blipFill>
          <a:blip r:embed="rId5" cstate="print"/>
          <a:srcRect/>
          <a:stretch>
            <a:fillRect/>
          </a:stretch>
        </p:blipFill>
        <p:spPr bwMode="auto">
          <a:xfrm>
            <a:off x="3707904" y="2780928"/>
            <a:ext cx="2663800" cy="1536531"/>
          </a:xfrm>
          <a:prstGeom prst="rect">
            <a:avLst/>
          </a:prstGeom>
          <a:noFill/>
          <a:ln w="9525">
            <a:solidFill>
              <a:srgbClr val="000000"/>
            </a:solidFill>
            <a:miter lim="800000"/>
            <a:headEnd/>
            <a:tailEnd/>
          </a:ln>
        </p:spPr>
      </p:pic>
      <p:grpSp>
        <p:nvGrpSpPr>
          <p:cNvPr id="1032" name="Group 6"/>
          <p:cNvGrpSpPr>
            <a:grpSpLocks/>
          </p:cNvGrpSpPr>
          <p:nvPr/>
        </p:nvGrpSpPr>
        <p:grpSpPr bwMode="auto">
          <a:xfrm>
            <a:off x="4355790" y="4365104"/>
            <a:ext cx="1344612" cy="894855"/>
            <a:chOff x="4680" y="411"/>
            <a:chExt cx="2038" cy="1111"/>
          </a:xfrm>
        </p:grpSpPr>
        <p:graphicFrame>
          <p:nvGraphicFramePr>
            <p:cNvPr id="1026" name="Object 5"/>
            <p:cNvGraphicFramePr>
              <a:graphicFrameLocks noChangeAspect="1"/>
            </p:cNvGraphicFramePr>
            <p:nvPr/>
          </p:nvGraphicFramePr>
          <p:xfrm>
            <a:off x="5117" y="411"/>
            <a:ext cx="1089" cy="780"/>
          </p:xfrm>
          <a:graphic>
            <a:graphicData uri="http://schemas.openxmlformats.org/presentationml/2006/ole">
              <p:oleObj spid="_x0000_s1026" name="Document" r:id="rId6" imgW="1104840" imgH="1238400" progId="">
                <p:embed/>
              </p:oleObj>
            </a:graphicData>
          </a:graphic>
        </p:graphicFrame>
        <p:sp>
          <p:nvSpPr>
            <p:cNvPr id="1033" name="Text Box 8"/>
            <p:cNvSpPr txBox="1">
              <a:spLocks noChangeArrowheads="1"/>
            </p:cNvSpPr>
            <p:nvPr/>
          </p:nvSpPr>
          <p:spPr bwMode="auto">
            <a:xfrm>
              <a:off x="4680" y="1216"/>
              <a:ext cx="2038" cy="306"/>
            </a:xfrm>
            <a:prstGeom prst="rect">
              <a:avLst/>
            </a:prstGeom>
            <a:noFill/>
            <a:ln w="25400">
              <a:noFill/>
              <a:miter lim="800000"/>
              <a:headEnd/>
              <a:tailEnd type="none" w="med" len="lg"/>
            </a:ln>
          </p:spPr>
          <p:txBody>
            <a:bodyPr wrap="none">
              <a:spAutoFit/>
            </a:bodyPr>
            <a:lstStyle/>
            <a:p>
              <a:r>
                <a:rPr lang="en-GB" sz="1000" dirty="0">
                  <a:solidFill>
                    <a:srgbClr val="0000FF"/>
                  </a:solidFill>
                </a:rPr>
                <a:t>Pentachlorophenol</a:t>
              </a:r>
              <a:endParaRPr lang="en-US" sz="1000" dirty="0">
                <a:solidFill>
                  <a:srgbClr val="0000FF"/>
                </a:solidFill>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Interakce organických polutantů s MO</a:t>
            </a:r>
            <a:endParaRPr lang="cs-CZ" dirty="0"/>
          </a:p>
        </p:txBody>
      </p:sp>
      <p:sp>
        <p:nvSpPr>
          <p:cNvPr id="30723" name="Zástupný symbol pro obsah 2"/>
          <p:cNvSpPr>
            <a:spLocks noGrp="1"/>
          </p:cNvSpPr>
          <p:nvPr>
            <p:ph idx="1"/>
          </p:nvPr>
        </p:nvSpPr>
        <p:spPr>
          <a:xfrm rot="16200000">
            <a:off x="-1692275" y="-92075"/>
            <a:ext cx="8640763" cy="5256213"/>
          </a:xfrm>
        </p:spPr>
        <p:txBody>
          <a:bodyPr/>
          <a:lstStyle/>
          <a:p>
            <a:r>
              <a:rPr lang="cs-CZ" sz="1800" smtClean="0"/>
              <a:t>další přírodní látky podobné organickým polutantům</a:t>
            </a:r>
          </a:p>
        </p:txBody>
      </p:sp>
      <p:pic>
        <p:nvPicPr>
          <p:cNvPr id="30724" name="Picture 2"/>
          <p:cNvPicPr>
            <a:picLocks noChangeAspect="1" noChangeArrowheads="1"/>
          </p:cNvPicPr>
          <p:nvPr/>
        </p:nvPicPr>
        <p:blipFill>
          <a:blip r:embed="rId2" cstate="print"/>
          <a:srcRect t="4932" b="618"/>
          <a:stretch>
            <a:fillRect/>
          </a:stretch>
        </p:blipFill>
        <p:spPr bwMode="auto">
          <a:xfrm>
            <a:off x="557213" y="976313"/>
            <a:ext cx="4291012" cy="5880100"/>
          </a:xfrm>
          <a:prstGeom prst="rect">
            <a:avLst/>
          </a:prstGeom>
          <a:noFill/>
          <a:ln w="9525">
            <a:solidFill>
              <a:srgbClr val="000000"/>
            </a:solidFill>
            <a:miter lim="800000"/>
            <a:headEnd/>
            <a:tailEnd/>
          </a:ln>
        </p:spPr>
      </p:pic>
      <p:pic>
        <p:nvPicPr>
          <p:cNvPr id="30725" name="Picture 3"/>
          <p:cNvPicPr>
            <a:picLocks noChangeAspect="1" noChangeArrowheads="1"/>
          </p:cNvPicPr>
          <p:nvPr/>
        </p:nvPicPr>
        <p:blipFill>
          <a:blip r:embed="rId3" cstate="print"/>
          <a:srcRect/>
          <a:stretch>
            <a:fillRect/>
          </a:stretch>
        </p:blipFill>
        <p:spPr bwMode="auto">
          <a:xfrm>
            <a:off x="4932363" y="995363"/>
            <a:ext cx="4210050" cy="586105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Interakce organických polutantů s MO</a:t>
            </a:r>
            <a:endParaRPr lang="cs-CZ" dirty="0"/>
          </a:p>
        </p:txBody>
      </p:sp>
      <p:sp>
        <p:nvSpPr>
          <p:cNvPr id="30723" name="Zástupný symbol pro obsah 3"/>
          <p:cNvSpPr>
            <a:spLocks noGrp="1"/>
          </p:cNvSpPr>
          <p:nvPr>
            <p:ph idx="1"/>
          </p:nvPr>
        </p:nvSpPr>
        <p:spPr>
          <a:xfrm>
            <a:off x="250825" y="981075"/>
            <a:ext cx="8642350" cy="5327650"/>
          </a:xfrm>
        </p:spPr>
        <p:txBody>
          <a:bodyPr/>
          <a:lstStyle/>
          <a:p>
            <a:pPr marL="354013" indent="-342900">
              <a:buFont typeface="Arial" pitchFamily="34" charset="0"/>
              <a:buNone/>
              <a:defRPr/>
            </a:pPr>
            <a:r>
              <a:rPr lang="cs-CZ" b="1" u="sng" dirty="0" smtClean="0"/>
              <a:t>Dvě základní možnosti interakce:</a:t>
            </a:r>
          </a:p>
          <a:p>
            <a:pPr marL="354013" indent="-342900">
              <a:buFont typeface="+mj-lt"/>
              <a:buAutoNum type="arabicPeriod"/>
              <a:defRPr/>
            </a:pPr>
            <a:r>
              <a:rPr lang="cs-CZ" b="1" dirty="0" smtClean="0"/>
              <a:t>biodegradace </a:t>
            </a:r>
            <a:r>
              <a:rPr lang="cs-CZ" b="1" dirty="0" err="1" smtClean="0"/>
              <a:t>org</a:t>
            </a:r>
            <a:r>
              <a:rPr lang="cs-CZ" b="1" dirty="0" smtClean="0"/>
              <a:t>. polutantů: </a:t>
            </a:r>
          </a:p>
          <a:p>
            <a:pPr lvl="1">
              <a:defRPr/>
            </a:pPr>
            <a:r>
              <a:rPr lang="cs-CZ" dirty="0" smtClean="0">
                <a:sym typeface="Wingdings" pitchFamily="2" charset="2"/>
              </a:rPr>
              <a:t>MO transformují molekulu </a:t>
            </a:r>
            <a:r>
              <a:rPr lang="cs-CZ" dirty="0" err="1" smtClean="0">
                <a:sym typeface="Wingdings" pitchFamily="2" charset="2"/>
              </a:rPr>
              <a:t>org</a:t>
            </a:r>
            <a:r>
              <a:rPr lang="cs-CZ" dirty="0" smtClean="0">
                <a:sym typeface="Wingdings" pitchFamily="2" charset="2"/>
              </a:rPr>
              <a:t>. polutantu, částečně až zcela (zmineralizují)</a:t>
            </a:r>
          </a:p>
          <a:p>
            <a:pPr lvl="1">
              <a:defRPr/>
            </a:pPr>
            <a:r>
              <a:rPr lang="cs-CZ" dirty="0" smtClean="0">
                <a:sym typeface="Wingdings" pitchFamily="2" charset="2"/>
              </a:rPr>
              <a:t>proces umožněný enzymy</a:t>
            </a:r>
          </a:p>
          <a:p>
            <a:pPr lvl="1">
              <a:defRPr/>
            </a:pPr>
            <a:r>
              <a:rPr lang="cs-CZ" dirty="0" smtClean="0">
                <a:sym typeface="Wingdings" pitchFamily="2" charset="2"/>
              </a:rPr>
              <a:t>kromě </a:t>
            </a:r>
            <a:r>
              <a:rPr lang="cs-CZ" dirty="0" err="1" smtClean="0">
                <a:sym typeface="Wingdings" pitchFamily="2" charset="2"/>
              </a:rPr>
              <a:t>kometabolismu</a:t>
            </a:r>
            <a:r>
              <a:rPr lang="cs-CZ" dirty="0" smtClean="0">
                <a:sym typeface="Wingdings" pitchFamily="2" charset="2"/>
              </a:rPr>
              <a:t> platí, že MO má z biodegradace </a:t>
            </a:r>
            <a:r>
              <a:rPr lang="cs-CZ" dirty="0" err="1" smtClean="0">
                <a:sym typeface="Wingdings" pitchFamily="2" charset="2"/>
              </a:rPr>
              <a:t>benefit</a:t>
            </a:r>
            <a:r>
              <a:rPr lang="cs-CZ" dirty="0" smtClean="0">
                <a:sym typeface="Wingdings" pitchFamily="2" charset="2"/>
              </a:rPr>
              <a:t>:</a:t>
            </a:r>
          </a:p>
          <a:p>
            <a:pPr lvl="2">
              <a:defRPr/>
            </a:pPr>
            <a:r>
              <a:rPr lang="cs-CZ" dirty="0" smtClean="0">
                <a:sym typeface="Wingdings" pitchFamily="2" charset="2"/>
              </a:rPr>
              <a:t>růst, biosyntéza - </a:t>
            </a:r>
            <a:r>
              <a:rPr lang="cs-CZ" b="1" dirty="0" smtClean="0">
                <a:sym typeface="Wingdings" pitchFamily="2" charset="2"/>
              </a:rPr>
              <a:t>asimilace</a:t>
            </a:r>
          </a:p>
          <a:p>
            <a:pPr lvl="2">
              <a:defRPr/>
            </a:pPr>
            <a:r>
              <a:rPr lang="cs-CZ" dirty="0" smtClean="0">
                <a:sym typeface="Wingdings" pitchFamily="2" charset="2"/>
              </a:rPr>
              <a:t>energie - </a:t>
            </a:r>
            <a:r>
              <a:rPr lang="cs-CZ" b="1" dirty="0" smtClean="0">
                <a:sym typeface="Wingdings" pitchFamily="2" charset="2"/>
              </a:rPr>
              <a:t>mineralizace</a:t>
            </a:r>
          </a:p>
          <a:p>
            <a:pPr lvl="2">
              <a:defRPr/>
            </a:pPr>
            <a:r>
              <a:rPr lang="cs-CZ" dirty="0" smtClean="0">
                <a:sym typeface="Wingdings" pitchFamily="2" charset="2"/>
              </a:rPr>
              <a:t>živiny (N z </a:t>
            </a:r>
            <a:r>
              <a:rPr lang="cs-CZ" dirty="0" err="1" smtClean="0">
                <a:sym typeface="Wingdings" pitchFamily="2" charset="2"/>
              </a:rPr>
              <a:t>nitrofenolů</a:t>
            </a:r>
            <a:r>
              <a:rPr lang="cs-CZ" dirty="0" smtClean="0">
                <a:sym typeface="Wingdings" pitchFamily="2" charset="2"/>
              </a:rPr>
              <a:t>, P z insekticidů)</a:t>
            </a:r>
          </a:p>
          <a:p>
            <a:pPr lvl="2">
              <a:defRPr/>
            </a:pPr>
            <a:r>
              <a:rPr lang="cs-CZ" dirty="0" smtClean="0">
                <a:sym typeface="Wingdings" pitchFamily="2" charset="2"/>
              </a:rPr>
              <a:t>snížení toxicity - detoxifikace, metabolismus</a:t>
            </a:r>
          </a:p>
          <a:p>
            <a:pPr lvl="2">
              <a:defRPr/>
            </a:pPr>
            <a:r>
              <a:rPr lang="cs-CZ" dirty="0" smtClean="0">
                <a:sym typeface="Wingdings" pitchFamily="2" charset="2"/>
              </a:rPr>
              <a:t>polutant je TEA</a:t>
            </a:r>
          </a:p>
          <a:p>
            <a:pPr lvl="2">
              <a:defRPr/>
            </a:pPr>
            <a:r>
              <a:rPr lang="cs-CZ" dirty="0" smtClean="0">
                <a:sym typeface="Wingdings" pitchFamily="2" charset="2"/>
              </a:rPr>
              <a:t>atd.</a:t>
            </a:r>
          </a:p>
          <a:p>
            <a:pPr lvl="1">
              <a:defRPr/>
            </a:pPr>
            <a:r>
              <a:rPr lang="cs-CZ" sz="2000" b="1" dirty="0" smtClean="0"/>
              <a:t>využití v biotechnologiích</a:t>
            </a:r>
          </a:p>
          <a:p>
            <a:pPr lvl="1">
              <a:defRPr/>
            </a:pPr>
            <a:r>
              <a:rPr lang="cs-CZ" dirty="0" smtClean="0"/>
              <a:t>dominantní poznatky</a:t>
            </a:r>
          </a:p>
          <a:p>
            <a:pPr lvl="1">
              <a:defRPr/>
            </a:pPr>
            <a:endParaRPr lang="cs-CZ" dirty="0" smtClean="0"/>
          </a:p>
        </p:txBody>
      </p:sp>
      <p:pic>
        <p:nvPicPr>
          <p:cNvPr id="21505" name="Picture 1"/>
          <p:cNvPicPr>
            <a:picLocks noChangeAspect="1" noChangeArrowheads="1"/>
          </p:cNvPicPr>
          <p:nvPr/>
        </p:nvPicPr>
        <p:blipFill>
          <a:blip r:embed="rId2" cstate="print"/>
          <a:srcRect/>
          <a:stretch>
            <a:fillRect/>
          </a:stretch>
        </p:blipFill>
        <p:spPr bwMode="auto">
          <a:xfrm>
            <a:off x="7027717" y="3356992"/>
            <a:ext cx="2114696" cy="1779996"/>
          </a:xfrm>
          <a:prstGeom prst="rect">
            <a:avLst/>
          </a:prstGeom>
          <a:noFill/>
          <a:ln w="9525">
            <a:noFill/>
            <a:miter lim="800000"/>
            <a:headEnd/>
            <a:tailEnd/>
          </a:ln>
        </p:spPr>
      </p:pic>
      <p:sp>
        <p:nvSpPr>
          <p:cNvPr id="5" name="TextovéPole 4"/>
          <p:cNvSpPr txBox="1"/>
          <p:nvPr/>
        </p:nvSpPr>
        <p:spPr>
          <a:xfrm>
            <a:off x="4355976" y="2924944"/>
            <a:ext cx="3400290" cy="338554"/>
          </a:xfrm>
          <a:prstGeom prst="rect">
            <a:avLst/>
          </a:prstGeom>
          <a:noFill/>
        </p:spPr>
        <p:txBody>
          <a:bodyPr wrap="none" rtlCol="0">
            <a:spAutoFit/>
          </a:bodyPr>
          <a:lstStyle/>
          <a:p>
            <a:r>
              <a:rPr lang="cs-CZ" dirty="0" err="1" smtClean="0"/>
              <a:t>C</a:t>
            </a:r>
            <a:r>
              <a:rPr lang="cs-CZ" baseline="-25000" dirty="0" err="1" smtClean="0"/>
              <a:t>substrát</a:t>
            </a:r>
            <a:r>
              <a:rPr lang="cs-CZ" dirty="0" smtClean="0"/>
              <a:t> = </a:t>
            </a:r>
            <a:r>
              <a:rPr lang="cs-CZ" dirty="0" err="1" smtClean="0"/>
              <a:t>C</a:t>
            </a:r>
            <a:r>
              <a:rPr lang="cs-CZ" baseline="-25000" dirty="0" err="1" smtClean="0"/>
              <a:t>asimilovaný</a:t>
            </a:r>
            <a:r>
              <a:rPr lang="cs-CZ" dirty="0" smtClean="0"/>
              <a:t> + </a:t>
            </a:r>
            <a:r>
              <a:rPr lang="cs-CZ" dirty="0" err="1" smtClean="0"/>
              <a:t>C</a:t>
            </a:r>
            <a:r>
              <a:rPr lang="cs-CZ" baseline="-25000" dirty="0" err="1" smtClean="0"/>
              <a:t>mineralizovaný</a:t>
            </a:r>
            <a:endParaRPr lang="cs-CZ" baseline="-25000" dirty="0"/>
          </a:p>
        </p:txBody>
      </p:sp>
      <p:sp>
        <p:nvSpPr>
          <p:cNvPr id="6" name="TextovéPole 5"/>
          <p:cNvSpPr txBox="1"/>
          <p:nvPr/>
        </p:nvSpPr>
        <p:spPr>
          <a:xfrm>
            <a:off x="5220072" y="3717032"/>
            <a:ext cx="1723549" cy="338554"/>
          </a:xfrm>
          <a:prstGeom prst="rect">
            <a:avLst/>
          </a:prstGeom>
          <a:noFill/>
        </p:spPr>
        <p:txBody>
          <a:bodyPr wrap="none" rtlCol="0">
            <a:spAutoFit/>
          </a:bodyPr>
          <a:lstStyle/>
          <a:p>
            <a:r>
              <a:rPr lang="cs-CZ" dirty="0" smtClean="0"/>
              <a:t>růstový výtěžek</a:t>
            </a:r>
            <a:endParaRPr lang="cs-CZ" dirty="0"/>
          </a:p>
        </p:txBody>
      </p:sp>
      <p:sp>
        <p:nvSpPr>
          <p:cNvPr id="7" name="Obousměrná svislá šipka 6"/>
          <p:cNvSpPr/>
          <p:nvPr/>
        </p:nvSpPr>
        <p:spPr>
          <a:xfrm>
            <a:off x="5796136" y="3356992"/>
            <a:ext cx="144016" cy="3600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Pravá složená závorka 7"/>
          <p:cNvSpPr/>
          <p:nvPr/>
        </p:nvSpPr>
        <p:spPr>
          <a:xfrm>
            <a:off x="3779912" y="2780928"/>
            <a:ext cx="360040" cy="64807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ln w="76200">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 calcmode="lin" valueType="num">
                                      <p:cBhvr additive="base">
                                        <p:cTn id="7"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anim calcmode="lin" valueType="num">
                                      <p:cBhvr additive="base">
                                        <p:cTn id="13"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anim calcmode="lin" valueType="num">
                                      <p:cBhvr additive="base">
                                        <p:cTn id="19"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4" end="4"/>
                                            </p:txEl>
                                          </p:spTgt>
                                        </p:tgtEl>
                                        <p:attrNameLst>
                                          <p:attrName>style.visibility</p:attrName>
                                        </p:attrNameLst>
                                      </p:cBhvr>
                                      <p:to>
                                        <p:strVal val="visible"/>
                                      </p:to>
                                    </p:set>
                                    <p:anim calcmode="lin" valueType="num">
                                      <p:cBhvr additive="base">
                                        <p:cTn id="25"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5" end="5"/>
                                            </p:txEl>
                                          </p:spTgt>
                                        </p:tgtEl>
                                        <p:attrNameLst>
                                          <p:attrName>style.visibility</p:attrName>
                                        </p:attrNameLst>
                                      </p:cBhvr>
                                      <p:to>
                                        <p:strVal val="visible"/>
                                      </p:to>
                                    </p:set>
                                    <p:anim calcmode="lin" valueType="num">
                                      <p:cBhvr additive="base">
                                        <p:cTn id="31" dur="5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723">
                                            <p:txEl>
                                              <p:pRg st="6" end="6"/>
                                            </p:txEl>
                                          </p:spTgt>
                                        </p:tgtEl>
                                        <p:attrNameLst>
                                          <p:attrName>style.visibility</p:attrName>
                                        </p:attrNameLst>
                                      </p:cBhvr>
                                      <p:to>
                                        <p:strVal val="visible"/>
                                      </p:to>
                                    </p:set>
                                    <p:anim calcmode="lin" valueType="num">
                                      <p:cBhvr additive="base">
                                        <p:cTn id="35" dur="5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2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505"/>
                                        </p:tgtEl>
                                        <p:attrNameLst>
                                          <p:attrName>style.visibility</p:attrName>
                                        </p:attrNameLst>
                                      </p:cBhvr>
                                      <p:to>
                                        <p:strVal val="visible"/>
                                      </p:to>
                                    </p:set>
                                    <p:anim calcmode="lin" valueType="num">
                                      <p:cBhvr additive="base">
                                        <p:cTn id="39" dur="500" fill="hold"/>
                                        <p:tgtEl>
                                          <p:spTgt spid="21505"/>
                                        </p:tgtEl>
                                        <p:attrNameLst>
                                          <p:attrName>ppt_x</p:attrName>
                                        </p:attrNameLst>
                                      </p:cBhvr>
                                      <p:tavLst>
                                        <p:tav tm="0">
                                          <p:val>
                                            <p:strVal val="#ppt_x"/>
                                          </p:val>
                                        </p:tav>
                                        <p:tav tm="100000">
                                          <p:val>
                                            <p:strVal val="#ppt_x"/>
                                          </p:val>
                                        </p:tav>
                                      </p:tavLst>
                                    </p:anim>
                                    <p:anim calcmode="lin" valueType="num">
                                      <p:cBhvr additive="base">
                                        <p:cTn id="40" dur="500" fill="hold"/>
                                        <p:tgtEl>
                                          <p:spTgt spid="2150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723">
                                            <p:txEl>
                                              <p:pRg st="7" end="7"/>
                                            </p:txEl>
                                          </p:spTgt>
                                        </p:tgtEl>
                                        <p:attrNameLst>
                                          <p:attrName>style.visibility</p:attrName>
                                        </p:attrNameLst>
                                      </p:cBhvr>
                                      <p:to>
                                        <p:strVal val="visible"/>
                                      </p:to>
                                    </p:set>
                                    <p:anim calcmode="lin" valueType="num">
                                      <p:cBhvr additive="base">
                                        <p:cTn id="61" dur="500" fill="hold"/>
                                        <p:tgtEl>
                                          <p:spTgt spid="30723">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07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0723">
                                            <p:txEl>
                                              <p:pRg st="8" end="8"/>
                                            </p:txEl>
                                          </p:spTgt>
                                        </p:tgtEl>
                                        <p:attrNameLst>
                                          <p:attrName>style.visibility</p:attrName>
                                        </p:attrNameLst>
                                      </p:cBhvr>
                                      <p:to>
                                        <p:strVal val="visible"/>
                                      </p:to>
                                    </p:set>
                                    <p:anim calcmode="lin" valueType="num">
                                      <p:cBhvr additive="base">
                                        <p:cTn id="67" dur="500" fill="hold"/>
                                        <p:tgtEl>
                                          <p:spTgt spid="30723">
                                            <p:txEl>
                                              <p:pRg st="8" end="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07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0723">
                                            <p:txEl>
                                              <p:pRg st="9" end="9"/>
                                            </p:txEl>
                                          </p:spTgt>
                                        </p:tgtEl>
                                        <p:attrNameLst>
                                          <p:attrName>style.visibility</p:attrName>
                                        </p:attrNameLst>
                                      </p:cBhvr>
                                      <p:to>
                                        <p:strVal val="visible"/>
                                      </p:to>
                                    </p:set>
                                    <p:anim calcmode="lin" valueType="num">
                                      <p:cBhvr additive="base">
                                        <p:cTn id="73" dur="500" fill="hold"/>
                                        <p:tgtEl>
                                          <p:spTgt spid="30723">
                                            <p:txEl>
                                              <p:pRg st="9" end="9"/>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07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0723">
                                            <p:txEl>
                                              <p:pRg st="10" end="10"/>
                                            </p:txEl>
                                          </p:spTgt>
                                        </p:tgtEl>
                                        <p:attrNameLst>
                                          <p:attrName>style.visibility</p:attrName>
                                        </p:attrNameLst>
                                      </p:cBhvr>
                                      <p:to>
                                        <p:strVal val="visible"/>
                                      </p:to>
                                    </p:set>
                                    <p:anim calcmode="lin" valueType="num">
                                      <p:cBhvr additive="base">
                                        <p:cTn id="79" dur="500" fill="hold"/>
                                        <p:tgtEl>
                                          <p:spTgt spid="30723">
                                            <p:txEl>
                                              <p:pRg st="10" end="1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07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0723">
                                            <p:txEl>
                                              <p:pRg st="11" end="11"/>
                                            </p:txEl>
                                          </p:spTgt>
                                        </p:tgtEl>
                                        <p:attrNameLst>
                                          <p:attrName>style.visibility</p:attrName>
                                        </p:attrNameLst>
                                      </p:cBhvr>
                                      <p:to>
                                        <p:strVal val="visible"/>
                                      </p:to>
                                    </p:set>
                                    <p:anim calcmode="lin" valueType="num">
                                      <p:cBhvr additive="base">
                                        <p:cTn id="85" dur="500" fill="hold"/>
                                        <p:tgtEl>
                                          <p:spTgt spid="30723">
                                            <p:txEl>
                                              <p:pRg st="11" end="11"/>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072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0723">
                                            <p:txEl>
                                              <p:pRg st="12" end="12"/>
                                            </p:txEl>
                                          </p:spTgt>
                                        </p:tgtEl>
                                        <p:attrNameLst>
                                          <p:attrName>style.visibility</p:attrName>
                                        </p:attrNameLst>
                                      </p:cBhvr>
                                      <p:to>
                                        <p:strVal val="visible"/>
                                      </p:to>
                                    </p:set>
                                    <p:anim calcmode="lin" valueType="num">
                                      <p:cBhvr additive="base">
                                        <p:cTn id="91" dur="500" fill="hold"/>
                                        <p:tgtEl>
                                          <p:spTgt spid="30723">
                                            <p:txEl>
                                              <p:pRg st="12" end="12"/>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072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Interakce organických polutantů s MO</a:t>
            </a:r>
            <a:endParaRPr lang="cs-CZ" dirty="0"/>
          </a:p>
        </p:txBody>
      </p:sp>
      <p:sp>
        <p:nvSpPr>
          <p:cNvPr id="30723" name="Zástupný symbol pro obsah 3"/>
          <p:cNvSpPr>
            <a:spLocks noGrp="1"/>
          </p:cNvSpPr>
          <p:nvPr>
            <p:ph idx="1"/>
          </p:nvPr>
        </p:nvSpPr>
        <p:spPr>
          <a:xfrm>
            <a:off x="250825" y="981075"/>
            <a:ext cx="8642350" cy="5327650"/>
          </a:xfrm>
        </p:spPr>
        <p:txBody>
          <a:bodyPr/>
          <a:lstStyle/>
          <a:p>
            <a:pPr marL="354013" indent="-342900">
              <a:buFont typeface="Arial" pitchFamily="34" charset="0"/>
              <a:buNone/>
              <a:defRPr/>
            </a:pPr>
            <a:r>
              <a:rPr lang="cs-CZ" b="1" u="sng" dirty="0" smtClean="0"/>
              <a:t>Dvě základní možnosti interakce:</a:t>
            </a:r>
          </a:p>
          <a:p>
            <a:pPr marL="354013" indent="-342900">
              <a:buFont typeface="+mj-lt"/>
              <a:buAutoNum type="arabicPeriod" startAt="2"/>
              <a:defRPr/>
            </a:pPr>
            <a:r>
              <a:rPr lang="cs-CZ" b="1" dirty="0" smtClean="0"/>
              <a:t>toxicita pro MO: </a:t>
            </a:r>
          </a:p>
          <a:p>
            <a:pPr marL="715963" lvl="1" indent="-342900">
              <a:defRPr/>
            </a:pPr>
            <a:r>
              <a:rPr lang="cs-CZ" dirty="0" smtClean="0"/>
              <a:t>obecně mají organické polutanty tendenci působit na biologické membrány (</a:t>
            </a:r>
            <a:r>
              <a:rPr lang="cs-CZ" dirty="0" smtClean="0">
                <a:sym typeface="Wingdings" pitchFamily="2" charset="2"/>
              </a:rPr>
              <a:t>interakce s </a:t>
            </a:r>
            <a:r>
              <a:rPr lang="cs-CZ" dirty="0" err="1" smtClean="0">
                <a:sym typeface="Wingdings" pitchFamily="2" charset="2"/>
              </a:rPr>
              <a:t>membr</a:t>
            </a:r>
            <a:r>
              <a:rPr lang="cs-CZ" dirty="0" smtClean="0">
                <a:sym typeface="Wingdings" pitchFamily="2" charset="2"/>
              </a:rPr>
              <a:t>. fosfolipidy / proteiny) - nespecifická toxicita - narkóza (porušení integrity membrány, zvýšení její permeability)</a:t>
            </a:r>
          </a:p>
          <a:p>
            <a:pPr marL="715963" lvl="1" indent="-342900">
              <a:defRPr/>
            </a:pPr>
            <a:r>
              <a:rPr lang="cs-CZ" dirty="0" smtClean="0">
                <a:sym typeface="Wingdings" pitchFamily="2" charset="2"/>
              </a:rPr>
              <a:t>často však </a:t>
            </a:r>
            <a:r>
              <a:rPr lang="cs-CZ" b="1" dirty="0" smtClean="0">
                <a:sym typeface="Wingdings" pitchFamily="2" charset="2"/>
              </a:rPr>
              <a:t>také více či méně specifické reakce </a:t>
            </a:r>
            <a:r>
              <a:rPr lang="cs-CZ" dirty="0" smtClean="0">
                <a:sym typeface="Wingdings" pitchFamily="2" charset="2"/>
              </a:rPr>
              <a:t>s dalšími receptory (</a:t>
            </a:r>
            <a:r>
              <a:rPr lang="cs-CZ" dirty="0" err="1" smtClean="0">
                <a:sym typeface="Wingdings" pitchFamily="2" charset="2"/>
              </a:rPr>
              <a:t>genotoxicita</a:t>
            </a:r>
            <a:r>
              <a:rPr lang="cs-CZ" dirty="0" smtClean="0">
                <a:sym typeface="Wingdings" pitchFamily="2" charset="2"/>
              </a:rPr>
              <a:t>, </a:t>
            </a:r>
            <a:r>
              <a:rPr lang="cs-CZ" dirty="0" err="1" smtClean="0">
                <a:sym typeface="Wingdings" pitchFamily="2" charset="2"/>
              </a:rPr>
              <a:t>ox</a:t>
            </a:r>
            <a:r>
              <a:rPr lang="cs-CZ" dirty="0" smtClean="0">
                <a:sym typeface="Wingdings" pitchFamily="2" charset="2"/>
              </a:rPr>
              <a:t>. stres …)</a:t>
            </a:r>
          </a:p>
          <a:p>
            <a:pPr marL="715963" lvl="1" indent="-342900">
              <a:defRPr/>
            </a:pPr>
            <a:r>
              <a:rPr lang="cs-CZ" dirty="0" smtClean="0">
                <a:sym typeface="Wingdings" pitchFamily="2" charset="2"/>
              </a:rPr>
              <a:t>spíše méně poznatků, zejména chybí pro „</a:t>
            </a:r>
            <a:r>
              <a:rPr lang="cs-CZ" dirty="0" err="1" smtClean="0">
                <a:sym typeface="Wingdings" pitchFamily="2" charset="2"/>
              </a:rPr>
              <a:t>emerging</a:t>
            </a:r>
            <a:r>
              <a:rPr lang="cs-CZ" dirty="0" smtClean="0">
                <a:sym typeface="Wingdings" pitchFamily="2" charset="2"/>
              </a:rPr>
              <a:t>“ POPs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 calcmode="lin" valueType="num">
                                      <p:cBhvr additive="base">
                                        <p:cTn id="7"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2" end="2"/>
                                            </p:txEl>
                                          </p:spTgt>
                                        </p:tgtEl>
                                        <p:attrNameLst>
                                          <p:attrName>style.visibility</p:attrName>
                                        </p:attrNameLst>
                                      </p:cBhvr>
                                      <p:to>
                                        <p:strVal val="visible"/>
                                      </p:to>
                                    </p:set>
                                    <p:anim calcmode="lin" valueType="num">
                                      <p:cBhvr additive="base">
                                        <p:cTn id="13"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anim calcmode="lin" valueType="num">
                                      <p:cBhvr additive="base">
                                        <p:cTn id="19"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4" end="4"/>
                                            </p:txEl>
                                          </p:spTgt>
                                        </p:tgtEl>
                                        <p:attrNameLst>
                                          <p:attrName>style.visibility</p:attrName>
                                        </p:attrNameLst>
                                      </p:cBhvr>
                                      <p:to>
                                        <p:strVal val="visible"/>
                                      </p:to>
                                    </p:set>
                                    <p:anim calcmode="lin" valueType="num">
                                      <p:cBhvr additive="base">
                                        <p:cTn id="25"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Interakce organických polutantů s MO</a:t>
            </a:r>
            <a:endParaRPr lang="cs-CZ" dirty="0"/>
          </a:p>
        </p:txBody>
      </p:sp>
      <p:sp>
        <p:nvSpPr>
          <p:cNvPr id="30723" name="Zástupný symbol pro obsah 3"/>
          <p:cNvSpPr>
            <a:spLocks noGrp="1"/>
          </p:cNvSpPr>
          <p:nvPr>
            <p:ph idx="1"/>
          </p:nvPr>
        </p:nvSpPr>
        <p:spPr>
          <a:xfrm>
            <a:off x="107950" y="981075"/>
            <a:ext cx="9034463" cy="5327650"/>
          </a:xfrm>
        </p:spPr>
        <p:txBody>
          <a:bodyPr/>
          <a:lstStyle/>
          <a:p>
            <a:pPr marL="174625" indent="-174625">
              <a:defRPr/>
            </a:pPr>
            <a:r>
              <a:rPr lang="en-US" b="1" dirty="0" err="1" smtClean="0">
                <a:sym typeface="Wingdings" pitchFamily="2" charset="2"/>
              </a:rPr>
              <a:t>Problematika</a:t>
            </a:r>
            <a:r>
              <a:rPr lang="en-US" b="1" dirty="0" smtClean="0">
                <a:sym typeface="Wingdings" pitchFamily="2" charset="2"/>
              </a:rPr>
              <a:t> </a:t>
            </a:r>
            <a:r>
              <a:rPr lang="en-US" b="1" dirty="0" err="1" smtClean="0">
                <a:sym typeface="Wingdings" pitchFamily="2" charset="2"/>
              </a:rPr>
              <a:t>interakc</a:t>
            </a:r>
            <a:r>
              <a:rPr lang="cs-CZ" b="1" dirty="0" smtClean="0">
                <a:sym typeface="Wingdings" pitchFamily="2" charset="2"/>
              </a:rPr>
              <a:t>í MO a organických polutantů je úzce spjata s problematikou biodegradací a tyto dva obory (ekotoxikologie MO a biodegradace) </a:t>
            </a:r>
            <a:r>
              <a:rPr lang="cs-CZ" b="1" u="sng" dirty="0" smtClean="0">
                <a:sym typeface="Wingdings" pitchFamily="2" charset="2"/>
              </a:rPr>
              <a:t>nelze často zřetelně oddělit</a:t>
            </a:r>
          </a:p>
          <a:p>
            <a:pPr>
              <a:defRPr/>
            </a:pPr>
            <a:r>
              <a:rPr lang="cs-CZ" sz="1800" dirty="0" smtClean="0">
                <a:sym typeface="Wingdings" pitchFamily="2" charset="2"/>
              </a:rPr>
              <a:t>další možné typy interakce obou disciplín: </a:t>
            </a:r>
          </a:p>
          <a:p>
            <a:pPr lvl="1">
              <a:defRPr/>
            </a:pPr>
            <a:r>
              <a:rPr lang="cs-CZ" sz="1600" dirty="0" smtClean="0">
                <a:sym typeface="Wingdings" pitchFamily="2" charset="2"/>
              </a:rPr>
              <a:t>toxická látka snižuje biodegradační schopnosti MO  negativní dopad na čištění prostředí</a:t>
            </a:r>
          </a:p>
          <a:p>
            <a:pPr lvl="1">
              <a:defRPr/>
            </a:pPr>
            <a:r>
              <a:rPr lang="cs-CZ" sz="1600" dirty="0" smtClean="0">
                <a:sym typeface="Wingdings" pitchFamily="2" charset="2"/>
              </a:rPr>
              <a:t>degradovatelný polutant je přítomen v takové koncentraci, která je toxická</a:t>
            </a:r>
          </a:p>
          <a:p>
            <a:pPr lvl="1">
              <a:defRPr/>
            </a:pPr>
            <a:r>
              <a:rPr lang="cs-CZ" sz="1600" dirty="0" smtClean="0">
                <a:sym typeface="Wingdings" pitchFamily="2" charset="2"/>
              </a:rPr>
              <a:t>při </a:t>
            </a:r>
            <a:r>
              <a:rPr lang="cs-CZ" sz="1600" dirty="0" err="1" smtClean="0">
                <a:sym typeface="Wingdings" pitchFamily="2" charset="2"/>
              </a:rPr>
              <a:t>metabolizaci</a:t>
            </a:r>
            <a:r>
              <a:rPr lang="cs-CZ" sz="1600" dirty="0" smtClean="0">
                <a:sym typeface="Wingdings" pitchFamily="2" charset="2"/>
              </a:rPr>
              <a:t> vzniká </a:t>
            </a:r>
            <a:r>
              <a:rPr lang="cs-CZ" sz="1600" dirty="0" err="1" smtClean="0">
                <a:sym typeface="Wingdings" pitchFamily="2" charset="2"/>
              </a:rPr>
              <a:t>bioakumulativnější</a:t>
            </a:r>
            <a:r>
              <a:rPr lang="cs-CZ" sz="1600" dirty="0" smtClean="0">
                <a:sym typeface="Wingdings" pitchFamily="2" charset="2"/>
              </a:rPr>
              <a:t> či toxičtější produkt </a:t>
            </a:r>
            <a:r>
              <a:rPr lang="en-US" sz="1600" dirty="0" smtClean="0">
                <a:sym typeface="Wingdings" pitchFamily="2" charset="2"/>
              </a:rPr>
              <a:t> </a:t>
            </a:r>
            <a:r>
              <a:rPr lang="en-US" sz="1600" dirty="0" err="1" smtClean="0">
                <a:sym typeface="Wingdings" pitchFamily="2" charset="2"/>
              </a:rPr>
              <a:t>toxicita</a:t>
            </a:r>
            <a:r>
              <a:rPr lang="en-US" sz="1600" dirty="0" smtClean="0">
                <a:sym typeface="Wingdings" pitchFamily="2" charset="2"/>
              </a:rPr>
              <a:t> pro </a:t>
            </a:r>
            <a:r>
              <a:rPr lang="en-US" sz="1600" dirty="0" err="1" smtClean="0">
                <a:sym typeface="Wingdings" pitchFamily="2" charset="2"/>
              </a:rPr>
              <a:t>ostatn</a:t>
            </a:r>
            <a:r>
              <a:rPr lang="cs-CZ" sz="1600" dirty="0" smtClean="0">
                <a:sym typeface="Wingdings" pitchFamily="2" charset="2"/>
              </a:rPr>
              <a:t>í</a:t>
            </a:r>
            <a:r>
              <a:rPr lang="en-US" sz="1600" dirty="0" smtClean="0">
                <a:sym typeface="Wingdings" pitchFamily="2" charset="2"/>
              </a:rPr>
              <a:t> MO</a:t>
            </a:r>
            <a:endParaRPr lang="cs-CZ" sz="1600" dirty="0" smtClean="0">
              <a:sym typeface="Wingdings" pitchFamily="2" charset="2"/>
            </a:endParaRPr>
          </a:p>
          <a:p>
            <a:pPr lvl="2">
              <a:defRPr/>
            </a:pPr>
            <a:r>
              <a:rPr lang="cs-CZ" sz="1400" dirty="0" smtClean="0">
                <a:sym typeface="Wingdings" pitchFamily="2" charset="2"/>
              </a:rPr>
              <a:t>TCE  vinylchlorid</a:t>
            </a:r>
          </a:p>
          <a:p>
            <a:pPr lvl="2">
              <a:defRPr/>
            </a:pPr>
            <a:r>
              <a:rPr lang="cs-CZ" sz="1400" dirty="0" smtClean="0">
                <a:sym typeface="Wingdings" pitchFamily="2" charset="2"/>
              </a:rPr>
              <a:t>fenol  PCP</a:t>
            </a:r>
          </a:p>
          <a:p>
            <a:pPr lvl="2">
              <a:defRPr/>
            </a:pPr>
            <a:r>
              <a:rPr lang="cs-CZ" sz="1400" dirty="0" smtClean="0">
                <a:sym typeface="Wingdings" pitchFamily="2" charset="2"/>
              </a:rPr>
              <a:t>aldrin  </a:t>
            </a:r>
            <a:r>
              <a:rPr lang="cs-CZ" sz="1400" dirty="0" err="1" smtClean="0">
                <a:sym typeface="Wingdings" pitchFamily="2" charset="2"/>
              </a:rPr>
              <a:t>dieldrin</a:t>
            </a:r>
            <a:endParaRPr lang="cs-CZ" sz="1400" dirty="0" smtClean="0">
              <a:sym typeface="Wingdings" pitchFamily="2" charset="2"/>
            </a:endParaRPr>
          </a:p>
          <a:p>
            <a:pPr lvl="2">
              <a:defRPr/>
            </a:pPr>
            <a:r>
              <a:rPr lang="cs-CZ" sz="1400" dirty="0" err="1" smtClean="0">
                <a:sym typeface="Wingdings" pitchFamily="2" charset="2"/>
              </a:rPr>
              <a:t>parathion</a:t>
            </a:r>
            <a:r>
              <a:rPr lang="cs-CZ" sz="1400" dirty="0" smtClean="0">
                <a:sym typeface="Wingdings" pitchFamily="2" charset="2"/>
              </a:rPr>
              <a:t> </a:t>
            </a:r>
            <a:r>
              <a:rPr lang="en-US" sz="1400" dirty="0" smtClean="0">
                <a:sym typeface="Wingdings" pitchFamily="2" charset="2"/>
              </a:rPr>
              <a:t> </a:t>
            </a:r>
            <a:r>
              <a:rPr lang="en-US" sz="1400" dirty="0" err="1" smtClean="0">
                <a:sym typeface="Wingdings" pitchFamily="2" charset="2"/>
              </a:rPr>
              <a:t>paraoxon</a:t>
            </a:r>
            <a:endParaRPr lang="cs-CZ" sz="1400" dirty="0" smtClean="0">
              <a:sym typeface="Wingdings" pitchFamily="2" charset="2"/>
            </a:endParaRPr>
          </a:p>
          <a:p>
            <a:pPr lvl="2">
              <a:defRPr/>
            </a:pPr>
            <a:r>
              <a:rPr lang="cs-CZ" sz="1400" dirty="0" smtClean="0">
                <a:sym typeface="Wingdings" pitchFamily="2" charset="2"/>
              </a:rPr>
              <a:t>sekundární aminy </a:t>
            </a:r>
            <a:r>
              <a:rPr lang="en-US" sz="1400" dirty="0" smtClean="0">
                <a:sym typeface="Wingdings" pitchFamily="2" charset="2"/>
              </a:rPr>
              <a:t> </a:t>
            </a:r>
            <a:r>
              <a:rPr lang="cs-CZ" sz="1400" dirty="0" err="1" smtClean="0">
                <a:sym typeface="Wingdings" pitchFamily="2" charset="2"/>
              </a:rPr>
              <a:t>nitrosaminy</a:t>
            </a:r>
            <a:endParaRPr lang="cs-CZ" dirty="0" smtClean="0"/>
          </a:p>
        </p:txBody>
      </p:sp>
      <p:pic>
        <p:nvPicPr>
          <p:cNvPr id="32772" name="Picture 4" descr="http://images2.tobaccodocuments.org/batco01/w750r0/YTF70A99_p22.png?url=http%3A%2F%2Fwww2.tobaccodocuments.org%2Fcgi%2Ftif2png.pl%3Ffn%3Dn%253A%252Ffilesets%252Fbatco01%252F%252Fy%252Ftf%252Fytf70a99.tif%26antialias%3D1%26page%3D22"/>
          <p:cNvPicPr>
            <a:picLocks noChangeAspect="1" noChangeArrowheads="1"/>
          </p:cNvPicPr>
          <p:nvPr/>
        </p:nvPicPr>
        <p:blipFill>
          <a:blip r:embed="rId2" cstate="print"/>
          <a:srcRect l="29263" t="16771" r="28465" b="30460"/>
          <a:stretch>
            <a:fillRect/>
          </a:stretch>
        </p:blipFill>
        <p:spPr bwMode="auto">
          <a:xfrm>
            <a:off x="7270750" y="3543300"/>
            <a:ext cx="1871663" cy="3313113"/>
          </a:xfrm>
          <a:prstGeom prst="rect">
            <a:avLst/>
          </a:prstGeom>
          <a:noFill/>
          <a:ln w="9525">
            <a:solidFill>
              <a:schemeClr val="accent1"/>
            </a:solidFill>
            <a:miter lim="800000"/>
            <a:headEnd/>
            <a:tailEnd/>
          </a:ln>
        </p:spPr>
      </p:pic>
      <p:pic>
        <p:nvPicPr>
          <p:cNvPr id="32773" name="Picture 6" descr="http://upload.wikimedia.org/wikipedia/commons/thumb/b/b9/DieldrinSynthesis.png/480px-DieldrinSynthesis.png"/>
          <p:cNvPicPr>
            <a:picLocks noChangeAspect="1" noChangeArrowheads="1"/>
          </p:cNvPicPr>
          <p:nvPr/>
        </p:nvPicPr>
        <p:blipFill>
          <a:blip r:embed="rId3" cstate="print"/>
          <a:srcRect l="75600" b="48454"/>
          <a:stretch>
            <a:fillRect/>
          </a:stretch>
        </p:blipFill>
        <p:spPr bwMode="auto">
          <a:xfrm>
            <a:off x="0" y="5086201"/>
            <a:ext cx="1116012" cy="1295400"/>
          </a:xfrm>
          <a:prstGeom prst="rect">
            <a:avLst/>
          </a:prstGeom>
          <a:noFill/>
          <a:ln w="9525">
            <a:noFill/>
            <a:miter lim="800000"/>
            <a:headEnd/>
            <a:tailEnd/>
          </a:ln>
        </p:spPr>
      </p:pic>
      <p:pic>
        <p:nvPicPr>
          <p:cNvPr id="32774" name="Picture 6" descr="http://upload.wikimedia.org/wikipedia/commons/thumb/b/b9/DieldrinSynthesis.png/480px-DieldrinSynthesis.png"/>
          <p:cNvPicPr>
            <a:picLocks noChangeAspect="1" noChangeArrowheads="1"/>
          </p:cNvPicPr>
          <p:nvPr/>
        </p:nvPicPr>
        <p:blipFill>
          <a:blip r:embed="rId3" cstate="print"/>
          <a:srcRect l="37799" t="48682" r="30701"/>
          <a:stretch>
            <a:fillRect/>
          </a:stretch>
        </p:blipFill>
        <p:spPr bwMode="auto">
          <a:xfrm>
            <a:off x="1512887" y="5013176"/>
            <a:ext cx="1439863" cy="1290637"/>
          </a:xfrm>
          <a:prstGeom prst="rect">
            <a:avLst/>
          </a:prstGeom>
          <a:noFill/>
          <a:ln w="9525">
            <a:noFill/>
            <a:miter lim="800000"/>
            <a:headEnd/>
            <a:tailEnd/>
          </a:ln>
        </p:spPr>
      </p:pic>
      <p:sp>
        <p:nvSpPr>
          <p:cNvPr id="8" name="Šipka doprava 7"/>
          <p:cNvSpPr/>
          <p:nvPr/>
        </p:nvSpPr>
        <p:spPr>
          <a:xfrm>
            <a:off x="1152525" y="5518001"/>
            <a:ext cx="360362"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2776" name="Picture 8" descr="http://www.my-personaltrainer.it/tossicologia/parathion.gif"/>
          <p:cNvPicPr>
            <a:picLocks noChangeAspect="1" noChangeArrowheads="1"/>
          </p:cNvPicPr>
          <p:nvPr/>
        </p:nvPicPr>
        <p:blipFill>
          <a:blip r:embed="rId4" cstate="print"/>
          <a:srcRect/>
          <a:stretch>
            <a:fillRect/>
          </a:stretch>
        </p:blipFill>
        <p:spPr bwMode="auto">
          <a:xfrm>
            <a:off x="3131840" y="5733256"/>
            <a:ext cx="3642345" cy="890704"/>
          </a:xfrm>
          <a:prstGeom prst="rect">
            <a:avLst/>
          </a:prstGeom>
          <a:noFill/>
          <a:ln w="9525">
            <a:solidFill>
              <a:schemeClr val="accent1"/>
            </a:solidFill>
            <a:miter lim="800000"/>
            <a:headEnd/>
            <a:tailEnd/>
          </a:ln>
        </p:spPr>
      </p:pic>
      <p:grpSp>
        <p:nvGrpSpPr>
          <p:cNvPr id="17" name="Skupina 16"/>
          <p:cNvGrpSpPr/>
          <p:nvPr/>
        </p:nvGrpSpPr>
        <p:grpSpPr>
          <a:xfrm>
            <a:off x="7668344" y="2636912"/>
            <a:ext cx="576064" cy="360040"/>
            <a:chOff x="5724128" y="-171400"/>
            <a:chExt cx="576064" cy="360040"/>
          </a:xfrm>
        </p:grpSpPr>
        <p:cxnSp>
          <p:nvCxnSpPr>
            <p:cNvPr id="13" name="Přímá spojovací čára 12"/>
            <p:cNvCxnSpPr/>
            <p:nvPr/>
          </p:nvCxnSpPr>
          <p:spPr>
            <a:xfrm>
              <a:off x="5724128" y="-171400"/>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5724128" y="188640"/>
              <a:ext cx="576064"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Volný tvar 15"/>
            <p:cNvSpPr/>
            <p:nvPr/>
          </p:nvSpPr>
          <p:spPr>
            <a:xfrm>
              <a:off x="5797899" y="-43323"/>
              <a:ext cx="492369" cy="163903"/>
            </a:xfrm>
            <a:custGeom>
              <a:avLst/>
              <a:gdLst>
                <a:gd name="connsiteX0" fmla="*/ 0 w 492369"/>
                <a:gd name="connsiteY0" fmla="*/ 163903 h 163903"/>
                <a:gd name="connsiteX1" fmla="*/ 80387 w 492369"/>
                <a:gd name="connsiteY1" fmla="*/ 153855 h 163903"/>
                <a:gd name="connsiteX2" fmla="*/ 110532 w 492369"/>
                <a:gd name="connsiteY2" fmla="*/ 143807 h 163903"/>
                <a:gd name="connsiteX3" fmla="*/ 130628 w 492369"/>
                <a:gd name="connsiteY3" fmla="*/ 113661 h 163903"/>
                <a:gd name="connsiteX4" fmla="*/ 160774 w 492369"/>
                <a:gd name="connsiteY4" fmla="*/ 83516 h 163903"/>
                <a:gd name="connsiteX5" fmla="*/ 170822 w 492369"/>
                <a:gd name="connsiteY5" fmla="*/ 53371 h 163903"/>
                <a:gd name="connsiteX6" fmla="*/ 291402 w 492369"/>
                <a:gd name="connsiteY6" fmla="*/ 33275 h 163903"/>
                <a:gd name="connsiteX7" fmla="*/ 351692 w 492369"/>
                <a:gd name="connsiteY7" fmla="*/ 73468 h 163903"/>
                <a:gd name="connsiteX8" fmla="*/ 411982 w 492369"/>
                <a:gd name="connsiteY8" fmla="*/ 113661 h 163903"/>
                <a:gd name="connsiteX9" fmla="*/ 492369 w 492369"/>
                <a:gd name="connsiteY9" fmla="*/ 133758 h 16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369" h="163903">
                  <a:moveTo>
                    <a:pt x="0" y="163903"/>
                  </a:moveTo>
                  <a:cubicBezTo>
                    <a:pt x="26796" y="160554"/>
                    <a:pt x="53818" y="158685"/>
                    <a:pt x="80387" y="153855"/>
                  </a:cubicBezTo>
                  <a:cubicBezTo>
                    <a:pt x="90808" y="151960"/>
                    <a:pt x="102261" y="150424"/>
                    <a:pt x="110532" y="143807"/>
                  </a:cubicBezTo>
                  <a:cubicBezTo>
                    <a:pt x="119962" y="136263"/>
                    <a:pt x="122897" y="122939"/>
                    <a:pt x="130628" y="113661"/>
                  </a:cubicBezTo>
                  <a:cubicBezTo>
                    <a:pt x="139725" y="102744"/>
                    <a:pt x="150725" y="93564"/>
                    <a:pt x="160774" y="83516"/>
                  </a:cubicBezTo>
                  <a:cubicBezTo>
                    <a:pt x="164123" y="73468"/>
                    <a:pt x="164947" y="62184"/>
                    <a:pt x="170822" y="53371"/>
                  </a:cubicBezTo>
                  <a:cubicBezTo>
                    <a:pt x="206402" y="0"/>
                    <a:pt x="221018" y="25454"/>
                    <a:pt x="291402" y="33275"/>
                  </a:cubicBezTo>
                  <a:cubicBezTo>
                    <a:pt x="387568" y="129441"/>
                    <a:pt x="264439" y="15300"/>
                    <a:pt x="351692" y="73468"/>
                  </a:cubicBezTo>
                  <a:cubicBezTo>
                    <a:pt x="426961" y="123647"/>
                    <a:pt x="340305" y="89769"/>
                    <a:pt x="411982" y="113661"/>
                  </a:cubicBezTo>
                  <a:cubicBezTo>
                    <a:pt x="456062" y="143048"/>
                    <a:pt x="430050" y="133758"/>
                    <a:pt x="492369" y="13375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pic>
        <p:nvPicPr>
          <p:cNvPr id="20482" name="Picture 2"/>
          <p:cNvPicPr>
            <a:picLocks noChangeAspect="1" noChangeArrowheads="1"/>
          </p:cNvPicPr>
          <p:nvPr/>
        </p:nvPicPr>
        <p:blipFill>
          <a:blip r:embed="rId5" cstate="print"/>
          <a:srcRect/>
          <a:stretch>
            <a:fillRect/>
          </a:stretch>
        </p:blipFill>
        <p:spPr bwMode="auto">
          <a:xfrm>
            <a:off x="4283968" y="4725144"/>
            <a:ext cx="2667000" cy="76200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anim calcmode="lin" valueType="num">
                                      <p:cBhvr additive="base">
                                        <p:cTn id="7"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anim calcmode="lin" valueType="num">
                                      <p:cBhvr additive="base">
                                        <p:cTn id="11"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23">
                                            <p:txEl>
                                              <p:pRg st="3" end="3"/>
                                            </p:txEl>
                                          </p:spTgt>
                                        </p:tgtEl>
                                        <p:attrNameLst>
                                          <p:attrName>style.visibility</p:attrName>
                                        </p:attrNameLst>
                                      </p:cBhvr>
                                      <p:to>
                                        <p:strVal val="visible"/>
                                      </p:to>
                                    </p:set>
                                    <p:anim calcmode="lin" valueType="num">
                                      <p:cBhvr additive="base">
                                        <p:cTn id="17"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2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723">
                                            <p:txEl>
                                              <p:pRg st="4" end="4"/>
                                            </p:txEl>
                                          </p:spTgt>
                                        </p:tgtEl>
                                        <p:attrNameLst>
                                          <p:attrName>style.visibility</p:attrName>
                                        </p:attrNameLst>
                                      </p:cBhvr>
                                      <p:to>
                                        <p:strVal val="visible"/>
                                      </p:to>
                                    </p:set>
                                    <p:anim calcmode="lin" valueType="num">
                                      <p:cBhvr additive="base">
                                        <p:cTn id="27"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72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723">
                                            <p:txEl>
                                              <p:pRg st="5" end="5"/>
                                            </p:txEl>
                                          </p:spTgt>
                                        </p:tgtEl>
                                        <p:attrNameLst>
                                          <p:attrName>style.visibility</p:attrName>
                                        </p:attrNameLst>
                                      </p:cBhvr>
                                      <p:to>
                                        <p:strVal val="visible"/>
                                      </p:to>
                                    </p:set>
                                    <p:anim calcmode="lin" valueType="num">
                                      <p:cBhvr additive="base">
                                        <p:cTn id="31" dur="5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723">
                                            <p:txEl>
                                              <p:pRg st="6" end="6"/>
                                            </p:txEl>
                                          </p:spTgt>
                                        </p:tgtEl>
                                        <p:attrNameLst>
                                          <p:attrName>style.visibility</p:attrName>
                                        </p:attrNameLst>
                                      </p:cBhvr>
                                      <p:to>
                                        <p:strVal val="visible"/>
                                      </p:to>
                                    </p:set>
                                    <p:anim calcmode="lin" valueType="num">
                                      <p:cBhvr additive="base">
                                        <p:cTn id="35" dur="500" fill="hold"/>
                                        <p:tgtEl>
                                          <p:spTgt spid="3072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2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723">
                                            <p:txEl>
                                              <p:pRg st="7" end="7"/>
                                            </p:txEl>
                                          </p:spTgt>
                                        </p:tgtEl>
                                        <p:attrNameLst>
                                          <p:attrName>style.visibility</p:attrName>
                                        </p:attrNameLst>
                                      </p:cBhvr>
                                      <p:to>
                                        <p:strVal val="visible"/>
                                      </p:to>
                                    </p:set>
                                    <p:anim calcmode="lin" valueType="num">
                                      <p:cBhvr additive="base">
                                        <p:cTn id="39" dur="500" fill="hold"/>
                                        <p:tgtEl>
                                          <p:spTgt spid="3072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72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0723">
                                            <p:txEl>
                                              <p:pRg st="8" end="8"/>
                                            </p:txEl>
                                          </p:spTgt>
                                        </p:tgtEl>
                                        <p:attrNameLst>
                                          <p:attrName>style.visibility</p:attrName>
                                        </p:attrNameLst>
                                      </p:cBhvr>
                                      <p:to>
                                        <p:strVal val="visible"/>
                                      </p:to>
                                    </p:set>
                                    <p:anim calcmode="lin" valueType="num">
                                      <p:cBhvr additive="base">
                                        <p:cTn id="43" dur="500" fill="hold"/>
                                        <p:tgtEl>
                                          <p:spTgt spid="3072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2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723">
                                            <p:txEl>
                                              <p:pRg st="9" end="9"/>
                                            </p:txEl>
                                          </p:spTgt>
                                        </p:tgtEl>
                                        <p:attrNameLst>
                                          <p:attrName>style.visibility</p:attrName>
                                        </p:attrNameLst>
                                      </p:cBhvr>
                                      <p:to>
                                        <p:strVal val="visible"/>
                                      </p:to>
                                    </p:set>
                                    <p:anim calcmode="lin" valueType="num">
                                      <p:cBhvr additive="base">
                                        <p:cTn id="47" dur="500" fill="hold"/>
                                        <p:tgtEl>
                                          <p:spTgt spid="3072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723">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2772"/>
                                        </p:tgtEl>
                                        <p:attrNameLst>
                                          <p:attrName>style.visibility</p:attrName>
                                        </p:attrNameLst>
                                      </p:cBhvr>
                                      <p:to>
                                        <p:strVal val="visible"/>
                                      </p:to>
                                    </p:set>
                                    <p:anim calcmode="lin" valueType="num">
                                      <p:cBhvr additive="base">
                                        <p:cTn id="51" dur="500" fill="hold"/>
                                        <p:tgtEl>
                                          <p:spTgt spid="32772"/>
                                        </p:tgtEl>
                                        <p:attrNameLst>
                                          <p:attrName>ppt_x</p:attrName>
                                        </p:attrNameLst>
                                      </p:cBhvr>
                                      <p:tavLst>
                                        <p:tav tm="0">
                                          <p:val>
                                            <p:strVal val="#ppt_x"/>
                                          </p:val>
                                        </p:tav>
                                        <p:tav tm="100000">
                                          <p:val>
                                            <p:strVal val="#ppt_x"/>
                                          </p:val>
                                        </p:tav>
                                      </p:tavLst>
                                    </p:anim>
                                    <p:anim calcmode="lin" valueType="num">
                                      <p:cBhvr additive="base">
                                        <p:cTn id="52" dur="500" fill="hold"/>
                                        <p:tgtEl>
                                          <p:spTgt spid="3277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2773"/>
                                        </p:tgtEl>
                                        <p:attrNameLst>
                                          <p:attrName>style.visibility</p:attrName>
                                        </p:attrNameLst>
                                      </p:cBhvr>
                                      <p:to>
                                        <p:strVal val="visible"/>
                                      </p:to>
                                    </p:set>
                                    <p:anim calcmode="lin" valueType="num">
                                      <p:cBhvr additive="base">
                                        <p:cTn id="55" dur="500" fill="hold"/>
                                        <p:tgtEl>
                                          <p:spTgt spid="32773"/>
                                        </p:tgtEl>
                                        <p:attrNameLst>
                                          <p:attrName>ppt_x</p:attrName>
                                        </p:attrNameLst>
                                      </p:cBhvr>
                                      <p:tavLst>
                                        <p:tav tm="0">
                                          <p:val>
                                            <p:strVal val="#ppt_x"/>
                                          </p:val>
                                        </p:tav>
                                        <p:tav tm="100000">
                                          <p:val>
                                            <p:strVal val="#ppt_x"/>
                                          </p:val>
                                        </p:tav>
                                      </p:tavLst>
                                    </p:anim>
                                    <p:anim calcmode="lin" valueType="num">
                                      <p:cBhvr additive="base">
                                        <p:cTn id="56" dur="500" fill="hold"/>
                                        <p:tgtEl>
                                          <p:spTgt spid="3277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2774"/>
                                        </p:tgtEl>
                                        <p:attrNameLst>
                                          <p:attrName>style.visibility</p:attrName>
                                        </p:attrNameLst>
                                      </p:cBhvr>
                                      <p:to>
                                        <p:strVal val="visible"/>
                                      </p:to>
                                    </p:set>
                                    <p:anim calcmode="lin" valueType="num">
                                      <p:cBhvr additive="base">
                                        <p:cTn id="59" dur="500" fill="hold"/>
                                        <p:tgtEl>
                                          <p:spTgt spid="32774"/>
                                        </p:tgtEl>
                                        <p:attrNameLst>
                                          <p:attrName>ppt_x</p:attrName>
                                        </p:attrNameLst>
                                      </p:cBhvr>
                                      <p:tavLst>
                                        <p:tav tm="0">
                                          <p:val>
                                            <p:strVal val="#ppt_x"/>
                                          </p:val>
                                        </p:tav>
                                        <p:tav tm="100000">
                                          <p:val>
                                            <p:strVal val="#ppt_x"/>
                                          </p:val>
                                        </p:tav>
                                      </p:tavLst>
                                    </p:anim>
                                    <p:anim calcmode="lin" valueType="num">
                                      <p:cBhvr additive="base">
                                        <p:cTn id="60" dur="500" fill="hold"/>
                                        <p:tgtEl>
                                          <p:spTgt spid="3277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2776"/>
                                        </p:tgtEl>
                                        <p:attrNameLst>
                                          <p:attrName>style.visibility</p:attrName>
                                        </p:attrNameLst>
                                      </p:cBhvr>
                                      <p:to>
                                        <p:strVal val="visible"/>
                                      </p:to>
                                    </p:set>
                                    <p:anim calcmode="lin" valueType="num">
                                      <p:cBhvr additive="base">
                                        <p:cTn id="67" dur="500" fill="hold"/>
                                        <p:tgtEl>
                                          <p:spTgt spid="32776"/>
                                        </p:tgtEl>
                                        <p:attrNameLst>
                                          <p:attrName>ppt_x</p:attrName>
                                        </p:attrNameLst>
                                      </p:cBhvr>
                                      <p:tavLst>
                                        <p:tav tm="0">
                                          <p:val>
                                            <p:strVal val="#ppt_x"/>
                                          </p:val>
                                        </p:tav>
                                        <p:tav tm="100000">
                                          <p:val>
                                            <p:strVal val="#ppt_x"/>
                                          </p:val>
                                        </p:tav>
                                      </p:tavLst>
                                    </p:anim>
                                    <p:anim calcmode="lin" valueType="num">
                                      <p:cBhvr additive="base">
                                        <p:cTn id="68" dur="500" fill="hold"/>
                                        <p:tgtEl>
                                          <p:spTgt spid="3277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0482"/>
                                        </p:tgtEl>
                                        <p:attrNameLst>
                                          <p:attrName>style.visibility</p:attrName>
                                        </p:attrNameLst>
                                      </p:cBhvr>
                                      <p:to>
                                        <p:strVal val="visible"/>
                                      </p:to>
                                    </p:set>
                                    <p:anim calcmode="lin" valueType="num">
                                      <p:cBhvr additive="base">
                                        <p:cTn id="71" dur="500" fill="hold"/>
                                        <p:tgtEl>
                                          <p:spTgt spid="20482"/>
                                        </p:tgtEl>
                                        <p:attrNameLst>
                                          <p:attrName>ppt_x</p:attrName>
                                        </p:attrNameLst>
                                      </p:cBhvr>
                                      <p:tavLst>
                                        <p:tav tm="0">
                                          <p:val>
                                            <p:strVal val="#ppt_x"/>
                                          </p:val>
                                        </p:tav>
                                        <p:tav tm="100000">
                                          <p:val>
                                            <p:strVal val="#ppt_x"/>
                                          </p:val>
                                        </p:tav>
                                      </p:tavLst>
                                    </p:anim>
                                    <p:anim calcmode="lin" valueType="num">
                                      <p:cBhvr additive="base">
                                        <p:cTn id="72"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Biotransformace organických polutantů MO</a:t>
            </a:r>
            <a:endParaRPr lang="cs-CZ" dirty="0"/>
          </a:p>
        </p:txBody>
      </p:sp>
      <p:grpSp>
        <p:nvGrpSpPr>
          <p:cNvPr id="3" name="Group 2"/>
          <p:cNvGrpSpPr>
            <a:grpSpLocks/>
          </p:cNvGrpSpPr>
          <p:nvPr/>
        </p:nvGrpSpPr>
        <p:grpSpPr bwMode="auto">
          <a:xfrm>
            <a:off x="73025" y="1341438"/>
            <a:ext cx="8074025" cy="4314825"/>
            <a:chOff x="340" y="572"/>
            <a:chExt cx="5268" cy="2718"/>
          </a:xfrm>
        </p:grpSpPr>
        <p:grpSp>
          <p:nvGrpSpPr>
            <p:cNvPr id="2141" name="Group 3"/>
            <p:cNvGrpSpPr>
              <a:grpSpLocks/>
            </p:cNvGrpSpPr>
            <p:nvPr/>
          </p:nvGrpSpPr>
          <p:grpSpPr bwMode="auto">
            <a:xfrm>
              <a:off x="340" y="572"/>
              <a:ext cx="5268" cy="2718"/>
              <a:chOff x="334" y="645"/>
              <a:chExt cx="5268" cy="2718"/>
            </a:xfrm>
          </p:grpSpPr>
          <p:sp>
            <p:nvSpPr>
              <p:cNvPr id="2143" name="Freeform 4"/>
              <p:cNvSpPr>
                <a:spLocks/>
              </p:cNvSpPr>
              <p:nvPr/>
            </p:nvSpPr>
            <p:spPr bwMode="auto">
              <a:xfrm>
                <a:off x="1358" y="957"/>
                <a:ext cx="4244" cy="2406"/>
              </a:xfrm>
              <a:custGeom>
                <a:avLst/>
                <a:gdLst>
                  <a:gd name="T0" fmla="*/ 4232 w 4244"/>
                  <a:gd name="T1" fmla="*/ 1356 h 2406"/>
                  <a:gd name="T2" fmla="*/ 4174 w 4244"/>
                  <a:gd name="T3" fmla="*/ 1518 h 2406"/>
                  <a:gd name="T4" fmla="*/ 4074 w 4244"/>
                  <a:gd name="T5" fmla="*/ 1672 h 2406"/>
                  <a:gd name="T6" fmla="*/ 3934 w 4244"/>
                  <a:gd name="T7" fmla="*/ 1818 h 2406"/>
                  <a:gd name="T8" fmla="*/ 3756 w 4244"/>
                  <a:gd name="T9" fmla="*/ 1952 h 2406"/>
                  <a:gd name="T10" fmla="*/ 3546 w 4244"/>
                  <a:gd name="T11" fmla="*/ 2072 h 2406"/>
                  <a:gd name="T12" fmla="*/ 3306 w 4244"/>
                  <a:gd name="T13" fmla="*/ 2178 h 2406"/>
                  <a:gd name="T14" fmla="*/ 3040 w 4244"/>
                  <a:gd name="T15" fmla="*/ 2266 h 2406"/>
                  <a:gd name="T16" fmla="*/ 2752 w 4244"/>
                  <a:gd name="T17" fmla="*/ 2334 h 2406"/>
                  <a:gd name="T18" fmla="*/ 2446 w 4244"/>
                  <a:gd name="T19" fmla="*/ 2382 h 2406"/>
                  <a:gd name="T20" fmla="*/ 2124 w 4244"/>
                  <a:gd name="T21" fmla="*/ 2404 h 2406"/>
                  <a:gd name="T22" fmla="*/ 1802 w 4244"/>
                  <a:gd name="T23" fmla="*/ 2400 h 2406"/>
                  <a:gd name="T24" fmla="*/ 1496 w 4244"/>
                  <a:gd name="T25" fmla="*/ 2366 h 2406"/>
                  <a:gd name="T26" fmla="*/ 1208 w 4244"/>
                  <a:gd name="T27" fmla="*/ 2308 h 2406"/>
                  <a:gd name="T28" fmla="*/ 942 w 4244"/>
                  <a:gd name="T29" fmla="*/ 2224 h 2406"/>
                  <a:gd name="T30" fmla="*/ 702 w 4244"/>
                  <a:gd name="T31" fmla="*/ 2118 h 2406"/>
                  <a:gd name="T32" fmla="*/ 492 w 4244"/>
                  <a:gd name="T33" fmla="*/ 1990 h 2406"/>
                  <a:gd name="T34" fmla="*/ 314 w 4244"/>
                  <a:gd name="T35" fmla="*/ 1844 h 2406"/>
                  <a:gd name="T36" fmla="*/ 172 w 4244"/>
                  <a:gd name="T37" fmla="*/ 1680 h 2406"/>
                  <a:gd name="T38" fmla="*/ 70 w 4244"/>
                  <a:gd name="T39" fmla="*/ 1500 h 2406"/>
                  <a:gd name="T40" fmla="*/ 12 w 4244"/>
                  <a:gd name="T41" fmla="*/ 1308 h 2406"/>
                  <a:gd name="T42" fmla="*/ 2 w 4244"/>
                  <a:gd name="T43" fmla="*/ 1104 h 2406"/>
                  <a:gd name="T44" fmla="*/ 40 w 4244"/>
                  <a:gd name="T45" fmla="*/ 906 h 2406"/>
                  <a:gd name="T46" fmla="*/ 122 w 4244"/>
                  <a:gd name="T47" fmla="*/ 724 h 2406"/>
                  <a:gd name="T48" fmla="*/ 248 w 4244"/>
                  <a:gd name="T49" fmla="*/ 556 h 2406"/>
                  <a:gd name="T50" fmla="*/ 412 w 4244"/>
                  <a:gd name="T51" fmla="*/ 408 h 2406"/>
                  <a:gd name="T52" fmla="*/ 610 w 4244"/>
                  <a:gd name="T53" fmla="*/ 278 h 2406"/>
                  <a:gd name="T54" fmla="*/ 840 w 4244"/>
                  <a:gd name="T55" fmla="*/ 170 h 2406"/>
                  <a:gd name="T56" fmla="*/ 1100 w 4244"/>
                  <a:gd name="T57" fmla="*/ 88 h 2406"/>
                  <a:gd name="T58" fmla="*/ 1382 w 4244"/>
                  <a:gd name="T59" fmla="*/ 32 h 2406"/>
                  <a:gd name="T60" fmla="*/ 1686 w 4244"/>
                  <a:gd name="T61" fmla="*/ 2 h 2406"/>
                  <a:gd name="T62" fmla="*/ 2010 w 4244"/>
                  <a:gd name="T63" fmla="*/ 4 h 2406"/>
                  <a:gd name="T64" fmla="*/ 2340 w 4244"/>
                  <a:gd name="T65" fmla="*/ 36 h 2406"/>
                  <a:gd name="T66" fmla="*/ 2656 w 4244"/>
                  <a:gd name="T67" fmla="*/ 88 h 2406"/>
                  <a:gd name="T68" fmla="*/ 2954 w 4244"/>
                  <a:gd name="T69" fmla="*/ 162 h 2406"/>
                  <a:gd name="T70" fmla="*/ 3230 w 4244"/>
                  <a:gd name="T71" fmla="*/ 254 h 2406"/>
                  <a:gd name="T72" fmla="*/ 3480 w 4244"/>
                  <a:gd name="T73" fmla="*/ 360 h 2406"/>
                  <a:gd name="T74" fmla="*/ 3700 w 4244"/>
                  <a:gd name="T75" fmla="*/ 482 h 2406"/>
                  <a:gd name="T76" fmla="*/ 3888 w 4244"/>
                  <a:gd name="T77" fmla="*/ 618 h 2406"/>
                  <a:gd name="T78" fmla="*/ 4040 w 4244"/>
                  <a:gd name="T79" fmla="*/ 762 h 2406"/>
                  <a:gd name="T80" fmla="*/ 4152 w 4244"/>
                  <a:gd name="T81" fmla="*/ 916 h 2406"/>
                  <a:gd name="T82" fmla="*/ 4222 w 4244"/>
                  <a:gd name="T83" fmla="*/ 1078 h 2406"/>
                  <a:gd name="T84" fmla="*/ 4244 w 4244"/>
                  <a:gd name="T85" fmla="*/ 1244 h 24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44"/>
                  <a:gd name="T130" fmla="*/ 0 h 2406"/>
                  <a:gd name="T131" fmla="*/ 4244 w 4244"/>
                  <a:gd name="T132" fmla="*/ 2406 h 24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44" h="2406">
                    <a:moveTo>
                      <a:pt x="4244" y="1244"/>
                    </a:moveTo>
                    <a:lnTo>
                      <a:pt x="4240" y="1300"/>
                    </a:lnTo>
                    <a:lnTo>
                      <a:pt x="4232" y="1356"/>
                    </a:lnTo>
                    <a:lnTo>
                      <a:pt x="4218" y="1410"/>
                    </a:lnTo>
                    <a:lnTo>
                      <a:pt x="4198" y="1464"/>
                    </a:lnTo>
                    <a:lnTo>
                      <a:pt x="4174" y="1518"/>
                    </a:lnTo>
                    <a:lnTo>
                      <a:pt x="4146" y="1570"/>
                    </a:lnTo>
                    <a:lnTo>
                      <a:pt x="4112" y="1622"/>
                    </a:lnTo>
                    <a:lnTo>
                      <a:pt x="4074" y="1672"/>
                    </a:lnTo>
                    <a:lnTo>
                      <a:pt x="4032" y="1722"/>
                    </a:lnTo>
                    <a:lnTo>
                      <a:pt x="3984" y="1770"/>
                    </a:lnTo>
                    <a:lnTo>
                      <a:pt x="3934" y="1818"/>
                    </a:lnTo>
                    <a:lnTo>
                      <a:pt x="3878" y="1864"/>
                    </a:lnTo>
                    <a:lnTo>
                      <a:pt x="3818" y="1908"/>
                    </a:lnTo>
                    <a:lnTo>
                      <a:pt x="3756" y="1952"/>
                    </a:lnTo>
                    <a:lnTo>
                      <a:pt x="3690" y="1994"/>
                    </a:lnTo>
                    <a:lnTo>
                      <a:pt x="3620" y="2034"/>
                    </a:lnTo>
                    <a:lnTo>
                      <a:pt x="3546" y="2072"/>
                    </a:lnTo>
                    <a:lnTo>
                      <a:pt x="3468" y="2110"/>
                    </a:lnTo>
                    <a:lnTo>
                      <a:pt x="3390" y="2146"/>
                    </a:lnTo>
                    <a:lnTo>
                      <a:pt x="3306" y="2178"/>
                    </a:lnTo>
                    <a:lnTo>
                      <a:pt x="3220" y="2210"/>
                    </a:lnTo>
                    <a:lnTo>
                      <a:pt x="3132" y="2240"/>
                    </a:lnTo>
                    <a:lnTo>
                      <a:pt x="3040" y="2266"/>
                    </a:lnTo>
                    <a:lnTo>
                      <a:pt x="2946" y="2292"/>
                    </a:lnTo>
                    <a:lnTo>
                      <a:pt x="2850" y="2314"/>
                    </a:lnTo>
                    <a:lnTo>
                      <a:pt x="2752" y="2334"/>
                    </a:lnTo>
                    <a:lnTo>
                      <a:pt x="2652" y="2352"/>
                    </a:lnTo>
                    <a:lnTo>
                      <a:pt x="2550" y="2368"/>
                    </a:lnTo>
                    <a:lnTo>
                      <a:pt x="2446" y="2382"/>
                    </a:lnTo>
                    <a:lnTo>
                      <a:pt x="2340" y="2392"/>
                    </a:lnTo>
                    <a:lnTo>
                      <a:pt x="2232" y="2400"/>
                    </a:lnTo>
                    <a:lnTo>
                      <a:pt x="2124" y="2404"/>
                    </a:lnTo>
                    <a:lnTo>
                      <a:pt x="2016" y="2406"/>
                    </a:lnTo>
                    <a:lnTo>
                      <a:pt x="1908" y="2404"/>
                    </a:lnTo>
                    <a:lnTo>
                      <a:pt x="1802" y="2400"/>
                    </a:lnTo>
                    <a:lnTo>
                      <a:pt x="1698" y="2392"/>
                    </a:lnTo>
                    <a:lnTo>
                      <a:pt x="1596" y="2380"/>
                    </a:lnTo>
                    <a:lnTo>
                      <a:pt x="1496" y="2366"/>
                    </a:lnTo>
                    <a:lnTo>
                      <a:pt x="1396" y="2350"/>
                    </a:lnTo>
                    <a:lnTo>
                      <a:pt x="1300" y="2330"/>
                    </a:lnTo>
                    <a:lnTo>
                      <a:pt x="1208" y="2308"/>
                    </a:lnTo>
                    <a:lnTo>
                      <a:pt x="1116" y="2282"/>
                    </a:lnTo>
                    <a:lnTo>
                      <a:pt x="1028" y="2254"/>
                    </a:lnTo>
                    <a:lnTo>
                      <a:pt x="942" y="2224"/>
                    </a:lnTo>
                    <a:lnTo>
                      <a:pt x="858" y="2190"/>
                    </a:lnTo>
                    <a:lnTo>
                      <a:pt x="778" y="2156"/>
                    </a:lnTo>
                    <a:lnTo>
                      <a:pt x="702" y="2118"/>
                    </a:lnTo>
                    <a:lnTo>
                      <a:pt x="628" y="2078"/>
                    </a:lnTo>
                    <a:lnTo>
                      <a:pt x="558" y="2034"/>
                    </a:lnTo>
                    <a:lnTo>
                      <a:pt x="492" y="1990"/>
                    </a:lnTo>
                    <a:lnTo>
                      <a:pt x="428" y="1944"/>
                    </a:lnTo>
                    <a:lnTo>
                      <a:pt x="368" y="1894"/>
                    </a:lnTo>
                    <a:lnTo>
                      <a:pt x="314" y="1844"/>
                    </a:lnTo>
                    <a:lnTo>
                      <a:pt x="262" y="1790"/>
                    </a:lnTo>
                    <a:lnTo>
                      <a:pt x="216" y="1736"/>
                    </a:lnTo>
                    <a:lnTo>
                      <a:pt x="172" y="1680"/>
                    </a:lnTo>
                    <a:lnTo>
                      <a:pt x="134" y="1622"/>
                    </a:lnTo>
                    <a:lnTo>
                      <a:pt x="100" y="1562"/>
                    </a:lnTo>
                    <a:lnTo>
                      <a:pt x="70" y="1500"/>
                    </a:lnTo>
                    <a:lnTo>
                      <a:pt x="46" y="1438"/>
                    </a:lnTo>
                    <a:lnTo>
                      <a:pt x="28" y="1374"/>
                    </a:lnTo>
                    <a:lnTo>
                      <a:pt x="12" y="1308"/>
                    </a:lnTo>
                    <a:lnTo>
                      <a:pt x="4" y="1240"/>
                    </a:lnTo>
                    <a:lnTo>
                      <a:pt x="0" y="1172"/>
                    </a:lnTo>
                    <a:lnTo>
                      <a:pt x="2" y="1104"/>
                    </a:lnTo>
                    <a:lnTo>
                      <a:pt x="10" y="1036"/>
                    </a:lnTo>
                    <a:lnTo>
                      <a:pt x="22" y="972"/>
                    </a:lnTo>
                    <a:lnTo>
                      <a:pt x="40" y="906"/>
                    </a:lnTo>
                    <a:lnTo>
                      <a:pt x="62" y="844"/>
                    </a:lnTo>
                    <a:lnTo>
                      <a:pt x="90" y="784"/>
                    </a:lnTo>
                    <a:lnTo>
                      <a:pt x="122" y="724"/>
                    </a:lnTo>
                    <a:lnTo>
                      <a:pt x="160" y="666"/>
                    </a:lnTo>
                    <a:lnTo>
                      <a:pt x="202" y="610"/>
                    </a:lnTo>
                    <a:lnTo>
                      <a:pt x="248" y="556"/>
                    </a:lnTo>
                    <a:lnTo>
                      <a:pt x="298" y="504"/>
                    </a:lnTo>
                    <a:lnTo>
                      <a:pt x="352" y="456"/>
                    </a:lnTo>
                    <a:lnTo>
                      <a:pt x="412" y="408"/>
                    </a:lnTo>
                    <a:lnTo>
                      <a:pt x="474" y="362"/>
                    </a:lnTo>
                    <a:lnTo>
                      <a:pt x="540" y="318"/>
                    </a:lnTo>
                    <a:lnTo>
                      <a:pt x="610" y="278"/>
                    </a:lnTo>
                    <a:lnTo>
                      <a:pt x="684" y="240"/>
                    </a:lnTo>
                    <a:lnTo>
                      <a:pt x="760" y="204"/>
                    </a:lnTo>
                    <a:lnTo>
                      <a:pt x="840" y="170"/>
                    </a:lnTo>
                    <a:lnTo>
                      <a:pt x="924" y="140"/>
                    </a:lnTo>
                    <a:lnTo>
                      <a:pt x="1010" y="112"/>
                    </a:lnTo>
                    <a:lnTo>
                      <a:pt x="1100" y="88"/>
                    </a:lnTo>
                    <a:lnTo>
                      <a:pt x="1190" y="66"/>
                    </a:lnTo>
                    <a:lnTo>
                      <a:pt x="1286" y="46"/>
                    </a:lnTo>
                    <a:lnTo>
                      <a:pt x="1382" y="32"/>
                    </a:lnTo>
                    <a:lnTo>
                      <a:pt x="1482" y="18"/>
                    </a:lnTo>
                    <a:lnTo>
                      <a:pt x="1584" y="8"/>
                    </a:lnTo>
                    <a:lnTo>
                      <a:pt x="1686" y="2"/>
                    </a:lnTo>
                    <a:lnTo>
                      <a:pt x="1792" y="0"/>
                    </a:lnTo>
                    <a:lnTo>
                      <a:pt x="1900" y="0"/>
                    </a:lnTo>
                    <a:lnTo>
                      <a:pt x="2010" y="4"/>
                    </a:lnTo>
                    <a:lnTo>
                      <a:pt x="2120" y="12"/>
                    </a:lnTo>
                    <a:lnTo>
                      <a:pt x="2230" y="22"/>
                    </a:lnTo>
                    <a:lnTo>
                      <a:pt x="2340" y="36"/>
                    </a:lnTo>
                    <a:lnTo>
                      <a:pt x="2448" y="50"/>
                    </a:lnTo>
                    <a:lnTo>
                      <a:pt x="2554" y="68"/>
                    </a:lnTo>
                    <a:lnTo>
                      <a:pt x="2656" y="88"/>
                    </a:lnTo>
                    <a:lnTo>
                      <a:pt x="2758" y="110"/>
                    </a:lnTo>
                    <a:lnTo>
                      <a:pt x="2858" y="136"/>
                    </a:lnTo>
                    <a:lnTo>
                      <a:pt x="2954" y="162"/>
                    </a:lnTo>
                    <a:lnTo>
                      <a:pt x="3050" y="190"/>
                    </a:lnTo>
                    <a:lnTo>
                      <a:pt x="3142" y="220"/>
                    </a:lnTo>
                    <a:lnTo>
                      <a:pt x="3230" y="254"/>
                    </a:lnTo>
                    <a:lnTo>
                      <a:pt x="3316" y="288"/>
                    </a:lnTo>
                    <a:lnTo>
                      <a:pt x="3400" y="324"/>
                    </a:lnTo>
                    <a:lnTo>
                      <a:pt x="3480" y="360"/>
                    </a:lnTo>
                    <a:lnTo>
                      <a:pt x="3558" y="400"/>
                    </a:lnTo>
                    <a:lnTo>
                      <a:pt x="3630" y="440"/>
                    </a:lnTo>
                    <a:lnTo>
                      <a:pt x="3700" y="482"/>
                    </a:lnTo>
                    <a:lnTo>
                      <a:pt x="3768" y="526"/>
                    </a:lnTo>
                    <a:lnTo>
                      <a:pt x="3830" y="572"/>
                    </a:lnTo>
                    <a:lnTo>
                      <a:pt x="3888" y="618"/>
                    </a:lnTo>
                    <a:lnTo>
                      <a:pt x="3944" y="664"/>
                    </a:lnTo>
                    <a:lnTo>
                      <a:pt x="3994" y="714"/>
                    </a:lnTo>
                    <a:lnTo>
                      <a:pt x="4040" y="762"/>
                    </a:lnTo>
                    <a:lnTo>
                      <a:pt x="4082" y="814"/>
                    </a:lnTo>
                    <a:lnTo>
                      <a:pt x="4120" y="864"/>
                    </a:lnTo>
                    <a:lnTo>
                      <a:pt x="4152" y="916"/>
                    </a:lnTo>
                    <a:lnTo>
                      <a:pt x="4180" y="970"/>
                    </a:lnTo>
                    <a:lnTo>
                      <a:pt x="4204" y="1024"/>
                    </a:lnTo>
                    <a:lnTo>
                      <a:pt x="4222" y="1078"/>
                    </a:lnTo>
                    <a:lnTo>
                      <a:pt x="4234" y="1132"/>
                    </a:lnTo>
                    <a:lnTo>
                      <a:pt x="4242" y="1188"/>
                    </a:lnTo>
                    <a:lnTo>
                      <a:pt x="4244" y="1244"/>
                    </a:lnTo>
                    <a:close/>
                  </a:path>
                </a:pathLst>
              </a:custGeom>
              <a:solidFill>
                <a:srgbClr val="FFFFFF"/>
              </a:solidFill>
              <a:ln w="38100">
                <a:solidFill>
                  <a:srgbClr val="000099"/>
                </a:solidFill>
                <a:round/>
                <a:headEnd/>
                <a:tailEnd/>
              </a:ln>
            </p:spPr>
            <p:txBody>
              <a:bodyPr/>
              <a:lstStyle/>
              <a:p>
                <a:endParaRPr lang="cs-CZ"/>
              </a:p>
            </p:txBody>
          </p:sp>
          <p:sp>
            <p:nvSpPr>
              <p:cNvPr id="2144" name="Freeform 5"/>
              <p:cNvSpPr>
                <a:spLocks/>
              </p:cNvSpPr>
              <p:nvPr/>
            </p:nvSpPr>
            <p:spPr bwMode="auto">
              <a:xfrm>
                <a:off x="1474" y="1017"/>
                <a:ext cx="4032" cy="2286"/>
              </a:xfrm>
              <a:custGeom>
                <a:avLst/>
                <a:gdLst>
                  <a:gd name="T0" fmla="*/ 4020 w 4032"/>
                  <a:gd name="T1" fmla="*/ 1288 h 2286"/>
                  <a:gd name="T2" fmla="*/ 3966 w 4032"/>
                  <a:gd name="T3" fmla="*/ 1442 h 2286"/>
                  <a:gd name="T4" fmla="*/ 3870 w 4032"/>
                  <a:gd name="T5" fmla="*/ 1588 h 2286"/>
                  <a:gd name="T6" fmla="*/ 3736 w 4032"/>
                  <a:gd name="T7" fmla="*/ 1726 h 2286"/>
                  <a:gd name="T8" fmla="*/ 3568 w 4032"/>
                  <a:gd name="T9" fmla="*/ 1854 h 2286"/>
                  <a:gd name="T10" fmla="*/ 3368 w 4032"/>
                  <a:gd name="T11" fmla="*/ 1970 h 2286"/>
                  <a:gd name="T12" fmla="*/ 3140 w 4032"/>
                  <a:gd name="T13" fmla="*/ 2070 h 2286"/>
                  <a:gd name="T14" fmla="*/ 2888 w 4032"/>
                  <a:gd name="T15" fmla="*/ 2154 h 2286"/>
                  <a:gd name="T16" fmla="*/ 2616 w 4032"/>
                  <a:gd name="T17" fmla="*/ 2218 h 2286"/>
                  <a:gd name="T18" fmla="*/ 2324 w 4032"/>
                  <a:gd name="T19" fmla="*/ 2262 h 2286"/>
                  <a:gd name="T20" fmla="*/ 2018 w 4032"/>
                  <a:gd name="T21" fmla="*/ 2284 h 2286"/>
                  <a:gd name="T22" fmla="*/ 1712 w 4032"/>
                  <a:gd name="T23" fmla="*/ 2280 h 2286"/>
                  <a:gd name="T24" fmla="*/ 1420 w 4032"/>
                  <a:gd name="T25" fmla="*/ 2248 h 2286"/>
                  <a:gd name="T26" fmla="*/ 1146 w 4032"/>
                  <a:gd name="T27" fmla="*/ 2192 h 2286"/>
                  <a:gd name="T28" fmla="*/ 894 w 4032"/>
                  <a:gd name="T29" fmla="*/ 2112 h 2286"/>
                  <a:gd name="T30" fmla="*/ 666 w 4032"/>
                  <a:gd name="T31" fmla="*/ 2012 h 2286"/>
                  <a:gd name="T32" fmla="*/ 466 w 4032"/>
                  <a:gd name="T33" fmla="*/ 1890 h 2286"/>
                  <a:gd name="T34" fmla="*/ 298 w 4032"/>
                  <a:gd name="T35" fmla="*/ 1752 h 2286"/>
                  <a:gd name="T36" fmla="*/ 164 w 4032"/>
                  <a:gd name="T37" fmla="*/ 1596 h 2286"/>
                  <a:gd name="T38" fmla="*/ 68 w 4032"/>
                  <a:gd name="T39" fmla="*/ 1426 h 2286"/>
                  <a:gd name="T40" fmla="*/ 12 w 4032"/>
                  <a:gd name="T41" fmla="*/ 1242 h 2286"/>
                  <a:gd name="T42" fmla="*/ 2 w 4032"/>
                  <a:gd name="T43" fmla="*/ 1048 h 2286"/>
                  <a:gd name="T44" fmla="*/ 38 w 4032"/>
                  <a:gd name="T45" fmla="*/ 862 h 2286"/>
                  <a:gd name="T46" fmla="*/ 116 w 4032"/>
                  <a:gd name="T47" fmla="*/ 688 h 2286"/>
                  <a:gd name="T48" fmla="*/ 236 w 4032"/>
                  <a:gd name="T49" fmla="*/ 528 h 2286"/>
                  <a:gd name="T50" fmla="*/ 390 w 4032"/>
                  <a:gd name="T51" fmla="*/ 388 h 2286"/>
                  <a:gd name="T52" fmla="*/ 580 w 4032"/>
                  <a:gd name="T53" fmla="*/ 264 h 2286"/>
                  <a:gd name="T54" fmla="*/ 798 w 4032"/>
                  <a:gd name="T55" fmla="*/ 162 h 2286"/>
                  <a:gd name="T56" fmla="*/ 1044 w 4032"/>
                  <a:gd name="T57" fmla="*/ 84 h 2286"/>
                  <a:gd name="T58" fmla="*/ 1314 w 4032"/>
                  <a:gd name="T59" fmla="*/ 30 h 2286"/>
                  <a:gd name="T60" fmla="*/ 1602 w 4032"/>
                  <a:gd name="T61" fmla="*/ 2 h 2286"/>
                  <a:gd name="T62" fmla="*/ 1908 w 4032"/>
                  <a:gd name="T63" fmla="*/ 4 h 2286"/>
                  <a:gd name="T64" fmla="*/ 2222 w 4032"/>
                  <a:gd name="T65" fmla="*/ 34 h 2286"/>
                  <a:gd name="T66" fmla="*/ 2524 w 4032"/>
                  <a:gd name="T67" fmla="*/ 84 h 2286"/>
                  <a:gd name="T68" fmla="*/ 2806 w 4032"/>
                  <a:gd name="T69" fmla="*/ 154 h 2286"/>
                  <a:gd name="T70" fmla="*/ 3068 w 4032"/>
                  <a:gd name="T71" fmla="*/ 240 h 2286"/>
                  <a:gd name="T72" fmla="*/ 3306 w 4032"/>
                  <a:gd name="T73" fmla="*/ 342 h 2286"/>
                  <a:gd name="T74" fmla="*/ 3516 w 4032"/>
                  <a:gd name="T75" fmla="*/ 458 h 2286"/>
                  <a:gd name="T76" fmla="*/ 3694 w 4032"/>
                  <a:gd name="T77" fmla="*/ 586 h 2286"/>
                  <a:gd name="T78" fmla="*/ 3838 w 4032"/>
                  <a:gd name="T79" fmla="*/ 724 h 2286"/>
                  <a:gd name="T80" fmla="*/ 3944 w 4032"/>
                  <a:gd name="T81" fmla="*/ 872 h 2286"/>
                  <a:gd name="T82" fmla="*/ 4010 w 4032"/>
                  <a:gd name="T83" fmla="*/ 1024 h 2286"/>
                  <a:gd name="T84" fmla="*/ 4032 w 4032"/>
                  <a:gd name="T85" fmla="*/ 1182 h 22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32"/>
                  <a:gd name="T130" fmla="*/ 0 h 2286"/>
                  <a:gd name="T131" fmla="*/ 4032 w 4032"/>
                  <a:gd name="T132" fmla="*/ 2286 h 22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32" h="2286">
                    <a:moveTo>
                      <a:pt x="4032" y="1182"/>
                    </a:moveTo>
                    <a:lnTo>
                      <a:pt x="4028" y="1234"/>
                    </a:lnTo>
                    <a:lnTo>
                      <a:pt x="4020" y="1288"/>
                    </a:lnTo>
                    <a:lnTo>
                      <a:pt x="4006" y="1340"/>
                    </a:lnTo>
                    <a:lnTo>
                      <a:pt x="3988" y="1390"/>
                    </a:lnTo>
                    <a:lnTo>
                      <a:pt x="3966" y="1442"/>
                    </a:lnTo>
                    <a:lnTo>
                      <a:pt x="3938" y="1492"/>
                    </a:lnTo>
                    <a:lnTo>
                      <a:pt x="3906" y="1540"/>
                    </a:lnTo>
                    <a:lnTo>
                      <a:pt x="3870" y="1588"/>
                    </a:lnTo>
                    <a:lnTo>
                      <a:pt x="3830" y="1636"/>
                    </a:lnTo>
                    <a:lnTo>
                      <a:pt x="3786" y="1682"/>
                    </a:lnTo>
                    <a:lnTo>
                      <a:pt x="3736" y="1726"/>
                    </a:lnTo>
                    <a:lnTo>
                      <a:pt x="3684" y="1770"/>
                    </a:lnTo>
                    <a:lnTo>
                      <a:pt x="3628" y="1814"/>
                    </a:lnTo>
                    <a:lnTo>
                      <a:pt x="3568" y="1854"/>
                    </a:lnTo>
                    <a:lnTo>
                      <a:pt x="3504" y="1894"/>
                    </a:lnTo>
                    <a:lnTo>
                      <a:pt x="3438" y="1932"/>
                    </a:lnTo>
                    <a:lnTo>
                      <a:pt x="3368" y="1970"/>
                    </a:lnTo>
                    <a:lnTo>
                      <a:pt x="3296" y="2004"/>
                    </a:lnTo>
                    <a:lnTo>
                      <a:pt x="3220" y="2038"/>
                    </a:lnTo>
                    <a:lnTo>
                      <a:pt x="3140" y="2070"/>
                    </a:lnTo>
                    <a:lnTo>
                      <a:pt x="3060" y="2100"/>
                    </a:lnTo>
                    <a:lnTo>
                      <a:pt x="2976" y="2128"/>
                    </a:lnTo>
                    <a:lnTo>
                      <a:pt x="2888" y="2154"/>
                    </a:lnTo>
                    <a:lnTo>
                      <a:pt x="2800" y="2176"/>
                    </a:lnTo>
                    <a:lnTo>
                      <a:pt x="2708" y="2198"/>
                    </a:lnTo>
                    <a:lnTo>
                      <a:pt x="2616" y="2218"/>
                    </a:lnTo>
                    <a:lnTo>
                      <a:pt x="2520" y="2236"/>
                    </a:lnTo>
                    <a:lnTo>
                      <a:pt x="2422" y="2250"/>
                    </a:lnTo>
                    <a:lnTo>
                      <a:pt x="2324" y="2262"/>
                    </a:lnTo>
                    <a:lnTo>
                      <a:pt x="2224" y="2272"/>
                    </a:lnTo>
                    <a:lnTo>
                      <a:pt x="2122" y="2280"/>
                    </a:lnTo>
                    <a:lnTo>
                      <a:pt x="2018" y="2284"/>
                    </a:lnTo>
                    <a:lnTo>
                      <a:pt x="1914" y="2286"/>
                    </a:lnTo>
                    <a:lnTo>
                      <a:pt x="1812" y="2284"/>
                    </a:lnTo>
                    <a:lnTo>
                      <a:pt x="1712" y="2280"/>
                    </a:lnTo>
                    <a:lnTo>
                      <a:pt x="1612" y="2272"/>
                    </a:lnTo>
                    <a:lnTo>
                      <a:pt x="1516" y="2262"/>
                    </a:lnTo>
                    <a:lnTo>
                      <a:pt x="1420" y="2248"/>
                    </a:lnTo>
                    <a:lnTo>
                      <a:pt x="1328" y="2232"/>
                    </a:lnTo>
                    <a:lnTo>
                      <a:pt x="1236" y="2214"/>
                    </a:lnTo>
                    <a:lnTo>
                      <a:pt x="1146" y="2192"/>
                    </a:lnTo>
                    <a:lnTo>
                      <a:pt x="1060" y="2168"/>
                    </a:lnTo>
                    <a:lnTo>
                      <a:pt x="976" y="2142"/>
                    </a:lnTo>
                    <a:lnTo>
                      <a:pt x="894" y="2112"/>
                    </a:lnTo>
                    <a:lnTo>
                      <a:pt x="816" y="2082"/>
                    </a:lnTo>
                    <a:lnTo>
                      <a:pt x="740" y="2048"/>
                    </a:lnTo>
                    <a:lnTo>
                      <a:pt x="666" y="2012"/>
                    </a:lnTo>
                    <a:lnTo>
                      <a:pt x="596" y="1974"/>
                    </a:lnTo>
                    <a:lnTo>
                      <a:pt x="530" y="1932"/>
                    </a:lnTo>
                    <a:lnTo>
                      <a:pt x="466" y="1890"/>
                    </a:lnTo>
                    <a:lnTo>
                      <a:pt x="406" y="1846"/>
                    </a:lnTo>
                    <a:lnTo>
                      <a:pt x="350" y="1800"/>
                    </a:lnTo>
                    <a:lnTo>
                      <a:pt x="298" y="1752"/>
                    </a:lnTo>
                    <a:lnTo>
                      <a:pt x="250" y="1702"/>
                    </a:lnTo>
                    <a:lnTo>
                      <a:pt x="204" y="1650"/>
                    </a:lnTo>
                    <a:lnTo>
                      <a:pt x="164" y="1596"/>
                    </a:lnTo>
                    <a:lnTo>
                      <a:pt x="128" y="1540"/>
                    </a:lnTo>
                    <a:lnTo>
                      <a:pt x="94" y="1484"/>
                    </a:lnTo>
                    <a:lnTo>
                      <a:pt x="68" y="1426"/>
                    </a:lnTo>
                    <a:lnTo>
                      <a:pt x="44" y="1366"/>
                    </a:lnTo>
                    <a:lnTo>
                      <a:pt x="26" y="1304"/>
                    </a:lnTo>
                    <a:lnTo>
                      <a:pt x="12" y="1242"/>
                    </a:lnTo>
                    <a:lnTo>
                      <a:pt x="4" y="1178"/>
                    </a:lnTo>
                    <a:lnTo>
                      <a:pt x="0" y="1114"/>
                    </a:lnTo>
                    <a:lnTo>
                      <a:pt x="2" y="1048"/>
                    </a:lnTo>
                    <a:lnTo>
                      <a:pt x="8" y="984"/>
                    </a:lnTo>
                    <a:lnTo>
                      <a:pt x="20" y="922"/>
                    </a:lnTo>
                    <a:lnTo>
                      <a:pt x="38" y="862"/>
                    </a:lnTo>
                    <a:lnTo>
                      <a:pt x="58" y="802"/>
                    </a:lnTo>
                    <a:lnTo>
                      <a:pt x="86" y="744"/>
                    </a:lnTo>
                    <a:lnTo>
                      <a:pt x="116" y="688"/>
                    </a:lnTo>
                    <a:lnTo>
                      <a:pt x="152" y="634"/>
                    </a:lnTo>
                    <a:lnTo>
                      <a:pt x="192" y="580"/>
                    </a:lnTo>
                    <a:lnTo>
                      <a:pt x="236" y="528"/>
                    </a:lnTo>
                    <a:lnTo>
                      <a:pt x="282" y="480"/>
                    </a:lnTo>
                    <a:lnTo>
                      <a:pt x="334" y="432"/>
                    </a:lnTo>
                    <a:lnTo>
                      <a:pt x="390" y="388"/>
                    </a:lnTo>
                    <a:lnTo>
                      <a:pt x="450" y="344"/>
                    </a:lnTo>
                    <a:lnTo>
                      <a:pt x="512" y="302"/>
                    </a:lnTo>
                    <a:lnTo>
                      <a:pt x="580" y="264"/>
                    </a:lnTo>
                    <a:lnTo>
                      <a:pt x="650" y="228"/>
                    </a:lnTo>
                    <a:lnTo>
                      <a:pt x="722" y="194"/>
                    </a:lnTo>
                    <a:lnTo>
                      <a:pt x="798" y="162"/>
                    </a:lnTo>
                    <a:lnTo>
                      <a:pt x="878" y="134"/>
                    </a:lnTo>
                    <a:lnTo>
                      <a:pt x="960" y="108"/>
                    </a:lnTo>
                    <a:lnTo>
                      <a:pt x="1044" y="84"/>
                    </a:lnTo>
                    <a:lnTo>
                      <a:pt x="1132" y="62"/>
                    </a:lnTo>
                    <a:lnTo>
                      <a:pt x="1222" y="44"/>
                    </a:lnTo>
                    <a:lnTo>
                      <a:pt x="1314" y="30"/>
                    </a:lnTo>
                    <a:lnTo>
                      <a:pt x="1408" y="18"/>
                    </a:lnTo>
                    <a:lnTo>
                      <a:pt x="1504" y="8"/>
                    </a:lnTo>
                    <a:lnTo>
                      <a:pt x="1602" y="2"/>
                    </a:lnTo>
                    <a:lnTo>
                      <a:pt x="1702" y="0"/>
                    </a:lnTo>
                    <a:lnTo>
                      <a:pt x="1806" y="0"/>
                    </a:lnTo>
                    <a:lnTo>
                      <a:pt x="1908" y="4"/>
                    </a:lnTo>
                    <a:lnTo>
                      <a:pt x="2014" y="12"/>
                    </a:lnTo>
                    <a:lnTo>
                      <a:pt x="2120" y="22"/>
                    </a:lnTo>
                    <a:lnTo>
                      <a:pt x="2222" y="34"/>
                    </a:lnTo>
                    <a:lnTo>
                      <a:pt x="2326" y="48"/>
                    </a:lnTo>
                    <a:lnTo>
                      <a:pt x="2426" y="66"/>
                    </a:lnTo>
                    <a:lnTo>
                      <a:pt x="2524" y="84"/>
                    </a:lnTo>
                    <a:lnTo>
                      <a:pt x="2620" y="106"/>
                    </a:lnTo>
                    <a:lnTo>
                      <a:pt x="2714" y="128"/>
                    </a:lnTo>
                    <a:lnTo>
                      <a:pt x="2806" y="154"/>
                    </a:lnTo>
                    <a:lnTo>
                      <a:pt x="2896" y="180"/>
                    </a:lnTo>
                    <a:lnTo>
                      <a:pt x="2984" y="210"/>
                    </a:lnTo>
                    <a:lnTo>
                      <a:pt x="3068" y="240"/>
                    </a:lnTo>
                    <a:lnTo>
                      <a:pt x="3150" y="274"/>
                    </a:lnTo>
                    <a:lnTo>
                      <a:pt x="3230" y="308"/>
                    </a:lnTo>
                    <a:lnTo>
                      <a:pt x="3306" y="342"/>
                    </a:lnTo>
                    <a:lnTo>
                      <a:pt x="3380" y="380"/>
                    </a:lnTo>
                    <a:lnTo>
                      <a:pt x="3450" y="418"/>
                    </a:lnTo>
                    <a:lnTo>
                      <a:pt x="3516" y="458"/>
                    </a:lnTo>
                    <a:lnTo>
                      <a:pt x="3578" y="500"/>
                    </a:lnTo>
                    <a:lnTo>
                      <a:pt x="3638" y="542"/>
                    </a:lnTo>
                    <a:lnTo>
                      <a:pt x="3694" y="586"/>
                    </a:lnTo>
                    <a:lnTo>
                      <a:pt x="3746" y="632"/>
                    </a:lnTo>
                    <a:lnTo>
                      <a:pt x="3794" y="678"/>
                    </a:lnTo>
                    <a:lnTo>
                      <a:pt x="3838" y="724"/>
                    </a:lnTo>
                    <a:lnTo>
                      <a:pt x="3878" y="772"/>
                    </a:lnTo>
                    <a:lnTo>
                      <a:pt x="3914" y="822"/>
                    </a:lnTo>
                    <a:lnTo>
                      <a:pt x="3944" y="872"/>
                    </a:lnTo>
                    <a:lnTo>
                      <a:pt x="3972" y="922"/>
                    </a:lnTo>
                    <a:lnTo>
                      <a:pt x="3994" y="972"/>
                    </a:lnTo>
                    <a:lnTo>
                      <a:pt x="4010" y="1024"/>
                    </a:lnTo>
                    <a:lnTo>
                      <a:pt x="4022" y="1076"/>
                    </a:lnTo>
                    <a:lnTo>
                      <a:pt x="4030" y="1128"/>
                    </a:lnTo>
                    <a:lnTo>
                      <a:pt x="4032" y="1182"/>
                    </a:lnTo>
                    <a:close/>
                  </a:path>
                </a:pathLst>
              </a:custGeom>
              <a:solidFill>
                <a:srgbClr val="DDDDDD"/>
              </a:solidFill>
              <a:ln w="38100">
                <a:solidFill>
                  <a:srgbClr val="777777"/>
                </a:solidFill>
                <a:round/>
                <a:headEnd/>
                <a:tailEnd/>
              </a:ln>
            </p:spPr>
            <p:txBody>
              <a:bodyPr/>
              <a:lstStyle/>
              <a:p>
                <a:endParaRPr lang="cs-CZ"/>
              </a:p>
            </p:txBody>
          </p:sp>
          <p:sp>
            <p:nvSpPr>
              <p:cNvPr id="2145" name="Freeform 6"/>
              <p:cNvSpPr>
                <a:spLocks/>
              </p:cNvSpPr>
              <p:nvPr/>
            </p:nvSpPr>
            <p:spPr bwMode="auto">
              <a:xfrm>
                <a:off x="334" y="645"/>
                <a:ext cx="1026" cy="1414"/>
              </a:xfrm>
              <a:custGeom>
                <a:avLst/>
                <a:gdLst>
                  <a:gd name="T0" fmla="*/ 1020 w 1026"/>
                  <a:gd name="T1" fmla="*/ 1398 h 1414"/>
                  <a:gd name="T2" fmla="*/ 1012 w 1026"/>
                  <a:gd name="T3" fmla="*/ 1360 h 1414"/>
                  <a:gd name="T4" fmla="*/ 1010 w 1026"/>
                  <a:gd name="T5" fmla="*/ 1294 h 1414"/>
                  <a:gd name="T6" fmla="*/ 1010 w 1026"/>
                  <a:gd name="T7" fmla="*/ 1226 h 1414"/>
                  <a:gd name="T8" fmla="*/ 1006 w 1026"/>
                  <a:gd name="T9" fmla="*/ 1184 h 1414"/>
                  <a:gd name="T10" fmla="*/ 1000 w 1026"/>
                  <a:gd name="T11" fmla="*/ 1148 h 1414"/>
                  <a:gd name="T12" fmla="*/ 986 w 1026"/>
                  <a:gd name="T13" fmla="*/ 1120 h 1414"/>
                  <a:gd name="T14" fmla="*/ 964 w 1026"/>
                  <a:gd name="T15" fmla="*/ 1104 h 1414"/>
                  <a:gd name="T16" fmla="*/ 940 w 1026"/>
                  <a:gd name="T17" fmla="*/ 1102 h 1414"/>
                  <a:gd name="T18" fmla="*/ 918 w 1026"/>
                  <a:gd name="T19" fmla="*/ 1114 h 1414"/>
                  <a:gd name="T20" fmla="*/ 900 w 1026"/>
                  <a:gd name="T21" fmla="*/ 1132 h 1414"/>
                  <a:gd name="T22" fmla="*/ 872 w 1026"/>
                  <a:gd name="T23" fmla="*/ 1168 h 1414"/>
                  <a:gd name="T24" fmla="*/ 848 w 1026"/>
                  <a:gd name="T25" fmla="*/ 1206 h 1414"/>
                  <a:gd name="T26" fmla="*/ 830 w 1026"/>
                  <a:gd name="T27" fmla="*/ 1224 h 1414"/>
                  <a:gd name="T28" fmla="*/ 796 w 1026"/>
                  <a:gd name="T29" fmla="*/ 1242 h 1414"/>
                  <a:gd name="T30" fmla="*/ 754 w 1026"/>
                  <a:gd name="T31" fmla="*/ 1260 h 1414"/>
                  <a:gd name="T32" fmla="*/ 722 w 1026"/>
                  <a:gd name="T33" fmla="*/ 1264 h 1414"/>
                  <a:gd name="T34" fmla="*/ 700 w 1026"/>
                  <a:gd name="T35" fmla="*/ 1256 h 1414"/>
                  <a:gd name="T36" fmla="*/ 686 w 1026"/>
                  <a:gd name="T37" fmla="*/ 1240 h 1414"/>
                  <a:gd name="T38" fmla="*/ 680 w 1026"/>
                  <a:gd name="T39" fmla="*/ 1214 h 1414"/>
                  <a:gd name="T40" fmla="*/ 682 w 1026"/>
                  <a:gd name="T41" fmla="*/ 1166 h 1414"/>
                  <a:gd name="T42" fmla="*/ 694 w 1026"/>
                  <a:gd name="T43" fmla="*/ 1090 h 1414"/>
                  <a:gd name="T44" fmla="*/ 710 w 1026"/>
                  <a:gd name="T45" fmla="*/ 1010 h 1414"/>
                  <a:gd name="T46" fmla="*/ 716 w 1026"/>
                  <a:gd name="T47" fmla="*/ 958 h 1414"/>
                  <a:gd name="T48" fmla="*/ 714 w 1026"/>
                  <a:gd name="T49" fmla="*/ 928 h 1414"/>
                  <a:gd name="T50" fmla="*/ 708 w 1026"/>
                  <a:gd name="T51" fmla="*/ 906 h 1414"/>
                  <a:gd name="T52" fmla="*/ 692 w 1026"/>
                  <a:gd name="T53" fmla="*/ 892 h 1414"/>
                  <a:gd name="T54" fmla="*/ 660 w 1026"/>
                  <a:gd name="T55" fmla="*/ 886 h 1414"/>
                  <a:gd name="T56" fmla="*/ 628 w 1026"/>
                  <a:gd name="T57" fmla="*/ 896 h 1414"/>
                  <a:gd name="T58" fmla="*/ 604 w 1026"/>
                  <a:gd name="T59" fmla="*/ 918 h 1414"/>
                  <a:gd name="T60" fmla="*/ 588 w 1026"/>
                  <a:gd name="T61" fmla="*/ 948 h 1414"/>
                  <a:gd name="T62" fmla="*/ 570 w 1026"/>
                  <a:gd name="T63" fmla="*/ 982 h 1414"/>
                  <a:gd name="T64" fmla="*/ 552 w 1026"/>
                  <a:gd name="T65" fmla="*/ 1016 h 1414"/>
                  <a:gd name="T66" fmla="*/ 524 w 1026"/>
                  <a:gd name="T67" fmla="*/ 1042 h 1414"/>
                  <a:gd name="T68" fmla="*/ 482 w 1026"/>
                  <a:gd name="T69" fmla="*/ 1058 h 1414"/>
                  <a:gd name="T70" fmla="*/ 436 w 1026"/>
                  <a:gd name="T71" fmla="*/ 1058 h 1414"/>
                  <a:gd name="T72" fmla="*/ 402 w 1026"/>
                  <a:gd name="T73" fmla="*/ 1052 h 1414"/>
                  <a:gd name="T74" fmla="*/ 360 w 1026"/>
                  <a:gd name="T75" fmla="*/ 1032 h 1414"/>
                  <a:gd name="T76" fmla="*/ 322 w 1026"/>
                  <a:gd name="T77" fmla="*/ 990 h 1414"/>
                  <a:gd name="T78" fmla="*/ 304 w 1026"/>
                  <a:gd name="T79" fmla="*/ 934 h 1414"/>
                  <a:gd name="T80" fmla="*/ 296 w 1026"/>
                  <a:gd name="T81" fmla="*/ 868 h 1414"/>
                  <a:gd name="T82" fmla="*/ 300 w 1026"/>
                  <a:gd name="T83" fmla="*/ 796 h 1414"/>
                  <a:gd name="T84" fmla="*/ 308 w 1026"/>
                  <a:gd name="T85" fmla="*/ 726 h 1414"/>
                  <a:gd name="T86" fmla="*/ 318 w 1026"/>
                  <a:gd name="T87" fmla="*/ 662 h 1414"/>
                  <a:gd name="T88" fmla="*/ 328 w 1026"/>
                  <a:gd name="T89" fmla="*/ 580 h 1414"/>
                  <a:gd name="T90" fmla="*/ 340 w 1026"/>
                  <a:gd name="T91" fmla="*/ 466 h 1414"/>
                  <a:gd name="T92" fmla="*/ 342 w 1026"/>
                  <a:gd name="T93" fmla="*/ 348 h 1414"/>
                  <a:gd name="T94" fmla="*/ 332 w 1026"/>
                  <a:gd name="T95" fmla="*/ 236 h 1414"/>
                  <a:gd name="T96" fmla="*/ 314 w 1026"/>
                  <a:gd name="T97" fmla="*/ 160 h 1414"/>
                  <a:gd name="T98" fmla="*/ 294 w 1026"/>
                  <a:gd name="T99" fmla="*/ 116 h 1414"/>
                  <a:gd name="T100" fmla="*/ 270 w 1026"/>
                  <a:gd name="T101" fmla="*/ 78 h 1414"/>
                  <a:gd name="T102" fmla="*/ 238 w 1026"/>
                  <a:gd name="T103" fmla="*/ 46 h 1414"/>
                  <a:gd name="T104" fmla="*/ 200 w 1026"/>
                  <a:gd name="T105" fmla="*/ 22 h 1414"/>
                  <a:gd name="T106" fmla="*/ 154 w 1026"/>
                  <a:gd name="T107" fmla="*/ 6 h 1414"/>
                  <a:gd name="T108" fmla="*/ 100 w 1026"/>
                  <a:gd name="T109" fmla="*/ 0 h 1414"/>
                  <a:gd name="T110" fmla="*/ 36 w 1026"/>
                  <a:gd name="T111" fmla="*/ 6 h 14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26"/>
                  <a:gd name="T169" fmla="*/ 0 h 1414"/>
                  <a:gd name="T170" fmla="*/ 1026 w 1026"/>
                  <a:gd name="T171" fmla="*/ 1414 h 14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26" h="1414">
                    <a:moveTo>
                      <a:pt x="1026" y="1414"/>
                    </a:moveTo>
                    <a:lnTo>
                      <a:pt x="1020" y="1398"/>
                    </a:lnTo>
                    <a:lnTo>
                      <a:pt x="1016" y="1380"/>
                    </a:lnTo>
                    <a:lnTo>
                      <a:pt x="1012" y="1360"/>
                    </a:lnTo>
                    <a:lnTo>
                      <a:pt x="1010" y="1340"/>
                    </a:lnTo>
                    <a:lnTo>
                      <a:pt x="1010" y="1294"/>
                    </a:lnTo>
                    <a:lnTo>
                      <a:pt x="1010" y="1248"/>
                    </a:lnTo>
                    <a:lnTo>
                      <a:pt x="1010" y="1226"/>
                    </a:lnTo>
                    <a:lnTo>
                      <a:pt x="1008" y="1204"/>
                    </a:lnTo>
                    <a:lnTo>
                      <a:pt x="1006" y="1184"/>
                    </a:lnTo>
                    <a:lnTo>
                      <a:pt x="1004" y="1166"/>
                    </a:lnTo>
                    <a:lnTo>
                      <a:pt x="1000" y="1148"/>
                    </a:lnTo>
                    <a:lnTo>
                      <a:pt x="994" y="1134"/>
                    </a:lnTo>
                    <a:lnTo>
                      <a:pt x="986" y="1120"/>
                    </a:lnTo>
                    <a:lnTo>
                      <a:pt x="976" y="1112"/>
                    </a:lnTo>
                    <a:lnTo>
                      <a:pt x="964" y="1104"/>
                    </a:lnTo>
                    <a:lnTo>
                      <a:pt x="952" y="1102"/>
                    </a:lnTo>
                    <a:lnTo>
                      <a:pt x="940" y="1102"/>
                    </a:lnTo>
                    <a:lnTo>
                      <a:pt x="930" y="1106"/>
                    </a:lnTo>
                    <a:lnTo>
                      <a:pt x="918" y="1114"/>
                    </a:lnTo>
                    <a:lnTo>
                      <a:pt x="908" y="1122"/>
                    </a:lnTo>
                    <a:lnTo>
                      <a:pt x="900" y="1132"/>
                    </a:lnTo>
                    <a:lnTo>
                      <a:pt x="890" y="1144"/>
                    </a:lnTo>
                    <a:lnTo>
                      <a:pt x="872" y="1168"/>
                    </a:lnTo>
                    <a:lnTo>
                      <a:pt x="856" y="1194"/>
                    </a:lnTo>
                    <a:lnTo>
                      <a:pt x="848" y="1206"/>
                    </a:lnTo>
                    <a:lnTo>
                      <a:pt x="840" y="1216"/>
                    </a:lnTo>
                    <a:lnTo>
                      <a:pt x="830" y="1224"/>
                    </a:lnTo>
                    <a:lnTo>
                      <a:pt x="822" y="1230"/>
                    </a:lnTo>
                    <a:lnTo>
                      <a:pt x="796" y="1242"/>
                    </a:lnTo>
                    <a:lnTo>
                      <a:pt x="774" y="1252"/>
                    </a:lnTo>
                    <a:lnTo>
                      <a:pt x="754" y="1260"/>
                    </a:lnTo>
                    <a:lnTo>
                      <a:pt x="736" y="1262"/>
                    </a:lnTo>
                    <a:lnTo>
                      <a:pt x="722" y="1264"/>
                    </a:lnTo>
                    <a:lnTo>
                      <a:pt x="710" y="1260"/>
                    </a:lnTo>
                    <a:lnTo>
                      <a:pt x="700" y="1256"/>
                    </a:lnTo>
                    <a:lnTo>
                      <a:pt x="692" y="1248"/>
                    </a:lnTo>
                    <a:lnTo>
                      <a:pt x="686" y="1240"/>
                    </a:lnTo>
                    <a:lnTo>
                      <a:pt x="682" y="1228"/>
                    </a:lnTo>
                    <a:lnTo>
                      <a:pt x="680" y="1214"/>
                    </a:lnTo>
                    <a:lnTo>
                      <a:pt x="680" y="1200"/>
                    </a:lnTo>
                    <a:lnTo>
                      <a:pt x="682" y="1166"/>
                    </a:lnTo>
                    <a:lnTo>
                      <a:pt x="688" y="1130"/>
                    </a:lnTo>
                    <a:lnTo>
                      <a:pt x="694" y="1090"/>
                    </a:lnTo>
                    <a:lnTo>
                      <a:pt x="702" y="1050"/>
                    </a:lnTo>
                    <a:lnTo>
                      <a:pt x="710" y="1010"/>
                    </a:lnTo>
                    <a:lnTo>
                      <a:pt x="714" y="974"/>
                    </a:lnTo>
                    <a:lnTo>
                      <a:pt x="716" y="958"/>
                    </a:lnTo>
                    <a:lnTo>
                      <a:pt x="716" y="942"/>
                    </a:lnTo>
                    <a:lnTo>
                      <a:pt x="714" y="928"/>
                    </a:lnTo>
                    <a:lnTo>
                      <a:pt x="712" y="916"/>
                    </a:lnTo>
                    <a:lnTo>
                      <a:pt x="708" y="906"/>
                    </a:lnTo>
                    <a:lnTo>
                      <a:pt x="702" y="898"/>
                    </a:lnTo>
                    <a:lnTo>
                      <a:pt x="692" y="892"/>
                    </a:lnTo>
                    <a:lnTo>
                      <a:pt x="682" y="888"/>
                    </a:lnTo>
                    <a:lnTo>
                      <a:pt x="660" y="886"/>
                    </a:lnTo>
                    <a:lnTo>
                      <a:pt x="642" y="890"/>
                    </a:lnTo>
                    <a:lnTo>
                      <a:pt x="628" y="896"/>
                    </a:lnTo>
                    <a:lnTo>
                      <a:pt x="614" y="906"/>
                    </a:lnTo>
                    <a:lnTo>
                      <a:pt x="604" y="918"/>
                    </a:lnTo>
                    <a:lnTo>
                      <a:pt x="596" y="932"/>
                    </a:lnTo>
                    <a:lnTo>
                      <a:pt x="588" y="948"/>
                    </a:lnTo>
                    <a:lnTo>
                      <a:pt x="580" y="966"/>
                    </a:lnTo>
                    <a:lnTo>
                      <a:pt x="570" y="982"/>
                    </a:lnTo>
                    <a:lnTo>
                      <a:pt x="562" y="1000"/>
                    </a:lnTo>
                    <a:lnTo>
                      <a:pt x="552" y="1016"/>
                    </a:lnTo>
                    <a:lnTo>
                      <a:pt x="538" y="1030"/>
                    </a:lnTo>
                    <a:lnTo>
                      <a:pt x="524" y="1042"/>
                    </a:lnTo>
                    <a:lnTo>
                      <a:pt x="504" y="1050"/>
                    </a:lnTo>
                    <a:lnTo>
                      <a:pt x="482" y="1058"/>
                    </a:lnTo>
                    <a:lnTo>
                      <a:pt x="456" y="1060"/>
                    </a:lnTo>
                    <a:lnTo>
                      <a:pt x="436" y="1058"/>
                    </a:lnTo>
                    <a:lnTo>
                      <a:pt x="418" y="1056"/>
                    </a:lnTo>
                    <a:lnTo>
                      <a:pt x="402" y="1052"/>
                    </a:lnTo>
                    <a:lnTo>
                      <a:pt x="386" y="1046"/>
                    </a:lnTo>
                    <a:lnTo>
                      <a:pt x="360" y="1032"/>
                    </a:lnTo>
                    <a:lnTo>
                      <a:pt x="340" y="1014"/>
                    </a:lnTo>
                    <a:lnTo>
                      <a:pt x="322" y="990"/>
                    </a:lnTo>
                    <a:lnTo>
                      <a:pt x="312" y="962"/>
                    </a:lnTo>
                    <a:lnTo>
                      <a:pt x="304" y="934"/>
                    </a:lnTo>
                    <a:lnTo>
                      <a:pt x="298" y="902"/>
                    </a:lnTo>
                    <a:lnTo>
                      <a:pt x="296" y="868"/>
                    </a:lnTo>
                    <a:lnTo>
                      <a:pt x="296" y="832"/>
                    </a:lnTo>
                    <a:lnTo>
                      <a:pt x="300" y="796"/>
                    </a:lnTo>
                    <a:lnTo>
                      <a:pt x="302" y="762"/>
                    </a:lnTo>
                    <a:lnTo>
                      <a:pt x="308" y="726"/>
                    </a:lnTo>
                    <a:lnTo>
                      <a:pt x="312" y="694"/>
                    </a:lnTo>
                    <a:lnTo>
                      <a:pt x="318" y="662"/>
                    </a:lnTo>
                    <a:lnTo>
                      <a:pt x="322" y="634"/>
                    </a:lnTo>
                    <a:lnTo>
                      <a:pt x="328" y="580"/>
                    </a:lnTo>
                    <a:lnTo>
                      <a:pt x="334" y="524"/>
                    </a:lnTo>
                    <a:lnTo>
                      <a:pt x="340" y="466"/>
                    </a:lnTo>
                    <a:lnTo>
                      <a:pt x="342" y="408"/>
                    </a:lnTo>
                    <a:lnTo>
                      <a:pt x="342" y="348"/>
                    </a:lnTo>
                    <a:lnTo>
                      <a:pt x="340" y="292"/>
                    </a:lnTo>
                    <a:lnTo>
                      <a:pt x="332" y="236"/>
                    </a:lnTo>
                    <a:lnTo>
                      <a:pt x="322" y="186"/>
                    </a:lnTo>
                    <a:lnTo>
                      <a:pt x="314" y="160"/>
                    </a:lnTo>
                    <a:lnTo>
                      <a:pt x="306" y="138"/>
                    </a:lnTo>
                    <a:lnTo>
                      <a:pt x="294" y="116"/>
                    </a:lnTo>
                    <a:lnTo>
                      <a:pt x="284" y="96"/>
                    </a:lnTo>
                    <a:lnTo>
                      <a:pt x="270" y="78"/>
                    </a:lnTo>
                    <a:lnTo>
                      <a:pt x="256" y="60"/>
                    </a:lnTo>
                    <a:lnTo>
                      <a:pt x="238" y="46"/>
                    </a:lnTo>
                    <a:lnTo>
                      <a:pt x="220" y="32"/>
                    </a:lnTo>
                    <a:lnTo>
                      <a:pt x="200" y="22"/>
                    </a:lnTo>
                    <a:lnTo>
                      <a:pt x="178" y="12"/>
                    </a:lnTo>
                    <a:lnTo>
                      <a:pt x="154" y="6"/>
                    </a:lnTo>
                    <a:lnTo>
                      <a:pt x="128" y="2"/>
                    </a:lnTo>
                    <a:lnTo>
                      <a:pt x="100" y="0"/>
                    </a:lnTo>
                    <a:lnTo>
                      <a:pt x="68" y="2"/>
                    </a:lnTo>
                    <a:lnTo>
                      <a:pt x="36" y="6"/>
                    </a:lnTo>
                    <a:lnTo>
                      <a:pt x="0" y="14"/>
                    </a:lnTo>
                  </a:path>
                </a:pathLst>
              </a:custGeom>
              <a:noFill/>
              <a:ln w="38100">
                <a:solidFill>
                  <a:srgbClr val="000099"/>
                </a:solidFill>
                <a:round/>
                <a:headEnd/>
                <a:tailEnd type="triangle" w="lg" len="lg"/>
              </a:ln>
            </p:spPr>
            <p:txBody>
              <a:bodyPr/>
              <a:lstStyle/>
              <a:p>
                <a:endParaRPr lang="cs-CZ"/>
              </a:p>
            </p:txBody>
          </p:sp>
        </p:grpSp>
        <p:sp>
          <p:nvSpPr>
            <p:cNvPr id="2142" name="Freeform 7"/>
            <p:cNvSpPr>
              <a:spLocks/>
            </p:cNvSpPr>
            <p:nvPr/>
          </p:nvSpPr>
          <p:spPr bwMode="auto">
            <a:xfrm>
              <a:off x="2022" y="1805"/>
              <a:ext cx="1294" cy="558"/>
            </a:xfrm>
            <a:custGeom>
              <a:avLst/>
              <a:gdLst>
                <a:gd name="T0" fmla="*/ 838 w 1294"/>
                <a:gd name="T1" fmla="*/ 240 h 558"/>
                <a:gd name="T2" fmla="*/ 814 w 1294"/>
                <a:gd name="T3" fmla="*/ 380 h 558"/>
                <a:gd name="T4" fmla="*/ 754 w 1294"/>
                <a:gd name="T5" fmla="*/ 444 h 558"/>
                <a:gd name="T6" fmla="*/ 714 w 1294"/>
                <a:gd name="T7" fmla="*/ 356 h 558"/>
                <a:gd name="T8" fmla="*/ 662 w 1294"/>
                <a:gd name="T9" fmla="*/ 192 h 558"/>
                <a:gd name="T10" fmla="*/ 616 w 1294"/>
                <a:gd name="T11" fmla="*/ 232 h 558"/>
                <a:gd name="T12" fmla="*/ 594 w 1294"/>
                <a:gd name="T13" fmla="*/ 358 h 558"/>
                <a:gd name="T14" fmla="*/ 514 w 1294"/>
                <a:gd name="T15" fmla="*/ 422 h 558"/>
                <a:gd name="T16" fmla="*/ 410 w 1294"/>
                <a:gd name="T17" fmla="*/ 264 h 558"/>
                <a:gd name="T18" fmla="*/ 404 w 1294"/>
                <a:gd name="T19" fmla="*/ 224 h 558"/>
                <a:gd name="T20" fmla="*/ 360 w 1294"/>
                <a:gd name="T21" fmla="*/ 98 h 558"/>
                <a:gd name="T22" fmla="*/ 292 w 1294"/>
                <a:gd name="T23" fmla="*/ 96 h 558"/>
                <a:gd name="T24" fmla="*/ 216 w 1294"/>
                <a:gd name="T25" fmla="*/ 202 h 558"/>
                <a:gd name="T26" fmla="*/ 110 w 1294"/>
                <a:gd name="T27" fmla="*/ 290 h 558"/>
                <a:gd name="T28" fmla="*/ 48 w 1294"/>
                <a:gd name="T29" fmla="*/ 230 h 558"/>
                <a:gd name="T30" fmla="*/ 0 w 1294"/>
                <a:gd name="T31" fmla="*/ 82 h 558"/>
                <a:gd name="T32" fmla="*/ 90 w 1294"/>
                <a:gd name="T33" fmla="*/ 30 h 558"/>
                <a:gd name="T34" fmla="*/ 142 w 1294"/>
                <a:gd name="T35" fmla="*/ 156 h 558"/>
                <a:gd name="T36" fmla="*/ 234 w 1294"/>
                <a:gd name="T37" fmla="*/ 312 h 558"/>
                <a:gd name="T38" fmla="*/ 376 w 1294"/>
                <a:gd name="T39" fmla="*/ 276 h 558"/>
                <a:gd name="T40" fmla="*/ 456 w 1294"/>
                <a:gd name="T41" fmla="*/ 124 h 558"/>
                <a:gd name="T42" fmla="*/ 486 w 1294"/>
                <a:gd name="T43" fmla="*/ 72 h 558"/>
                <a:gd name="T44" fmla="*/ 536 w 1294"/>
                <a:gd name="T45" fmla="*/ 162 h 558"/>
                <a:gd name="T46" fmla="*/ 584 w 1294"/>
                <a:gd name="T47" fmla="*/ 292 h 558"/>
                <a:gd name="T48" fmla="*/ 662 w 1294"/>
                <a:gd name="T49" fmla="*/ 406 h 558"/>
                <a:gd name="T50" fmla="*/ 704 w 1294"/>
                <a:gd name="T51" fmla="*/ 286 h 558"/>
                <a:gd name="T52" fmla="*/ 732 w 1294"/>
                <a:gd name="T53" fmla="*/ 166 h 558"/>
                <a:gd name="T54" fmla="*/ 792 w 1294"/>
                <a:gd name="T55" fmla="*/ 400 h 558"/>
                <a:gd name="T56" fmla="*/ 918 w 1294"/>
                <a:gd name="T57" fmla="*/ 398 h 558"/>
                <a:gd name="T58" fmla="*/ 1004 w 1294"/>
                <a:gd name="T59" fmla="*/ 246 h 558"/>
                <a:gd name="T60" fmla="*/ 1112 w 1294"/>
                <a:gd name="T61" fmla="*/ 94 h 558"/>
                <a:gd name="T62" fmla="*/ 1222 w 1294"/>
                <a:gd name="T63" fmla="*/ 64 h 558"/>
                <a:gd name="T64" fmla="*/ 1260 w 1294"/>
                <a:gd name="T65" fmla="*/ 142 h 558"/>
                <a:gd name="T66" fmla="*/ 1136 w 1294"/>
                <a:gd name="T67" fmla="*/ 130 h 558"/>
                <a:gd name="T68" fmla="*/ 1096 w 1294"/>
                <a:gd name="T69" fmla="*/ 52 h 558"/>
                <a:gd name="T70" fmla="*/ 1138 w 1294"/>
                <a:gd name="T71" fmla="*/ 0 h 558"/>
                <a:gd name="T72" fmla="*/ 1184 w 1294"/>
                <a:gd name="T73" fmla="*/ 74 h 558"/>
                <a:gd name="T74" fmla="*/ 1080 w 1294"/>
                <a:gd name="T75" fmla="*/ 168 h 558"/>
                <a:gd name="T76" fmla="*/ 1042 w 1294"/>
                <a:gd name="T77" fmla="*/ 274 h 558"/>
                <a:gd name="T78" fmla="*/ 1150 w 1294"/>
                <a:gd name="T79" fmla="*/ 348 h 558"/>
                <a:gd name="T80" fmla="*/ 1212 w 1294"/>
                <a:gd name="T81" fmla="*/ 322 h 558"/>
                <a:gd name="T82" fmla="*/ 1118 w 1294"/>
                <a:gd name="T83" fmla="*/ 228 h 558"/>
                <a:gd name="T84" fmla="*/ 1074 w 1294"/>
                <a:gd name="T85" fmla="*/ 300 h 558"/>
                <a:gd name="T86" fmla="*/ 1134 w 1294"/>
                <a:gd name="T87" fmla="*/ 456 h 558"/>
                <a:gd name="T88" fmla="*/ 1282 w 1294"/>
                <a:gd name="T89" fmla="*/ 440 h 558"/>
                <a:gd name="T90" fmla="*/ 1234 w 1294"/>
                <a:gd name="T91" fmla="*/ 412 h 558"/>
                <a:gd name="T92" fmla="*/ 1066 w 1294"/>
                <a:gd name="T93" fmla="*/ 472 h 558"/>
                <a:gd name="T94" fmla="*/ 992 w 1294"/>
                <a:gd name="T95" fmla="*/ 558 h 558"/>
                <a:gd name="T96" fmla="*/ 908 w 1294"/>
                <a:gd name="T97" fmla="*/ 490 h 558"/>
                <a:gd name="T98" fmla="*/ 878 w 1294"/>
                <a:gd name="T99" fmla="*/ 408 h 558"/>
                <a:gd name="T100" fmla="*/ 934 w 1294"/>
                <a:gd name="T101" fmla="*/ 314 h 558"/>
                <a:gd name="T102" fmla="*/ 1028 w 1294"/>
                <a:gd name="T103" fmla="*/ 370 h 558"/>
                <a:gd name="T104" fmla="*/ 956 w 1294"/>
                <a:gd name="T105" fmla="*/ 434 h 558"/>
                <a:gd name="T106" fmla="*/ 828 w 1294"/>
                <a:gd name="T107" fmla="*/ 384 h 558"/>
                <a:gd name="T108" fmla="*/ 792 w 1294"/>
                <a:gd name="T109" fmla="*/ 154 h 558"/>
                <a:gd name="T110" fmla="*/ 880 w 1294"/>
                <a:gd name="T111" fmla="*/ 80 h 558"/>
                <a:gd name="T112" fmla="*/ 964 w 1294"/>
                <a:gd name="T113" fmla="*/ 148 h 558"/>
                <a:gd name="T114" fmla="*/ 970 w 1294"/>
                <a:gd name="T115" fmla="*/ 260 h 558"/>
                <a:gd name="T116" fmla="*/ 942 w 1294"/>
                <a:gd name="T117" fmla="*/ 338 h 5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4"/>
                <a:gd name="T178" fmla="*/ 0 h 558"/>
                <a:gd name="T179" fmla="*/ 1294 w 1294"/>
                <a:gd name="T180" fmla="*/ 558 h 5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4" h="558">
                  <a:moveTo>
                    <a:pt x="894" y="338"/>
                  </a:moveTo>
                  <a:lnTo>
                    <a:pt x="884" y="308"/>
                  </a:lnTo>
                  <a:lnTo>
                    <a:pt x="874" y="284"/>
                  </a:lnTo>
                  <a:lnTo>
                    <a:pt x="866" y="266"/>
                  </a:lnTo>
                  <a:lnTo>
                    <a:pt x="858" y="252"/>
                  </a:lnTo>
                  <a:lnTo>
                    <a:pt x="850" y="244"/>
                  </a:lnTo>
                  <a:lnTo>
                    <a:pt x="844" y="240"/>
                  </a:lnTo>
                  <a:lnTo>
                    <a:pt x="838" y="240"/>
                  </a:lnTo>
                  <a:lnTo>
                    <a:pt x="834" y="246"/>
                  </a:lnTo>
                  <a:lnTo>
                    <a:pt x="830" y="254"/>
                  </a:lnTo>
                  <a:lnTo>
                    <a:pt x="826" y="268"/>
                  </a:lnTo>
                  <a:lnTo>
                    <a:pt x="822" y="284"/>
                  </a:lnTo>
                  <a:lnTo>
                    <a:pt x="820" y="304"/>
                  </a:lnTo>
                  <a:lnTo>
                    <a:pt x="818" y="326"/>
                  </a:lnTo>
                  <a:lnTo>
                    <a:pt x="816" y="352"/>
                  </a:lnTo>
                  <a:lnTo>
                    <a:pt x="814" y="380"/>
                  </a:lnTo>
                  <a:lnTo>
                    <a:pt x="812" y="412"/>
                  </a:lnTo>
                  <a:lnTo>
                    <a:pt x="812" y="422"/>
                  </a:lnTo>
                  <a:lnTo>
                    <a:pt x="808" y="430"/>
                  </a:lnTo>
                  <a:lnTo>
                    <a:pt x="804" y="436"/>
                  </a:lnTo>
                  <a:lnTo>
                    <a:pt x="798" y="442"/>
                  </a:lnTo>
                  <a:lnTo>
                    <a:pt x="786" y="448"/>
                  </a:lnTo>
                  <a:lnTo>
                    <a:pt x="770" y="448"/>
                  </a:lnTo>
                  <a:lnTo>
                    <a:pt x="754" y="444"/>
                  </a:lnTo>
                  <a:lnTo>
                    <a:pt x="740" y="434"/>
                  </a:lnTo>
                  <a:lnTo>
                    <a:pt x="734" y="426"/>
                  </a:lnTo>
                  <a:lnTo>
                    <a:pt x="728" y="418"/>
                  </a:lnTo>
                  <a:lnTo>
                    <a:pt x="724" y="408"/>
                  </a:lnTo>
                  <a:lnTo>
                    <a:pt x="722" y="396"/>
                  </a:lnTo>
                  <a:lnTo>
                    <a:pt x="720" y="386"/>
                  </a:lnTo>
                  <a:lnTo>
                    <a:pt x="718" y="372"/>
                  </a:lnTo>
                  <a:lnTo>
                    <a:pt x="714" y="356"/>
                  </a:lnTo>
                  <a:lnTo>
                    <a:pt x="712" y="338"/>
                  </a:lnTo>
                  <a:lnTo>
                    <a:pt x="704" y="298"/>
                  </a:lnTo>
                  <a:lnTo>
                    <a:pt x="694" y="260"/>
                  </a:lnTo>
                  <a:lnTo>
                    <a:pt x="688" y="242"/>
                  </a:lnTo>
                  <a:lnTo>
                    <a:pt x="684" y="224"/>
                  </a:lnTo>
                  <a:lnTo>
                    <a:pt x="676" y="210"/>
                  </a:lnTo>
                  <a:lnTo>
                    <a:pt x="670" y="200"/>
                  </a:lnTo>
                  <a:lnTo>
                    <a:pt x="662" y="192"/>
                  </a:lnTo>
                  <a:lnTo>
                    <a:pt x="656" y="188"/>
                  </a:lnTo>
                  <a:lnTo>
                    <a:pt x="652" y="188"/>
                  </a:lnTo>
                  <a:lnTo>
                    <a:pt x="648" y="190"/>
                  </a:lnTo>
                  <a:lnTo>
                    <a:pt x="644" y="192"/>
                  </a:lnTo>
                  <a:lnTo>
                    <a:pt x="638" y="198"/>
                  </a:lnTo>
                  <a:lnTo>
                    <a:pt x="630" y="210"/>
                  </a:lnTo>
                  <a:lnTo>
                    <a:pt x="622" y="222"/>
                  </a:lnTo>
                  <a:lnTo>
                    <a:pt x="616" y="232"/>
                  </a:lnTo>
                  <a:lnTo>
                    <a:pt x="612" y="244"/>
                  </a:lnTo>
                  <a:lnTo>
                    <a:pt x="608" y="264"/>
                  </a:lnTo>
                  <a:lnTo>
                    <a:pt x="606" y="284"/>
                  </a:lnTo>
                  <a:lnTo>
                    <a:pt x="606" y="304"/>
                  </a:lnTo>
                  <a:lnTo>
                    <a:pt x="604" y="324"/>
                  </a:lnTo>
                  <a:lnTo>
                    <a:pt x="602" y="336"/>
                  </a:lnTo>
                  <a:lnTo>
                    <a:pt x="598" y="346"/>
                  </a:lnTo>
                  <a:lnTo>
                    <a:pt x="594" y="358"/>
                  </a:lnTo>
                  <a:lnTo>
                    <a:pt x="588" y="370"/>
                  </a:lnTo>
                  <a:lnTo>
                    <a:pt x="580" y="384"/>
                  </a:lnTo>
                  <a:lnTo>
                    <a:pt x="570" y="398"/>
                  </a:lnTo>
                  <a:lnTo>
                    <a:pt x="560" y="408"/>
                  </a:lnTo>
                  <a:lnTo>
                    <a:pt x="548" y="416"/>
                  </a:lnTo>
                  <a:lnTo>
                    <a:pt x="538" y="422"/>
                  </a:lnTo>
                  <a:lnTo>
                    <a:pt x="526" y="424"/>
                  </a:lnTo>
                  <a:lnTo>
                    <a:pt x="514" y="422"/>
                  </a:lnTo>
                  <a:lnTo>
                    <a:pt x="502" y="418"/>
                  </a:lnTo>
                  <a:lnTo>
                    <a:pt x="490" y="410"/>
                  </a:lnTo>
                  <a:lnTo>
                    <a:pt x="478" y="396"/>
                  </a:lnTo>
                  <a:lnTo>
                    <a:pt x="464" y="380"/>
                  </a:lnTo>
                  <a:lnTo>
                    <a:pt x="450" y="358"/>
                  </a:lnTo>
                  <a:lnTo>
                    <a:pt x="438" y="332"/>
                  </a:lnTo>
                  <a:lnTo>
                    <a:pt x="424" y="300"/>
                  </a:lnTo>
                  <a:lnTo>
                    <a:pt x="410" y="264"/>
                  </a:lnTo>
                  <a:lnTo>
                    <a:pt x="396" y="220"/>
                  </a:lnTo>
                  <a:lnTo>
                    <a:pt x="398" y="228"/>
                  </a:lnTo>
                  <a:lnTo>
                    <a:pt x="400" y="232"/>
                  </a:lnTo>
                  <a:lnTo>
                    <a:pt x="402" y="234"/>
                  </a:lnTo>
                  <a:lnTo>
                    <a:pt x="404" y="234"/>
                  </a:lnTo>
                  <a:lnTo>
                    <a:pt x="404" y="232"/>
                  </a:lnTo>
                  <a:lnTo>
                    <a:pt x="404" y="228"/>
                  </a:lnTo>
                  <a:lnTo>
                    <a:pt x="404" y="224"/>
                  </a:lnTo>
                  <a:lnTo>
                    <a:pt x="404" y="218"/>
                  </a:lnTo>
                  <a:lnTo>
                    <a:pt x="402" y="202"/>
                  </a:lnTo>
                  <a:lnTo>
                    <a:pt x="398" y="184"/>
                  </a:lnTo>
                  <a:lnTo>
                    <a:pt x="394" y="164"/>
                  </a:lnTo>
                  <a:lnTo>
                    <a:pt x="386" y="142"/>
                  </a:lnTo>
                  <a:lnTo>
                    <a:pt x="378" y="122"/>
                  </a:lnTo>
                  <a:lnTo>
                    <a:pt x="366" y="106"/>
                  </a:lnTo>
                  <a:lnTo>
                    <a:pt x="360" y="98"/>
                  </a:lnTo>
                  <a:lnTo>
                    <a:pt x="354" y="92"/>
                  </a:lnTo>
                  <a:lnTo>
                    <a:pt x="346" y="88"/>
                  </a:lnTo>
                  <a:lnTo>
                    <a:pt x="338" y="84"/>
                  </a:lnTo>
                  <a:lnTo>
                    <a:pt x="330" y="82"/>
                  </a:lnTo>
                  <a:lnTo>
                    <a:pt x="322" y="82"/>
                  </a:lnTo>
                  <a:lnTo>
                    <a:pt x="312" y="84"/>
                  </a:lnTo>
                  <a:lnTo>
                    <a:pt x="302" y="88"/>
                  </a:lnTo>
                  <a:lnTo>
                    <a:pt x="292" y="96"/>
                  </a:lnTo>
                  <a:lnTo>
                    <a:pt x="282" y="104"/>
                  </a:lnTo>
                  <a:lnTo>
                    <a:pt x="270" y="116"/>
                  </a:lnTo>
                  <a:lnTo>
                    <a:pt x="258" y="132"/>
                  </a:lnTo>
                  <a:lnTo>
                    <a:pt x="252" y="140"/>
                  </a:lnTo>
                  <a:lnTo>
                    <a:pt x="246" y="152"/>
                  </a:lnTo>
                  <a:lnTo>
                    <a:pt x="236" y="166"/>
                  </a:lnTo>
                  <a:lnTo>
                    <a:pt x="226" y="184"/>
                  </a:lnTo>
                  <a:lnTo>
                    <a:pt x="216" y="202"/>
                  </a:lnTo>
                  <a:lnTo>
                    <a:pt x="204" y="220"/>
                  </a:lnTo>
                  <a:lnTo>
                    <a:pt x="192" y="238"/>
                  </a:lnTo>
                  <a:lnTo>
                    <a:pt x="178" y="254"/>
                  </a:lnTo>
                  <a:lnTo>
                    <a:pt x="164" y="268"/>
                  </a:lnTo>
                  <a:lnTo>
                    <a:pt x="148" y="280"/>
                  </a:lnTo>
                  <a:lnTo>
                    <a:pt x="134" y="288"/>
                  </a:lnTo>
                  <a:lnTo>
                    <a:pt x="118" y="290"/>
                  </a:lnTo>
                  <a:lnTo>
                    <a:pt x="110" y="290"/>
                  </a:lnTo>
                  <a:lnTo>
                    <a:pt x="102" y="288"/>
                  </a:lnTo>
                  <a:lnTo>
                    <a:pt x="94" y="286"/>
                  </a:lnTo>
                  <a:lnTo>
                    <a:pt x="86" y="280"/>
                  </a:lnTo>
                  <a:lnTo>
                    <a:pt x="78" y="274"/>
                  </a:lnTo>
                  <a:lnTo>
                    <a:pt x="70" y="264"/>
                  </a:lnTo>
                  <a:lnTo>
                    <a:pt x="62" y="254"/>
                  </a:lnTo>
                  <a:lnTo>
                    <a:pt x="54" y="242"/>
                  </a:lnTo>
                  <a:lnTo>
                    <a:pt x="48" y="230"/>
                  </a:lnTo>
                  <a:lnTo>
                    <a:pt x="42" y="218"/>
                  </a:lnTo>
                  <a:lnTo>
                    <a:pt x="34" y="202"/>
                  </a:lnTo>
                  <a:lnTo>
                    <a:pt x="28" y="184"/>
                  </a:lnTo>
                  <a:lnTo>
                    <a:pt x="20" y="164"/>
                  </a:lnTo>
                  <a:lnTo>
                    <a:pt x="12" y="142"/>
                  </a:lnTo>
                  <a:lnTo>
                    <a:pt x="8" y="122"/>
                  </a:lnTo>
                  <a:lnTo>
                    <a:pt x="2" y="102"/>
                  </a:lnTo>
                  <a:lnTo>
                    <a:pt x="0" y="82"/>
                  </a:lnTo>
                  <a:lnTo>
                    <a:pt x="0" y="64"/>
                  </a:lnTo>
                  <a:lnTo>
                    <a:pt x="2" y="48"/>
                  </a:lnTo>
                  <a:lnTo>
                    <a:pt x="8" y="36"/>
                  </a:lnTo>
                  <a:lnTo>
                    <a:pt x="18" y="26"/>
                  </a:lnTo>
                  <a:lnTo>
                    <a:pt x="30" y="20"/>
                  </a:lnTo>
                  <a:lnTo>
                    <a:pt x="48" y="18"/>
                  </a:lnTo>
                  <a:lnTo>
                    <a:pt x="72" y="24"/>
                  </a:lnTo>
                  <a:lnTo>
                    <a:pt x="90" y="30"/>
                  </a:lnTo>
                  <a:lnTo>
                    <a:pt x="106" y="40"/>
                  </a:lnTo>
                  <a:lnTo>
                    <a:pt x="118" y="52"/>
                  </a:lnTo>
                  <a:lnTo>
                    <a:pt x="126" y="66"/>
                  </a:lnTo>
                  <a:lnTo>
                    <a:pt x="132" y="82"/>
                  </a:lnTo>
                  <a:lnTo>
                    <a:pt x="136" y="98"/>
                  </a:lnTo>
                  <a:lnTo>
                    <a:pt x="138" y="118"/>
                  </a:lnTo>
                  <a:lnTo>
                    <a:pt x="140" y="136"/>
                  </a:lnTo>
                  <a:lnTo>
                    <a:pt x="142" y="156"/>
                  </a:lnTo>
                  <a:lnTo>
                    <a:pt x="146" y="178"/>
                  </a:lnTo>
                  <a:lnTo>
                    <a:pt x="150" y="198"/>
                  </a:lnTo>
                  <a:lnTo>
                    <a:pt x="156" y="220"/>
                  </a:lnTo>
                  <a:lnTo>
                    <a:pt x="166" y="242"/>
                  </a:lnTo>
                  <a:lnTo>
                    <a:pt x="178" y="262"/>
                  </a:lnTo>
                  <a:lnTo>
                    <a:pt x="196" y="282"/>
                  </a:lnTo>
                  <a:lnTo>
                    <a:pt x="216" y="300"/>
                  </a:lnTo>
                  <a:lnTo>
                    <a:pt x="234" y="312"/>
                  </a:lnTo>
                  <a:lnTo>
                    <a:pt x="252" y="320"/>
                  </a:lnTo>
                  <a:lnTo>
                    <a:pt x="270" y="322"/>
                  </a:lnTo>
                  <a:lnTo>
                    <a:pt x="288" y="322"/>
                  </a:lnTo>
                  <a:lnTo>
                    <a:pt x="308" y="318"/>
                  </a:lnTo>
                  <a:lnTo>
                    <a:pt x="326" y="312"/>
                  </a:lnTo>
                  <a:lnTo>
                    <a:pt x="342" y="302"/>
                  </a:lnTo>
                  <a:lnTo>
                    <a:pt x="360" y="290"/>
                  </a:lnTo>
                  <a:lnTo>
                    <a:pt x="376" y="276"/>
                  </a:lnTo>
                  <a:lnTo>
                    <a:pt x="392" y="260"/>
                  </a:lnTo>
                  <a:lnTo>
                    <a:pt x="406" y="242"/>
                  </a:lnTo>
                  <a:lnTo>
                    <a:pt x="418" y="222"/>
                  </a:lnTo>
                  <a:lnTo>
                    <a:pt x="430" y="202"/>
                  </a:lnTo>
                  <a:lnTo>
                    <a:pt x="440" y="182"/>
                  </a:lnTo>
                  <a:lnTo>
                    <a:pt x="448" y="160"/>
                  </a:lnTo>
                  <a:lnTo>
                    <a:pt x="452" y="138"/>
                  </a:lnTo>
                  <a:lnTo>
                    <a:pt x="456" y="124"/>
                  </a:lnTo>
                  <a:lnTo>
                    <a:pt x="460" y="110"/>
                  </a:lnTo>
                  <a:lnTo>
                    <a:pt x="464" y="98"/>
                  </a:lnTo>
                  <a:lnTo>
                    <a:pt x="468" y="90"/>
                  </a:lnTo>
                  <a:lnTo>
                    <a:pt x="472" y="82"/>
                  </a:lnTo>
                  <a:lnTo>
                    <a:pt x="476" y="76"/>
                  </a:lnTo>
                  <a:lnTo>
                    <a:pt x="478" y="74"/>
                  </a:lnTo>
                  <a:lnTo>
                    <a:pt x="482" y="72"/>
                  </a:lnTo>
                  <a:lnTo>
                    <a:pt x="486" y="72"/>
                  </a:lnTo>
                  <a:lnTo>
                    <a:pt x="490" y="72"/>
                  </a:lnTo>
                  <a:lnTo>
                    <a:pt x="494" y="74"/>
                  </a:lnTo>
                  <a:lnTo>
                    <a:pt x="498" y="78"/>
                  </a:lnTo>
                  <a:lnTo>
                    <a:pt x="506" y="90"/>
                  </a:lnTo>
                  <a:lnTo>
                    <a:pt x="514" y="104"/>
                  </a:lnTo>
                  <a:lnTo>
                    <a:pt x="522" y="122"/>
                  </a:lnTo>
                  <a:lnTo>
                    <a:pt x="528" y="142"/>
                  </a:lnTo>
                  <a:lnTo>
                    <a:pt x="536" y="162"/>
                  </a:lnTo>
                  <a:lnTo>
                    <a:pt x="544" y="184"/>
                  </a:lnTo>
                  <a:lnTo>
                    <a:pt x="550" y="204"/>
                  </a:lnTo>
                  <a:lnTo>
                    <a:pt x="556" y="224"/>
                  </a:lnTo>
                  <a:lnTo>
                    <a:pt x="562" y="242"/>
                  </a:lnTo>
                  <a:lnTo>
                    <a:pt x="568" y="258"/>
                  </a:lnTo>
                  <a:lnTo>
                    <a:pt x="572" y="268"/>
                  </a:lnTo>
                  <a:lnTo>
                    <a:pt x="578" y="278"/>
                  </a:lnTo>
                  <a:lnTo>
                    <a:pt x="584" y="292"/>
                  </a:lnTo>
                  <a:lnTo>
                    <a:pt x="590" y="304"/>
                  </a:lnTo>
                  <a:lnTo>
                    <a:pt x="606" y="334"/>
                  </a:lnTo>
                  <a:lnTo>
                    <a:pt x="624" y="362"/>
                  </a:lnTo>
                  <a:lnTo>
                    <a:pt x="632" y="374"/>
                  </a:lnTo>
                  <a:lnTo>
                    <a:pt x="640" y="384"/>
                  </a:lnTo>
                  <a:lnTo>
                    <a:pt x="648" y="394"/>
                  </a:lnTo>
                  <a:lnTo>
                    <a:pt x="656" y="400"/>
                  </a:lnTo>
                  <a:lnTo>
                    <a:pt x="662" y="406"/>
                  </a:lnTo>
                  <a:lnTo>
                    <a:pt x="668" y="406"/>
                  </a:lnTo>
                  <a:lnTo>
                    <a:pt x="672" y="404"/>
                  </a:lnTo>
                  <a:lnTo>
                    <a:pt x="676" y="398"/>
                  </a:lnTo>
                  <a:lnTo>
                    <a:pt x="680" y="382"/>
                  </a:lnTo>
                  <a:lnTo>
                    <a:pt x="684" y="366"/>
                  </a:lnTo>
                  <a:lnTo>
                    <a:pt x="690" y="346"/>
                  </a:lnTo>
                  <a:lnTo>
                    <a:pt x="694" y="326"/>
                  </a:lnTo>
                  <a:lnTo>
                    <a:pt x="704" y="286"/>
                  </a:lnTo>
                  <a:lnTo>
                    <a:pt x="712" y="246"/>
                  </a:lnTo>
                  <a:lnTo>
                    <a:pt x="716" y="228"/>
                  </a:lnTo>
                  <a:lnTo>
                    <a:pt x="720" y="212"/>
                  </a:lnTo>
                  <a:lnTo>
                    <a:pt x="722" y="198"/>
                  </a:lnTo>
                  <a:lnTo>
                    <a:pt x="726" y="184"/>
                  </a:lnTo>
                  <a:lnTo>
                    <a:pt x="728" y="176"/>
                  </a:lnTo>
                  <a:lnTo>
                    <a:pt x="730" y="168"/>
                  </a:lnTo>
                  <a:lnTo>
                    <a:pt x="732" y="166"/>
                  </a:lnTo>
                  <a:lnTo>
                    <a:pt x="740" y="220"/>
                  </a:lnTo>
                  <a:lnTo>
                    <a:pt x="750" y="272"/>
                  </a:lnTo>
                  <a:lnTo>
                    <a:pt x="754" y="298"/>
                  </a:lnTo>
                  <a:lnTo>
                    <a:pt x="760" y="322"/>
                  </a:lnTo>
                  <a:lnTo>
                    <a:pt x="766" y="344"/>
                  </a:lnTo>
                  <a:lnTo>
                    <a:pt x="774" y="366"/>
                  </a:lnTo>
                  <a:lnTo>
                    <a:pt x="782" y="384"/>
                  </a:lnTo>
                  <a:lnTo>
                    <a:pt x="792" y="400"/>
                  </a:lnTo>
                  <a:lnTo>
                    <a:pt x="802" y="414"/>
                  </a:lnTo>
                  <a:lnTo>
                    <a:pt x="816" y="422"/>
                  </a:lnTo>
                  <a:lnTo>
                    <a:pt x="830" y="428"/>
                  </a:lnTo>
                  <a:lnTo>
                    <a:pt x="846" y="430"/>
                  </a:lnTo>
                  <a:lnTo>
                    <a:pt x="864" y="428"/>
                  </a:lnTo>
                  <a:lnTo>
                    <a:pt x="886" y="420"/>
                  </a:lnTo>
                  <a:lnTo>
                    <a:pt x="904" y="410"/>
                  </a:lnTo>
                  <a:lnTo>
                    <a:pt x="918" y="398"/>
                  </a:lnTo>
                  <a:lnTo>
                    <a:pt x="932" y="386"/>
                  </a:lnTo>
                  <a:lnTo>
                    <a:pt x="944" y="374"/>
                  </a:lnTo>
                  <a:lnTo>
                    <a:pt x="954" y="360"/>
                  </a:lnTo>
                  <a:lnTo>
                    <a:pt x="962" y="344"/>
                  </a:lnTo>
                  <a:lnTo>
                    <a:pt x="970" y="330"/>
                  </a:lnTo>
                  <a:lnTo>
                    <a:pt x="978" y="314"/>
                  </a:lnTo>
                  <a:lnTo>
                    <a:pt x="990" y="280"/>
                  </a:lnTo>
                  <a:lnTo>
                    <a:pt x="1004" y="246"/>
                  </a:lnTo>
                  <a:lnTo>
                    <a:pt x="1012" y="228"/>
                  </a:lnTo>
                  <a:lnTo>
                    <a:pt x="1022" y="210"/>
                  </a:lnTo>
                  <a:lnTo>
                    <a:pt x="1032" y="194"/>
                  </a:lnTo>
                  <a:lnTo>
                    <a:pt x="1044" y="176"/>
                  </a:lnTo>
                  <a:lnTo>
                    <a:pt x="1064" y="150"/>
                  </a:lnTo>
                  <a:lnTo>
                    <a:pt x="1086" y="122"/>
                  </a:lnTo>
                  <a:lnTo>
                    <a:pt x="1098" y="108"/>
                  </a:lnTo>
                  <a:lnTo>
                    <a:pt x="1112" y="94"/>
                  </a:lnTo>
                  <a:lnTo>
                    <a:pt x="1124" y="82"/>
                  </a:lnTo>
                  <a:lnTo>
                    <a:pt x="1138" y="72"/>
                  </a:lnTo>
                  <a:lnTo>
                    <a:pt x="1152" y="64"/>
                  </a:lnTo>
                  <a:lnTo>
                    <a:pt x="1166" y="58"/>
                  </a:lnTo>
                  <a:lnTo>
                    <a:pt x="1180" y="54"/>
                  </a:lnTo>
                  <a:lnTo>
                    <a:pt x="1194" y="54"/>
                  </a:lnTo>
                  <a:lnTo>
                    <a:pt x="1208" y="56"/>
                  </a:lnTo>
                  <a:lnTo>
                    <a:pt x="1222" y="64"/>
                  </a:lnTo>
                  <a:lnTo>
                    <a:pt x="1236" y="74"/>
                  </a:lnTo>
                  <a:lnTo>
                    <a:pt x="1250" y="90"/>
                  </a:lnTo>
                  <a:lnTo>
                    <a:pt x="1256" y="100"/>
                  </a:lnTo>
                  <a:lnTo>
                    <a:pt x="1262" y="110"/>
                  </a:lnTo>
                  <a:lnTo>
                    <a:pt x="1264" y="118"/>
                  </a:lnTo>
                  <a:lnTo>
                    <a:pt x="1266" y="124"/>
                  </a:lnTo>
                  <a:lnTo>
                    <a:pt x="1266" y="134"/>
                  </a:lnTo>
                  <a:lnTo>
                    <a:pt x="1260" y="142"/>
                  </a:lnTo>
                  <a:lnTo>
                    <a:pt x="1252" y="146"/>
                  </a:lnTo>
                  <a:lnTo>
                    <a:pt x="1238" y="148"/>
                  </a:lnTo>
                  <a:lnTo>
                    <a:pt x="1224" y="148"/>
                  </a:lnTo>
                  <a:lnTo>
                    <a:pt x="1206" y="146"/>
                  </a:lnTo>
                  <a:lnTo>
                    <a:pt x="1188" y="142"/>
                  </a:lnTo>
                  <a:lnTo>
                    <a:pt x="1170" y="138"/>
                  </a:lnTo>
                  <a:lnTo>
                    <a:pt x="1152" y="134"/>
                  </a:lnTo>
                  <a:lnTo>
                    <a:pt x="1136" y="130"/>
                  </a:lnTo>
                  <a:lnTo>
                    <a:pt x="1122" y="126"/>
                  </a:lnTo>
                  <a:lnTo>
                    <a:pt x="1112" y="124"/>
                  </a:lnTo>
                  <a:lnTo>
                    <a:pt x="1104" y="122"/>
                  </a:lnTo>
                  <a:lnTo>
                    <a:pt x="1102" y="124"/>
                  </a:lnTo>
                  <a:lnTo>
                    <a:pt x="1098" y="104"/>
                  </a:lnTo>
                  <a:lnTo>
                    <a:pt x="1096" y="84"/>
                  </a:lnTo>
                  <a:lnTo>
                    <a:pt x="1096" y="68"/>
                  </a:lnTo>
                  <a:lnTo>
                    <a:pt x="1096" y="52"/>
                  </a:lnTo>
                  <a:lnTo>
                    <a:pt x="1098" y="40"/>
                  </a:lnTo>
                  <a:lnTo>
                    <a:pt x="1100" y="28"/>
                  </a:lnTo>
                  <a:lnTo>
                    <a:pt x="1106" y="18"/>
                  </a:lnTo>
                  <a:lnTo>
                    <a:pt x="1110" y="10"/>
                  </a:lnTo>
                  <a:lnTo>
                    <a:pt x="1116" y="4"/>
                  </a:lnTo>
                  <a:lnTo>
                    <a:pt x="1122" y="0"/>
                  </a:lnTo>
                  <a:lnTo>
                    <a:pt x="1130" y="0"/>
                  </a:lnTo>
                  <a:lnTo>
                    <a:pt x="1138" y="0"/>
                  </a:lnTo>
                  <a:lnTo>
                    <a:pt x="1146" y="4"/>
                  </a:lnTo>
                  <a:lnTo>
                    <a:pt x="1154" y="8"/>
                  </a:lnTo>
                  <a:lnTo>
                    <a:pt x="1162" y="16"/>
                  </a:lnTo>
                  <a:lnTo>
                    <a:pt x="1170" y="28"/>
                  </a:lnTo>
                  <a:lnTo>
                    <a:pt x="1178" y="40"/>
                  </a:lnTo>
                  <a:lnTo>
                    <a:pt x="1182" y="52"/>
                  </a:lnTo>
                  <a:lnTo>
                    <a:pt x="1184" y="64"/>
                  </a:lnTo>
                  <a:lnTo>
                    <a:pt x="1184" y="74"/>
                  </a:lnTo>
                  <a:lnTo>
                    <a:pt x="1182" y="82"/>
                  </a:lnTo>
                  <a:lnTo>
                    <a:pt x="1176" y="90"/>
                  </a:lnTo>
                  <a:lnTo>
                    <a:pt x="1170" y="98"/>
                  </a:lnTo>
                  <a:lnTo>
                    <a:pt x="1162" y="104"/>
                  </a:lnTo>
                  <a:lnTo>
                    <a:pt x="1144" y="118"/>
                  </a:lnTo>
                  <a:lnTo>
                    <a:pt x="1122" y="132"/>
                  </a:lnTo>
                  <a:lnTo>
                    <a:pt x="1100" y="148"/>
                  </a:lnTo>
                  <a:lnTo>
                    <a:pt x="1080" y="168"/>
                  </a:lnTo>
                  <a:lnTo>
                    <a:pt x="1066" y="182"/>
                  </a:lnTo>
                  <a:lnTo>
                    <a:pt x="1056" y="198"/>
                  </a:lnTo>
                  <a:lnTo>
                    <a:pt x="1048" y="212"/>
                  </a:lnTo>
                  <a:lnTo>
                    <a:pt x="1042" y="226"/>
                  </a:lnTo>
                  <a:lnTo>
                    <a:pt x="1038" y="238"/>
                  </a:lnTo>
                  <a:lnTo>
                    <a:pt x="1038" y="250"/>
                  </a:lnTo>
                  <a:lnTo>
                    <a:pt x="1038" y="262"/>
                  </a:lnTo>
                  <a:lnTo>
                    <a:pt x="1042" y="274"/>
                  </a:lnTo>
                  <a:lnTo>
                    <a:pt x="1046" y="284"/>
                  </a:lnTo>
                  <a:lnTo>
                    <a:pt x="1050" y="294"/>
                  </a:lnTo>
                  <a:lnTo>
                    <a:pt x="1058" y="302"/>
                  </a:lnTo>
                  <a:lnTo>
                    <a:pt x="1066" y="310"/>
                  </a:lnTo>
                  <a:lnTo>
                    <a:pt x="1084" y="324"/>
                  </a:lnTo>
                  <a:lnTo>
                    <a:pt x="1106" y="334"/>
                  </a:lnTo>
                  <a:lnTo>
                    <a:pt x="1128" y="342"/>
                  </a:lnTo>
                  <a:lnTo>
                    <a:pt x="1150" y="348"/>
                  </a:lnTo>
                  <a:lnTo>
                    <a:pt x="1170" y="348"/>
                  </a:lnTo>
                  <a:lnTo>
                    <a:pt x="1188" y="348"/>
                  </a:lnTo>
                  <a:lnTo>
                    <a:pt x="1196" y="346"/>
                  </a:lnTo>
                  <a:lnTo>
                    <a:pt x="1202" y="342"/>
                  </a:lnTo>
                  <a:lnTo>
                    <a:pt x="1208" y="338"/>
                  </a:lnTo>
                  <a:lnTo>
                    <a:pt x="1210" y="334"/>
                  </a:lnTo>
                  <a:lnTo>
                    <a:pt x="1212" y="328"/>
                  </a:lnTo>
                  <a:lnTo>
                    <a:pt x="1212" y="322"/>
                  </a:lnTo>
                  <a:lnTo>
                    <a:pt x="1210" y="314"/>
                  </a:lnTo>
                  <a:lnTo>
                    <a:pt x="1204" y="306"/>
                  </a:lnTo>
                  <a:lnTo>
                    <a:pt x="1188" y="282"/>
                  </a:lnTo>
                  <a:lnTo>
                    <a:pt x="1172" y="262"/>
                  </a:lnTo>
                  <a:lnTo>
                    <a:pt x="1156" y="248"/>
                  </a:lnTo>
                  <a:lnTo>
                    <a:pt x="1142" y="238"/>
                  </a:lnTo>
                  <a:lnTo>
                    <a:pt x="1130" y="230"/>
                  </a:lnTo>
                  <a:lnTo>
                    <a:pt x="1118" y="228"/>
                  </a:lnTo>
                  <a:lnTo>
                    <a:pt x="1108" y="228"/>
                  </a:lnTo>
                  <a:lnTo>
                    <a:pt x="1100" y="232"/>
                  </a:lnTo>
                  <a:lnTo>
                    <a:pt x="1092" y="238"/>
                  </a:lnTo>
                  <a:lnTo>
                    <a:pt x="1086" y="248"/>
                  </a:lnTo>
                  <a:lnTo>
                    <a:pt x="1080" y="258"/>
                  </a:lnTo>
                  <a:lnTo>
                    <a:pt x="1076" y="272"/>
                  </a:lnTo>
                  <a:lnTo>
                    <a:pt x="1074" y="286"/>
                  </a:lnTo>
                  <a:lnTo>
                    <a:pt x="1074" y="300"/>
                  </a:lnTo>
                  <a:lnTo>
                    <a:pt x="1074" y="318"/>
                  </a:lnTo>
                  <a:lnTo>
                    <a:pt x="1074" y="334"/>
                  </a:lnTo>
                  <a:lnTo>
                    <a:pt x="1082" y="370"/>
                  </a:lnTo>
                  <a:lnTo>
                    <a:pt x="1094" y="402"/>
                  </a:lnTo>
                  <a:lnTo>
                    <a:pt x="1102" y="418"/>
                  </a:lnTo>
                  <a:lnTo>
                    <a:pt x="1110" y="432"/>
                  </a:lnTo>
                  <a:lnTo>
                    <a:pt x="1122" y="446"/>
                  </a:lnTo>
                  <a:lnTo>
                    <a:pt x="1134" y="456"/>
                  </a:lnTo>
                  <a:lnTo>
                    <a:pt x="1148" y="466"/>
                  </a:lnTo>
                  <a:lnTo>
                    <a:pt x="1162" y="472"/>
                  </a:lnTo>
                  <a:lnTo>
                    <a:pt x="1178" y="474"/>
                  </a:lnTo>
                  <a:lnTo>
                    <a:pt x="1196" y="476"/>
                  </a:lnTo>
                  <a:lnTo>
                    <a:pt x="1216" y="472"/>
                  </a:lnTo>
                  <a:lnTo>
                    <a:pt x="1236" y="466"/>
                  </a:lnTo>
                  <a:lnTo>
                    <a:pt x="1258" y="456"/>
                  </a:lnTo>
                  <a:lnTo>
                    <a:pt x="1282" y="440"/>
                  </a:lnTo>
                  <a:lnTo>
                    <a:pt x="1290" y="432"/>
                  </a:lnTo>
                  <a:lnTo>
                    <a:pt x="1294" y="426"/>
                  </a:lnTo>
                  <a:lnTo>
                    <a:pt x="1292" y="422"/>
                  </a:lnTo>
                  <a:lnTo>
                    <a:pt x="1286" y="418"/>
                  </a:lnTo>
                  <a:lnTo>
                    <a:pt x="1278" y="414"/>
                  </a:lnTo>
                  <a:lnTo>
                    <a:pt x="1266" y="412"/>
                  </a:lnTo>
                  <a:lnTo>
                    <a:pt x="1250" y="412"/>
                  </a:lnTo>
                  <a:lnTo>
                    <a:pt x="1234" y="412"/>
                  </a:lnTo>
                  <a:lnTo>
                    <a:pt x="1196" y="416"/>
                  </a:lnTo>
                  <a:lnTo>
                    <a:pt x="1156" y="424"/>
                  </a:lnTo>
                  <a:lnTo>
                    <a:pt x="1138" y="428"/>
                  </a:lnTo>
                  <a:lnTo>
                    <a:pt x="1120" y="434"/>
                  </a:lnTo>
                  <a:lnTo>
                    <a:pt x="1104" y="442"/>
                  </a:lnTo>
                  <a:lnTo>
                    <a:pt x="1090" y="450"/>
                  </a:lnTo>
                  <a:lnTo>
                    <a:pt x="1078" y="460"/>
                  </a:lnTo>
                  <a:lnTo>
                    <a:pt x="1066" y="472"/>
                  </a:lnTo>
                  <a:lnTo>
                    <a:pt x="1056" y="486"/>
                  </a:lnTo>
                  <a:lnTo>
                    <a:pt x="1048" y="500"/>
                  </a:lnTo>
                  <a:lnTo>
                    <a:pt x="1038" y="514"/>
                  </a:lnTo>
                  <a:lnTo>
                    <a:pt x="1030" y="528"/>
                  </a:lnTo>
                  <a:lnTo>
                    <a:pt x="1022" y="540"/>
                  </a:lnTo>
                  <a:lnTo>
                    <a:pt x="1012" y="548"/>
                  </a:lnTo>
                  <a:lnTo>
                    <a:pt x="1004" y="554"/>
                  </a:lnTo>
                  <a:lnTo>
                    <a:pt x="992" y="558"/>
                  </a:lnTo>
                  <a:lnTo>
                    <a:pt x="980" y="556"/>
                  </a:lnTo>
                  <a:lnTo>
                    <a:pt x="966" y="550"/>
                  </a:lnTo>
                  <a:lnTo>
                    <a:pt x="958" y="544"/>
                  </a:lnTo>
                  <a:lnTo>
                    <a:pt x="950" y="536"/>
                  </a:lnTo>
                  <a:lnTo>
                    <a:pt x="940" y="528"/>
                  </a:lnTo>
                  <a:lnTo>
                    <a:pt x="930" y="518"/>
                  </a:lnTo>
                  <a:lnTo>
                    <a:pt x="920" y="506"/>
                  </a:lnTo>
                  <a:lnTo>
                    <a:pt x="908" y="490"/>
                  </a:lnTo>
                  <a:lnTo>
                    <a:pt x="896" y="474"/>
                  </a:lnTo>
                  <a:lnTo>
                    <a:pt x="884" y="456"/>
                  </a:lnTo>
                  <a:lnTo>
                    <a:pt x="888" y="462"/>
                  </a:lnTo>
                  <a:lnTo>
                    <a:pt x="888" y="456"/>
                  </a:lnTo>
                  <a:lnTo>
                    <a:pt x="886" y="448"/>
                  </a:lnTo>
                  <a:lnTo>
                    <a:pt x="884" y="438"/>
                  </a:lnTo>
                  <a:lnTo>
                    <a:pt x="882" y="424"/>
                  </a:lnTo>
                  <a:lnTo>
                    <a:pt x="878" y="408"/>
                  </a:lnTo>
                  <a:lnTo>
                    <a:pt x="878" y="392"/>
                  </a:lnTo>
                  <a:lnTo>
                    <a:pt x="876" y="376"/>
                  </a:lnTo>
                  <a:lnTo>
                    <a:pt x="878" y="360"/>
                  </a:lnTo>
                  <a:lnTo>
                    <a:pt x="882" y="346"/>
                  </a:lnTo>
                  <a:lnTo>
                    <a:pt x="890" y="334"/>
                  </a:lnTo>
                  <a:lnTo>
                    <a:pt x="900" y="324"/>
                  </a:lnTo>
                  <a:lnTo>
                    <a:pt x="914" y="316"/>
                  </a:lnTo>
                  <a:lnTo>
                    <a:pt x="934" y="314"/>
                  </a:lnTo>
                  <a:lnTo>
                    <a:pt x="958" y="316"/>
                  </a:lnTo>
                  <a:lnTo>
                    <a:pt x="980" y="322"/>
                  </a:lnTo>
                  <a:lnTo>
                    <a:pt x="1000" y="332"/>
                  </a:lnTo>
                  <a:lnTo>
                    <a:pt x="1008" y="338"/>
                  </a:lnTo>
                  <a:lnTo>
                    <a:pt x="1014" y="346"/>
                  </a:lnTo>
                  <a:lnTo>
                    <a:pt x="1020" y="354"/>
                  </a:lnTo>
                  <a:lnTo>
                    <a:pt x="1024" y="362"/>
                  </a:lnTo>
                  <a:lnTo>
                    <a:pt x="1028" y="370"/>
                  </a:lnTo>
                  <a:lnTo>
                    <a:pt x="1028" y="378"/>
                  </a:lnTo>
                  <a:lnTo>
                    <a:pt x="1026" y="388"/>
                  </a:lnTo>
                  <a:lnTo>
                    <a:pt x="1022" y="396"/>
                  </a:lnTo>
                  <a:lnTo>
                    <a:pt x="1014" y="404"/>
                  </a:lnTo>
                  <a:lnTo>
                    <a:pt x="1006" y="412"/>
                  </a:lnTo>
                  <a:lnTo>
                    <a:pt x="994" y="420"/>
                  </a:lnTo>
                  <a:lnTo>
                    <a:pt x="978" y="428"/>
                  </a:lnTo>
                  <a:lnTo>
                    <a:pt x="956" y="434"/>
                  </a:lnTo>
                  <a:lnTo>
                    <a:pt x="936" y="438"/>
                  </a:lnTo>
                  <a:lnTo>
                    <a:pt x="916" y="438"/>
                  </a:lnTo>
                  <a:lnTo>
                    <a:pt x="898" y="436"/>
                  </a:lnTo>
                  <a:lnTo>
                    <a:pt x="882" y="430"/>
                  </a:lnTo>
                  <a:lnTo>
                    <a:pt x="866" y="422"/>
                  </a:lnTo>
                  <a:lnTo>
                    <a:pt x="852" y="412"/>
                  </a:lnTo>
                  <a:lnTo>
                    <a:pt x="840" y="400"/>
                  </a:lnTo>
                  <a:lnTo>
                    <a:pt x="828" y="384"/>
                  </a:lnTo>
                  <a:lnTo>
                    <a:pt x="818" y="368"/>
                  </a:lnTo>
                  <a:lnTo>
                    <a:pt x="808" y="350"/>
                  </a:lnTo>
                  <a:lnTo>
                    <a:pt x="802" y="332"/>
                  </a:lnTo>
                  <a:lnTo>
                    <a:pt x="790" y="292"/>
                  </a:lnTo>
                  <a:lnTo>
                    <a:pt x="784" y="250"/>
                  </a:lnTo>
                  <a:lnTo>
                    <a:pt x="784" y="210"/>
                  </a:lnTo>
                  <a:lnTo>
                    <a:pt x="788" y="172"/>
                  </a:lnTo>
                  <a:lnTo>
                    <a:pt x="792" y="154"/>
                  </a:lnTo>
                  <a:lnTo>
                    <a:pt x="798" y="138"/>
                  </a:lnTo>
                  <a:lnTo>
                    <a:pt x="806" y="122"/>
                  </a:lnTo>
                  <a:lnTo>
                    <a:pt x="814" y="110"/>
                  </a:lnTo>
                  <a:lnTo>
                    <a:pt x="824" y="98"/>
                  </a:lnTo>
                  <a:lnTo>
                    <a:pt x="836" y="90"/>
                  </a:lnTo>
                  <a:lnTo>
                    <a:pt x="850" y="84"/>
                  </a:lnTo>
                  <a:lnTo>
                    <a:pt x="864" y="80"/>
                  </a:lnTo>
                  <a:lnTo>
                    <a:pt x="880" y="80"/>
                  </a:lnTo>
                  <a:lnTo>
                    <a:pt x="896" y="84"/>
                  </a:lnTo>
                  <a:lnTo>
                    <a:pt x="916" y="90"/>
                  </a:lnTo>
                  <a:lnTo>
                    <a:pt x="936" y="100"/>
                  </a:lnTo>
                  <a:lnTo>
                    <a:pt x="946" y="108"/>
                  </a:lnTo>
                  <a:lnTo>
                    <a:pt x="954" y="116"/>
                  </a:lnTo>
                  <a:lnTo>
                    <a:pt x="960" y="126"/>
                  </a:lnTo>
                  <a:lnTo>
                    <a:pt x="962" y="140"/>
                  </a:lnTo>
                  <a:lnTo>
                    <a:pt x="964" y="148"/>
                  </a:lnTo>
                  <a:lnTo>
                    <a:pt x="964" y="158"/>
                  </a:lnTo>
                  <a:lnTo>
                    <a:pt x="966" y="170"/>
                  </a:lnTo>
                  <a:lnTo>
                    <a:pt x="966" y="184"/>
                  </a:lnTo>
                  <a:lnTo>
                    <a:pt x="968" y="198"/>
                  </a:lnTo>
                  <a:lnTo>
                    <a:pt x="968" y="216"/>
                  </a:lnTo>
                  <a:lnTo>
                    <a:pt x="970" y="236"/>
                  </a:lnTo>
                  <a:lnTo>
                    <a:pt x="972" y="258"/>
                  </a:lnTo>
                  <a:lnTo>
                    <a:pt x="970" y="260"/>
                  </a:lnTo>
                  <a:lnTo>
                    <a:pt x="970" y="268"/>
                  </a:lnTo>
                  <a:lnTo>
                    <a:pt x="968" y="276"/>
                  </a:lnTo>
                  <a:lnTo>
                    <a:pt x="966" y="286"/>
                  </a:lnTo>
                  <a:lnTo>
                    <a:pt x="962" y="296"/>
                  </a:lnTo>
                  <a:lnTo>
                    <a:pt x="958" y="306"/>
                  </a:lnTo>
                  <a:lnTo>
                    <a:pt x="954" y="318"/>
                  </a:lnTo>
                  <a:lnTo>
                    <a:pt x="948" y="328"/>
                  </a:lnTo>
                  <a:lnTo>
                    <a:pt x="942" y="338"/>
                  </a:lnTo>
                  <a:lnTo>
                    <a:pt x="936" y="344"/>
                  </a:lnTo>
                  <a:lnTo>
                    <a:pt x="928" y="348"/>
                  </a:lnTo>
                  <a:lnTo>
                    <a:pt x="918" y="350"/>
                  </a:lnTo>
                  <a:lnTo>
                    <a:pt x="908" y="348"/>
                  </a:lnTo>
                  <a:lnTo>
                    <a:pt x="896" y="342"/>
                  </a:lnTo>
                  <a:lnTo>
                    <a:pt x="884" y="332"/>
                  </a:lnTo>
                </a:path>
              </a:pathLst>
            </a:custGeom>
            <a:noFill/>
            <a:ln w="25400">
              <a:solidFill>
                <a:srgbClr val="777777"/>
              </a:solidFill>
              <a:round/>
              <a:headEnd/>
              <a:tailEnd type="triangle" w="lg" len="lg"/>
            </a:ln>
          </p:spPr>
          <p:txBody>
            <a:bodyPr/>
            <a:lstStyle/>
            <a:p>
              <a:endParaRPr lang="cs-CZ"/>
            </a:p>
          </p:txBody>
        </p:sp>
      </p:grpSp>
      <p:grpSp>
        <p:nvGrpSpPr>
          <p:cNvPr id="5" name="Group 8"/>
          <p:cNvGrpSpPr>
            <a:grpSpLocks/>
          </p:cNvGrpSpPr>
          <p:nvPr/>
        </p:nvGrpSpPr>
        <p:grpSpPr bwMode="auto">
          <a:xfrm>
            <a:off x="7129463" y="1125538"/>
            <a:ext cx="1381125" cy="1736725"/>
            <a:chOff x="4810" y="527"/>
            <a:chExt cx="870" cy="1094"/>
          </a:xfrm>
        </p:grpSpPr>
        <p:sp>
          <p:nvSpPr>
            <p:cNvPr id="2138" name="Freeform 9"/>
            <p:cNvSpPr>
              <a:spLocks/>
            </p:cNvSpPr>
            <p:nvPr/>
          </p:nvSpPr>
          <p:spPr bwMode="auto">
            <a:xfrm>
              <a:off x="4810" y="1109"/>
              <a:ext cx="448" cy="512"/>
            </a:xfrm>
            <a:custGeom>
              <a:avLst/>
              <a:gdLst>
                <a:gd name="T0" fmla="*/ 272 w 448"/>
                <a:gd name="T1" fmla="*/ 0 h 512"/>
                <a:gd name="T2" fmla="*/ 448 w 448"/>
                <a:gd name="T3" fmla="*/ 72 h 512"/>
                <a:gd name="T4" fmla="*/ 224 w 448"/>
                <a:gd name="T5" fmla="*/ 376 h 512"/>
                <a:gd name="T6" fmla="*/ 312 w 448"/>
                <a:gd name="T7" fmla="*/ 448 h 512"/>
                <a:gd name="T8" fmla="*/ 16 w 448"/>
                <a:gd name="T9" fmla="*/ 512 h 512"/>
                <a:gd name="T10" fmla="*/ 0 w 448"/>
                <a:gd name="T11" fmla="*/ 248 h 512"/>
                <a:gd name="T12" fmla="*/ 104 w 448"/>
                <a:gd name="T13" fmla="*/ 288 h 512"/>
                <a:gd name="T14" fmla="*/ 272 w 448"/>
                <a:gd name="T15" fmla="*/ 0 h 512"/>
                <a:gd name="T16" fmla="*/ 0 60000 65536"/>
                <a:gd name="T17" fmla="*/ 0 60000 65536"/>
                <a:gd name="T18" fmla="*/ 0 60000 65536"/>
                <a:gd name="T19" fmla="*/ 0 60000 65536"/>
                <a:gd name="T20" fmla="*/ 0 60000 65536"/>
                <a:gd name="T21" fmla="*/ 0 60000 65536"/>
                <a:gd name="T22" fmla="*/ 0 60000 65536"/>
                <a:gd name="T23" fmla="*/ 0 60000 65536"/>
                <a:gd name="T24" fmla="*/ 0 w 448"/>
                <a:gd name="T25" fmla="*/ 0 h 512"/>
                <a:gd name="T26" fmla="*/ 448 w 448"/>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8" h="512">
                  <a:moveTo>
                    <a:pt x="272" y="0"/>
                  </a:moveTo>
                  <a:lnTo>
                    <a:pt x="448" y="72"/>
                  </a:lnTo>
                  <a:lnTo>
                    <a:pt x="224" y="376"/>
                  </a:lnTo>
                  <a:lnTo>
                    <a:pt x="312" y="448"/>
                  </a:lnTo>
                  <a:lnTo>
                    <a:pt x="16" y="512"/>
                  </a:lnTo>
                  <a:lnTo>
                    <a:pt x="0" y="248"/>
                  </a:lnTo>
                  <a:lnTo>
                    <a:pt x="104" y="288"/>
                  </a:lnTo>
                  <a:lnTo>
                    <a:pt x="272" y="0"/>
                  </a:lnTo>
                  <a:close/>
                </a:path>
              </a:pathLst>
            </a:custGeom>
            <a:solidFill>
              <a:srgbClr val="CC0066"/>
            </a:solidFill>
            <a:ln w="31750">
              <a:solidFill>
                <a:schemeClr val="tx1"/>
              </a:solidFill>
              <a:round/>
              <a:headEnd/>
              <a:tailEnd/>
            </a:ln>
          </p:spPr>
          <p:txBody>
            <a:bodyPr/>
            <a:lstStyle/>
            <a:p>
              <a:endParaRPr lang="cs-CZ"/>
            </a:p>
          </p:txBody>
        </p:sp>
        <p:grpSp>
          <p:nvGrpSpPr>
            <p:cNvPr id="2139" name="Group 10"/>
            <p:cNvGrpSpPr>
              <a:grpSpLocks/>
            </p:cNvGrpSpPr>
            <p:nvPr/>
          </p:nvGrpSpPr>
          <p:grpSpPr bwMode="auto">
            <a:xfrm>
              <a:off x="4846" y="527"/>
              <a:ext cx="834" cy="618"/>
              <a:chOff x="4785" y="164"/>
              <a:chExt cx="834" cy="618"/>
            </a:xfrm>
          </p:grpSpPr>
          <p:sp>
            <p:nvSpPr>
              <p:cNvPr id="2140" name="Freeform 11" descr="White marble"/>
              <p:cNvSpPr>
                <a:spLocks/>
              </p:cNvSpPr>
              <p:nvPr/>
            </p:nvSpPr>
            <p:spPr bwMode="auto">
              <a:xfrm>
                <a:off x="4830" y="164"/>
                <a:ext cx="789" cy="618"/>
              </a:xfrm>
              <a:custGeom>
                <a:avLst/>
                <a:gdLst>
                  <a:gd name="T0" fmla="*/ 1 w 1401"/>
                  <a:gd name="T1" fmla="*/ 1 h 1144"/>
                  <a:gd name="T2" fmla="*/ 1 w 1401"/>
                  <a:gd name="T3" fmla="*/ 1 h 1144"/>
                  <a:gd name="T4" fmla="*/ 1 w 1401"/>
                  <a:gd name="T5" fmla="*/ 1 h 1144"/>
                  <a:gd name="T6" fmla="*/ 1 w 1401"/>
                  <a:gd name="T7" fmla="*/ 1 h 1144"/>
                  <a:gd name="T8" fmla="*/ 1 w 1401"/>
                  <a:gd name="T9" fmla="*/ 1 h 1144"/>
                  <a:gd name="T10" fmla="*/ 1 w 1401"/>
                  <a:gd name="T11" fmla="*/ 1 h 1144"/>
                  <a:gd name="T12" fmla="*/ 1 w 1401"/>
                  <a:gd name="T13" fmla="*/ 1 h 1144"/>
                  <a:gd name="T14" fmla="*/ 1 w 1401"/>
                  <a:gd name="T15" fmla="*/ 1 h 1144"/>
                  <a:gd name="T16" fmla="*/ 1 w 1401"/>
                  <a:gd name="T17" fmla="*/ 1 h 1144"/>
                  <a:gd name="T18" fmla="*/ 1 w 1401"/>
                  <a:gd name="T19" fmla="*/ 1 h 1144"/>
                  <a:gd name="T20" fmla="*/ 1 w 1401"/>
                  <a:gd name="T21" fmla="*/ 1 h 1144"/>
                  <a:gd name="T22" fmla="*/ 1 w 1401"/>
                  <a:gd name="T23" fmla="*/ 1 h 1144"/>
                  <a:gd name="T24" fmla="*/ 1 w 1401"/>
                  <a:gd name="T25" fmla="*/ 1 h 1144"/>
                  <a:gd name="T26" fmla="*/ 1 w 1401"/>
                  <a:gd name="T27" fmla="*/ 1 h 1144"/>
                  <a:gd name="T28" fmla="*/ 1 w 1401"/>
                  <a:gd name="T29" fmla="*/ 1 h 1144"/>
                  <a:gd name="T30" fmla="*/ 1 w 1401"/>
                  <a:gd name="T31" fmla="*/ 1 h 1144"/>
                  <a:gd name="T32" fmla="*/ 1 w 1401"/>
                  <a:gd name="T33" fmla="*/ 1 h 1144"/>
                  <a:gd name="T34" fmla="*/ 1 w 1401"/>
                  <a:gd name="T35" fmla="*/ 1 h 1144"/>
                  <a:gd name="T36" fmla="*/ 1 w 1401"/>
                  <a:gd name="T37" fmla="*/ 1 h 1144"/>
                  <a:gd name="T38" fmla="*/ 1 w 1401"/>
                  <a:gd name="T39" fmla="*/ 1 h 1144"/>
                  <a:gd name="T40" fmla="*/ 1 w 1401"/>
                  <a:gd name="T41" fmla="*/ 1 h 1144"/>
                  <a:gd name="T42" fmla="*/ 1 w 1401"/>
                  <a:gd name="T43" fmla="*/ 1 h 1144"/>
                  <a:gd name="T44" fmla="*/ 1 w 1401"/>
                  <a:gd name="T45" fmla="*/ 1 h 1144"/>
                  <a:gd name="T46" fmla="*/ 1 w 1401"/>
                  <a:gd name="T47" fmla="*/ 1 h 1144"/>
                  <a:gd name="T48" fmla="*/ 1 w 1401"/>
                  <a:gd name="T49" fmla="*/ 1 h 1144"/>
                  <a:gd name="T50" fmla="*/ 1 w 1401"/>
                  <a:gd name="T51" fmla="*/ 1 h 1144"/>
                  <a:gd name="T52" fmla="*/ 1 w 1401"/>
                  <a:gd name="T53" fmla="*/ 1 h 1144"/>
                  <a:gd name="T54" fmla="*/ 1 w 1401"/>
                  <a:gd name="T55" fmla="*/ 1 h 1144"/>
                  <a:gd name="T56" fmla="*/ 1 w 1401"/>
                  <a:gd name="T57" fmla="*/ 1 h 1144"/>
                  <a:gd name="T58" fmla="*/ 1 w 1401"/>
                  <a:gd name="T59" fmla="*/ 1 h 1144"/>
                  <a:gd name="T60" fmla="*/ 1 w 1401"/>
                  <a:gd name="T61" fmla="*/ 1 h 1144"/>
                  <a:gd name="T62" fmla="*/ 1 w 1401"/>
                  <a:gd name="T63" fmla="*/ 1 h 1144"/>
                  <a:gd name="T64" fmla="*/ 1 w 1401"/>
                  <a:gd name="T65" fmla="*/ 1 h 1144"/>
                  <a:gd name="T66" fmla="*/ 1 w 1401"/>
                  <a:gd name="T67" fmla="*/ 1 h 1144"/>
                  <a:gd name="T68" fmla="*/ 1 w 1401"/>
                  <a:gd name="T69" fmla="*/ 1 h 1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01"/>
                  <a:gd name="T106" fmla="*/ 0 h 1144"/>
                  <a:gd name="T107" fmla="*/ 1401 w 1401"/>
                  <a:gd name="T108" fmla="*/ 1144 h 1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01" h="1144">
                    <a:moveTo>
                      <a:pt x="295" y="334"/>
                    </a:moveTo>
                    <a:cubicBezTo>
                      <a:pt x="270" y="367"/>
                      <a:pt x="265" y="393"/>
                      <a:pt x="232" y="415"/>
                    </a:cubicBezTo>
                    <a:cubicBezTo>
                      <a:pt x="204" y="457"/>
                      <a:pt x="165" y="495"/>
                      <a:pt x="142" y="541"/>
                    </a:cubicBezTo>
                    <a:cubicBezTo>
                      <a:pt x="122" y="581"/>
                      <a:pt x="111" y="617"/>
                      <a:pt x="79" y="649"/>
                    </a:cubicBezTo>
                    <a:cubicBezTo>
                      <a:pt x="55" y="744"/>
                      <a:pt x="88" y="632"/>
                      <a:pt x="52" y="712"/>
                    </a:cubicBezTo>
                    <a:cubicBezTo>
                      <a:pt x="34" y="752"/>
                      <a:pt x="25" y="795"/>
                      <a:pt x="16" y="838"/>
                    </a:cubicBezTo>
                    <a:cubicBezTo>
                      <a:pt x="21" y="901"/>
                      <a:pt x="0" y="986"/>
                      <a:pt x="70" y="1009"/>
                    </a:cubicBezTo>
                    <a:cubicBezTo>
                      <a:pt x="120" y="1059"/>
                      <a:pt x="79" y="1030"/>
                      <a:pt x="187" y="1045"/>
                    </a:cubicBezTo>
                    <a:cubicBezTo>
                      <a:pt x="243" y="1053"/>
                      <a:pt x="297" y="1071"/>
                      <a:pt x="349" y="1090"/>
                    </a:cubicBezTo>
                    <a:cubicBezTo>
                      <a:pt x="367" y="1096"/>
                      <a:pt x="386" y="1100"/>
                      <a:pt x="403" y="1108"/>
                    </a:cubicBezTo>
                    <a:cubicBezTo>
                      <a:pt x="415" y="1114"/>
                      <a:pt x="427" y="1121"/>
                      <a:pt x="439" y="1126"/>
                    </a:cubicBezTo>
                    <a:cubicBezTo>
                      <a:pt x="457" y="1133"/>
                      <a:pt x="493" y="1144"/>
                      <a:pt x="493" y="1144"/>
                    </a:cubicBezTo>
                    <a:cubicBezTo>
                      <a:pt x="669" y="1136"/>
                      <a:pt x="838" y="1115"/>
                      <a:pt x="1015" y="1108"/>
                    </a:cubicBezTo>
                    <a:cubicBezTo>
                      <a:pt x="1043" y="1102"/>
                      <a:pt x="1112" y="1089"/>
                      <a:pt x="1132" y="1081"/>
                    </a:cubicBezTo>
                    <a:cubicBezTo>
                      <a:pt x="1146" y="1075"/>
                      <a:pt x="1155" y="1061"/>
                      <a:pt x="1168" y="1054"/>
                    </a:cubicBezTo>
                    <a:cubicBezTo>
                      <a:pt x="1176" y="1049"/>
                      <a:pt x="1186" y="1048"/>
                      <a:pt x="1195" y="1045"/>
                    </a:cubicBezTo>
                    <a:cubicBezTo>
                      <a:pt x="1232" y="1017"/>
                      <a:pt x="1257" y="992"/>
                      <a:pt x="1285" y="955"/>
                    </a:cubicBezTo>
                    <a:cubicBezTo>
                      <a:pt x="1302" y="905"/>
                      <a:pt x="1312" y="851"/>
                      <a:pt x="1330" y="802"/>
                    </a:cubicBezTo>
                    <a:cubicBezTo>
                      <a:pt x="1373" y="687"/>
                      <a:pt x="1324" y="833"/>
                      <a:pt x="1366" y="739"/>
                    </a:cubicBezTo>
                    <a:cubicBezTo>
                      <a:pt x="1383" y="702"/>
                      <a:pt x="1385" y="678"/>
                      <a:pt x="1393" y="640"/>
                    </a:cubicBezTo>
                    <a:cubicBezTo>
                      <a:pt x="1387" y="547"/>
                      <a:pt x="1401" y="485"/>
                      <a:pt x="1348" y="415"/>
                    </a:cubicBezTo>
                    <a:cubicBezTo>
                      <a:pt x="1327" y="351"/>
                      <a:pt x="1319" y="299"/>
                      <a:pt x="1303" y="235"/>
                    </a:cubicBezTo>
                    <a:cubicBezTo>
                      <a:pt x="1298" y="217"/>
                      <a:pt x="1300" y="192"/>
                      <a:pt x="1285" y="181"/>
                    </a:cubicBezTo>
                    <a:cubicBezTo>
                      <a:pt x="1263" y="164"/>
                      <a:pt x="1217" y="122"/>
                      <a:pt x="1195" y="109"/>
                    </a:cubicBezTo>
                    <a:cubicBezTo>
                      <a:pt x="1184" y="103"/>
                      <a:pt x="1171" y="104"/>
                      <a:pt x="1159" y="100"/>
                    </a:cubicBezTo>
                    <a:cubicBezTo>
                      <a:pt x="1114" y="83"/>
                      <a:pt x="1071" y="67"/>
                      <a:pt x="1024" y="55"/>
                    </a:cubicBezTo>
                    <a:cubicBezTo>
                      <a:pt x="942" y="0"/>
                      <a:pt x="810" y="34"/>
                      <a:pt x="727" y="37"/>
                    </a:cubicBezTo>
                    <a:cubicBezTo>
                      <a:pt x="656" y="51"/>
                      <a:pt x="601" y="77"/>
                      <a:pt x="538" y="109"/>
                    </a:cubicBezTo>
                    <a:cubicBezTo>
                      <a:pt x="530" y="113"/>
                      <a:pt x="519" y="113"/>
                      <a:pt x="511" y="118"/>
                    </a:cubicBezTo>
                    <a:cubicBezTo>
                      <a:pt x="492" y="129"/>
                      <a:pt x="457" y="154"/>
                      <a:pt x="457" y="154"/>
                    </a:cubicBezTo>
                    <a:cubicBezTo>
                      <a:pt x="451" y="163"/>
                      <a:pt x="447" y="174"/>
                      <a:pt x="439" y="181"/>
                    </a:cubicBezTo>
                    <a:cubicBezTo>
                      <a:pt x="423" y="195"/>
                      <a:pt x="385" y="217"/>
                      <a:pt x="385" y="217"/>
                    </a:cubicBezTo>
                    <a:cubicBezTo>
                      <a:pt x="379" y="226"/>
                      <a:pt x="375" y="236"/>
                      <a:pt x="367" y="244"/>
                    </a:cubicBezTo>
                    <a:cubicBezTo>
                      <a:pt x="359" y="252"/>
                      <a:pt x="347" y="254"/>
                      <a:pt x="340" y="262"/>
                    </a:cubicBezTo>
                    <a:cubicBezTo>
                      <a:pt x="317" y="288"/>
                      <a:pt x="309" y="307"/>
                      <a:pt x="295" y="334"/>
                    </a:cubicBezTo>
                    <a:close/>
                  </a:path>
                </a:pathLst>
              </a:custGeom>
              <a:blipFill dpi="0" rotWithShape="1">
                <a:blip r:embed="rId3" cstate="print"/>
                <a:srcRect/>
                <a:tile tx="0" ty="0" sx="100000" sy="100000" flip="none" algn="tl"/>
              </a:blipFill>
              <a:ln w="3175">
                <a:solidFill>
                  <a:schemeClr val="tx1"/>
                </a:solidFill>
                <a:round/>
                <a:headEnd/>
                <a:tailEnd/>
              </a:ln>
            </p:spPr>
            <p:txBody>
              <a:bodyPr/>
              <a:lstStyle/>
              <a:p>
                <a:endParaRPr lang="cs-CZ"/>
              </a:p>
            </p:txBody>
          </p:sp>
          <p:graphicFrame>
            <p:nvGraphicFramePr>
              <p:cNvPr id="2051" name="Object 3"/>
              <p:cNvGraphicFramePr>
                <a:graphicFrameLocks noChangeAspect="1"/>
              </p:cNvGraphicFramePr>
              <p:nvPr/>
            </p:nvGraphicFramePr>
            <p:xfrm>
              <a:off x="4785" y="346"/>
              <a:ext cx="804" cy="282"/>
            </p:xfrm>
            <a:graphic>
              <a:graphicData uri="http://schemas.openxmlformats.org/presentationml/2006/ole">
                <p:oleObj spid="_x0000_s2051" name="Document" r:id="rId4" imgW="1276200" imgH="447840" progId="">
                  <p:embed/>
                </p:oleObj>
              </a:graphicData>
            </a:graphic>
          </p:graphicFrame>
        </p:grpSp>
      </p:grpSp>
      <p:grpSp>
        <p:nvGrpSpPr>
          <p:cNvPr id="7" name="Group 13"/>
          <p:cNvGrpSpPr>
            <a:grpSpLocks/>
          </p:cNvGrpSpPr>
          <p:nvPr/>
        </p:nvGrpSpPr>
        <p:grpSpPr bwMode="auto">
          <a:xfrm>
            <a:off x="6656388" y="4940300"/>
            <a:ext cx="1389062" cy="898525"/>
            <a:chOff x="4215" y="2930"/>
            <a:chExt cx="875" cy="566"/>
          </a:xfrm>
        </p:grpSpPr>
        <p:sp>
          <p:nvSpPr>
            <p:cNvPr id="2136" name="Freeform 14"/>
            <p:cNvSpPr>
              <a:spLocks/>
            </p:cNvSpPr>
            <p:nvPr/>
          </p:nvSpPr>
          <p:spPr bwMode="auto">
            <a:xfrm>
              <a:off x="4215" y="2930"/>
              <a:ext cx="456" cy="328"/>
            </a:xfrm>
            <a:custGeom>
              <a:avLst/>
              <a:gdLst>
                <a:gd name="T0" fmla="*/ 248 w 456"/>
                <a:gd name="T1" fmla="*/ 328 h 328"/>
                <a:gd name="T2" fmla="*/ 120 w 456"/>
                <a:gd name="T3" fmla="*/ 152 h 328"/>
                <a:gd name="T4" fmla="*/ 8 w 456"/>
                <a:gd name="T5" fmla="*/ 176 h 328"/>
                <a:gd name="T6" fmla="*/ 0 w 456"/>
                <a:gd name="T7" fmla="*/ 0 h 328"/>
                <a:gd name="T8" fmla="*/ 256 w 456"/>
                <a:gd name="T9" fmla="*/ 8 h 328"/>
                <a:gd name="T10" fmla="*/ 224 w 456"/>
                <a:gd name="T11" fmla="*/ 88 h 328"/>
                <a:gd name="T12" fmla="*/ 456 w 456"/>
                <a:gd name="T13" fmla="*/ 208 h 328"/>
                <a:gd name="T14" fmla="*/ 248 w 456"/>
                <a:gd name="T15" fmla="*/ 328 h 328"/>
                <a:gd name="T16" fmla="*/ 0 60000 65536"/>
                <a:gd name="T17" fmla="*/ 0 60000 65536"/>
                <a:gd name="T18" fmla="*/ 0 60000 65536"/>
                <a:gd name="T19" fmla="*/ 0 60000 65536"/>
                <a:gd name="T20" fmla="*/ 0 60000 65536"/>
                <a:gd name="T21" fmla="*/ 0 60000 65536"/>
                <a:gd name="T22" fmla="*/ 0 60000 65536"/>
                <a:gd name="T23" fmla="*/ 0 60000 65536"/>
                <a:gd name="T24" fmla="*/ 0 w 456"/>
                <a:gd name="T25" fmla="*/ 0 h 328"/>
                <a:gd name="T26" fmla="*/ 456 w 456"/>
                <a:gd name="T27" fmla="*/ 328 h 3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6" h="328">
                  <a:moveTo>
                    <a:pt x="248" y="328"/>
                  </a:moveTo>
                  <a:lnTo>
                    <a:pt x="120" y="152"/>
                  </a:lnTo>
                  <a:lnTo>
                    <a:pt x="8" y="176"/>
                  </a:lnTo>
                  <a:lnTo>
                    <a:pt x="0" y="0"/>
                  </a:lnTo>
                  <a:lnTo>
                    <a:pt x="256" y="8"/>
                  </a:lnTo>
                  <a:lnTo>
                    <a:pt x="224" y="88"/>
                  </a:lnTo>
                  <a:lnTo>
                    <a:pt x="456" y="208"/>
                  </a:lnTo>
                  <a:lnTo>
                    <a:pt x="248" y="328"/>
                  </a:lnTo>
                  <a:close/>
                </a:path>
              </a:pathLst>
            </a:custGeom>
            <a:solidFill>
              <a:srgbClr val="66FF66"/>
            </a:solidFill>
            <a:ln w="31750">
              <a:solidFill>
                <a:schemeClr val="tx1"/>
              </a:solidFill>
              <a:round/>
              <a:headEnd/>
              <a:tailEnd/>
            </a:ln>
          </p:spPr>
          <p:txBody>
            <a:bodyPr/>
            <a:lstStyle/>
            <a:p>
              <a:endParaRPr lang="cs-CZ"/>
            </a:p>
          </p:txBody>
        </p:sp>
        <p:pic>
          <p:nvPicPr>
            <p:cNvPr id="2137" name="Picture 15"/>
            <p:cNvPicPr>
              <a:picLocks noChangeAspect="1" noChangeArrowheads="1"/>
            </p:cNvPicPr>
            <p:nvPr/>
          </p:nvPicPr>
          <p:blipFill>
            <a:blip r:embed="rId5" cstate="print"/>
            <a:srcRect/>
            <a:stretch>
              <a:fillRect/>
            </a:stretch>
          </p:blipFill>
          <p:spPr bwMode="auto">
            <a:xfrm rot="-2274128">
              <a:off x="4286" y="3214"/>
              <a:ext cx="804" cy="282"/>
            </a:xfrm>
            <a:prstGeom prst="rect">
              <a:avLst/>
            </a:prstGeom>
            <a:noFill/>
            <a:ln w="9525">
              <a:noFill/>
              <a:miter lim="800000"/>
              <a:headEnd/>
              <a:tailEnd/>
            </a:ln>
          </p:spPr>
        </p:pic>
      </p:grpSp>
      <p:grpSp>
        <p:nvGrpSpPr>
          <p:cNvPr id="8" name="Group 16"/>
          <p:cNvGrpSpPr>
            <a:grpSpLocks/>
          </p:cNvGrpSpPr>
          <p:nvPr/>
        </p:nvGrpSpPr>
        <p:grpSpPr bwMode="auto">
          <a:xfrm>
            <a:off x="1728788" y="1270000"/>
            <a:ext cx="1276350" cy="1181100"/>
            <a:chOff x="1111" y="618"/>
            <a:chExt cx="804" cy="744"/>
          </a:xfrm>
        </p:grpSpPr>
        <p:sp>
          <p:nvSpPr>
            <p:cNvPr id="2134" name="Freeform 17"/>
            <p:cNvSpPr>
              <a:spLocks/>
            </p:cNvSpPr>
            <p:nvPr/>
          </p:nvSpPr>
          <p:spPr bwMode="auto">
            <a:xfrm>
              <a:off x="1519" y="850"/>
              <a:ext cx="328" cy="512"/>
            </a:xfrm>
            <a:custGeom>
              <a:avLst/>
              <a:gdLst>
                <a:gd name="T0" fmla="*/ 0 w 328"/>
                <a:gd name="T1" fmla="*/ 112 h 512"/>
                <a:gd name="T2" fmla="*/ 152 w 328"/>
                <a:gd name="T3" fmla="*/ 384 h 512"/>
                <a:gd name="T4" fmla="*/ 48 w 328"/>
                <a:gd name="T5" fmla="*/ 448 h 512"/>
                <a:gd name="T6" fmla="*/ 288 w 328"/>
                <a:gd name="T7" fmla="*/ 512 h 512"/>
                <a:gd name="T8" fmla="*/ 328 w 328"/>
                <a:gd name="T9" fmla="*/ 328 h 512"/>
                <a:gd name="T10" fmla="*/ 248 w 328"/>
                <a:gd name="T11" fmla="*/ 328 h 512"/>
                <a:gd name="T12" fmla="*/ 200 w 328"/>
                <a:gd name="T13" fmla="*/ 0 h 512"/>
                <a:gd name="T14" fmla="*/ 0 w 328"/>
                <a:gd name="T15" fmla="*/ 112 h 512"/>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12"/>
                <a:gd name="T26" fmla="*/ 328 w 328"/>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12">
                  <a:moveTo>
                    <a:pt x="0" y="112"/>
                  </a:moveTo>
                  <a:lnTo>
                    <a:pt x="152" y="384"/>
                  </a:lnTo>
                  <a:lnTo>
                    <a:pt x="48" y="448"/>
                  </a:lnTo>
                  <a:lnTo>
                    <a:pt x="288" y="512"/>
                  </a:lnTo>
                  <a:lnTo>
                    <a:pt x="328" y="328"/>
                  </a:lnTo>
                  <a:lnTo>
                    <a:pt x="248" y="328"/>
                  </a:lnTo>
                  <a:lnTo>
                    <a:pt x="200" y="0"/>
                  </a:lnTo>
                  <a:lnTo>
                    <a:pt x="0" y="112"/>
                  </a:lnTo>
                  <a:close/>
                </a:path>
              </a:pathLst>
            </a:custGeom>
            <a:solidFill>
              <a:srgbClr val="66FF66"/>
            </a:solidFill>
            <a:ln w="25400">
              <a:solidFill>
                <a:schemeClr val="tx1"/>
              </a:solidFill>
              <a:round/>
              <a:headEnd/>
              <a:tailEnd/>
            </a:ln>
          </p:spPr>
          <p:txBody>
            <a:bodyPr/>
            <a:lstStyle/>
            <a:p>
              <a:endParaRPr lang="cs-CZ"/>
            </a:p>
          </p:txBody>
        </p:sp>
        <p:pic>
          <p:nvPicPr>
            <p:cNvPr id="2135" name="Picture 18"/>
            <p:cNvPicPr>
              <a:picLocks noChangeAspect="1" noChangeArrowheads="1"/>
            </p:cNvPicPr>
            <p:nvPr/>
          </p:nvPicPr>
          <p:blipFill>
            <a:blip r:embed="rId5" cstate="print"/>
            <a:srcRect/>
            <a:stretch>
              <a:fillRect/>
            </a:stretch>
          </p:blipFill>
          <p:spPr bwMode="auto">
            <a:xfrm rot="-1706228">
              <a:off x="1111" y="618"/>
              <a:ext cx="804" cy="282"/>
            </a:xfrm>
            <a:prstGeom prst="rect">
              <a:avLst/>
            </a:prstGeom>
            <a:noFill/>
            <a:ln w="9525">
              <a:noFill/>
              <a:miter lim="800000"/>
              <a:headEnd/>
              <a:tailEnd/>
            </a:ln>
          </p:spPr>
        </p:pic>
      </p:grpSp>
      <p:grpSp>
        <p:nvGrpSpPr>
          <p:cNvPr id="9" name="Group 19"/>
          <p:cNvGrpSpPr>
            <a:grpSpLocks/>
          </p:cNvGrpSpPr>
          <p:nvPr/>
        </p:nvGrpSpPr>
        <p:grpSpPr bwMode="auto">
          <a:xfrm>
            <a:off x="0" y="4581525"/>
            <a:ext cx="2770188" cy="1935163"/>
            <a:chOff x="113" y="2829"/>
            <a:chExt cx="1745" cy="1219"/>
          </a:xfrm>
        </p:grpSpPr>
        <p:sp>
          <p:nvSpPr>
            <p:cNvPr id="2129" name="Freeform 20"/>
            <p:cNvSpPr>
              <a:spLocks/>
            </p:cNvSpPr>
            <p:nvPr/>
          </p:nvSpPr>
          <p:spPr bwMode="auto">
            <a:xfrm>
              <a:off x="1458" y="2829"/>
              <a:ext cx="400" cy="424"/>
            </a:xfrm>
            <a:custGeom>
              <a:avLst/>
              <a:gdLst>
                <a:gd name="T0" fmla="*/ 0 w 400"/>
                <a:gd name="T1" fmla="*/ 272 h 424"/>
                <a:gd name="T2" fmla="*/ 216 w 400"/>
                <a:gd name="T3" fmla="*/ 104 h 424"/>
                <a:gd name="T4" fmla="*/ 160 w 400"/>
                <a:gd name="T5" fmla="*/ 8 h 424"/>
                <a:gd name="T6" fmla="*/ 400 w 400"/>
                <a:gd name="T7" fmla="*/ 0 h 424"/>
                <a:gd name="T8" fmla="*/ 392 w 400"/>
                <a:gd name="T9" fmla="*/ 224 h 424"/>
                <a:gd name="T10" fmla="*/ 288 w 400"/>
                <a:gd name="T11" fmla="*/ 184 h 424"/>
                <a:gd name="T12" fmla="*/ 104 w 400"/>
                <a:gd name="T13" fmla="*/ 424 h 424"/>
                <a:gd name="T14" fmla="*/ 0 w 400"/>
                <a:gd name="T15" fmla="*/ 272 h 424"/>
                <a:gd name="T16" fmla="*/ 0 60000 65536"/>
                <a:gd name="T17" fmla="*/ 0 60000 65536"/>
                <a:gd name="T18" fmla="*/ 0 60000 65536"/>
                <a:gd name="T19" fmla="*/ 0 60000 65536"/>
                <a:gd name="T20" fmla="*/ 0 60000 65536"/>
                <a:gd name="T21" fmla="*/ 0 60000 65536"/>
                <a:gd name="T22" fmla="*/ 0 60000 65536"/>
                <a:gd name="T23" fmla="*/ 0 60000 65536"/>
                <a:gd name="T24" fmla="*/ 0 w 400"/>
                <a:gd name="T25" fmla="*/ 0 h 424"/>
                <a:gd name="T26" fmla="*/ 400 w 400"/>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0" h="424">
                  <a:moveTo>
                    <a:pt x="0" y="272"/>
                  </a:moveTo>
                  <a:lnTo>
                    <a:pt x="216" y="104"/>
                  </a:lnTo>
                  <a:lnTo>
                    <a:pt x="160" y="8"/>
                  </a:lnTo>
                  <a:lnTo>
                    <a:pt x="400" y="0"/>
                  </a:lnTo>
                  <a:lnTo>
                    <a:pt x="392" y="224"/>
                  </a:lnTo>
                  <a:lnTo>
                    <a:pt x="288" y="184"/>
                  </a:lnTo>
                  <a:lnTo>
                    <a:pt x="104" y="424"/>
                  </a:lnTo>
                  <a:lnTo>
                    <a:pt x="0" y="272"/>
                  </a:lnTo>
                  <a:close/>
                </a:path>
              </a:pathLst>
            </a:custGeom>
            <a:solidFill>
              <a:srgbClr val="66FF66"/>
            </a:solidFill>
            <a:ln w="31750">
              <a:solidFill>
                <a:schemeClr val="tx1"/>
              </a:solidFill>
              <a:round/>
              <a:headEnd/>
              <a:tailEnd/>
            </a:ln>
          </p:spPr>
          <p:txBody>
            <a:bodyPr/>
            <a:lstStyle/>
            <a:p>
              <a:endParaRPr lang="cs-CZ"/>
            </a:p>
          </p:txBody>
        </p:sp>
        <p:grpSp>
          <p:nvGrpSpPr>
            <p:cNvPr id="2130" name="Group 21"/>
            <p:cNvGrpSpPr>
              <a:grpSpLocks/>
            </p:cNvGrpSpPr>
            <p:nvPr/>
          </p:nvGrpSpPr>
          <p:grpSpPr bwMode="auto">
            <a:xfrm>
              <a:off x="113" y="3339"/>
              <a:ext cx="849" cy="709"/>
              <a:chOff x="113" y="3339"/>
              <a:chExt cx="849" cy="709"/>
            </a:xfrm>
          </p:grpSpPr>
          <p:sp>
            <p:nvSpPr>
              <p:cNvPr id="2133" name="Freeform 22" descr="White marble"/>
              <p:cNvSpPr>
                <a:spLocks/>
              </p:cNvSpPr>
              <p:nvPr/>
            </p:nvSpPr>
            <p:spPr bwMode="auto">
              <a:xfrm>
                <a:off x="113" y="3339"/>
                <a:ext cx="771" cy="709"/>
              </a:xfrm>
              <a:custGeom>
                <a:avLst/>
                <a:gdLst>
                  <a:gd name="T0" fmla="*/ 1 w 1401"/>
                  <a:gd name="T1" fmla="*/ 1 h 1144"/>
                  <a:gd name="T2" fmla="*/ 1 w 1401"/>
                  <a:gd name="T3" fmla="*/ 1 h 1144"/>
                  <a:gd name="T4" fmla="*/ 1 w 1401"/>
                  <a:gd name="T5" fmla="*/ 1 h 1144"/>
                  <a:gd name="T6" fmla="*/ 1 w 1401"/>
                  <a:gd name="T7" fmla="*/ 1 h 1144"/>
                  <a:gd name="T8" fmla="*/ 1 w 1401"/>
                  <a:gd name="T9" fmla="*/ 1 h 1144"/>
                  <a:gd name="T10" fmla="*/ 1 w 1401"/>
                  <a:gd name="T11" fmla="*/ 1 h 1144"/>
                  <a:gd name="T12" fmla="*/ 1 w 1401"/>
                  <a:gd name="T13" fmla="*/ 1 h 1144"/>
                  <a:gd name="T14" fmla="*/ 1 w 1401"/>
                  <a:gd name="T15" fmla="*/ 1 h 1144"/>
                  <a:gd name="T16" fmla="*/ 1 w 1401"/>
                  <a:gd name="T17" fmla="*/ 1 h 1144"/>
                  <a:gd name="T18" fmla="*/ 1 w 1401"/>
                  <a:gd name="T19" fmla="*/ 1 h 1144"/>
                  <a:gd name="T20" fmla="*/ 1 w 1401"/>
                  <a:gd name="T21" fmla="*/ 1 h 1144"/>
                  <a:gd name="T22" fmla="*/ 1 w 1401"/>
                  <a:gd name="T23" fmla="*/ 1 h 1144"/>
                  <a:gd name="T24" fmla="*/ 1 w 1401"/>
                  <a:gd name="T25" fmla="*/ 1 h 1144"/>
                  <a:gd name="T26" fmla="*/ 1 w 1401"/>
                  <a:gd name="T27" fmla="*/ 1 h 1144"/>
                  <a:gd name="T28" fmla="*/ 1 w 1401"/>
                  <a:gd name="T29" fmla="*/ 1 h 1144"/>
                  <a:gd name="T30" fmla="*/ 1 w 1401"/>
                  <a:gd name="T31" fmla="*/ 1 h 1144"/>
                  <a:gd name="T32" fmla="*/ 1 w 1401"/>
                  <a:gd name="T33" fmla="*/ 1 h 1144"/>
                  <a:gd name="T34" fmla="*/ 1 w 1401"/>
                  <a:gd name="T35" fmla="*/ 1 h 1144"/>
                  <a:gd name="T36" fmla="*/ 1 w 1401"/>
                  <a:gd name="T37" fmla="*/ 1 h 1144"/>
                  <a:gd name="T38" fmla="*/ 1 w 1401"/>
                  <a:gd name="T39" fmla="*/ 1 h 1144"/>
                  <a:gd name="T40" fmla="*/ 1 w 1401"/>
                  <a:gd name="T41" fmla="*/ 1 h 1144"/>
                  <a:gd name="T42" fmla="*/ 1 w 1401"/>
                  <a:gd name="T43" fmla="*/ 1 h 1144"/>
                  <a:gd name="T44" fmla="*/ 1 w 1401"/>
                  <a:gd name="T45" fmla="*/ 1 h 1144"/>
                  <a:gd name="T46" fmla="*/ 1 w 1401"/>
                  <a:gd name="T47" fmla="*/ 1 h 1144"/>
                  <a:gd name="T48" fmla="*/ 1 w 1401"/>
                  <a:gd name="T49" fmla="*/ 1 h 1144"/>
                  <a:gd name="T50" fmla="*/ 1 w 1401"/>
                  <a:gd name="T51" fmla="*/ 1 h 1144"/>
                  <a:gd name="T52" fmla="*/ 1 w 1401"/>
                  <a:gd name="T53" fmla="*/ 1 h 1144"/>
                  <a:gd name="T54" fmla="*/ 1 w 1401"/>
                  <a:gd name="T55" fmla="*/ 1 h 1144"/>
                  <a:gd name="T56" fmla="*/ 1 w 1401"/>
                  <a:gd name="T57" fmla="*/ 1 h 1144"/>
                  <a:gd name="T58" fmla="*/ 1 w 1401"/>
                  <a:gd name="T59" fmla="*/ 1 h 1144"/>
                  <a:gd name="T60" fmla="*/ 1 w 1401"/>
                  <a:gd name="T61" fmla="*/ 1 h 1144"/>
                  <a:gd name="T62" fmla="*/ 1 w 1401"/>
                  <a:gd name="T63" fmla="*/ 1 h 1144"/>
                  <a:gd name="T64" fmla="*/ 1 w 1401"/>
                  <a:gd name="T65" fmla="*/ 1 h 1144"/>
                  <a:gd name="T66" fmla="*/ 1 w 1401"/>
                  <a:gd name="T67" fmla="*/ 1 h 1144"/>
                  <a:gd name="T68" fmla="*/ 1 w 1401"/>
                  <a:gd name="T69" fmla="*/ 1 h 1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01"/>
                  <a:gd name="T106" fmla="*/ 0 h 1144"/>
                  <a:gd name="T107" fmla="*/ 1401 w 1401"/>
                  <a:gd name="T108" fmla="*/ 1144 h 1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01" h="1144">
                    <a:moveTo>
                      <a:pt x="295" y="334"/>
                    </a:moveTo>
                    <a:cubicBezTo>
                      <a:pt x="270" y="367"/>
                      <a:pt x="265" y="393"/>
                      <a:pt x="232" y="415"/>
                    </a:cubicBezTo>
                    <a:cubicBezTo>
                      <a:pt x="204" y="457"/>
                      <a:pt x="165" y="495"/>
                      <a:pt x="142" y="541"/>
                    </a:cubicBezTo>
                    <a:cubicBezTo>
                      <a:pt x="122" y="581"/>
                      <a:pt x="111" y="617"/>
                      <a:pt x="79" y="649"/>
                    </a:cubicBezTo>
                    <a:cubicBezTo>
                      <a:pt x="55" y="744"/>
                      <a:pt x="88" y="632"/>
                      <a:pt x="52" y="712"/>
                    </a:cubicBezTo>
                    <a:cubicBezTo>
                      <a:pt x="34" y="752"/>
                      <a:pt x="25" y="795"/>
                      <a:pt x="16" y="838"/>
                    </a:cubicBezTo>
                    <a:cubicBezTo>
                      <a:pt x="21" y="901"/>
                      <a:pt x="0" y="986"/>
                      <a:pt x="70" y="1009"/>
                    </a:cubicBezTo>
                    <a:cubicBezTo>
                      <a:pt x="120" y="1059"/>
                      <a:pt x="79" y="1030"/>
                      <a:pt x="187" y="1045"/>
                    </a:cubicBezTo>
                    <a:cubicBezTo>
                      <a:pt x="243" y="1053"/>
                      <a:pt x="297" y="1071"/>
                      <a:pt x="349" y="1090"/>
                    </a:cubicBezTo>
                    <a:cubicBezTo>
                      <a:pt x="367" y="1096"/>
                      <a:pt x="386" y="1100"/>
                      <a:pt x="403" y="1108"/>
                    </a:cubicBezTo>
                    <a:cubicBezTo>
                      <a:pt x="415" y="1114"/>
                      <a:pt x="427" y="1121"/>
                      <a:pt x="439" y="1126"/>
                    </a:cubicBezTo>
                    <a:cubicBezTo>
                      <a:pt x="457" y="1133"/>
                      <a:pt x="493" y="1144"/>
                      <a:pt x="493" y="1144"/>
                    </a:cubicBezTo>
                    <a:cubicBezTo>
                      <a:pt x="669" y="1136"/>
                      <a:pt x="838" y="1115"/>
                      <a:pt x="1015" y="1108"/>
                    </a:cubicBezTo>
                    <a:cubicBezTo>
                      <a:pt x="1043" y="1102"/>
                      <a:pt x="1112" y="1089"/>
                      <a:pt x="1132" y="1081"/>
                    </a:cubicBezTo>
                    <a:cubicBezTo>
                      <a:pt x="1146" y="1075"/>
                      <a:pt x="1155" y="1061"/>
                      <a:pt x="1168" y="1054"/>
                    </a:cubicBezTo>
                    <a:cubicBezTo>
                      <a:pt x="1176" y="1049"/>
                      <a:pt x="1186" y="1048"/>
                      <a:pt x="1195" y="1045"/>
                    </a:cubicBezTo>
                    <a:cubicBezTo>
                      <a:pt x="1232" y="1017"/>
                      <a:pt x="1257" y="992"/>
                      <a:pt x="1285" y="955"/>
                    </a:cubicBezTo>
                    <a:cubicBezTo>
                      <a:pt x="1302" y="905"/>
                      <a:pt x="1312" y="851"/>
                      <a:pt x="1330" y="802"/>
                    </a:cubicBezTo>
                    <a:cubicBezTo>
                      <a:pt x="1373" y="687"/>
                      <a:pt x="1324" y="833"/>
                      <a:pt x="1366" y="739"/>
                    </a:cubicBezTo>
                    <a:cubicBezTo>
                      <a:pt x="1383" y="702"/>
                      <a:pt x="1385" y="678"/>
                      <a:pt x="1393" y="640"/>
                    </a:cubicBezTo>
                    <a:cubicBezTo>
                      <a:pt x="1387" y="547"/>
                      <a:pt x="1401" y="485"/>
                      <a:pt x="1348" y="415"/>
                    </a:cubicBezTo>
                    <a:cubicBezTo>
                      <a:pt x="1327" y="351"/>
                      <a:pt x="1319" y="299"/>
                      <a:pt x="1303" y="235"/>
                    </a:cubicBezTo>
                    <a:cubicBezTo>
                      <a:pt x="1298" y="217"/>
                      <a:pt x="1300" y="192"/>
                      <a:pt x="1285" y="181"/>
                    </a:cubicBezTo>
                    <a:cubicBezTo>
                      <a:pt x="1263" y="164"/>
                      <a:pt x="1217" y="122"/>
                      <a:pt x="1195" y="109"/>
                    </a:cubicBezTo>
                    <a:cubicBezTo>
                      <a:pt x="1184" y="103"/>
                      <a:pt x="1171" y="104"/>
                      <a:pt x="1159" y="100"/>
                    </a:cubicBezTo>
                    <a:cubicBezTo>
                      <a:pt x="1114" y="83"/>
                      <a:pt x="1071" y="67"/>
                      <a:pt x="1024" y="55"/>
                    </a:cubicBezTo>
                    <a:cubicBezTo>
                      <a:pt x="942" y="0"/>
                      <a:pt x="810" y="34"/>
                      <a:pt x="727" y="37"/>
                    </a:cubicBezTo>
                    <a:cubicBezTo>
                      <a:pt x="656" y="51"/>
                      <a:pt x="601" y="77"/>
                      <a:pt x="538" y="109"/>
                    </a:cubicBezTo>
                    <a:cubicBezTo>
                      <a:pt x="530" y="113"/>
                      <a:pt x="519" y="113"/>
                      <a:pt x="511" y="118"/>
                    </a:cubicBezTo>
                    <a:cubicBezTo>
                      <a:pt x="492" y="129"/>
                      <a:pt x="457" y="154"/>
                      <a:pt x="457" y="154"/>
                    </a:cubicBezTo>
                    <a:cubicBezTo>
                      <a:pt x="451" y="163"/>
                      <a:pt x="447" y="174"/>
                      <a:pt x="439" y="181"/>
                    </a:cubicBezTo>
                    <a:cubicBezTo>
                      <a:pt x="423" y="195"/>
                      <a:pt x="385" y="217"/>
                      <a:pt x="385" y="217"/>
                    </a:cubicBezTo>
                    <a:cubicBezTo>
                      <a:pt x="379" y="226"/>
                      <a:pt x="375" y="236"/>
                      <a:pt x="367" y="244"/>
                    </a:cubicBezTo>
                    <a:cubicBezTo>
                      <a:pt x="359" y="252"/>
                      <a:pt x="347" y="254"/>
                      <a:pt x="340" y="262"/>
                    </a:cubicBezTo>
                    <a:cubicBezTo>
                      <a:pt x="317" y="288"/>
                      <a:pt x="309" y="307"/>
                      <a:pt x="295" y="334"/>
                    </a:cubicBezTo>
                    <a:close/>
                  </a:path>
                </a:pathLst>
              </a:custGeom>
              <a:blipFill dpi="0" rotWithShape="1">
                <a:blip r:embed="rId3" cstate="print"/>
                <a:srcRect/>
                <a:tile tx="0" ty="0" sx="100000" sy="100000" flip="none" algn="tl"/>
              </a:blipFill>
              <a:ln w="3175">
                <a:solidFill>
                  <a:schemeClr val="tx1"/>
                </a:solidFill>
                <a:round/>
                <a:headEnd/>
                <a:tailEnd/>
              </a:ln>
            </p:spPr>
            <p:txBody>
              <a:bodyPr/>
              <a:lstStyle/>
              <a:p>
                <a:endParaRPr lang="cs-CZ"/>
              </a:p>
            </p:txBody>
          </p:sp>
          <p:graphicFrame>
            <p:nvGraphicFramePr>
              <p:cNvPr id="2050" name="Object 2"/>
              <p:cNvGraphicFramePr>
                <a:graphicFrameLocks noChangeAspect="1"/>
              </p:cNvGraphicFramePr>
              <p:nvPr/>
            </p:nvGraphicFramePr>
            <p:xfrm>
              <a:off x="158" y="3521"/>
              <a:ext cx="804" cy="282"/>
            </p:xfrm>
            <a:graphic>
              <a:graphicData uri="http://schemas.openxmlformats.org/presentationml/2006/ole">
                <p:oleObj spid="_x0000_s2050" name="Document" r:id="rId6" imgW="1276200" imgH="447840" progId="">
                  <p:embed/>
                </p:oleObj>
              </a:graphicData>
            </a:graphic>
          </p:graphicFrame>
        </p:grpSp>
        <p:pic>
          <p:nvPicPr>
            <p:cNvPr id="2131" name="Picture 24"/>
            <p:cNvPicPr>
              <a:picLocks noChangeAspect="1" noChangeArrowheads="1"/>
            </p:cNvPicPr>
            <p:nvPr/>
          </p:nvPicPr>
          <p:blipFill>
            <a:blip r:embed="rId5" cstate="print"/>
            <a:srcRect/>
            <a:stretch>
              <a:fillRect/>
            </a:stretch>
          </p:blipFill>
          <p:spPr bwMode="auto">
            <a:xfrm rot="3304175">
              <a:off x="986" y="3192"/>
              <a:ext cx="804" cy="282"/>
            </a:xfrm>
            <a:prstGeom prst="rect">
              <a:avLst/>
            </a:prstGeom>
            <a:noFill/>
            <a:ln w="9525">
              <a:noFill/>
              <a:miter lim="800000"/>
              <a:headEnd/>
              <a:tailEnd/>
            </a:ln>
          </p:spPr>
        </p:pic>
        <p:sp>
          <p:nvSpPr>
            <p:cNvPr id="2132" name="Freeform 25"/>
            <p:cNvSpPr>
              <a:spLocks/>
            </p:cNvSpPr>
            <p:nvPr/>
          </p:nvSpPr>
          <p:spPr bwMode="auto">
            <a:xfrm>
              <a:off x="975" y="3339"/>
              <a:ext cx="317" cy="318"/>
            </a:xfrm>
            <a:custGeom>
              <a:avLst/>
              <a:gdLst>
                <a:gd name="T0" fmla="*/ 0 w 400"/>
                <a:gd name="T1" fmla="*/ 4 h 424"/>
                <a:gd name="T2" fmla="*/ 6 w 400"/>
                <a:gd name="T3" fmla="*/ 2 h 424"/>
                <a:gd name="T4" fmla="*/ 5 w 400"/>
                <a:gd name="T5" fmla="*/ 2 h 424"/>
                <a:gd name="T6" fmla="*/ 13 w 400"/>
                <a:gd name="T7" fmla="*/ 0 h 424"/>
                <a:gd name="T8" fmla="*/ 12 w 400"/>
                <a:gd name="T9" fmla="*/ 4 h 424"/>
                <a:gd name="T10" fmla="*/ 8 w 400"/>
                <a:gd name="T11" fmla="*/ 3 h 424"/>
                <a:gd name="T12" fmla="*/ 3 w 400"/>
                <a:gd name="T13" fmla="*/ 6 h 424"/>
                <a:gd name="T14" fmla="*/ 0 w 400"/>
                <a:gd name="T15" fmla="*/ 4 h 424"/>
                <a:gd name="T16" fmla="*/ 0 60000 65536"/>
                <a:gd name="T17" fmla="*/ 0 60000 65536"/>
                <a:gd name="T18" fmla="*/ 0 60000 65536"/>
                <a:gd name="T19" fmla="*/ 0 60000 65536"/>
                <a:gd name="T20" fmla="*/ 0 60000 65536"/>
                <a:gd name="T21" fmla="*/ 0 60000 65536"/>
                <a:gd name="T22" fmla="*/ 0 60000 65536"/>
                <a:gd name="T23" fmla="*/ 0 60000 65536"/>
                <a:gd name="T24" fmla="*/ 0 w 400"/>
                <a:gd name="T25" fmla="*/ 0 h 424"/>
                <a:gd name="T26" fmla="*/ 400 w 400"/>
                <a:gd name="T27" fmla="*/ 424 h 4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0" h="424">
                  <a:moveTo>
                    <a:pt x="0" y="272"/>
                  </a:moveTo>
                  <a:lnTo>
                    <a:pt x="216" y="104"/>
                  </a:lnTo>
                  <a:lnTo>
                    <a:pt x="160" y="8"/>
                  </a:lnTo>
                  <a:lnTo>
                    <a:pt x="400" y="0"/>
                  </a:lnTo>
                  <a:lnTo>
                    <a:pt x="392" y="224"/>
                  </a:lnTo>
                  <a:lnTo>
                    <a:pt x="288" y="184"/>
                  </a:lnTo>
                  <a:lnTo>
                    <a:pt x="104" y="424"/>
                  </a:lnTo>
                  <a:lnTo>
                    <a:pt x="0" y="272"/>
                  </a:lnTo>
                  <a:close/>
                </a:path>
              </a:pathLst>
            </a:custGeom>
            <a:solidFill>
              <a:srgbClr val="CC0066"/>
            </a:solidFill>
            <a:ln w="31750">
              <a:solidFill>
                <a:schemeClr val="tx1"/>
              </a:solidFill>
              <a:round/>
              <a:headEnd/>
              <a:tailEnd/>
            </a:ln>
          </p:spPr>
          <p:txBody>
            <a:bodyPr/>
            <a:lstStyle/>
            <a:p>
              <a:endParaRPr lang="cs-CZ"/>
            </a:p>
          </p:txBody>
        </p:sp>
      </p:grpSp>
      <p:grpSp>
        <p:nvGrpSpPr>
          <p:cNvPr id="11" name="Group 29"/>
          <p:cNvGrpSpPr>
            <a:grpSpLocks/>
          </p:cNvGrpSpPr>
          <p:nvPr/>
        </p:nvGrpSpPr>
        <p:grpSpPr bwMode="auto">
          <a:xfrm>
            <a:off x="4968875" y="2205038"/>
            <a:ext cx="1870075" cy="1595437"/>
            <a:chOff x="3379" y="1295"/>
            <a:chExt cx="1178" cy="1005"/>
          </a:xfrm>
        </p:grpSpPr>
        <p:sp>
          <p:nvSpPr>
            <p:cNvPr id="2088" name="Rectangle 30"/>
            <p:cNvSpPr>
              <a:spLocks noChangeArrowheads="1"/>
            </p:cNvSpPr>
            <p:nvPr/>
          </p:nvSpPr>
          <p:spPr bwMode="auto">
            <a:xfrm>
              <a:off x="3510" y="2041"/>
              <a:ext cx="126" cy="259"/>
            </a:xfrm>
            <a:prstGeom prst="rect">
              <a:avLst/>
            </a:prstGeom>
            <a:noFill/>
            <a:ln w="9525">
              <a:noFill/>
              <a:miter lim="800000"/>
              <a:headEnd/>
              <a:tailEnd/>
            </a:ln>
          </p:spPr>
          <p:txBody>
            <a:bodyPr wrap="none" lIns="0" tIns="0" rIns="0" bIns="0">
              <a:spAutoFit/>
            </a:bodyPr>
            <a:lstStyle/>
            <a:p>
              <a:pPr eaLnBrk="0" hangingPunct="0"/>
              <a:r>
                <a:rPr kumimoji="1" lang="fr-FR" sz="2700">
                  <a:solidFill>
                    <a:srgbClr val="000000"/>
                  </a:solidFill>
                  <a:latin typeface="Geneva"/>
                </a:rPr>
                <a:t>+</a:t>
              </a:r>
              <a:endParaRPr kumimoji="1" lang="fr-FR" sz="2800">
                <a:latin typeface="Gadget"/>
              </a:endParaRPr>
            </a:p>
          </p:txBody>
        </p:sp>
        <p:grpSp>
          <p:nvGrpSpPr>
            <p:cNvPr id="2089" name="Group 31"/>
            <p:cNvGrpSpPr>
              <a:grpSpLocks/>
            </p:cNvGrpSpPr>
            <p:nvPr/>
          </p:nvGrpSpPr>
          <p:grpSpPr bwMode="auto">
            <a:xfrm>
              <a:off x="3379" y="1295"/>
              <a:ext cx="1178" cy="956"/>
              <a:chOff x="3358" y="1167"/>
              <a:chExt cx="1178" cy="956"/>
            </a:xfrm>
          </p:grpSpPr>
          <p:sp>
            <p:nvSpPr>
              <p:cNvPr id="2090" name="Arc 32"/>
              <p:cNvSpPr>
                <a:spLocks/>
              </p:cNvSpPr>
              <p:nvPr/>
            </p:nvSpPr>
            <p:spPr bwMode="auto">
              <a:xfrm>
                <a:off x="4194" y="1414"/>
                <a:ext cx="108" cy="54"/>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6350">
                <a:solidFill>
                  <a:srgbClr val="000000"/>
                </a:solidFill>
                <a:round/>
                <a:headEnd/>
                <a:tailEnd/>
              </a:ln>
            </p:spPr>
            <p:txBody>
              <a:bodyPr/>
              <a:lstStyle/>
              <a:p>
                <a:endParaRPr lang="cs-CZ"/>
              </a:p>
            </p:txBody>
          </p:sp>
          <p:sp>
            <p:nvSpPr>
              <p:cNvPr id="2091" name="Arc 33"/>
              <p:cNvSpPr>
                <a:spLocks/>
              </p:cNvSpPr>
              <p:nvPr/>
            </p:nvSpPr>
            <p:spPr bwMode="auto">
              <a:xfrm>
                <a:off x="4194" y="1358"/>
                <a:ext cx="108" cy="5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600"/>
                    </a:moveTo>
                    <a:cubicBezTo>
                      <a:pt x="0" y="9670"/>
                      <a:pt x="9670" y="0"/>
                      <a:pt x="21600" y="0"/>
                    </a:cubicBezTo>
                    <a:cubicBezTo>
                      <a:pt x="33529" y="0"/>
                      <a:pt x="43200" y="9670"/>
                      <a:pt x="43200" y="21600"/>
                    </a:cubicBezTo>
                  </a:path>
                  <a:path w="43200" h="21600" stroke="0" extrusionOk="0">
                    <a:moveTo>
                      <a:pt x="0" y="21600"/>
                    </a:moveTo>
                    <a:cubicBezTo>
                      <a:pt x="0" y="9670"/>
                      <a:pt x="9670" y="0"/>
                      <a:pt x="21600" y="0"/>
                    </a:cubicBezTo>
                    <a:cubicBezTo>
                      <a:pt x="33529" y="0"/>
                      <a:pt x="43200" y="9670"/>
                      <a:pt x="43200" y="21600"/>
                    </a:cubicBezTo>
                    <a:lnTo>
                      <a:pt x="21600" y="21600"/>
                    </a:lnTo>
                    <a:close/>
                  </a:path>
                </a:pathLst>
              </a:custGeom>
              <a:noFill/>
              <a:ln w="6350">
                <a:solidFill>
                  <a:schemeClr val="bg2"/>
                </a:solidFill>
                <a:round/>
                <a:headEnd/>
                <a:tailEnd/>
              </a:ln>
            </p:spPr>
            <p:txBody>
              <a:bodyPr/>
              <a:lstStyle/>
              <a:p>
                <a:endParaRPr lang="cs-CZ"/>
              </a:p>
            </p:txBody>
          </p:sp>
          <p:sp>
            <p:nvSpPr>
              <p:cNvPr id="2092" name="Freeform 34"/>
              <p:cNvSpPr>
                <a:spLocks/>
              </p:cNvSpPr>
              <p:nvPr/>
            </p:nvSpPr>
            <p:spPr bwMode="auto">
              <a:xfrm>
                <a:off x="4178" y="1346"/>
                <a:ext cx="144" cy="130"/>
              </a:xfrm>
              <a:custGeom>
                <a:avLst/>
                <a:gdLst>
                  <a:gd name="T0" fmla="*/ 36 w 144"/>
                  <a:gd name="T1" fmla="*/ 0 h 130"/>
                  <a:gd name="T2" fmla="*/ 0 w 144"/>
                  <a:gd name="T3" fmla="*/ 64 h 130"/>
                  <a:gd name="T4" fmla="*/ 36 w 144"/>
                  <a:gd name="T5" fmla="*/ 130 h 130"/>
                  <a:gd name="T6" fmla="*/ 108 w 144"/>
                  <a:gd name="T7" fmla="*/ 130 h 130"/>
                  <a:gd name="T8" fmla="*/ 144 w 144"/>
                  <a:gd name="T9" fmla="*/ 64 h 130"/>
                  <a:gd name="T10" fmla="*/ 108 w 144"/>
                  <a:gd name="T11" fmla="*/ 0 h 130"/>
                  <a:gd name="T12" fmla="*/ 0 60000 65536"/>
                  <a:gd name="T13" fmla="*/ 0 60000 65536"/>
                  <a:gd name="T14" fmla="*/ 0 60000 65536"/>
                  <a:gd name="T15" fmla="*/ 0 60000 65536"/>
                  <a:gd name="T16" fmla="*/ 0 60000 65536"/>
                  <a:gd name="T17" fmla="*/ 0 60000 65536"/>
                  <a:gd name="T18" fmla="*/ 0 w 144"/>
                  <a:gd name="T19" fmla="*/ 0 h 130"/>
                  <a:gd name="T20" fmla="*/ 144 w 144"/>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4" h="130">
                    <a:moveTo>
                      <a:pt x="36" y="0"/>
                    </a:moveTo>
                    <a:lnTo>
                      <a:pt x="0" y="64"/>
                    </a:lnTo>
                    <a:lnTo>
                      <a:pt x="36" y="130"/>
                    </a:lnTo>
                    <a:lnTo>
                      <a:pt x="108" y="130"/>
                    </a:lnTo>
                    <a:lnTo>
                      <a:pt x="144" y="64"/>
                    </a:lnTo>
                    <a:lnTo>
                      <a:pt x="108" y="0"/>
                    </a:lnTo>
                  </a:path>
                </a:pathLst>
              </a:custGeom>
              <a:noFill/>
              <a:ln w="6350">
                <a:solidFill>
                  <a:srgbClr val="000000"/>
                </a:solidFill>
                <a:round/>
                <a:headEnd/>
                <a:tailEnd/>
              </a:ln>
            </p:spPr>
            <p:txBody>
              <a:bodyPr/>
              <a:lstStyle/>
              <a:p>
                <a:endParaRPr lang="cs-CZ"/>
              </a:p>
            </p:txBody>
          </p:sp>
          <p:sp>
            <p:nvSpPr>
              <p:cNvPr id="2093" name="Line 35"/>
              <p:cNvSpPr>
                <a:spLocks noChangeShapeType="1"/>
              </p:cNvSpPr>
              <p:nvPr/>
            </p:nvSpPr>
            <p:spPr bwMode="auto">
              <a:xfrm>
                <a:off x="4214" y="1344"/>
                <a:ext cx="72" cy="1"/>
              </a:xfrm>
              <a:prstGeom prst="line">
                <a:avLst/>
              </a:prstGeom>
              <a:noFill/>
              <a:ln w="6350">
                <a:solidFill>
                  <a:srgbClr val="000000"/>
                </a:solidFill>
                <a:round/>
                <a:headEnd/>
                <a:tailEnd/>
              </a:ln>
            </p:spPr>
            <p:txBody>
              <a:bodyPr/>
              <a:lstStyle/>
              <a:p>
                <a:endParaRPr lang="cs-CZ"/>
              </a:p>
            </p:txBody>
          </p:sp>
          <p:sp>
            <p:nvSpPr>
              <p:cNvPr id="2094" name="Line 36"/>
              <p:cNvSpPr>
                <a:spLocks noChangeShapeType="1"/>
              </p:cNvSpPr>
              <p:nvPr/>
            </p:nvSpPr>
            <p:spPr bwMode="auto">
              <a:xfrm>
                <a:off x="4286" y="1480"/>
                <a:ext cx="24" cy="54"/>
              </a:xfrm>
              <a:prstGeom prst="line">
                <a:avLst/>
              </a:prstGeom>
              <a:noFill/>
              <a:ln w="6350">
                <a:solidFill>
                  <a:srgbClr val="000000"/>
                </a:solidFill>
                <a:round/>
                <a:headEnd/>
                <a:tailEnd/>
              </a:ln>
            </p:spPr>
            <p:txBody>
              <a:bodyPr/>
              <a:lstStyle/>
              <a:p>
                <a:endParaRPr lang="cs-CZ"/>
              </a:p>
            </p:txBody>
          </p:sp>
          <p:sp>
            <p:nvSpPr>
              <p:cNvPr id="2095" name="Arc 37"/>
              <p:cNvSpPr>
                <a:spLocks/>
              </p:cNvSpPr>
              <p:nvPr/>
            </p:nvSpPr>
            <p:spPr bwMode="auto">
              <a:xfrm>
                <a:off x="4290" y="1598"/>
                <a:ext cx="110" cy="54"/>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close/>
                  </a:path>
                </a:pathLst>
              </a:custGeom>
              <a:noFill/>
              <a:ln w="6350">
                <a:solidFill>
                  <a:srgbClr val="000000"/>
                </a:solidFill>
                <a:round/>
                <a:headEnd/>
                <a:tailEnd/>
              </a:ln>
            </p:spPr>
            <p:txBody>
              <a:bodyPr/>
              <a:lstStyle/>
              <a:p>
                <a:endParaRPr lang="cs-CZ"/>
              </a:p>
            </p:txBody>
          </p:sp>
          <p:sp>
            <p:nvSpPr>
              <p:cNvPr id="2096" name="Arc 38"/>
              <p:cNvSpPr>
                <a:spLocks/>
              </p:cNvSpPr>
              <p:nvPr/>
            </p:nvSpPr>
            <p:spPr bwMode="auto">
              <a:xfrm>
                <a:off x="4290" y="1542"/>
                <a:ext cx="110" cy="56"/>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0" y="21600"/>
                    </a:moveTo>
                    <a:cubicBezTo>
                      <a:pt x="0" y="9670"/>
                      <a:pt x="9670" y="0"/>
                      <a:pt x="21600" y="0"/>
                    </a:cubicBezTo>
                    <a:cubicBezTo>
                      <a:pt x="33529" y="0"/>
                      <a:pt x="43200" y="9670"/>
                      <a:pt x="43200" y="21600"/>
                    </a:cubicBezTo>
                  </a:path>
                  <a:path w="43200" h="21600" stroke="0" extrusionOk="0">
                    <a:moveTo>
                      <a:pt x="0" y="21600"/>
                    </a:moveTo>
                    <a:cubicBezTo>
                      <a:pt x="0" y="9670"/>
                      <a:pt x="9670" y="0"/>
                      <a:pt x="21600" y="0"/>
                    </a:cubicBezTo>
                    <a:cubicBezTo>
                      <a:pt x="33529" y="0"/>
                      <a:pt x="43200" y="9670"/>
                      <a:pt x="43200" y="21600"/>
                    </a:cubicBezTo>
                    <a:lnTo>
                      <a:pt x="21600" y="21600"/>
                    </a:lnTo>
                    <a:close/>
                  </a:path>
                </a:pathLst>
              </a:custGeom>
              <a:noFill/>
              <a:ln w="6350">
                <a:solidFill>
                  <a:srgbClr val="000000"/>
                </a:solidFill>
                <a:round/>
                <a:headEnd/>
                <a:tailEnd/>
              </a:ln>
            </p:spPr>
            <p:txBody>
              <a:bodyPr/>
              <a:lstStyle/>
              <a:p>
                <a:endParaRPr lang="cs-CZ"/>
              </a:p>
            </p:txBody>
          </p:sp>
          <p:sp>
            <p:nvSpPr>
              <p:cNvPr id="2097" name="Freeform 39"/>
              <p:cNvSpPr>
                <a:spLocks/>
              </p:cNvSpPr>
              <p:nvPr/>
            </p:nvSpPr>
            <p:spPr bwMode="auto">
              <a:xfrm>
                <a:off x="4274" y="1534"/>
                <a:ext cx="146" cy="130"/>
              </a:xfrm>
              <a:custGeom>
                <a:avLst/>
                <a:gdLst>
                  <a:gd name="T0" fmla="*/ 36 w 146"/>
                  <a:gd name="T1" fmla="*/ 0 h 130"/>
                  <a:gd name="T2" fmla="*/ 0 w 146"/>
                  <a:gd name="T3" fmla="*/ 66 h 130"/>
                  <a:gd name="T4" fmla="*/ 36 w 146"/>
                  <a:gd name="T5" fmla="*/ 130 h 130"/>
                  <a:gd name="T6" fmla="*/ 110 w 146"/>
                  <a:gd name="T7" fmla="*/ 130 h 130"/>
                  <a:gd name="T8" fmla="*/ 146 w 146"/>
                  <a:gd name="T9" fmla="*/ 66 h 130"/>
                  <a:gd name="T10" fmla="*/ 110 w 146"/>
                  <a:gd name="T11" fmla="*/ 0 h 130"/>
                  <a:gd name="T12" fmla="*/ 0 60000 65536"/>
                  <a:gd name="T13" fmla="*/ 0 60000 65536"/>
                  <a:gd name="T14" fmla="*/ 0 60000 65536"/>
                  <a:gd name="T15" fmla="*/ 0 60000 65536"/>
                  <a:gd name="T16" fmla="*/ 0 60000 65536"/>
                  <a:gd name="T17" fmla="*/ 0 60000 65536"/>
                  <a:gd name="T18" fmla="*/ 0 w 146"/>
                  <a:gd name="T19" fmla="*/ 0 h 130"/>
                  <a:gd name="T20" fmla="*/ 146 w 146"/>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146" h="130">
                    <a:moveTo>
                      <a:pt x="36" y="0"/>
                    </a:moveTo>
                    <a:lnTo>
                      <a:pt x="0" y="66"/>
                    </a:lnTo>
                    <a:lnTo>
                      <a:pt x="36" y="130"/>
                    </a:lnTo>
                    <a:lnTo>
                      <a:pt x="110" y="130"/>
                    </a:lnTo>
                    <a:lnTo>
                      <a:pt x="146" y="66"/>
                    </a:lnTo>
                    <a:lnTo>
                      <a:pt x="110" y="0"/>
                    </a:lnTo>
                  </a:path>
                </a:pathLst>
              </a:custGeom>
              <a:noFill/>
              <a:ln w="6350">
                <a:solidFill>
                  <a:srgbClr val="000000"/>
                </a:solidFill>
                <a:round/>
                <a:headEnd/>
                <a:tailEnd/>
              </a:ln>
            </p:spPr>
            <p:txBody>
              <a:bodyPr/>
              <a:lstStyle/>
              <a:p>
                <a:endParaRPr lang="cs-CZ"/>
              </a:p>
            </p:txBody>
          </p:sp>
          <p:sp>
            <p:nvSpPr>
              <p:cNvPr id="2098" name="Line 40"/>
              <p:cNvSpPr>
                <a:spLocks noChangeShapeType="1"/>
              </p:cNvSpPr>
              <p:nvPr/>
            </p:nvSpPr>
            <p:spPr bwMode="auto">
              <a:xfrm>
                <a:off x="4310" y="1534"/>
                <a:ext cx="74" cy="1"/>
              </a:xfrm>
              <a:prstGeom prst="line">
                <a:avLst/>
              </a:prstGeom>
              <a:noFill/>
              <a:ln w="6350">
                <a:solidFill>
                  <a:srgbClr val="000000"/>
                </a:solidFill>
                <a:round/>
                <a:headEnd/>
                <a:tailEnd/>
              </a:ln>
            </p:spPr>
            <p:txBody>
              <a:bodyPr/>
              <a:lstStyle/>
              <a:p>
                <a:endParaRPr lang="cs-CZ"/>
              </a:p>
            </p:txBody>
          </p:sp>
          <p:sp>
            <p:nvSpPr>
              <p:cNvPr id="2099" name="Line 41"/>
              <p:cNvSpPr>
                <a:spLocks noChangeShapeType="1"/>
              </p:cNvSpPr>
              <p:nvPr/>
            </p:nvSpPr>
            <p:spPr bwMode="auto">
              <a:xfrm flipV="1">
                <a:off x="4382" y="1496"/>
                <a:ext cx="18" cy="36"/>
              </a:xfrm>
              <a:prstGeom prst="line">
                <a:avLst/>
              </a:prstGeom>
              <a:noFill/>
              <a:ln w="3175">
                <a:solidFill>
                  <a:srgbClr val="000000"/>
                </a:solidFill>
                <a:round/>
                <a:headEnd/>
                <a:tailEnd/>
              </a:ln>
            </p:spPr>
            <p:txBody>
              <a:bodyPr/>
              <a:lstStyle/>
              <a:p>
                <a:endParaRPr lang="cs-CZ"/>
              </a:p>
            </p:txBody>
          </p:sp>
          <p:sp>
            <p:nvSpPr>
              <p:cNvPr id="2100" name="Line 42"/>
              <p:cNvSpPr>
                <a:spLocks noChangeShapeType="1"/>
              </p:cNvSpPr>
              <p:nvPr/>
            </p:nvSpPr>
            <p:spPr bwMode="auto">
              <a:xfrm>
                <a:off x="4418" y="1590"/>
                <a:ext cx="36" cy="4"/>
              </a:xfrm>
              <a:prstGeom prst="line">
                <a:avLst/>
              </a:prstGeom>
              <a:noFill/>
              <a:ln w="3175">
                <a:solidFill>
                  <a:srgbClr val="000000"/>
                </a:solidFill>
                <a:round/>
                <a:headEnd/>
                <a:tailEnd/>
              </a:ln>
            </p:spPr>
            <p:txBody>
              <a:bodyPr/>
              <a:lstStyle/>
              <a:p>
                <a:endParaRPr lang="cs-CZ"/>
              </a:p>
            </p:txBody>
          </p:sp>
          <p:sp>
            <p:nvSpPr>
              <p:cNvPr id="2101" name="Rectangle 43"/>
              <p:cNvSpPr>
                <a:spLocks noChangeArrowheads="1"/>
              </p:cNvSpPr>
              <p:nvPr/>
            </p:nvSpPr>
            <p:spPr bwMode="auto">
              <a:xfrm>
                <a:off x="4402" y="1434"/>
                <a:ext cx="44" cy="67"/>
              </a:xfrm>
              <a:prstGeom prst="rect">
                <a:avLst/>
              </a:prstGeom>
              <a:noFill/>
              <a:ln w="9525">
                <a:noFill/>
                <a:miter lim="800000"/>
                <a:headEnd/>
                <a:tailEnd/>
              </a:ln>
            </p:spPr>
            <p:txBody>
              <a:bodyPr wrap="none" lIns="0" tIns="0" rIns="0" bIns="0">
                <a:spAutoFit/>
              </a:bodyPr>
              <a:lstStyle/>
              <a:p>
                <a:pPr eaLnBrk="0" hangingPunct="0"/>
                <a:r>
                  <a:rPr kumimoji="1" lang="fr-FR" sz="700">
                    <a:solidFill>
                      <a:srgbClr val="000000"/>
                    </a:solidFill>
                    <a:latin typeface="Helvetica" pitchFamily="34" charset="0"/>
                  </a:rPr>
                  <a:t>O</a:t>
                </a:r>
                <a:endParaRPr kumimoji="1" lang="fr-FR" sz="2800">
                  <a:latin typeface="Gadget"/>
                </a:endParaRPr>
              </a:p>
            </p:txBody>
          </p:sp>
          <p:sp>
            <p:nvSpPr>
              <p:cNvPr id="2102" name="Rectangle 44"/>
              <p:cNvSpPr>
                <a:spLocks noChangeArrowheads="1"/>
              </p:cNvSpPr>
              <p:nvPr/>
            </p:nvSpPr>
            <p:spPr bwMode="auto">
              <a:xfrm>
                <a:off x="4444" y="1434"/>
                <a:ext cx="40" cy="67"/>
              </a:xfrm>
              <a:prstGeom prst="rect">
                <a:avLst/>
              </a:prstGeom>
              <a:noFill/>
              <a:ln w="9525">
                <a:noFill/>
                <a:miter lim="800000"/>
                <a:headEnd/>
                <a:tailEnd/>
              </a:ln>
            </p:spPr>
            <p:txBody>
              <a:bodyPr wrap="none" lIns="0" tIns="0" rIns="0" bIns="0">
                <a:spAutoFit/>
              </a:bodyPr>
              <a:lstStyle/>
              <a:p>
                <a:pPr eaLnBrk="0" hangingPunct="0"/>
                <a:r>
                  <a:rPr kumimoji="1" lang="fr-FR" sz="700">
                    <a:solidFill>
                      <a:srgbClr val="000000"/>
                    </a:solidFill>
                    <a:latin typeface="Helvetica" pitchFamily="34" charset="0"/>
                  </a:rPr>
                  <a:t>H</a:t>
                </a:r>
                <a:endParaRPr kumimoji="1" lang="fr-FR" sz="2800">
                  <a:latin typeface="Gadget"/>
                </a:endParaRPr>
              </a:p>
            </p:txBody>
          </p:sp>
          <p:sp>
            <p:nvSpPr>
              <p:cNvPr id="2103" name="Rectangle 45"/>
              <p:cNvSpPr>
                <a:spLocks noChangeArrowheads="1"/>
              </p:cNvSpPr>
              <p:nvPr/>
            </p:nvSpPr>
            <p:spPr bwMode="auto">
              <a:xfrm>
                <a:off x="4454" y="1550"/>
                <a:ext cx="44" cy="67"/>
              </a:xfrm>
              <a:prstGeom prst="rect">
                <a:avLst/>
              </a:prstGeom>
              <a:noFill/>
              <a:ln w="9525">
                <a:noFill/>
                <a:miter lim="800000"/>
                <a:headEnd/>
                <a:tailEnd/>
              </a:ln>
            </p:spPr>
            <p:txBody>
              <a:bodyPr wrap="none" lIns="0" tIns="0" rIns="0" bIns="0">
                <a:spAutoFit/>
              </a:bodyPr>
              <a:lstStyle/>
              <a:p>
                <a:pPr eaLnBrk="0" hangingPunct="0"/>
                <a:r>
                  <a:rPr kumimoji="1" lang="fr-FR" sz="700">
                    <a:solidFill>
                      <a:srgbClr val="000000"/>
                    </a:solidFill>
                    <a:latin typeface="Helvetica" pitchFamily="34" charset="0"/>
                  </a:rPr>
                  <a:t>O</a:t>
                </a:r>
                <a:endParaRPr kumimoji="1" lang="fr-FR" sz="2800">
                  <a:latin typeface="Gadget"/>
                </a:endParaRPr>
              </a:p>
            </p:txBody>
          </p:sp>
          <p:sp>
            <p:nvSpPr>
              <p:cNvPr id="2104" name="Rectangle 46"/>
              <p:cNvSpPr>
                <a:spLocks noChangeArrowheads="1"/>
              </p:cNvSpPr>
              <p:nvPr/>
            </p:nvSpPr>
            <p:spPr bwMode="auto">
              <a:xfrm>
                <a:off x="4496" y="1550"/>
                <a:ext cx="40" cy="67"/>
              </a:xfrm>
              <a:prstGeom prst="rect">
                <a:avLst/>
              </a:prstGeom>
              <a:noFill/>
              <a:ln w="9525">
                <a:noFill/>
                <a:miter lim="800000"/>
                <a:headEnd/>
                <a:tailEnd/>
              </a:ln>
            </p:spPr>
            <p:txBody>
              <a:bodyPr wrap="none" lIns="0" tIns="0" rIns="0" bIns="0">
                <a:spAutoFit/>
              </a:bodyPr>
              <a:lstStyle/>
              <a:p>
                <a:pPr eaLnBrk="0" hangingPunct="0"/>
                <a:r>
                  <a:rPr kumimoji="1" lang="fr-FR" sz="700">
                    <a:solidFill>
                      <a:srgbClr val="000000"/>
                    </a:solidFill>
                    <a:latin typeface="Helvetica" pitchFamily="34" charset="0"/>
                  </a:rPr>
                  <a:t>H</a:t>
                </a:r>
                <a:endParaRPr kumimoji="1" lang="fr-FR" sz="2800">
                  <a:latin typeface="Gadget"/>
                </a:endParaRPr>
              </a:p>
            </p:txBody>
          </p:sp>
          <p:sp>
            <p:nvSpPr>
              <p:cNvPr id="2105" name="Freeform 47"/>
              <p:cNvSpPr>
                <a:spLocks/>
              </p:cNvSpPr>
              <p:nvPr/>
            </p:nvSpPr>
            <p:spPr bwMode="auto">
              <a:xfrm>
                <a:off x="3800" y="1678"/>
                <a:ext cx="368" cy="260"/>
              </a:xfrm>
              <a:custGeom>
                <a:avLst/>
                <a:gdLst>
                  <a:gd name="T0" fmla="*/ 60 w 368"/>
                  <a:gd name="T1" fmla="*/ 82 h 260"/>
                  <a:gd name="T2" fmla="*/ 34 w 368"/>
                  <a:gd name="T3" fmla="*/ 96 h 260"/>
                  <a:gd name="T4" fmla="*/ 16 w 368"/>
                  <a:gd name="T5" fmla="*/ 112 h 260"/>
                  <a:gd name="T6" fmla="*/ 4 w 368"/>
                  <a:gd name="T7" fmla="*/ 128 h 260"/>
                  <a:gd name="T8" fmla="*/ 0 w 368"/>
                  <a:gd name="T9" fmla="*/ 154 h 260"/>
                  <a:gd name="T10" fmla="*/ 10 w 368"/>
                  <a:gd name="T11" fmla="*/ 186 h 260"/>
                  <a:gd name="T12" fmla="*/ 34 w 368"/>
                  <a:gd name="T13" fmla="*/ 218 h 260"/>
                  <a:gd name="T14" fmla="*/ 64 w 368"/>
                  <a:gd name="T15" fmla="*/ 242 h 260"/>
                  <a:gd name="T16" fmla="*/ 96 w 368"/>
                  <a:gd name="T17" fmla="*/ 256 h 260"/>
                  <a:gd name="T18" fmla="*/ 124 w 368"/>
                  <a:gd name="T19" fmla="*/ 258 h 260"/>
                  <a:gd name="T20" fmla="*/ 152 w 368"/>
                  <a:gd name="T21" fmla="*/ 242 h 260"/>
                  <a:gd name="T22" fmla="*/ 178 w 368"/>
                  <a:gd name="T23" fmla="*/ 226 h 260"/>
                  <a:gd name="T24" fmla="*/ 200 w 368"/>
                  <a:gd name="T25" fmla="*/ 212 h 260"/>
                  <a:gd name="T26" fmla="*/ 228 w 368"/>
                  <a:gd name="T27" fmla="*/ 196 h 260"/>
                  <a:gd name="T28" fmla="*/ 270 w 368"/>
                  <a:gd name="T29" fmla="*/ 178 h 260"/>
                  <a:gd name="T30" fmla="*/ 308 w 368"/>
                  <a:gd name="T31" fmla="*/ 174 h 260"/>
                  <a:gd name="T32" fmla="*/ 338 w 368"/>
                  <a:gd name="T33" fmla="*/ 180 h 260"/>
                  <a:gd name="T34" fmla="*/ 360 w 368"/>
                  <a:gd name="T35" fmla="*/ 194 h 260"/>
                  <a:gd name="T36" fmla="*/ 356 w 368"/>
                  <a:gd name="T37" fmla="*/ 186 h 260"/>
                  <a:gd name="T38" fmla="*/ 334 w 368"/>
                  <a:gd name="T39" fmla="*/ 156 h 260"/>
                  <a:gd name="T40" fmla="*/ 306 w 368"/>
                  <a:gd name="T41" fmla="*/ 124 h 260"/>
                  <a:gd name="T42" fmla="*/ 276 w 368"/>
                  <a:gd name="T43" fmla="*/ 98 h 260"/>
                  <a:gd name="T44" fmla="*/ 258 w 368"/>
                  <a:gd name="T45" fmla="*/ 88 h 260"/>
                  <a:gd name="T46" fmla="*/ 270 w 368"/>
                  <a:gd name="T47" fmla="*/ 76 h 260"/>
                  <a:gd name="T48" fmla="*/ 306 w 368"/>
                  <a:gd name="T49" fmla="*/ 48 h 260"/>
                  <a:gd name="T50" fmla="*/ 326 w 368"/>
                  <a:gd name="T51" fmla="*/ 28 h 260"/>
                  <a:gd name="T52" fmla="*/ 334 w 368"/>
                  <a:gd name="T53" fmla="*/ 18 h 260"/>
                  <a:gd name="T54" fmla="*/ 334 w 368"/>
                  <a:gd name="T55" fmla="*/ 10 h 260"/>
                  <a:gd name="T56" fmla="*/ 326 w 368"/>
                  <a:gd name="T57" fmla="*/ 4 h 260"/>
                  <a:gd name="T58" fmla="*/ 290 w 368"/>
                  <a:gd name="T59" fmla="*/ 0 h 260"/>
                  <a:gd name="T60" fmla="*/ 252 w 368"/>
                  <a:gd name="T61" fmla="*/ 0 h 260"/>
                  <a:gd name="T62" fmla="*/ 230 w 368"/>
                  <a:gd name="T63" fmla="*/ 4 h 260"/>
                  <a:gd name="T64" fmla="*/ 214 w 368"/>
                  <a:gd name="T65" fmla="*/ 12 h 260"/>
                  <a:gd name="T66" fmla="*/ 206 w 368"/>
                  <a:gd name="T67" fmla="*/ 24 h 260"/>
                  <a:gd name="T68" fmla="*/ 204 w 368"/>
                  <a:gd name="T69" fmla="*/ 42 h 260"/>
                  <a:gd name="T70" fmla="*/ 216 w 368"/>
                  <a:gd name="T71" fmla="*/ 66 h 260"/>
                  <a:gd name="T72" fmla="*/ 222 w 368"/>
                  <a:gd name="T73" fmla="*/ 76 h 260"/>
                  <a:gd name="T74" fmla="*/ 198 w 368"/>
                  <a:gd name="T75" fmla="*/ 64 h 260"/>
                  <a:gd name="T76" fmla="*/ 162 w 368"/>
                  <a:gd name="T77" fmla="*/ 50 h 260"/>
                  <a:gd name="T78" fmla="*/ 122 w 368"/>
                  <a:gd name="T79" fmla="*/ 40 h 260"/>
                  <a:gd name="T80" fmla="*/ 84 w 368"/>
                  <a:gd name="T81" fmla="*/ 32 h 260"/>
                  <a:gd name="T82" fmla="*/ 56 w 368"/>
                  <a:gd name="T83" fmla="*/ 32 h 260"/>
                  <a:gd name="T84" fmla="*/ 46 w 368"/>
                  <a:gd name="T85" fmla="*/ 38 h 260"/>
                  <a:gd name="T86" fmla="*/ 44 w 368"/>
                  <a:gd name="T87" fmla="*/ 46 h 260"/>
                  <a:gd name="T88" fmla="*/ 50 w 368"/>
                  <a:gd name="T89" fmla="*/ 56 h 260"/>
                  <a:gd name="T90" fmla="*/ 62 w 368"/>
                  <a:gd name="T91" fmla="*/ 72 h 260"/>
                  <a:gd name="T92" fmla="*/ 76 w 368"/>
                  <a:gd name="T93" fmla="*/ 76 h 2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8"/>
                  <a:gd name="T142" fmla="*/ 0 h 260"/>
                  <a:gd name="T143" fmla="*/ 368 w 368"/>
                  <a:gd name="T144" fmla="*/ 260 h 26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8" h="260">
                    <a:moveTo>
                      <a:pt x="76" y="76"/>
                    </a:moveTo>
                    <a:lnTo>
                      <a:pt x="60" y="82"/>
                    </a:lnTo>
                    <a:lnTo>
                      <a:pt x="46" y="90"/>
                    </a:lnTo>
                    <a:lnTo>
                      <a:pt x="34" y="96"/>
                    </a:lnTo>
                    <a:lnTo>
                      <a:pt x="24" y="104"/>
                    </a:lnTo>
                    <a:lnTo>
                      <a:pt x="16" y="112"/>
                    </a:lnTo>
                    <a:lnTo>
                      <a:pt x="10" y="120"/>
                    </a:lnTo>
                    <a:lnTo>
                      <a:pt x="4" y="128"/>
                    </a:lnTo>
                    <a:lnTo>
                      <a:pt x="2" y="136"/>
                    </a:lnTo>
                    <a:lnTo>
                      <a:pt x="0" y="154"/>
                    </a:lnTo>
                    <a:lnTo>
                      <a:pt x="2" y="170"/>
                    </a:lnTo>
                    <a:lnTo>
                      <a:pt x="10" y="186"/>
                    </a:lnTo>
                    <a:lnTo>
                      <a:pt x="20" y="202"/>
                    </a:lnTo>
                    <a:lnTo>
                      <a:pt x="34" y="218"/>
                    </a:lnTo>
                    <a:lnTo>
                      <a:pt x="48" y="230"/>
                    </a:lnTo>
                    <a:lnTo>
                      <a:pt x="64" y="242"/>
                    </a:lnTo>
                    <a:lnTo>
                      <a:pt x="80" y="250"/>
                    </a:lnTo>
                    <a:lnTo>
                      <a:pt x="96" y="256"/>
                    </a:lnTo>
                    <a:lnTo>
                      <a:pt x="112" y="260"/>
                    </a:lnTo>
                    <a:lnTo>
                      <a:pt x="124" y="258"/>
                    </a:lnTo>
                    <a:lnTo>
                      <a:pt x="134" y="254"/>
                    </a:lnTo>
                    <a:lnTo>
                      <a:pt x="152" y="242"/>
                    </a:lnTo>
                    <a:lnTo>
                      <a:pt x="166" y="234"/>
                    </a:lnTo>
                    <a:lnTo>
                      <a:pt x="178" y="226"/>
                    </a:lnTo>
                    <a:lnTo>
                      <a:pt x="190" y="218"/>
                    </a:lnTo>
                    <a:lnTo>
                      <a:pt x="200" y="212"/>
                    </a:lnTo>
                    <a:lnTo>
                      <a:pt x="212" y="204"/>
                    </a:lnTo>
                    <a:lnTo>
                      <a:pt x="228" y="196"/>
                    </a:lnTo>
                    <a:lnTo>
                      <a:pt x="246" y="184"/>
                    </a:lnTo>
                    <a:lnTo>
                      <a:pt x="270" y="178"/>
                    </a:lnTo>
                    <a:lnTo>
                      <a:pt x="290" y="176"/>
                    </a:lnTo>
                    <a:lnTo>
                      <a:pt x="308" y="174"/>
                    </a:lnTo>
                    <a:lnTo>
                      <a:pt x="324" y="176"/>
                    </a:lnTo>
                    <a:lnTo>
                      <a:pt x="338" y="180"/>
                    </a:lnTo>
                    <a:lnTo>
                      <a:pt x="350" y="186"/>
                    </a:lnTo>
                    <a:lnTo>
                      <a:pt x="360" y="194"/>
                    </a:lnTo>
                    <a:lnTo>
                      <a:pt x="368" y="204"/>
                    </a:lnTo>
                    <a:lnTo>
                      <a:pt x="356" y="186"/>
                    </a:lnTo>
                    <a:lnTo>
                      <a:pt x="344" y="170"/>
                    </a:lnTo>
                    <a:lnTo>
                      <a:pt x="334" y="156"/>
                    </a:lnTo>
                    <a:lnTo>
                      <a:pt x="324" y="144"/>
                    </a:lnTo>
                    <a:lnTo>
                      <a:pt x="306" y="124"/>
                    </a:lnTo>
                    <a:lnTo>
                      <a:pt x="290" y="108"/>
                    </a:lnTo>
                    <a:lnTo>
                      <a:pt x="276" y="98"/>
                    </a:lnTo>
                    <a:lnTo>
                      <a:pt x="266" y="92"/>
                    </a:lnTo>
                    <a:lnTo>
                      <a:pt x="258" y="88"/>
                    </a:lnTo>
                    <a:lnTo>
                      <a:pt x="254" y="90"/>
                    </a:lnTo>
                    <a:lnTo>
                      <a:pt x="270" y="76"/>
                    </a:lnTo>
                    <a:lnTo>
                      <a:pt x="288" y="62"/>
                    </a:lnTo>
                    <a:lnTo>
                      <a:pt x="306" y="48"/>
                    </a:lnTo>
                    <a:lnTo>
                      <a:pt x="320" y="34"/>
                    </a:lnTo>
                    <a:lnTo>
                      <a:pt x="326" y="28"/>
                    </a:lnTo>
                    <a:lnTo>
                      <a:pt x="332" y="24"/>
                    </a:lnTo>
                    <a:lnTo>
                      <a:pt x="334" y="18"/>
                    </a:lnTo>
                    <a:lnTo>
                      <a:pt x="336" y="14"/>
                    </a:lnTo>
                    <a:lnTo>
                      <a:pt x="334" y="10"/>
                    </a:lnTo>
                    <a:lnTo>
                      <a:pt x="332" y="6"/>
                    </a:lnTo>
                    <a:lnTo>
                      <a:pt x="326" y="4"/>
                    </a:lnTo>
                    <a:lnTo>
                      <a:pt x="316" y="2"/>
                    </a:lnTo>
                    <a:lnTo>
                      <a:pt x="290" y="0"/>
                    </a:lnTo>
                    <a:lnTo>
                      <a:pt x="264" y="0"/>
                    </a:lnTo>
                    <a:lnTo>
                      <a:pt x="252" y="0"/>
                    </a:lnTo>
                    <a:lnTo>
                      <a:pt x="242" y="2"/>
                    </a:lnTo>
                    <a:lnTo>
                      <a:pt x="230" y="4"/>
                    </a:lnTo>
                    <a:lnTo>
                      <a:pt x="222" y="8"/>
                    </a:lnTo>
                    <a:lnTo>
                      <a:pt x="214" y="12"/>
                    </a:lnTo>
                    <a:lnTo>
                      <a:pt x="208" y="16"/>
                    </a:lnTo>
                    <a:lnTo>
                      <a:pt x="206" y="24"/>
                    </a:lnTo>
                    <a:lnTo>
                      <a:pt x="204" y="32"/>
                    </a:lnTo>
                    <a:lnTo>
                      <a:pt x="204" y="42"/>
                    </a:lnTo>
                    <a:lnTo>
                      <a:pt x="208" y="52"/>
                    </a:lnTo>
                    <a:lnTo>
                      <a:pt x="216" y="66"/>
                    </a:lnTo>
                    <a:lnTo>
                      <a:pt x="226" y="80"/>
                    </a:lnTo>
                    <a:lnTo>
                      <a:pt x="222" y="76"/>
                    </a:lnTo>
                    <a:lnTo>
                      <a:pt x="210" y="70"/>
                    </a:lnTo>
                    <a:lnTo>
                      <a:pt x="198" y="64"/>
                    </a:lnTo>
                    <a:lnTo>
                      <a:pt x="180" y="58"/>
                    </a:lnTo>
                    <a:lnTo>
                      <a:pt x="162" y="50"/>
                    </a:lnTo>
                    <a:lnTo>
                      <a:pt x="142" y="44"/>
                    </a:lnTo>
                    <a:lnTo>
                      <a:pt x="122" y="40"/>
                    </a:lnTo>
                    <a:lnTo>
                      <a:pt x="102" y="34"/>
                    </a:lnTo>
                    <a:lnTo>
                      <a:pt x="84" y="32"/>
                    </a:lnTo>
                    <a:lnTo>
                      <a:pt x="68" y="30"/>
                    </a:lnTo>
                    <a:lnTo>
                      <a:pt x="56" y="32"/>
                    </a:lnTo>
                    <a:lnTo>
                      <a:pt x="48" y="36"/>
                    </a:lnTo>
                    <a:lnTo>
                      <a:pt x="46" y="38"/>
                    </a:lnTo>
                    <a:lnTo>
                      <a:pt x="44" y="42"/>
                    </a:lnTo>
                    <a:lnTo>
                      <a:pt x="44" y="46"/>
                    </a:lnTo>
                    <a:lnTo>
                      <a:pt x="46" y="50"/>
                    </a:lnTo>
                    <a:lnTo>
                      <a:pt x="50" y="56"/>
                    </a:lnTo>
                    <a:lnTo>
                      <a:pt x="56" y="64"/>
                    </a:lnTo>
                    <a:lnTo>
                      <a:pt x="62" y="72"/>
                    </a:lnTo>
                    <a:lnTo>
                      <a:pt x="72" y="80"/>
                    </a:lnTo>
                    <a:lnTo>
                      <a:pt x="76" y="76"/>
                    </a:lnTo>
                    <a:close/>
                  </a:path>
                </a:pathLst>
              </a:custGeom>
              <a:solidFill>
                <a:srgbClr val="FF6600"/>
              </a:solidFill>
              <a:ln w="9525">
                <a:noFill/>
                <a:round/>
                <a:headEnd/>
                <a:tailEnd/>
              </a:ln>
            </p:spPr>
            <p:txBody>
              <a:bodyPr/>
              <a:lstStyle/>
              <a:p>
                <a:endParaRPr lang="cs-CZ"/>
              </a:p>
            </p:txBody>
          </p:sp>
          <p:sp>
            <p:nvSpPr>
              <p:cNvPr id="2106" name="Freeform 48"/>
              <p:cNvSpPr>
                <a:spLocks/>
              </p:cNvSpPr>
              <p:nvPr/>
            </p:nvSpPr>
            <p:spPr bwMode="auto">
              <a:xfrm>
                <a:off x="3804" y="1682"/>
                <a:ext cx="368" cy="260"/>
              </a:xfrm>
              <a:custGeom>
                <a:avLst/>
                <a:gdLst>
                  <a:gd name="T0" fmla="*/ 60 w 368"/>
                  <a:gd name="T1" fmla="*/ 82 h 260"/>
                  <a:gd name="T2" fmla="*/ 34 w 368"/>
                  <a:gd name="T3" fmla="*/ 96 h 260"/>
                  <a:gd name="T4" fmla="*/ 16 w 368"/>
                  <a:gd name="T5" fmla="*/ 112 h 260"/>
                  <a:gd name="T6" fmla="*/ 4 w 368"/>
                  <a:gd name="T7" fmla="*/ 128 h 260"/>
                  <a:gd name="T8" fmla="*/ 0 w 368"/>
                  <a:gd name="T9" fmla="*/ 154 h 260"/>
                  <a:gd name="T10" fmla="*/ 10 w 368"/>
                  <a:gd name="T11" fmla="*/ 186 h 260"/>
                  <a:gd name="T12" fmla="*/ 34 w 368"/>
                  <a:gd name="T13" fmla="*/ 218 h 260"/>
                  <a:gd name="T14" fmla="*/ 64 w 368"/>
                  <a:gd name="T15" fmla="*/ 242 h 260"/>
                  <a:gd name="T16" fmla="*/ 96 w 368"/>
                  <a:gd name="T17" fmla="*/ 256 h 260"/>
                  <a:gd name="T18" fmla="*/ 124 w 368"/>
                  <a:gd name="T19" fmla="*/ 258 h 260"/>
                  <a:gd name="T20" fmla="*/ 152 w 368"/>
                  <a:gd name="T21" fmla="*/ 242 h 260"/>
                  <a:gd name="T22" fmla="*/ 178 w 368"/>
                  <a:gd name="T23" fmla="*/ 226 h 260"/>
                  <a:gd name="T24" fmla="*/ 200 w 368"/>
                  <a:gd name="T25" fmla="*/ 212 h 260"/>
                  <a:gd name="T26" fmla="*/ 228 w 368"/>
                  <a:gd name="T27" fmla="*/ 196 h 260"/>
                  <a:gd name="T28" fmla="*/ 270 w 368"/>
                  <a:gd name="T29" fmla="*/ 178 h 260"/>
                  <a:gd name="T30" fmla="*/ 308 w 368"/>
                  <a:gd name="T31" fmla="*/ 174 h 260"/>
                  <a:gd name="T32" fmla="*/ 338 w 368"/>
                  <a:gd name="T33" fmla="*/ 180 h 260"/>
                  <a:gd name="T34" fmla="*/ 360 w 368"/>
                  <a:gd name="T35" fmla="*/ 194 h 260"/>
                  <a:gd name="T36" fmla="*/ 356 w 368"/>
                  <a:gd name="T37" fmla="*/ 186 h 260"/>
                  <a:gd name="T38" fmla="*/ 334 w 368"/>
                  <a:gd name="T39" fmla="*/ 156 h 260"/>
                  <a:gd name="T40" fmla="*/ 306 w 368"/>
                  <a:gd name="T41" fmla="*/ 124 h 260"/>
                  <a:gd name="T42" fmla="*/ 276 w 368"/>
                  <a:gd name="T43" fmla="*/ 98 h 260"/>
                  <a:gd name="T44" fmla="*/ 258 w 368"/>
                  <a:gd name="T45" fmla="*/ 88 h 260"/>
                  <a:gd name="T46" fmla="*/ 270 w 368"/>
                  <a:gd name="T47" fmla="*/ 76 h 260"/>
                  <a:gd name="T48" fmla="*/ 306 w 368"/>
                  <a:gd name="T49" fmla="*/ 48 h 260"/>
                  <a:gd name="T50" fmla="*/ 326 w 368"/>
                  <a:gd name="T51" fmla="*/ 28 h 260"/>
                  <a:gd name="T52" fmla="*/ 334 w 368"/>
                  <a:gd name="T53" fmla="*/ 18 h 260"/>
                  <a:gd name="T54" fmla="*/ 334 w 368"/>
                  <a:gd name="T55" fmla="*/ 10 h 260"/>
                  <a:gd name="T56" fmla="*/ 326 w 368"/>
                  <a:gd name="T57" fmla="*/ 4 h 260"/>
                  <a:gd name="T58" fmla="*/ 290 w 368"/>
                  <a:gd name="T59" fmla="*/ 0 h 260"/>
                  <a:gd name="T60" fmla="*/ 252 w 368"/>
                  <a:gd name="T61" fmla="*/ 0 h 260"/>
                  <a:gd name="T62" fmla="*/ 230 w 368"/>
                  <a:gd name="T63" fmla="*/ 4 h 260"/>
                  <a:gd name="T64" fmla="*/ 214 w 368"/>
                  <a:gd name="T65" fmla="*/ 12 h 260"/>
                  <a:gd name="T66" fmla="*/ 206 w 368"/>
                  <a:gd name="T67" fmla="*/ 24 h 260"/>
                  <a:gd name="T68" fmla="*/ 204 w 368"/>
                  <a:gd name="T69" fmla="*/ 42 h 260"/>
                  <a:gd name="T70" fmla="*/ 216 w 368"/>
                  <a:gd name="T71" fmla="*/ 66 h 260"/>
                  <a:gd name="T72" fmla="*/ 222 w 368"/>
                  <a:gd name="T73" fmla="*/ 76 h 260"/>
                  <a:gd name="T74" fmla="*/ 198 w 368"/>
                  <a:gd name="T75" fmla="*/ 64 h 260"/>
                  <a:gd name="T76" fmla="*/ 162 w 368"/>
                  <a:gd name="T77" fmla="*/ 50 h 260"/>
                  <a:gd name="T78" fmla="*/ 122 w 368"/>
                  <a:gd name="T79" fmla="*/ 40 h 260"/>
                  <a:gd name="T80" fmla="*/ 84 w 368"/>
                  <a:gd name="T81" fmla="*/ 32 h 260"/>
                  <a:gd name="T82" fmla="*/ 56 w 368"/>
                  <a:gd name="T83" fmla="*/ 32 h 260"/>
                  <a:gd name="T84" fmla="*/ 46 w 368"/>
                  <a:gd name="T85" fmla="*/ 38 h 260"/>
                  <a:gd name="T86" fmla="*/ 44 w 368"/>
                  <a:gd name="T87" fmla="*/ 46 h 260"/>
                  <a:gd name="T88" fmla="*/ 50 w 368"/>
                  <a:gd name="T89" fmla="*/ 56 h 260"/>
                  <a:gd name="T90" fmla="*/ 62 w 368"/>
                  <a:gd name="T91" fmla="*/ 72 h 2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8"/>
                  <a:gd name="T139" fmla="*/ 0 h 260"/>
                  <a:gd name="T140" fmla="*/ 368 w 368"/>
                  <a:gd name="T141" fmla="*/ 260 h 26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8" h="260">
                    <a:moveTo>
                      <a:pt x="76" y="76"/>
                    </a:moveTo>
                    <a:lnTo>
                      <a:pt x="60" y="82"/>
                    </a:lnTo>
                    <a:lnTo>
                      <a:pt x="46" y="90"/>
                    </a:lnTo>
                    <a:lnTo>
                      <a:pt x="34" y="96"/>
                    </a:lnTo>
                    <a:lnTo>
                      <a:pt x="24" y="104"/>
                    </a:lnTo>
                    <a:lnTo>
                      <a:pt x="16" y="112"/>
                    </a:lnTo>
                    <a:lnTo>
                      <a:pt x="10" y="120"/>
                    </a:lnTo>
                    <a:lnTo>
                      <a:pt x="4" y="128"/>
                    </a:lnTo>
                    <a:lnTo>
                      <a:pt x="2" y="136"/>
                    </a:lnTo>
                    <a:lnTo>
                      <a:pt x="0" y="154"/>
                    </a:lnTo>
                    <a:lnTo>
                      <a:pt x="2" y="170"/>
                    </a:lnTo>
                    <a:lnTo>
                      <a:pt x="10" y="186"/>
                    </a:lnTo>
                    <a:lnTo>
                      <a:pt x="20" y="202"/>
                    </a:lnTo>
                    <a:lnTo>
                      <a:pt x="34" y="218"/>
                    </a:lnTo>
                    <a:lnTo>
                      <a:pt x="48" y="230"/>
                    </a:lnTo>
                    <a:lnTo>
                      <a:pt x="64" y="242"/>
                    </a:lnTo>
                    <a:lnTo>
                      <a:pt x="80" y="250"/>
                    </a:lnTo>
                    <a:lnTo>
                      <a:pt x="96" y="256"/>
                    </a:lnTo>
                    <a:lnTo>
                      <a:pt x="112" y="260"/>
                    </a:lnTo>
                    <a:lnTo>
                      <a:pt x="124" y="258"/>
                    </a:lnTo>
                    <a:lnTo>
                      <a:pt x="134" y="254"/>
                    </a:lnTo>
                    <a:lnTo>
                      <a:pt x="152" y="242"/>
                    </a:lnTo>
                    <a:lnTo>
                      <a:pt x="166" y="234"/>
                    </a:lnTo>
                    <a:lnTo>
                      <a:pt x="178" y="226"/>
                    </a:lnTo>
                    <a:lnTo>
                      <a:pt x="190" y="218"/>
                    </a:lnTo>
                    <a:lnTo>
                      <a:pt x="200" y="212"/>
                    </a:lnTo>
                    <a:lnTo>
                      <a:pt x="212" y="204"/>
                    </a:lnTo>
                    <a:lnTo>
                      <a:pt x="228" y="196"/>
                    </a:lnTo>
                    <a:lnTo>
                      <a:pt x="246" y="184"/>
                    </a:lnTo>
                    <a:lnTo>
                      <a:pt x="270" y="178"/>
                    </a:lnTo>
                    <a:lnTo>
                      <a:pt x="290" y="176"/>
                    </a:lnTo>
                    <a:lnTo>
                      <a:pt x="308" y="174"/>
                    </a:lnTo>
                    <a:lnTo>
                      <a:pt x="324" y="176"/>
                    </a:lnTo>
                    <a:lnTo>
                      <a:pt x="338" y="180"/>
                    </a:lnTo>
                    <a:lnTo>
                      <a:pt x="350" y="186"/>
                    </a:lnTo>
                    <a:lnTo>
                      <a:pt x="360" y="194"/>
                    </a:lnTo>
                    <a:lnTo>
                      <a:pt x="368" y="204"/>
                    </a:lnTo>
                    <a:lnTo>
                      <a:pt x="356" y="186"/>
                    </a:lnTo>
                    <a:lnTo>
                      <a:pt x="344" y="170"/>
                    </a:lnTo>
                    <a:lnTo>
                      <a:pt x="334" y="156"/>
                    </a:lnTo>
                    <a:lnTo>
                      <a:pt x="324" y="144"/>
                    </a:lnTo>
                    <a:lnTo>
                      <a:pt x="306" y="124"/>
                    </a:lnTo>
                    <a:lnTo>
                      <a:pt x="290" y="108"/>
                    </a:lnTo>
                    <a:lnTo>
                      <a:pt x="276" y="98"/>
                    </a:lnTo>
                    <a:lnTo>
                      <a:pt x="266" y="92"/>
                    </a:lnTo>
                    <a:lnTo>
                      <a:pt x="258" y="88"/>
                    </a:lnTo>
                    <a:lnTo>
                      <a:pt x="254" y="90"/>
                    </a:lnTo>
                    <a:lnTo>
                      <a:pt x="270" y="76"/>
                    </a:lnTo>
                    <a:lnTo>
                      <a:pt x="288" y="62"/>
                    </a:lnTo>
                    <a:lnTo>
                      <a:pt x="306" y="48"/>
                    </a:lnTo>
                    <a:lnTo>
                      <a:pt x="320" y="34"/>
                    </a:lnTo>
                    <a:lnTo>
                      <a:pt x="326" y="28"/>
                    </a:lnTo>
                    <a:lnTo>
                      <a:pt x="332" y="24"/>
                    </a:lnTo>
                    <a:lnTo>
                      <a:pt x="334" y="18"/>
                    </a:lnTo>
                    <a:lnTo>
                      <a:pt x="336" y="14"/>
                    </a:lnTo>
                    <a:lnTo>
                      <a:pt x="334" y="10"/>
                    </a:lnTo>
                    <a:lnTo>
                      <a:pt x="332" y="6"/>
                    </a:lnTo>
                    <a:lnTo>
                      <a:pt x="326" y="4"/>
                    </a:lnTo>
                    <a:lnTo>
                      <a:pt x="316" y="2"/>
                    </a:lnTo>
                    <a:lnTo>
                      <a:pt x="290" y="0"/>
                    </a:lnTo>
                    <a:lnTo>
                      <a:pt x="264" y="0"/>
                    </a:lnTo>
                    <a:lnTo>
                      <a:pt x="252" y="0"/>
                    </a:lnTo>
                    <a:lnTo>
                      <a:pt x="242" y="2"/>
                    </a:lnTo>
                    <a:lnTo>
                      <a:pt x="230" y="4"/>
                    </a:lnTo>
                    <a:lnTo>
                      <a:pt x="222" y="8"/>
                    </a:lnTo>
                    <a:lnTo>
                      <a:pt x="214" y="12"/>
                    </a:lnTo>
                    <a:lnTo>
                      <a:pt x="208" y="16"/>
                    </a:lnTo>
                    <a:lnTo>
                      <a:pt x="206" y="24"/>
                    </a:lnTo>
                    <a:lnTo>
                      <a:pt x="204" y="32"/>
                    </a:lnTo>
                    <a:lnTo>
                      <a:pt x="204" y="42"/>
                    </a:lnTo>
                    <a:lnTo>
                      <a:pt x="208" y="52"/>
                    </a:lnTo>
                    <a:lnTo>
                      <a:pt x="216" y="66"/>
                    </a:lnTo>
                    <a:lnTo>
                      <a:pt x="226" y="80"/>
                    </a:lnTo>
                    <a:lnTo>
                      <a:pt x="222" y="76"/>
                    </a:lnTo>
                    <a:lnTo>
                      <a:pt x="210" y="70"/>
                    </a:lnTo>
                    <a:lnTo>
                      <a:pt x="198" y="64"/>
                    </a:lnTo>
                    <a:lnTo>
                      <a:pt x="180" y="58"/>
                    </a:lnTo>
                    <a:lnTo>
                      <a:pt x="162" y="50"/>
                    </a:lnTo>
                    <a:lnTo>
                      <a:pt x="142" y="44"/>
                    </a:lnTo>
                    <a:lnTo>
                      <a:pt x="122" y="40"/>
                    </a:lnTo>
                    <a:lnTo>
                      <a:pt x="102" y="34"/>
                    </a:lnTo>
                    <a:lnTo>
                      <a:pt x="84" y="32"/>
                    </a:lnTo>
                    <a:lnTo>
                      <a:pt x="68" y="30"/>
                    </a:lnTo>
                    <a:lnTo>
                      <a:pt x="56" y="32"/>
                    </a:lnTo>
                    <a:lnTo>
                      <a:pt x="48" y="36"/>
                    </a:lnTo>
                    <a:lnTo>
                      <a:pt x="46" y="38"/>
                    </a:lnTo>
                    <a:lnTo>
                      <a:pt x="44" y="42"/>
                    </a:lnTo>
                    <a:lnTo>
                      <a:pt x="44" y="46"/>
                    </a:lnTo>
                    <a:lnTo>
                      <a:pt x="46" y="50"/>
                    </a:lnTo>
                    <a:lnTo>
                      <a:pt x="50" y="56"/>
                    </a:lnTo>
                    <a:lnTo>
                      <a:pt x="56" y="64"/>
                    </a:lnTo>
                    <a:lnTo>
                      <a:pt x="62" y="72"/>
                    </a:lnTo>
                    <a:lnTo>
                      <a:pt x="72" y="80"/>
                    </a:lnTo>
                  </a:path>
                </a:pathLst>
              </a:custGeom>
              <a:noFill/>
              <a:ln w="12700">
                <a:solidFill>
                  <a:srgbClr val="FF6600"/>
                </a:solidFill>
                <a:round/>
                <a:headEnd/>
                <a:tailEnd/>
              </a:ln>
            </p:spPr>
            <p:txBody>
              <a:bodyPr/>
              <a:lstStyle/>
              <a:p>
                <a:endParaRPr lang="cs-CZ"/>
              </a:p>
            </p:txBody>
          </p:sp>
          <p:sp>
            <p:nvSpPr>
              <p:cNvPr id="2107" name="Arc 49"/>
              <p:cNvSpPr>
                <a:spLocks/>
              </p:cNvSpPr>
              <p:nvPr/>
            </p:nvSpPr>
            <p:spPr bwMode="auto">
              <a:xfrm>
                <a:off x="4282" y="2041"/>
                <a:ext cx="120" cy="82"/>
              </a:xfrm>
              <a:custGeom>
                <a:avLst/>
                <a:gdLst>
                  <a:gd name="T0" fmla="*/ 0 w 21600"/>
                  <a:gd name="T1" fmla="*/ 0 h 14834"/>
                  <a:gd name="T2" fmla="*/ 0 w 21600"/>
                  <a:gd name="T3" fmla="*/ 0 h 14834"/>
                  <a:gd name="T4" fmla="*/ 0 w 21600"/>
                  <a:gd name="T5" fmla="*/ 0 h 14834"/>
                  <a:gd name="T6" fmla="*/ 0 60000 65536"/>
                  <a:gd name="T7" fmla="*/ 0 60000 65536"/>
                  <a:gd name="T8" fmla="*/ 0 60000 65536"/>
                  <a:gd name="T9" fmla="*/ 0 w 21600"/>
                  <a:gd name="T10" fmla="*/ 0 h 14834"/>
                  <a:gd name="T11" fmla="*/ 21600 w 21600"/>
                  <a:gd name="T12" fmla="*/ 14834 h 14834"/>
                </a:gdLst>
                <a:ahLst/>
                <a:cxnLst>
                  <a:cxn ang="T6">
                    <a:pos x="T0" y="T1"/>
                  </a:cxn>
                  <a:cxn ang="T7">
                    <a:pos x="T2" y="T3"/>
                  </a:cxn>
                  <a:cxn ang="T8">
                    <a:pos x="T4" y="T5"/>
                  </a:cxn>
                </a:cxnLst>
                <a:rect l="T9" t="T10" r="T11" b="T12"/>
                <a:pathLst>
                  <a:path w="21600" h="14834" fill="none" extrusionOk="0">
                    <a:moveTo>
                      <a:pt x="1313" y="14833"/>
                    </a:moveTo>
                    <a:cubicBezTo>
                      <a:pt x="444" y="12457"/>
                      <a:pt x="0" y="9947"/>
                      <a:pt x="0" y="7417"/>
                    </a:cubicBezTo>
                    <a:cubicBezTo>
                      <a:pt x="-1" y="4886"/>
                      <a:pt x="444" y="2376"/>
                      <a:pt x="1313" y="0"/>
                    </a:cubicBezTo>
                  </a:path>
                  <a:path w="21600" h="14834" stroke="0" extrusionOk="0">
                    <a:moveTo>
                      <a:pt x="1313" y="14833"/>
                    </a:moveTo>
                    <a:cubicBezTo>
                      <a:pt x="444" y="12457"/>
                      <a:pt x="0" y="9947"/>
                      <a:pt x="0" y="7417"/>
                    </a:cubicBezTo>
                    <a:cubicBezTo>
                      <a:pt x="-1" y="4886"/>
                      <a:pt x="444" y="2376"/>
                      <a:pt x="1313" y="0"/>
                    </a:cubicBezTo>
                    <a:lnTo>
                      <a:pt x="21600" y="7417"/>
                    </a:lnTo>
                    <a:close/>
                  </a:path>
                </a:pathLst>
              </a:custGeom>
              <a:solidFill>
                <a:srgbClr val="000000"/>
              </a:solidFill>
              <a:ln w="9525">
                <a:noFill/>
                <a:round/>
                <a:headEnd/>
                <a:tailEnd/>
              </a:ln>
            </p:spPr>
            <p:txBody>
              <a:bodyPr/>
              <a:lstStyle/>
              <a:p>
                <a:endParaRPr lang="cs-CZ"/>
              </a:p>
            </p:txBody>
          </p:sp>
          <p:sp>
            <p:nvSpPr>
              <p:cNvPr id="2108" name="Line 50"/>
              <p:cNvSpPr>
                <a:spLocks noChangeShapeType="1"/>
              </p:cNvSpPr>
              <p:nvPr/>
            </p:nvSpPr>
            <p:spPr bwMode="auto">
              <a:xfrm>
                <a:off x="3726" y="2082"/>
                <a:ext cx="558" cy="1"/>
              </a:xfrm>
              <a:prstGeom prst="line">
                <a:avLst/>
              </a:prstGeom>
              <a:noFill/>
              <a:ln w="25400">
                <a:solidFill>
                  <a:srgbClr val="000000"/>
                </a:solidFill>
                <a:round/>
                <a:headEnd/>
                <a:tailEnd/>
              </a:ln>
            </p:spPr>
            <p:txBody>
              <a:bodyPr/>
              <a:lstStyle/>
              <a:p>
                <a:endParaRPr lang="cs-CZ"/>
              </a:p>
            </p:txBody>
          </p:sp>
          <p:sp>
            <p:nvSpPr>
              <p:cNvPr id="2109" name="Freeform 51"/>
              <p:cNvSpPr>
                <a:spLocks/>
              </p:cNvSpPr>
              <p:nvPr/>
            </p:nvSpPr>
            <p:spPr bwMode="auto">
              <a:xfrm>
                <a:off x="3690" y="1596"/>
                <a:ext cx="196" cy="210"/>
              </a:xfrm>
              <a:custGeom>
                <a:avLst/>
                <a:gdLst>
                  <a:gd name="T0" fmla="*/ 96 w 196"/>
                  <a:gd name="T1" fmla="*/ 196 h 210"/>
                  <a:gd name="T2" fmla="*/ 88 w 196"/>
                  <a:gd name="T3" fmla="*/ 200 h 210"/>
                  <a:gd name="T4" fmla="*/ 80 w 196"/>
                  <a:gd name="T5" fmla="*/ 204 h 210"/>
                  <a:gd name="T6" fmla="*/ 74 w 196"/>
                  <a:gd name="T7" fmla="*/ 208 h 210"/>
                  <a:gd name="T8" fmla="*/ 70 w 196"/>
                  <a:gd name="T9" fmla="*/ 210 h 210"/>
                  <a:gd name="T10" fmla="*/ 196 w 196"/>
                  <a:gd name="T11" fmla="*/ 194 h 210"/>
                  <a:gd name="T12" fmla="*/ 154 w 196"/>
                  <a:gd name="T13" fmla="*/ 158 h 210"/>
                  <a:gd name="T14" fmla="*/ 152 w 196"/>
                  <a:gd name="T15" fmla="*/ 160 h 210"/>
                  <a:gd name="T16" fmla="*/ 150 w 196"/>
                  <a:gd name="T17" fmla="*/ 162 h 210"/>
                  <a:gd name="T18" fmla="*/ 144 w 196"/>
                  <a:gd name="T19" fmla="*/ 164 h 210"/>
                  <a:gd name="T20" fmla="*/ 138 w 196"/>
                  <a:gd name="T21" fmla="*/ 168 h 210"/>
                  <a:gd name="T22" fmla="*/ 124 w 196"/>
                  <a:gd name="T23" fmla="*/ 168 h 210"/>
                  <a:gd name="T24" fmla="*/ 110 w 196"/>
                  <a:gd name="T25" fmla="*/ 166 h 210"/>
                  <a:gd name="T26" fmla="*/ 96 w 196"/>
                  <a:gd name="T27" fmla="*/ 160 h 210"/>
                  <a:gd name="T28" fmla="*/ 84 w 196"/>
                  <a:gd name="T29" fmla="*/ 154 h 210"/>
                  <a:gd name="T30" fmla="*/ 60 w 196"/>
                  <a:gd name="T31" fmla="*/ 140 h 210"/>
                  <a:gd name="T32" fmla="*/ 40 w 196"/>
                  <a:gd name="T33" fmla="*/ 118 h 210"/>
                  <a:gd name="T34" fmla="*/ 24 w 196"/>
                  <a:gd name="T35" fmla="*/ 94 h 210"/>
                  <a:gd name="T36" fmla="*/ 10 w 196"/>
                  <a:gd name="T37" fmla="*/ 64 h 210"/>
                  <a:gd name="T38" fmla="*/ 2 w 196"/>
                  <a:gd name="T39" fmla="*/ 32 h 210"/>
                  <a:gd name="T40" fmla="*/ 0 w 196"/>
                  <a:gd name="T41" fmla="*/ 0 h 210"/>
                  <a:gd name="T42" fmla="*/ 2 w 196"/>
                  <a:gd name="T43" fmla="*/ 38 h 210"/>
                  <a:gd name="T44" fmla="*/ 8 w 196"/>
                  <a:gd name="T45" fmla="*/ 74 h 210"/>
                  <a:gd name="T46" fmla="*/ 16 w 196"/>
                  <a:gd name="T47" fmla="*/ 106 h 210"/>
                  <a:gd name="T48" fmla="*/ 28 w 196"/>
                  <a:gd name="T49" fmla="*/ 134 h 210"/>
                  <a:gd name="T50" fmla="*/ 34 w 196"/>
                  <a:gd name="T51" fmla="*/ 148 h 210"/>
                  <a:gd name="T52" fmla="*/ 42 w 196"/>
                  <a:gd name="T53" fmla="*/ 158 h 210"/>
                  <a:gd name="T54" fmla="*/ 50 w 196"/>
                  <a:gd name="T55" fmla="*/ 168 h 210"/>
                  <a:gd name="T56" fmla="*/ 58 w 196"/>
                  <a:gd name="T57" fmla="*/ 178 h 210"/>
                  <a:gd name="T58" fmla="*/ 68 w 196"/>
                  <a:gd name="T59" fmla="*/ 184 h 210"/>
                  <a:gd name="T60" fmla="*/ 76 w 196"/>
                  <a:gd name="T61" fmla="*/ 190 h 210"/>
                  <a:gd name="T62" fmla="*/ 86 w 196"/>
                  <a:gd name="T63" fmla="*/ 194 h 210"/>
                  <a:gd name="T64" fmla="*/ 96 w 196"/>
                  <a:gd name="T65" fmla="*/ 196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6"/>
                  <a:gd name="T100" fmla="*/ 0 h 210"/>
                  <a:gd name="T101" fmla="*/ 196 w 196"/>
                  <a:gd name="T102" fmla="*/ 210 h 2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6" h="210">
                    <a:moveTo>
                      <a:pt x="96" y="196"/>
                    </a:moveTo>
                    <a:lnTo>
                      <a:pt x="88" y="200"/>
                    </a:lnTo>
                    <a:lnTo>
                      <a:pt x="80" y="204"/>
                    </a:lnTo>
                    <a:lnTo>
                      <a:pt x="74" y="208"/>
                    </a:lnTo>
                    <a:lnTo>
                      <a:pt x="70" y="210"/>
                    </a:lnTo>
                    <a:lnTo>
                      <a:pt x="196" y="194"/>
                    </a:lnTo>
                    <a:lnTo>
                      <a:pt x="154" y="158"/>
                    </a:lnTo>
                    <a:lnTo>
                      <a:pt x="152" y="160"/>
                    </a:lnTo>
                    <a:lnTo>
                      <a:pt x="150" y="162"/>
                    </a:lnTo>
                    <a:lnTo>
                      <a:pt x="144" y="164"/>
                    </a:lnTo>
                    <a:lnTo>
                      <a:pt x="138" y="168"/>
                    </a:lnTo>
                    <a:lnTo>
                      <a:pt x="124" y="168"/>
                    </a:lnTo>
                    <a:lnTo>
                      <a:pt x="110" y="166"/>
                    </a:lnTo>
                    <a:lnTo>
                      <a:pt x="96" y="160"/>
                    </a:lnTo>
                    <a:lnTo>
                      <a:pt x="84" y="154"/>
                    </a:lnTo>
                    <a:lnTo>
                      <a:pt x="60" y="140"/>
                    </a:lnTo>
                    <a:lnTo>
                      <a:pt x="40" y="118"/>
                    </a:lnTo>
                    <a:lnTo>
                      <a:pt x="24" y="94"/>
                    </a:lnTo>
                    <a:lnTo>
                      <a:pt x="10" y="64"/>
                    </a:lnTo>
                    <a:lnTo>
                      <a:pt x="2" y="32"/>
                    </a:lnTo>
                    <a:lnTo>
                      <a:pt x="0" y="0"/>
                    </a:lnTo>
                    <a:lnTo>
                      <a:pt x="2" y="38"/>
                    </a:lnTo>
                    <a:lnTo>
                      <a:pt x="8" y="74"/>
                    </a:lnTo>
                    <a:lnTo>
                      <a:pt x="16" y="106"/>
                    </a:lnTo>
                    <a:lnTo>
                      <a:pt x="28" y="134"/>
                    </a:lnTo>
                    <a:lnTo>
                      <a:pt x="34" y="148"/>
                    </a:lnTo>
                    <a:lnTo>
                      <a:pt x="42" y="158"/>
                    </a:lnTo>
                    <a:lnTo>
                      <a:pt x="50" y="168"/>
                    </a:lnTo>
                    <a:lnTo>
                      <a:pt x="58" y="178"/>
                    </a:lnTo>
                    <a:lnTo>
                      <a:pt x="68" y="184"/>
                    </a:lnTo>
                    <a:lnTo>
                      <a:pt x="76" y="190"/>
                    </a:lnTo>
                    <a:lnTo>
                      <a:pt x="86" y="194"/>
                    </a:lnTo>
                    <a:lnTo>
                      <a:pt x="96" y="196"/>
                    </a:lnTo>
                    <a:close/>
                  </a:path>
                </a:pathLst>
              </a:custGeom>
              <a:solidFill>
                <a:srgbClr val="000000"/>
              </a:solidFill>
              <a:ln w="3175">
                <a:solidFill>
                  <a:srgbClr val="000000"/>
                </a:solidFill>
                <a:round/>
                <a:headEnd/>
                <a:tailEnd/>
              </a:ln>
            </p:spPr>
            <p:txBody>
              <a:bodyPr/>
              <a:lstStyle/>
              <a:p>
                <a:endParaRPr lang="cs-CZ"/>
              </a:p>
            </p:txBody>
          </p:sp>
          <p:sp>
            <p:nvSpPr>
              <p:cNvPr id="2110" name="Freeform 52"/>
              <p:cNvSpPr>
                <a:spLocks/>
              </p:cNvSpPr>
              <p:nvPr/>
            </p:nvSpPr>
            <p:spPr bwMode="auto">
              <a:xfrm>
                <a:off x="4078" y="1648"/>
                <a:ext cx="212" cy="196"/>
              </a:xfrm>
              <a:custGeom>
                <a:avLst/>
                <a:gdLst>
                  <a:gd name="T0" fmla="*/ 196 w 212"/>
                  <a:gd name="T1" fmla="*/ 100 h 196"/>
                  <a:gd name="T2" fmla="*/ 202 w 212"/>
                  <a:gd name="T3" fmla="*/ 108 h 196"/>
                  <a:gd name="T4" fmla="*/ 206 w 212"/>
                  <a:gd name="T5" fmla="*/ 116 h 196"/>
                  <a:gd name="T6" fmla="*/ 210 w 212"/>
                  <a:gd name="T7" fmla="*/ 122 h 196"/>
                  <a:gd name="T8" fmla="*/ 212 w 212"/>
                  <a:gd name="T9" fmla="*/ 124 h 196"/>
                  <a:gd name="T10" fmla="*/ 196 w 212"/>
                  <a:gd name="T11" fmla="*/ 0 h 196"/>
                  <a:gd name="T12" fmla="*/ 160 w 212"/>
                  <a:gd name="T13" fmla="*/ 40 h 196"/>
                  <a:gd name="T14" fmla="*/ 160 w 212"/>
                  <a:gd name="T15" fmla="*/ 42 h 196"/>
                  <a:gd name="T16" fmla="*/ 162 w 212"/>
                  <a:gd name="T17" fmla="*/ 46 h 196"/>
                  <a:gd name="T18" fmla="*/ 166 w 212"/>
                  <a:gd name="T19" fmla="*/ 50 h 196"/>
                  <a:gd name="T20" fmla="*/ 170 w 212"/>
                  <a:gd name="T21" fmla="*/ 58 h 196"/>
                  <a:gd name="T22" fmla="*/ 170 w 212"/>
                  <a:gd name="T23" fmla="*/ 72 h 196"/>
                  <a:gd name="T24" fmla="*/ 166 w 212"/>
                  <a:gd name="T25" fmla="*/ 84 h 196"/>
                  <a:gd name="T26" fmla="*/ 162 w 212"/>
                  <a:gd name="T27" fmla="*/ 98 h 196"/>
                  <a:gd name="T28" fmla="*/ 156 w 212"/>
                  <a:gd name="T29" fmla="*/ 110 h 196"/>
                  <a:gd name="T30" fmla="*/ 140 w 212"/>
                  <a:gd name="T31" fmla="*/ 134 h 196"/>
                  <a:gd name="T32" fmla="*/ 120 w 212"/>
                  <a:gd name="T33" fmla="*/ 154 h 196"/>
                  <a:gd name="T34" fmla="*/ 94 w 212"/>
                  <a:gd name="T35" fmla="*/ 172 h 196"/>
                  <a:gd name="T36" fmla="*/ 66 w 212"/>
                  <a:gd name="T37" fmla="*/ 184 h 196"/>
                  <a:gd name="T38" fmla="*/ 34 w 212"/>
                  <a:gd name="T39" fmla="*/ 192 h 196"/>
                  <a:gd name="T40" fmla="*/ 0 w 212"/>
                  <a:gd name="T41" fmla="*/ 196 h 196"/>
                  <a:gd name="T42" fmla="*/ 38 w 212"/>
                  <a:gd name="T43" fmla="*/ 194 h 196"/>
                  <a:gd name="T44" fmla="*/ 74 w 212"/>
                  <a:gd name="T45" fmla="*/ 188 h 196"/>
                  <a:gd name="T46" fmla="*/ 108 w 212"/>
                  <a:gd name="T47" fmla="*/ 180 h 196"/>
                  <a:gd name="T48" fmla="*/ 136 w 212"/>
                  <a:gd name="T49" fmla="*/ 168 h 196"/>
                  <a:gd name="T50" fmla="*/ 148 w 212"/>
                  <a:gd name="T51" fmla="*/ 160 h 196"/>
                  <a:gd name="T52" fmla="*/ 160 w 212"/>
                  <a:gd name="T53" fmla="*/ 154 h 196"/>
                  <a:gd name="T54" fmla="*/ 170 w 212"/>
                  <a:gd name="T55" fmla="*/ 146 h 196"/>
                  <a:gd name="T56" fmla="*/ 178 w 212"/>
                  <a:gd name="T57" fmla="*/ 136 h 196"/>
                  <a:gd name="T58" fmla="*/ 186 w 212"/>
                  <a:gd name="T59" fmla="*/ 128 h 196"/>
                  <a:gd name="T60" fmla="*/ 192 w 212"/>
                  <a:gd name="T61" fmla="*/ 118 h 196"/>
                  <a:gd name="T62" fmla="*/ 194 w 212"/>
                  <a:gd name="T63" fmla="*/ 110 h 196"/>
                  <a:gd name="T64" fmla="*/ 196 w 212"/>
                  <a:gd name="T65" fmla="*/ 100 h 1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2"/>
                  <a:gd name="T100" fmla="*/ 0 h 196"/>
                  <a:gd name="T101" fmla="*/ 212 w 212"/>
                  <a:gd name="T102" fmla="*/ 196 h 1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2" h="196">
                    <a:moveTo>
                      <a:pt x="196" y="100"/>
                    </a:moveTo>
                    <a:lnTo>
                      <a:pt x="202" y="108"/>
                    </a:lnTo>
                    <a:lnTo>
                      <a:pt x="206" y="116"/>
                    </a:lnTo>
                    <a:lnTo>
                      <a:pt x="210" y="122"/>
                    </a:lnTo>
                    <a:lnTo>
                      <a:pt x="212" y="124"/>
                    </a:lnTo>
                    <a:lnTo>
                      <a:pt x="196" y="0"/>
                    </a:lnTo>
                    <a:lnTo>
                      <a:pt x="160" y="40"/>
                    </a:lnTo>
                    <a:lnTo>
                      <a:pt x="160" y="42"/>
                    </a:lnTo>
                    <a:lnTo>
                      <a:pt x="162" y="46"/>
                    </a:lnTo>
                    <a:lnTo>
                      <a:pt x="166" y="50"/>
                    </a:lnTo>
                    <a:lnTo>
                      <a:pt x="170" y="58"/>
                    </a:lnTo>
                    <a:lnTo>
                      <a:pt x="170" y="72"/>
                    </a:lnTo>
                    <a:lnTo>
                      <a:pt x="166" y="84"/>
                    </a:lnTo>
                    <a:lnTo>
                      <a:pt x="162" y="98"/>
                    </a:lnTo>
                    <a:lnTo>
                      <a:pt x="156" y="110"/>
                    </a:lnTo>
                    <a:lnTo>
                      <a:pt x="140" y="134"/>
                    </a:lnTo>
                    <a:lnTo>
                      <a:pt x="120" y="154"/>
                    </a:lnTo>
                    <a:lnTo>
                      <a:pt x="94" y="172"/>
                    </a:lnTo>
                    <a:lnTo>
                      <a:pt x="66" y="184"/>
                    </a:lnTo>
                    <a:lnTo>
                      <a:pt x="34" y="192"/>
                    </a:lnTo>
                    <a:lnTo>
                      <a:pt x="0" y="196"/>
                    </a:lnTo>
                    <a:lnTo>
                      <a:pt x="38" y="194"/>
                    </a:lnTo>
                    <a:lnTo>
                      <a:pt x="74" y="188"/>
                    </a:lnTo>
                    <a:lnTo>
                      <a:pt x="108" y="180"/>
                    </a:lnTo>
                    <a:lnTo>
                      <a:pt x="136" y="168"/>
                    </a:lnTo>
                    <a:lnTo>
                      <a:pt x="148" y="160"/>
                    </a:lnTo>
                    <a:lnTo>
                      <a:pt x="160" y="154"/>
                    </a:lnTo>
                    <a:lnTo>
                      <a:pt x="170" y="146"/>
                    </a:lnTo>
                    <a:lnTo>
                      <a:pt x="178" y="136"/>
                    </a:lnTo>
                    <a:lnTo>
                      <a:pt x="186" y="128"/>
                    </a:lnTo>
                    <a:lnTo>
                      <a:pt x="192" y="118"/>
                    </a:lnTo>
                    <a:lnTo>
                      <a:pt x="194" y="110"/>
                    </a:lnTo>
                    <a:lnTo>
                      <a:pt x="196" y="100"/>
                    </a:lnTo>
                    <a:close/>
                  </a:path>
                </a:pathLst>
              </a:custGeom>
              <a:solidFill>
                <a:srgbClr val="000000"/>
              </a:solidFill>
              <a:ln w="3175">
                <a:solidFill>
                  <a:srgbClr val="000000"/>
                </a:solidFill>
                <a:round/>
                <a:headEnd/>
                <a:tailEnd/>
              </a:ln>
            </p:spPr>
            <p:txBody>
              <a:bodyPr/>
              <a:lstStyle/>
              <a:p>
                <a:endParaRPr lang="cs-CZ"/>
              </a:p>
            </p:txBody>
          </p:sp>
          <p:sp>
            <p:nvSpPr>
              <p:cNvPr id="2111" name="Freeform 53"/>
              <p:cNvSpPr>
                <a:spLocks/>
              </p:cNvSpPr>
              <p:nvPr/>
            </p:nvSpPr>
            <p:spPr bwMode="auto">
              <a:xfrm>
                <a:off x="3800" y="1874"/>
                <a:ext cx="148" cy="192"/>
              </a:xfrm>
              <a:custGeom>
                <a:avLst/>
                <a:gdLst>
                  <a:gd name="T0" fmla="*/ 36 w 148"/>
                  <a:gd name="T1" fmla="*/ 188 h 192"/>
                  <a:gd name="T2" fmla="*/ 52 w 148"/>
                  <a:gd name="T3" fmla="*/ 92 h 192"/>
                  <a:gd name="T4" fmla="*/ 0 w 148"/>
                  <a:gd name="T5" fmla="*/ 84 h 192"/>
                  <a:gd name="T6" fmla="*/ 64 w 148"/>
                  <a:gd name="T7" fmla="*/ 0 h 192"/>
                  <a:gd name="T8" fmla="*/ 148 w 148"/>
                  <a:gd name="T9" fmla="*/ 80 h 192"/>
                  <a:gd name="T10" fmla="*/ 96 w 148"/>
                  <a:gd name="T11" fmla="*/ 88 h 192"/>
                  <a:gd name="T12" fmla="*/ 116 w 148"/>
                  <a:gd name="T13" fmla="*/ 192 h 192"/>
                  <a:gd name="T14" fmla="*/ 36 w 148"/>
                  <a:gd name="T15" fmla="*/ 188 h 192"/>
                  <a:gd name="T16" fmla="*/ 0 60000 65536"/>
                  <a:gd name="T17" fmla="*/ 0 60000 65536"/>
                  <a:gd name="T18" fmla="*/ 0 60000 65536"/>
                  <a:gd name="T19" fmla="*/ 0 60000 65536"/>
                  <a:gd name="T20" fmla="*/ 0 60000 65536"/>
                  <a:gd name="T21" fmla="*/ 0 60000 65536"/>
                  <a:gd name="T22" fmla="*/ 0 60000 65536"/>
                  <a:gd name="T23" fmla="*/ 0 60000 65536"/>
                  <a:gd name="T24" fmla="*/ 0 w 148"/>
                  <a:gd name="T25" fmla="*/ 0 h 192"/>
                  <a:gd name="T26" fmla="*/ 148 w 148"/>
                  <a:gd name="T27" fmla="*/ 192 h 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 h="192">
                    <a:moveTo>
                      <a:pt x="36" y="188"/>
                    </a:moveTo>
                    <a:lnTo>
                      <a:pt x="52" y="92"/>
                    </a:lnTo>
                    <a:lnTo>
                      <a:pt x="0" y="84"/>
                    </a:lnTo>
                    <a:lnTo>
                      <a:pt x="64" y="0"/>
                    </a:lnTo>
                    <a:lnTo>
                      <a:pt x="148" y="80"/>
                    </a:lnTo>
                    <a:lnTo>
                      <a:pt x="96" y="88"/>
                    </a:lnTo>
                    <a:lnTo>
                      <a:pt x="116" y="192"/>
                    </a:lnTo>
                    <a:lnTo>
                      <a:pt x="36" y="188"/>
                    </a:lnTo>
                    <a:close/>
                  </a:path>
                </a:pathLst>
              </a:custGeom>
              <a:solidFill>
                <a:srgbClr val="888888"/>
              </a:solidFill>
              <a:ln w="9525">
                <a:noFill/>
                <a:round/>
                <a:headEnd/>
                <a:tailEnd/>
              </a:ln>
            </p:spPr>
            <p:txBody>
              <a:bodyPr/>
              <a:lstStyle/>
              <a:p>
                <a:endParaRPr lang="cs-CZ"/>
              </a:p>
            </p:txBody>
          </p:sp>
          <p:sp>
            <p:nvSpPr>
              <p:cNvPr id="2112" name="Line 54"/>
              <p:cNvSpPr>
                <a:spLocks noChangeShapeType="1"/>
              </p:cNvSpPr>
              <p:nvPr/>
            </p:nvSpPr>
            <p:spPr bwMode="auto">
              <a:xfrm flipV="1">
                <a:off x="3840" y="1970"/>
                <a:ext cx="16" cy="96"/>
              </a:xfrm>
              <a:prstGeom prst="line">
                <a:avLst/>
              </a:prstGeom>
              <a:noFill/>
              <a:ln w="12700">
                <a:solidFill>
                  <a:srgbClr val="000000"/>
                </a:solidFill>
                <a:round/>
                <a:headEnd/>
                <a:tailEnd/>
              </a:ln>
            </p:spPr>
            <p:txBody>
              <a:bodyPr/>
              <a:lstStyle/>
              <a:p>
                <a:endParaRPr lang="cs-CZ"/>
              </a:p>
            </p:txBody>
          </p:sp>
          <p:sp>
            <p:nvSpPr>
              <p:cNvPr id="2113" name="Line 55"/>
              <p:cNvSpPr>
                <a:spLocks noChangeShapeType="1"/>
              </p:cNvSpPr>
              <p:nvPr/>
            </p:nvSpPr>
            <p:spPr bwMode="auto">
              <a:xfrm flipH="1" flipV="1">
                <a:off x="3804" y="1962"/>
                <a:ext cx="52" cy="8"/>
              </a:xfrm>
              <a:prstGeom prst="line">
                <a:avLst/>
              </a:prstGeom>
              <a:noFill/>
              <a:ln w="12700">
                <a:solidFill>
                  <a:srgbClr val="000000"/>
                </a:solidFill>
                <a:round/>
                <a:headEnd/>
                <a:tailEnd/>
              </a:ln>
            </p:spPr>
            <p:txBody>
              <a:bodyPr/>
              <a:lstStyle/>
              <a:p>
                <a:endParaRPr lang="cs-CZ"/>
              </a:p>
            </p:txBody>
          </p:sp>
          <p:sp>
            <p:nvSpPr>
              <p:cNvPr id="2114" name="Line 56"/>
              <p:cNvSpPr>
                <a:spLocks noChangeShapeType="1"/>
              </p:cNvSpPr>
              <p:nvPr/>
            </p:nvSpPr>
            <p:spPr bwMode="auto">
              <a:xfrm flipV="1">
                <a:off x="3804" y="1878"/>
                <a:ext cx="64" cy="84"/>
              </a:xfrm>
              <a:prstGeom prst="line">
                <a:avLst/>
              </a:prstGeom>
              <a:noFill/>
              <a:ln w="15875">
                <a:solidFill>
                  <a:srgbClr val="000000"/>
                </a:solidFill>
                <a:round/>
                <a:headEnd/>
                <a:tailEnd/>
              </a:ln>
            </p:spPr>
            <p:txBody>
              <a:bodyPr/>
              <a:lstStyle/>
              <a:p>
                <a:endParaRPr lang="cs-CZ"/>
              </a:p>
            </p:txBody>
          </p:sp>
          <p:sp>
            <p:nvSpPr>
              <p:cNvPr id="2115" name="Line 57"/>
              <p:cNvSpPr>
                <a:spLocks noChangeShapeType="1"/>
              </p:cNvSpPr>
              <p:nvPr/>
            </p:nvSpPr>
            <p:spPr bwMode="auto">
              <a:xfrm>
                <a:off x="3868" y="1878"/>
                <a:ext cx="84" cy="80"/>
              </a:xfrm>
              <a:prstGeom prst="line">
                <a:avLst/>
              </a:prstGeom>
              <a:noFill/>
              <a:ln w="15875">
                <a:solidFill>
                  <a:srgbClr val="000000"/>
                </a:solidFill>
                <a:round/>
                <a:headEnd/>
                <a:tailEnd/>
              </a:ln>
            </p:spPr>
            <p:txBody>
              <a:bodyPr/>
              <a:lstStyle/>
              <a:p>
                <a:endParaRPr lang="cs-CZ"/>
              </a:p>
            </p:txBody>
          </p:sp>
          <p:sp>
            <p:nvSpPr>
              <p:cNvPr id="2116" name="Line 58"/>
              <p:cNvSpPr>
                <a:spLocks noChangeShapeType="1"/>
              </p:cNvSpPr>
              <p:nvPr/>
            </p:nvSpPr>
            <p:spPr bwMode="auto">
              <a:xfrm flipH="1">
                <a:off x="3900" y="1958"/>
                <a:ext cx="52" cy="8"/>
              </a:xfrm>
              <a:prstGeom prst="line">
                <a:avLst/>
              </a:prstGeom>
              <a:noFill/>
              <a:ln w="12700">
                <a:solidFill>
                  <a:srgbClr val="000000"/>
                </a:solidFill>
                <a:round/>
                <a:headEnd/>
                <a:tailEnd/>
              </a:ln>
            </p:spPr>
            <p:txBody>
              <a:bodyPr/>
              <a:lstStyle/>
              <a:p>
                <a:endParaRPr lang="cs-CZ"/>
              </a:p>
            </p:txBody>
          </p:sp>
          <p:sp>
            <p:nvSpPr>
              <p:cNvPr id="2117" name="Line 59"/>
              <p:cNvSpPr>
                <a:spLocks noChangeShapeType="1"/>
              </p:cNvSpPr>
              <p:nvPr/>
            </p:nvSpPr>
            <p:spPr bwMode="auto">
              <a:xfrm>
                <a:off x="3900" y="1966"/>
                <a:ext cx="20" cy="104"/>
              </a:xfrm>
              <a:prstGeom prst="line">
                <a:avLst/>
              </a:prstGeom>
              <a:noFill/>
              <a:ln w="12700">
                <a:solidFill>
                  <a:srgbClr val="000000"/>
                </a:solidFill>
                <a:round/>
                <a:headEnd/>
                <a:tailEnd/>
              </a:ln>
            </p:spPr>
            <p:txBody>
              <a:bodyPr/>
              <a:lstStyle/>
              <a:p>
                <a:endParaRPr lang="cs-CZ"/>
              </a:p>
            </p:txBody>
          </p:sp>
          <p:sp>
            <p:nvSpPr>
              <p:cNvPr id="2118" name="Line 60"/>
              <p:cNvSpPr>
                <a:spLocks noChangeShapeType="1"/>
              </p:cNvSpPr>
              <p:nvPr/>
            </p:nvSpPr>
            <p:spPr bwMode="auto">
              <a:xfrm flipH="1" flipV="1">
                <a:off x="3840" y="2066"/>
                <a:ext cx="80" cy="4"/>
              </a:xfrm>
              <a:prstGeom prst="line">
                <a:avLst/>
              </a:prstGeom>
              <a:noFill/>
              <a:ln w="12700">
                <a:solidFill>
                  <a:srgbClr val="000000"/>
                </a:solidFill>
                <a:round/>
                <a:headEnd/>
                <a:tailEnd/>
              </a:ln>
            </p:spPr>
            <p:txBody>
              <a:bodyPr/>
              <a:lstStyle/>
              <a:p>
                <a:endParaRPr lang="cs-CZ"/>
              </a:p>
            </p:txBody>
          </p:sp>
          <p:sp>
            <p:nvSpPr>
              <p:cNvPr id="2119" name="Text Box 61"/>
              <p:cNvSpPr txBox="1">
                <a:spLocks noChangeArrowheads="1"/>
              </p:cNvSpPr>
              <p:nvPr/>
            </p:nvSpPr>
            <p:spPr bwMode="auto">
              <a:xfrm>
                <a:off x="3678" y="1167"/>
                <a:ext cx="677" cy="366"/>
              </a:xfrm>
              <a:prstGeom prst="rect">
                <a:avLst/>
              </a:prstGeom>
              <a:noFill/>
              <a:ln w="9525">
                <a:noFill/>
                <a:miter lim="800000"/>
                <a:headEnd/>
                <a:tailEnd/>
              </a:ln>
            </p:spPr>
            <p:txBody>
              <a:bodyPr wrap="none">
                <a:spAutoFit/>
              </a:bodyPr>
              <a:lstStyle/>
              <a:p>
                <a:pPr eaLnBrk="0" hangingPunct="0"/>
                <a:r>
                  <a:rPr kumimoji="1" lang="fr-FR"/>
                  <a:t>Catabolic</a:t>
                </a:r>
              </a:p>
              <a:p>
                <a:pPr eaLnBrk="0" hangingPunct="0"/>
                <a:r>
                  <a:rPr kumimoji="1" lang="fr-FR"/>
                  <a:t>enzyme</a:t>
                </a:r>
              </a:p>
            </p:txBody>
          </p:sp>
          <p:sp>
            <p:nvSpPr>
              <p:cNvPr id="2120" name="Arc 62"/>
              <p:cNvSpPr>
                <a:spLocks/>
              </p:cNvSpPr>
              <p:nvPr/>
            </p:nvSpPr>
            <p:spPr bwMode="auto">
              <a:xfrm>
                <a:off x="3430" y="1584"/>
                <a:ext cx="58" cy="118"/>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2700">
                <a:solidFill>
                  <a:srgbClr val="000000"/>
                </a:solidFill>
                <a:round/>
                <a:headEnd/>
                <a:tailEnd/>
              </a:ln>
            </p:spPr>
            <p:txBody>
              <a:bodyPr/>
              <a:lstStyle/>
              <a:p>
                <a:endParaRPr lang="cs-CZ"/>
              </a:p>
            </p:txBody>
          </p:sp>
          <p:sp>
            <p:nvSpPr>
              <p:cNvPr id="2121" name="Arc 63"/>
              <p:cNvSpPr>
                <a:spLocks/>
              </p:cNvSpPr>
              <p:nvPr/>
            </p:nvSpPr>
            <p:spPr bwMode="auto">
              <a:xfrm>
                <a:off x="3370" y="1584"/>
                <a:ext cx="60" cy="118"/>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noFill/>
              <a:ln w="12700">
                <a:solidFill>
                  <a:srgbClr val="000000"/>
                </a:solidFill>
                <a:round/>
                <a:headEnd/>
                <a:tailEnd/>
              </a:ln>
            </p:spPr>
            <p:txBody>
              <a:bodyPr/>
              <a:lstStyle/>
              <a:p>
                <a:endParaRPr lang="cs-CZ"/>
              </a:p>
            </p:txBody>
          </p:sp>
          <p:sp>
            <p:nvSpPr>
              <p:cNvPr id="2122" name="Freeform 64"/>
              <p:cNvSpPr>
                <a:spLocks/>
              </p:cNvSpPr>
              <p:nvPr/>
            </p:nvSpPr>
            <p:spPr bwMode="auto">
              <a:xfrm>
                <a:off x="3358" y="1564"/>
                <a:ext cx="128" cy="146"/>
              </a:xfrm>
              <a:custGeom>
                <a:avLst/>
                <a:gdLst>
                  <a:gd name="T0" fmla="*/ 0 w 128"/>
                  <a:gd name="T1" fmla="*/ 108 h 146"/>
                  <a:gd name="T2" fmla="*/ 64 w 128"/>
                  <a:gd name="T3" fmla="*/ 146 h 146"/>
                  <a:gd name="T4" fmla="*/ 128 w 128"/>
                  <a:gd name="T5" fmla="*/ 108 h 146"/>
                  <a:gd name="T6" fmla="*/ 128 w 128"/>
                  <a:gd name="T7" fmla="*/ 36 h 146"/>
                  <a:gd name="T8" fmla="*/ 64 w 128"/>
                  <a:gd name="T9" fmla="*/ 0 h 146"/>
                  <a:gd name="T10" fmla="*/ 0 w 128"/>
                  <a:gd name="T11" fmla="*/ 36 h 146"/>
                  <a:gd name="T12" fmla="*/ 0 60000 65536"/>
                  <a:gd name="T13" fmla="*/ 0 60000 65536"/>
                  <a:gd name="T14" fmla="*/ 0 60000 65536"/>
                  <a:gd name="T15" fmla="*/ 0 60000 65536"/>
                  <a:gd name="T16" fmla="*/ 0 60000 65536"/>
                  <a:gd name="T17" fmla="*/ 0 60000 65536"/>
                  <a:gd name="T18" fmla="*/ 0 w 128"/>
                  <a:gd name="T19" fmla="*/ 0 h 146"/>
                  <a:gd name="T20" fmla="*/ 128 w 128"/>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128" h="146">
                    <a:moveTo>
                      <a:pt x="0" y="108"/>
                    </a:moveTo>
                    <a:lnTo>
                      <a:pt x="64" y="146"/>
                    </a:lnTo>
                    <a:lnTo>
                      <a:pt x="128" y="108"/>
                    </a:lnTo>
                    <a:lnTo>
                      <a:pt x="128" y="36"/>
                    </a:lnTo>
                    <a:lnTo>
                      <a:pt x="64" y="0"/>
                    </a:lnTo>
                    <a:lnTo>
                      <a:pt x="0" y="36"/>
                    </a:lnTo>
                  </a:path>
                </a:pathLst>
              </a:custGeom>
              <a:noFill/>
              <a:ln w="12700">
                <a:solidFill>
                  <a:srgbClr val="000000"/>
                </a:solidFill>
                <a:round/>
                <a:headEnd/>
                <a:tailEnd/>
              </a:ln>
            </p:spPr>
            <p:txBody>
              <a:bodyPr/>
              <a:lstStyle/>
              <a:p>
                <a:endParaRPr lang="cs-CZ"/>
              </a:p>
            </p:txBody>
          </p:sp>
          <p:sp>
            <p:nvSpPr>
              <p:cNvPr id="2123" name="Line 65"/>
              <p:cNvSpPr>
                <a:spLocks noChangeShapeType="1"/>
              </p:cNvSpPr>
              <p:nvPr/>
            </p:nvSpPr>
            <p:spPr bwMode="auto">
              <a:xfrm flipV="1">
                <a:off x="3358" y="1600"/>
                <a:ext cx="1" cy="72"/>
              </a:xfrm>
              <a:prstGeom prst="line">
                <a:avLst/>
              </a:prstGeom>
              <a:noFill/>
              <a:ln w="12700">
                <a:solidFill>
                  <a:srgbClr val="000000"/>
                </a:solidFill>
                <a:round/>
                <a:headEnd/>
                <a:tailEnd/>
              </a:ln>
            </p:spPr>
            <p:txBody>
              <a:bodyPr/>
              <a:lstStyle/>
              <a:p>
                <a:endParaRPr lang="cs-CZ"/>
              </a:p>
            </p:txBody>
          </p:sp>
          <p:sp>
            <p:nvSpPr>
              <p:cNvPr id="2124" name="Line 66"/>
              <p:cNvSpPr>
                <a:spLocks noChangeShapeType="1"/>
              </p:cNvSpPr>
              <p:nvPr/>
            </p:nvSpPr>
            <p:spPr bwMode="auto">
              <a:xfrm flipV="1">
                <a:off x="3492" y="1576"/>
                <a:ext cx="54" cy="24"/>
              </a:xfrm>
              <a:prstGeom prst="line">
                <a:avLst/>
              </a:prstGeom>
              <a:noFill/>
              <a:ln w="12700">
                <a:solidFill>
                  <a:srgbClr val="000000"/>
                </a:solidFill>
                <a:round/>
                <a:headEnd/>
                <a:tailEnd/>
              </a:ln>
            </p:spPr>
            <p:txBody>
              <a:bodyPr/>
              <a:lstStyle/>
              <a:p>
                <a:endParaRPr lang="cs-CZ"/>
              </a:p>
            </p:txBody>
          </p:sp>
          <p:sp>
            <p:nvSpPr>
              <p:cNvPr id="2125" name="Arc 67"/>
              <p:cNvSpPr>
                <a:spLocks/>
              </p:cNvSpPr>
              <p:nvPr/>
            </p:nvSpPr>
            <p:spPr bwMode="auto">
              <a:xfrm>
                <a:off x="3614" y="1486"/>
                <a:ext cx="58" cy="118"/>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noFill/>
              <a:ln w="12700">
                <a:solidFill>
                  <a:srgbClr val="000000"/>
                </a:solidFill>
                <a:round/>
                <a:headEnd/>
                <a:tailEnd/>
              </a:ln>
            </p:spPr>
            <p:txBody>
              <a:bodyPr/>
              <a:lstStyle/>
              <a:p>
                <a:endParaRPr lang="cs-CZ"/>
              </a:p>
            </p:txBody>
          </p:sp>
          <p:sp>
            <p:nvSpPr>
              <p:cNvPr id="2126" name="Arc 68"/>
              <p:cNvSpPr>
                <a:spLocks/>
              </p:cNvSpPr>
              <p:nvPr/>
            </p:nvSpPr>
            <p:spPr bwMode="auto">
              <a:xfrm>
                <a:off x="3554" y="1486"/>
                <a:ext cx="60" cy="118"/>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21600" y="43200"/>
                    </a:moveTo>
                    <a:cubicBezTo>
                      <a:pt x="9670" y="43200"/>
                      <a:pt x="0" y="33529"/>
                      <a:pt x="0" y="21600"/>
                    </a:cubicBezTo>
                    <a:cubicBezTo>
                      <a:pt x="-1" y="9670"/>
                      <a:pt x="9670" y="0"/>
                      <a:pt x="21599" y="0"/>
                    </a:cubicBezTo>
                  </a:path>
                  <a:path w="21600" h="43200" stroke="0" extrusionOk="0">
                    <a:moveTo>
                      <a:pt x="21600" y="43200"/>
                    </a:moveTo>
                    <a:cubicBezTo>
                      <a:pt x="9670" y="43200"/>
                      <a:pt x="0" y="33529"/>
                      <a:pt x="0" y="21600"/>
                    </a:cubicBezTo>
                    <a:cubicBezTo>
                      <a:pt x="-1" y="9670"/>
                      <a:pt x="9670" y="0"/>
                      <a:pt x="21599" y="0"/>
                    </a:cubicBezTo>
                    <a:lnTo>
                      <a:pt x="21600" y="21600"/>
                    </a:lnTo>
                    <a:close/>
                  </a:path>
                </a:pathLst>
              </a:custGeom>
              <a:noFill/>
              <a:ln w="12700">
                <a:solidFill>
                  <a:srgbClr val="000000"/>
                </a:solidFill>
                <a:round/>
                <a:headEnd/>
                <a:tailEnd/>
              </a:ln>
            </p:spPr>
            <p:txBody>
              <a:bodyPr/>
              <a:lstStyle/>
              <a:p>
                <a:endParaRPr lang="cs-CZ"/>
              </a:p>
            </p:txBody>
          </p:sp>
          <p:sp>
            <p:nvSpPr>
              <p:cNvPr id="2127" name="Freeform 69"/>
              <p:cNvSpPr>
                <a:spLocks/>
              </p:cNvSpPr>
              <p:nvPr/>
            </p:nvSpPr>
            <p:spPr bwMode="auto">
              <a:xfrm>
                <a:off x="3546" y="1466"/>
                <a:ext cx="130" cy="146"/>
              </a:xfrm>
              <a:custGeom>
                <a:avLst/>
                <a:gdLst>
                  <a:gd name="T0" fmla="*/ 0 w 130"/>
                  <a:gd name="T1" fmla="*/ 110 h 146"/>
                  <a:gd name="T2" fmla="*/ 66 w 130"/>
                  <a:gd name="T3" fmla="*/ 146 h 146"/>
                  <a:gd name="T4" fmla="*/ 130 w 130"/>
                  <a:gd name="T5" fmla="*/ 110 h 146"/>
                  <a:gd name="T6" fmla="*/ 130 w 130"/>
                  <a:gd name="T7" fmla="*/ 36 h 146"/>
                  <a:gd name="T8" fmla="*/ 66 w 130"/>
                  <a:gd name="T9" fmla="*/ 0 h 146"/>
                  <a:gd name="T10" fmla="*/ 0 w 130"/>
                  <a:gd name="T11" fmla="*/ 36 h 146"/>
                  <a:gd name="T12" fmla="*/ 0 60000 65536"/>
                  <a:gd name="T13" fmla="*/ 0 60000 65536"/>
                  <a:gd name="T14" fmla="*/ 0 60000 65536"/>
                  <a:gd name="T15" fmla="*/ 0 60000 65536"/>
                  <a:gd name="T16" fmla="*/ 0 60000 65536"/>
                  <a:gd name="T17" fmla="*/ 0 60000 65536"/>
                  <a:gd name="T18" fmla="*/ 0 w 130"/>
                  <a:gd name="T19" fmla="*/ 0 h 146"/>
                  <a:gd name="T20" fmla="*/ 130 w 130"/>
                  <a:gd name="T21" fmla="*/ 146 h 146"/>
                </a:gdLst>
                <a:ahLst/>
                <a:cxnLst>
                  <a:cxn ang="T12">
                    <a:pos x="T0" y="T1"/>
                  </a:cxn>
                  <a:cxn ang="T13">
                    <a:pos x="T2" y="T3"/>
                  </a:cxn>
                  <a:cxn ang="T14">
                    <a:pos x="T4" y="T5"/>
                  </a:cxn>
                  <a:cxn ang="T15">
                    <a:pos x="T6" y="T7"/>
                  </a:cxn>
                  <a:cxn ang="T16">
                    <a:pos x="T8" y="T9"/>
                  </a:cxn>
                  <a:cxn ang="T17">
                    <a:pos x="T10" y="T11"/>
                  </a:cxn>
                </a:cxnLst>
                <a:rect l="T18" t="T19" r="T20" b="T21"/>
                <a:pathLst>
                  <a:path w="130" h="146">
                    <a:moveTo>
                      <a:pt x="0" y="110"/>
                    </a:moveTo>
                    <a:lnTo>
                      <a:pt x="66" y="146"/>
                    </a:lnTo>
                    <a:lnTo>
                      <a:pt x="130" y="110"/>
                    </a:lnTo>
                    <a:lnTo>
                      <a:pt x="130" y="36"/>
                    </a:lnTo>
                    <a:lnTo>
                      <a:pt x="66" y="0"/>
                    </a:lnTo>
                    <a:lnTo>
                      <a:pt x="0" y="36"/>
                    </a:lnTo>
                  </a:path>
                </a:pathLst>
              </a:custGeom>
              <a:noFill/>
              <a:ln w="12700">
                <a:solidFill>
                  <a:srgbClr val="000000"/>
                </a:solidFill>
                <a:round/>
                <a:headEnd/>
                <a:tailEnd/>
              </a:ln>
            </p:spPr>
            <p:txBody>
              <a:bodyPr/>
              <a:lstStyle/>
              <a:p>
                <a:endParaRPr lang="cs-CZ"/>
              </a:p>
            </p:txBody>
          </p:sp>
          <p:sp>
            <p:nvSpPr>
              <p:cNvPr id="2128" name="Line 70"/>
              <p:cNvSpPr>
                <a:spLocks noChangeShapeType="1"/>
              </p:cNvSpPr>
              <p:nvPr/>
            </p:nvSpPr>
            <p:spPr bwMode="auto">
              <a:xfrm flipV="1">
                <a:off x="3546" y="1502"/>
                <a:ext cx="1" cy="74"/>
              </a:xfrm>
              <a:prstGeom prst="line">
                <a:avLst/>
              </a:prstGeom>
              <a:noFill/>
              <a:ln w="12700">
                <a:solidFill>
                  <a:srgbClr val="000000"/>
                </a:solidFill>
                <a:round/>
                <a:headEnd/>
                <a:tailEnd/>
              </a:ln>
            </p:spPr>
            <p:txBody>
              <a:bodyPr/>
              <a:lstStyle/>
              <a:p>
                <a:endParaRPr lang="cs-CZ"/>
              </a:p>
            </p:txBody>
          </p:sp>
        </p:grpSp>
      </p:grpSp>
      <p:grpSp>
        <p:nvGrpSpPr>
          <p:cNvPr id="13" name="Group 71"/>
          <p:cNvGrpSpPr>
            <a:grpSpLocks/>
          </p:cNvGrpSpPr>
          <p:nvPr/>
        </p:nvGrpSpPr>
        <p:grpSpPr bwMode="auto">
          <a:xfrm>
            <a:off x="4694238" y="3929063"/>
            <a:ext cx="2559050" cy="1343025"/>
            <a:chOff x="3206" y="2293"/>
            <a:chExt cx="1612" cy="846"/>
          </a:xfrm>
        </p:grpSpPr>
        <p:sp>
          <p:nvSpPr>
            <p:cNvPr id="2063" name="Freeform 72"/>
            <p:cNvSpPr>
              <a:spLocks/>
            </p:cNvSpPr>
            <p:nvPr/>
          </p:nvSpPr>
          <p:spPr bwMode="auto">
            <a:xfrm>
              <a:off x="3586" y="2293"/>
              <a:ext cx="236" cy="248"/>
            </a:xfrm>
            <a:custGeom>
              <a:avLst/>
              <a:gdLst>
                <a:gd name="T0" fmla="*/ 180 w 236"/>
                <a:gd name="T1" fmla="*/ 82 h 248"/>
                <a:gd name="T2" fmla="*/ 198 w 236"/>
                <a:gd name="T3" fmla="*/ 82 h 248"/>
                <a:gd name="T4" fmla="*/ 214 w 236"/>
                <a:gd name="T5" fmla="*/ 92 h 248"/>
                <a:gd name="T6" fmla="*/ 224 w 236"/>
                <a:gd name="T7" fmla="*/ 110 h 248"/>
                <a:gd name="T8" fmla="*/ 230 w 236"/>
                <a:gd name="T9" fmla="*/ 132 h 248"/>
                <a:gd name="T10" fmla="*/ 234 w 236"/>
                <a:gd name="T11" fmla="*/ 152 h 248"/>
                <a:gd name="T12" fmla="*/ 234 w 236"/>
                <a:gd name="T13" fmla="*/ 170 h 248"/>
                <a:gd name="T14" fmla="*/ 234 w 236"/>
                <a:gd name="T15" fmla="*/ 176 h 248"/>
                <a:gd name="T16" fmla="*/ 236 w 236"/>
                <a:gd name="T17" fmla="*/ 186 h 248"/>
                <a:gd name="T18" fmla="*/ 232 w 236"/>
                <a:gd name="T19" fmla="*/ 206 h 248"/>
                <a:gd name="T20" fmla="*/ 220 w 236"/>
                <a:gd name="T21" fmla="*/ 218 h 248"/>
                <a:gd name="T22" fmla="*/ 200 w 236"/>
                <a:gd name="T23" fmla="*/ 226 h 248"/>
                <a:gd name="T24" fmla="*/ 178 w 236"/>
                <a:gd name="T25" fmla="*/ 228 h 248"/>
                <a:gd name="T26" fmla="*/ 164 w 236"/>
                <a:gd name="T27" fmla="*/ 226 h 248"/>
                <a:gd name="T28" fmla="*/ 158 w 236"/>
                <a:gd name="T29" fmla="*/ 220 h 248"/>
                <a:gd name="T30" fmla="*/ 160 w 236"/>
                <a:gd name="T31" fmla="*/ 212 h 248"/>
                <a:gd name="T32" fmla="*/ 158 w 236"/>
                <a:gd name="T33" fmla="*/ 218 h 248"/>
                <a:gd name="T34" fmla="*/ 152 w 236"/>
                <a:gd name="T35" fmla="*/ 230 h 248"/>
                <a:gd name="T36" fmla="*/ 132 w 236"/>
                <a:gd name="T37" fmla="*/ 244 h 248"/>
                <a:gd name="T38" fmla="*/ 112 w 236"/>
                <a:gd name="T39" fmla="*/ 246 h 248"/>
                <a:gd name="T40" fmla="*/ 90 w 236"/>
                <a:gd name="T41" fmla="*/ 238 h 248"/>
                <a:gd name="T42" fmla="*/ 72 w 236"/>
                <a:gd name="T43" fmla="*/ 224 h 248"/>
                <a:gd name="T44" fmla="*/ 64 w 236"/>
                <a:gd name="T45" fmla="*/ 206 h 248"/>
                <a:gd name="T46" fmla="*/ 66 w 236"/>
                <a:gd name="T47" fmla="*/ 192 h 248"/>
                <a:gd name="T48" fmla="*/ 82 w 236"/>
                <a:gd name="T49" fmla="*/ 182 h 248"/>
                <a:gd name="T50" fmla="*/ 120 w 236"/>
                <a:gd name="T51" fmla="*/ 180 h 248"/>
                <a:gd name="T52" fmla="*/ 98 w 236"/>
                <a:gd name="T53" fmla="*/ 180 h 248"/>
                <a:gd name="T54" fmla="*/ 68 w 236"/>
                <a:gd name="T55" fmla="*/ 180 h 248"/>
                <a:gd name="T56" fmla="*/ 36 w 236"/>
                <a:gd name="T57" fmla="*/ 174 h 248"/>
                <a:gd name="T58" fmla="*/ 12 w 236"/>
                <a:gd name="T59" fmla="*/ 156 h 248"/>
                <a:gd name="T60" fmla="*/ 0 w 236"/>
                <a:gd name="T61" fmla="*/ 132 h 248"/>
                <a:gd name="T62" fmla="*/ 2 w 236"/>
                <a:gd name="T63" fmla="*/ 108 h 248"/>
                <a:gd name="T64" fmla="*/ 16 w 236"/>
                <a:gd name="T65" fmla="*/ 88 h 248"/>
                <a:gd name="T66" fmla="*/ 40 w 236"/>
                <a:gd name="T67" fmla="*/ 78 h 248"/>
                <a:gd name="T68" fmla="*/ 74 w 236"/>
                <a:gd name="T69" fmla="*/ 76 h 248"/>
                <a:gd name="T70" fmla="*/ 90 w 236"/>
                <a:gd name="T71" fmla="*/ 84 h 248"/>
                <a:gd name="T72" fmla="*/ 94 w 236"/>
                <a:gd name="T73" fmla="*/ 100 h 248"/>
                <a:gd name="T74" fmla="*/ 88 w 236"/>
                <a:gd name="T75" fmla="*/ 114 h 248"/>
                <a:gd name="T76" fmla="*/ 80 w 236"/>
                <a:gd name="T77" fmla="*/ 126 h 248"/>
                <a:gd name="T78" fmla="*/ 74 w 236"/>
                <a:gd name="T79" fmla="*/ 128 h 248"/>
                <a:gd name="T80" fmla="*/ 72 w 236"/>
                <a:gd name="T81" fmla="*/ 116 h 248"/>
                <a:gd name="T82" fmla="*/ 80 w 236"/>
                <a:gd name="T83" fmla="*/ 86 h 248"/>
                <a:gd name="T84" fmla="*/ 82 w 236"/>
                <a:gd name="T85" fmla="*/ 80 h 248"/>
                <a:gd name="T86" fmla="*/ 86 w 236"/>
                <a:gd name="T87" fmla="*/ 64 h 248"/>
                <a:gd name="T88" fmla="*/ 94 w 236"/>
                <a:gd name="T89" fmla="*/ 52 h 248"/>
                <a:gd name="T90" fmla="*/ 102 w 236"/>
                <a:gd name="T91" fmla="*/ 48 h 248"/>
                <a:gd name="T92" fmla="*/ 110 w 236"/>
                <a:gd name="T93" fmla="*/ 50 h 248"/>
                <a:gd name="T94" fmla="*/ 122 w 236"/>
                <a:gd name="T95" fmla="*/ 64 h 248"/>
                <a:gd name="T96" fmla="*/ 128 w 236"/>
                <a:gd name="T97" fmla="*/ 82 h 248"/>
                <a:gd name="T98" fmla="*/ 118 w 236"/>
                <a:gd name="T99" fmla="*/ 80 h 248"/>
                <a:gd name="T100" fmla="*/ 102 w 236"/>
                <a:gd name="T101" fmla="*/ 68 h 248"/>
                <a:gd name="T102" fmla="*/ 94 w 236"/>
                <a:gd name="T103" fmla="*/ 54 h 248"/>
                <a:gd name="T104" fmla="*/ 92 w 236"/>
                <a:gd name="T105" fmla="*/ 42 h 248"/>
                <a:gd name="T106" fmla="*/ 98 w 236"/>
                <a:gd name="T107" fmla="*/ 28 h 248"/>
                <a:gd name="T108" fmla="*/ 112 w 236"/>
                <a:gd name="T109" fmla="*/ 12 h 248"/>
                <a:gd name="T110" fmla="*/ 130 w 236"/>
                <a:gd name="T111" fmla="*/ 2 h 248"/>
                <a:gd name="T112" fmla="*/ 150 w 236"/>
                <a:gd name="T113" fmla="*/ 2 h 248"/>
                <a:gd name="T114" fmla="*/ 168 w 236"/>
                <a:gd name="T115" fmla="*/ 14 h 248"/>
                <a:gd name="T116" fmla="*/ 182 w 236"/>
                <a:gd name="T117" fmla="*/ 36 h 248"/>
                <a:gd name="T118" fmla="*/ 190 w 236"/>
                <a:gd name="T119" fmla="*/ 64 h 248"/>
                <a:gd name="T120" fmla="*/ 184 w 236"/>
                <a:gd name="T121" fmla="*/ 84 h 248"/>
                <a:gd name="T122" fmla="*/ 174 w 236"/>
                <a:gd name="T123" fmla="*/ 94 h 248"/>
                <a:gd name="T124" fmla="*/ 168 w 236"/>
                <a:gd name="T125" fmla="*/ 90 h 2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6"/>
                <a:gd name="T190" fmla="*/ 0 h 248"/>
                <a:gd name="T191" fmla="*/ 236 w 236"/>
                <a:gd name="T192" fmla="*/ 248 h 2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6" h="248">
                  <a:moveTo>
                    <a:pt x="168" y="90"/>
                  </a:moveTo>
                  <a:lnTo>
                    <a:pt x="180" y="82"/>
                  </a:lnTo>
                  <a:lnTo>
                    <a:pt x="190" y="80"/>
                  </a:lnTo>
                  <a:lnTo>
                    <a:pt x="198" y="82"/>
                  </a:lnTo>
                  <a:lnTo>
                    <a:pt x="206" y="84"/>
                  </a:lnTo>
                  <a:lnTo>
                    <a:pt x="214" y="92"/>
                  </a:lnTo>
                  <a:lnTo>
                    <a:pt x="218" y="100"/>
                  </a:lnTo>
                  <a:lnTo>
                    <a:pt x="224" y="110"/>
                  </a:lnTo>
                  <a:lnTo>
                    <a:pt x="226" y="120"/>
                  </a:lnTo>
                  <a:lnTo>
                    <a:pt x="230" y="132"/>
                  </a:lnTo>
                  <a:lnTo>
                    <a:pt x="232" y="142"/>
                  </a:lnTo>
                  <a:lnTo>
                    <a:pt x="234" y="152"/>
                  </a:lnTo>
                  <a:lnTo>
                    <a:pt x="234" y="162"/>
                  </a:lnTo>
                  <a:lnTo>
                    <a:pt x="234" y="170"/>
                  </a:lnTo>
                  <a:lnTo>
                    <a:pt x="234" y="174"/>
                  </a:lnTo>
                  <a:lnTo>
                    <a:pt x="234" y="176"/>
                  </a:lnTo>
                  <a:lnTo>
                    <a:pt x="232" y="176"/>
                  </a:lnTo>
                  <a:lnTo>
                    <a:pt x="236" y="186"/>
                  </a:lnTo>
                  <a:lnTo>
                    <a:pt x="236" y="196"/>
                  </a:lnTo>
                  <a:lnTo>
                    <a:pt x="232" y="206"/>
                  </a:lnTo>
                  <a:lnTo>
                    <a:pt x="228" y="212"/>
                  </a:lnTo>
                  <a:lnTo>
                    <a:pt x="220" y="218"/>
                  </a:lnTo>
                  <a:lnTo>
                    <a:pt x="210" y="224"/>
                  </a:lnTo>
                  <a:lnTo>
                    <a:pt x="200" y="226"/>
                  </a:lnTo>
                  <a:lnTo>
                    <a:pt x="188" y="228"/>
                  </a:lnTo>
                  <a:lnTo>
                    <a:pt x="178" y="228"/>
                  </a:lnTo>
                  <a:lnTo>
                    <a:pt x="170" y="228"/>
                  </a:lnTo>
                  <a:lnTo>
                    <a:pt x="164" y="226"/>
                  </a:lnTo>
                  <a:lnTo>
                    <a:pt x="160" y="224"/>
                  </a:lnTo>
                  <a:lnTo>
                    <a:pt x="158" y="220"/>
                  </a:lnTo>
                  <a:lnTo>
                    <a:pt x="158" y="214"/>
                  </a:lnTo>
                  <a:lnTo>
                    <a:pt x="160" y="212"/>
                  </a:lnTo>
                  <a:lnTo>
                    <a:pt x="160" y="214"/>
                  </a:lnTo>
                  <a:lnTo>
                    <a:pt x="158" y="218"/>
                  </a:lnTo>
                  <a:lnTo>
                    <a:pt x="156" y="222"/>
                  </a:lnTo>
                  <a:lnTo>
                    <a:pt x="152" y="230"/>
                  </a:lnTo>
                  <a:lnTo>
                    <a:pt x="142" y="240"/>
                  </a:lnTo>
                  <a:lnTo>
                    <a:pt x="132" y="244"/>
                  </a:lnTo>
                  <a:lnTo>
                    <a:pt x="122" y="248"/>
                  </a:lnTo>
                  <a:lnTo>
                    <a:pt x="112" y="246"/>
                  </a:lnTo>
                  <a:lnTo>
                    <a:pt x="100" y="244"/>
                  </a:lnTo>
                  <a:lnTo>
                    <a:pt x="90" y="238"/>
                  </a:lnTo>
                  <a:lnTo>
                    <a:pt x="80" y="232"/>
                  </a:lnTo>
                  <a:lnTo>
                    <a:pt x="72" y="224"/>
                  </a:lnTo>
                  <a:lnTo>
                    <a:pt x="66" y="216"/>
                  </a:lnTo>
                  <a:lnTo>
                    <a:pt x="64" y="206"/>
                  </a:lnTo>
                  <a:lnTo>
                    <a:pt x="62" y="198"/>
                  </a:lnTo>
                  <a:lnTo>
                    <a:pt x="66" y="192"/>
                  </a:lnTo>
                  <a:lnTo>
                    <a:pt x="72" y="186"/>
                  </a:lnTo>
                  <a:lnTo>
                    <a:pt x="82" y="182"/>
                  </a:lnTo>
                  <a:lnTo>
                    <a:pt x="98" y="180"/>
                  </a:lnTo>
                  <a:lnTo>
                    <a:pt x="120" y="180"/>
                  </a:lnTo>
                  <a:lnTo>
                    <a:pt x="110" y="180"/>
                  </a:lnTo>
                  <a:lnTo>
                    <a:pt x="98" y="180"/>
                  </a:lnTo>
                  <a:lnTo>
                    <a:pt x="82" y="182"/>
                  </a:lnTo>
                  <a:lnTo>
                    <a:pt x="68" y="180"/>
                  </a:lnTo>
                  <a:lnTo>
                    <a:pt x="52" y="178"/>
                  </a:lnTo>
                  <a:lnTo>
                    <a:pt x="36" y="174"/>
                  </a:lnTo>
                  <a:lnTo>
                    <a:pt x="22" y="166"/>
                  </a:lnTo>
                  <a:lnTo>
                    <a:pt x="12" y="156"/>
                  </a:lnTo>
                  <a:lnTo>
                    <a:pt x="4" y="144"/>
                  </a:lnTo>
                  <a:lnTo>
                    <a:pt x="0" y="132"/>
                  </a:lnTo>
                  <a:lnTo>
                    <a:pt x="0" y="120"/>
                  </a:lnTo>
                  <a:lnTo>
                    <a:pt x="2" y="108"/>
                  </a:lnTo>
                  <a:lnTo>
                    <a:pt x="8" y="98"/>
                  </a:lnTo>
                  <a:lnTo>
                    <a:pt x="16" y="88"/>
                  </a:lnTo>
                  <a:lnTo>
                    <a:pt x="26" y="82"/>
                  </a:lnTo>
                  <a:lnTo>
                    <a:pt x="40" y="78"/>
                  </a:lnTo>
                  <a:lnTo>
                    <a:pt x="58" y="76"/>
                  </a:lnTo>
                  <a:lnTo>
                    <a:pt x="74" y="76"/>
                  </a:lnTo>
                  <a:lnTo>
                    <a:pt x="84" y="80"/>
                  </a:lnTo>
                  <a:lnTo>
                    <a:pt x="90" y="84"/>
                  </a:lnTo>
                  <a:lnTo>
                    <a:pt x="94" y="92"/>
                  </a:lnTo>
                  <a:lnTo>
                    <a:pt x="94" y="100"/>
                  </a:lnTo>
                  <a:lnTo>
                    <a:pt x="92" y="108"/>
                  </a:lnTo>
                  <a:lnTo>
                    <a:pt x="88" y="114"/>
                  </a:lnTo>
                  <a:lnTo>
                    <a:pt x="84" y="122"/>
                  </a:lnTo>
                  <a:lnTo>
                    <a:pt x="80" y="126"/>
                  </a:lnTo>
                  <a:lnTo>
                    <a:pt x="76" y="128"/>
                  </a:lnTo>
                  <a:lnTo>
                    <a:pt x="74" y="128"/>
                  </a:lnTo>
                  <a:lnTo>
                    <a:pt x="72" y="124"/>
                  </a:lnTo>
                  <a:lnTo>
                    <a:pt x="72" y="116"/>
                  </a:lnTo>
                  <a:lnTo>
                    <a:pt x="74" y="104"/>
                  </a:lnTo>
                  <a:lnTo>
                    <a:pt x="80" y="86"/>
                  </a:lnTo>
                  <a:lnTo>
                    <a:pt x="82" y="84"/>
                  </a:lnTo>
                  <a:lnTo>
                    <a:pt x="82" y="80"/>
                  </a:lnTo>
                  <a:lnTo>
                    <a:pt x="84" y="76"/>
                  </a:lnTo>
                  <a:lnTo>
                    <a:pt x="86" y="64"/>
                  </a:lnTo>
                  <a:lnTo>
                    <a:pt x="92" y="56"/>
                  </a:lnTo>
                  <a:lnTo>
                    <a:pt x="94" y="52"/>
                  </a:lnTo>
                  <a:lnTo>
                    <a:pt x="98" y="48"/>
                  </a:lnTo>
                  <a:lnTo>
                    <a:pt x="102" y="48"/>
                  </a:lnTo>
                  <a:lnTo>
                    <a:pt x="106" y="48"/>
                  </a:lnTo>
                  <a:lnTo>
                    <a:pt x="110" y="50"/>
                  </a:lnTo>
                  <a:lnTo>
                    <a:pt x="116" y="56"/>
                  </a:lnTo>
                  <a:lnTo>
                    <a:pt x="122" y="64"/>
                  </a:lnTo>
                  <a:lnTo>
                    <a:pt x="128" y="76"/>
                  </a:lnTo>
                  <a:lnTo>
                    <a:pt x="128" y="82"/>
                  </a:lnTo>
                  <a:lnTo>
                    <a:pt x="124" y="82"/>
                  </a:lnTo>
                  <a:lnTo>
                    <a:pt x="118" y="80"/>
                  </a:lnTo>
                  <a:lnTo>
                    <a:pt x="110" y="76"/>
                  </a:lnTo>
                  <a:lnTo>
                    <a:pt x="102" y="68"/>
                  </a:lnTo>
                  <a:lnTo>
                    <a:pt x="96" y="58"/>
                  </a:lnTo>
                  <a:lnTo>
                    <a:pt x="94" y="54"/>
                  </a:lnTo>
                  <a:lnTo>
                    <a:pt x="92" y="48"/>
                  </a:lnTo>
                  <a:lnTo>
                    <a:pt x="92" y="42"/>
                  </a:lnTo>
                  <a:lnTo>
                    <a:pt x="94" y="36"/>
                  </a:lnTo>
                  <a:lnTo>
                    <a:pt x="98" y="28"/>
                  </a:lnTo>
                  <a:lnTo>
                    <a:pt x="104" y="20"/>
                  </a:lnTo>
                  <a:lnTo>
                    <a:pt x="112" y="12"/>
                  </a:lnTo>
                  <a:lnTo>
                    <a:pt x="120" y="6"/>
                  </a:lnTo>
                  <a:lnTo>
                    <a:pt x="130" y="2"/>
                  </a:lnTo>
                  <a:lnTo>
                    <a:pt x="140" y="0"/>
                  </a:lnTo>
                  <a:lnTo>
                    <a:pt x="150" y="2"/>
                  </a:lnTo>
                  <a:lnTo>
                    <a:pt x="160" y="8"/>
                  </a:lnTo>
                  <a:lnTo>
                    <a:pt x="168" y="14"/>
                  </a:lnTo>
                  <a:lnTo>
                    <a:pt x="176" y="26"/>
                  </a:lnTo>
                  <a:lnTo>
                    <a:pt x="182" y="36"/>
                  </a:lnTo>
                  <a:lnTo>
                    <a:pt x="188" y="50"/>
                  </a:lnTo>
                  <a:lnTo>
                    <a:pt x="190" y="64"/>
                  </a:lnTo>
                  <a:lnTo>
                    <a:pt x="188" y="76"/>
                  </a:lnTo>
                  <a:lnTo>
                    <a:pt x="184" y="84"/>
                  </a:lnTo>
                  <a:lnTo>
                    <a:pt x="180" y="90"/>
                  </a:lnTo>
                  <a:lnTo>
                    <a:pt x="174" y="94"/>
                  </a:lnTo>
                  <a:lnTo>
                    <a:pt x="166" y="100"/>
                  </a:lnTo>
                  <a:lnTo>
                    <a:pt x="168" y="90"/>
                  </a:lnTo>
                  <a:close/>
                </a:path>
              </a:pathLst>
            </a:custGeom>
            <a:solidFill>
              <a:srgbClr val="66FFFF"/>
            </a:solidFill>
            <a:ln w="12700">
              <a:solidFill>
                <a:srgbClr val="66FFFF"/>
              </a:solidFill>
              <a:round/>
              <a:headEnd/>
              <a:tailEnd/>
            </a:ln>
          </p:spPr>
          <p:txBody>
            <a:bodyPr/>
            <a:lstStyle/>
            <a:p>
              <a:endParaRPr lang="cs-CZ"/>
            </a:p>
          </p:txBody>
        </p:sp>
        <p:grpSp>
          <p:nvGrpSpPr>
            <p:cNvPr id="2064" name="Group 73"/>
            <p:cNvGrpSpPr>
              <a:grpSpLocks/>
            </p:cNvGrpSpPr>
            <p:nvPr/>
          </p:nvGrpSpPr>
          <p:grpSpPr bwMode="auto">
            <a:xfrm>
              <a:off x="3206" y="2297"/>
              <a:ext cx="1612" cy="842"/>
              <a:chOff x="3206" y="2297"/>
              <a:chExt cx="1612" cy="842"/>
            </a:xfrm>
          </p:grpSpPr>
          <p:grpSp>
            <p:nvGrpSpPr>
              <p:cNvPr id="2065" name="Group 74"/>
              <p:cNvGrpSpPr>
                <a:grpSpLocks/>
              </p:cNvGrpSpPr>
              <p:nvPr/>
            </p:nvGrpSpPr>
            <p:grpSpPr bwMode="auto">
              <a:xfrm>
                <a:off x="3206" y="2297"/>
                <a:ext cx="1612" cy="842"/>
                <a:chOff x="3206" y="2297"/>
                <a:chExt cx="1612" cy="842"/>
              </a:xfrm>
            </p:grpSpPr>
            <p:grpSp>
              <p:nvGrpSpPr>
                <p:cNvPr id="2067" name="Group 75"/>
                <p:cNvGrpSpPr>
                  <a:grpSpLocks/>
                </p:cNvGrpSpPr>
                <p:nvPr/>
              </p:nvGrpSpPr>
              <p:grpSpPr bwMode="auto">
                <a:xfrm>
                  <a:off x="3206" y="2297"/>
                  <a:ext cx="1612" cy="842"/>
                  <a:chOff x="2872" y="2972"/>
                  <a:chExt cx="1612" cy="842"/>
                </a:xfrm>
              </p:grpSpPr>
              <p:grpSp>
                <p:nvGrpSpPr>
                  <p:cNvPr id="2069" name="Group 76"/>
                  <p:cNvGrpSpPr>
                    <a:grpSpLocks/>
                  </p:cNvGrpSpPr>
                  <p:nvPr/>
                </p:nvGrpSpPr>
                <p:grpSpPr bwMode="auto">
                  <a:xfrm>
                    <a:off x="3018" y="3212"/>
                    <a:ext cx="208" cy="16"/>
                    <a:chOff x="3018" y="3212"/>
                    <a:chExt cx="208" cy="16"/>
                  </a:xfrm>
                </p:grpSpPr>
                <p:sp>
                  <p:nvSpPr>
                    <p:cNvPr id="2086" name="Line 77"/>
                    <p:cNvSpPr>
                      <a:spLocks noChangeShapeType="1"/>
                    </p:cNvSpPr>
                    <p:nvPr/>
                  </p:nvSpPr>
                  <p:spPr bwMode="auto">
                    <a:xfrm>
                      <a:off x="3018" y="3212"/>
                      <a:ext cx="208" cy="1"/>
                    </a:xfrm>
                    <a:prstGeom prst="line">
                      <a:avLst/>
                    </a:prstGeom>
                    <a:noFill/>
                    <a:ln w="25400">
                      <a:solidFill>
                        <a:srgbClr val="000000"/>
                      </a:solidFill>
                      <a:round/>
                      <a:headEnd/>
                      <a:tailEnd/>
                    </a:ln>
                  </p:spPr>
                  <p:txBody>
                    <a:bodyPr/>
                    <a:lstStyle/>
                    <a:p>
                      <a:endParaRPr lang="cs-CZ"/>
                    </a:p>
                  </p:txBody>
                </p:sp>
                <p:sp>
                  <p:nvSpPr>
                    <p:cNvPr id="2087" name="Line 78"/>
                    <p:cNvSpPr>
                      <a:spLocks noChangeShapeType="1"/>
                    </p:cNvSpPr>
                    <p:nvPr/>
                  </p:nvSpPr>
                  <p:spPr bwMode="auto">
                    <a:xfrm flipH="1">
                      <a:off x="3082" y="3224"/>
                      <a:ext cx="80" cy="4"/>
                    </a:xfrm>
                    <a:prstGeom prst="line">
                      <a:avLst/>
                    </a:prstGeom>
                    <a:noFill/>
                    <a:ln w="12700">
                      <a:solidFill>
                        <a:srgbClr val="000000"/>
                      </a:solidFill>
                      <a:round/>
                      <a:headEnd/>
                      <a:tailEnd/>
                    </a:ln>
                  </p:spPr>
                  <p:txBody>
                    <a:bodyPr/>
                    <a:lstStyle/>
                    <a:p>
                      <a:endParaRPr lang="cs-CZ"/>
                    </a:p>
                  </p:txBody>
                </p:sp>
              </p:grpSp>
              <p:grpSp>
                <p:nvGrpSpPr>
                  <p:cNvPr id="2070" name="Group 79"/>
                  <p:cNvGrpSpPr>
                    <a:grpSpLocks/>
                  </p:cNvGrpSpPr>
                  <p:nvPr/>
                </p:nvGrpSpPr>
                <p:grpSpPr bwMode="auto">
                  <a:xfrm>
                    <a:off x="2872" y="2972"/>
                    <a:ext cx="1612" cy="842"/>
                    <a:chOff x="2872" y="2972"/>
                    <a:chExt cx="1612" cy="842"/>
                  </a:xfrm>
                </p:grpSpPr>
                <p:sp>
                  <p:nvSpPr>
                    <p:cNvPr id="2071" name="Arc 80"/>
                    <p:cNvSpPr>
                      <a:spLocks/>
                    </p:cNvSpPr>
                    <p:nvPr/>
                  </p:nvSpPr>
                  <p:spPr bwMode="auto">
                    <a:xfrm>
                      <a:off x="2900" y="3171"/>
                      <a:ext cx="120" cy="82"/>
                    </a:xfrm>
                    <a:custGeom>
                      <a:avLst/>
                      <a:gdLst>
                        <a:gd name="T0" fmla="*/ 0 w 21600"/>
                        <a:gd name="T1" fmla="*/ 0 h 14834"/>
                        <a:gd name="T2" fmla="*/ 0 w 21600"/>
                        <a:gd name="T3" fmla="*/ 0 h 14834"/>
                        <a:gd name="T4" fmla="*/ 0 w 21600"/>
                        <a:gd name="T5" fmla="*/ 0 h 14834"/>
                        <a:gd name="T6" fmla="*/ 0 60000 65536"/>
                        <a:gd name="T7" fmla="*/ 0 60000 65536"/>
                        <a:gd name="T8" fmla="*/ 0 60000 65536"/>
                        <a:gd name="T9" fmla="*/ 0 w 21600"/>
                        <a:gd name="T10" fmla="*/ 0 h 14834"/>
                        <a:gd name="T11" fmla="*/ 21600 w 21600"/>
                        <a:gd name="T12" fmla="*/ 14834 h 14834"/>
                      </a:gdLst>
                      <a:ahLst/>
                      <a:cxnLst>
                        <a:cxn ang="T6">
                          <a:pos x="T0" y="T1"/>
                        </a:cxn>
                        <a:cxn ang="T7">
                          <a:pos x="T2" y="T3"/>
                        </a:cxn>
                        <a:cxn ang="T8">
                          <a:pos x="T4" y="T5"/>
                        </a:cxn>
                      </a:cxnLst>
                      <a:rect l="T9" t="T10" r="T11" b="T12"/>
                      <a:pathLst>
                        <a:path w="21600" h="14834" fill="none" extrusionOk="0">
                          <a:moveTo>
                            <a:pt x="20286" y="0"/>
                          </a:moveTo>
                          <a:cubicBezTo>
                            <a:pt x="21155" y="2376"/>
                            <a:pt x="21600" y="4886"/>
                            <a:pt x="21600" y="7417"/>
                          </a:cubicBezTo>
                          <a:cubicBezTo>
                            <a:pt x="21600" y="9947"/>
                            <a:pt x="21155" y="12457"/>
                            <a:pt x="20286" y="14833"/>
                          </a:cubicBezTo>
                        </a:path>
                        <a:path w="21600" h="14834" stroke="0" extrusionOk="0">
                          <a:moveTo>
                            <a:pt x="20286" y="0"/>
                          </a:moveTo>
                          <a:cubicBezTo>
                            <a:pt x="21155" y="2376"/>
                            <a:pt x="21600" y="4886"/>
                            <a:pt x="21600" y="7417"/>
                          </a:cubicBezTo>
                          <a:cubicBezTo>
                            <a:pt x="21600" y="9947"/>
                            <a:pt x="21155" y="12457"/>
                            <a:pt x="20286" y="14833"/>
                          </a:cubicBezTo>
                          <a:lnTo>
                            <a:pt x="0" y="7417"/>
                          </a:lnTo>
                          <a:close/>
                        </a:path>
                      </a:pathLst>
                    </a:custGeom>
                    <a:solidFill>
                      <a:srgbClr val="000000"/>
                    </a:solidFill>
                    <a:ln w="9525">
                      <a:noFill/>
                      <a:round/>
                      <a:headEnd/>
                      <a:tailEnd/>
                    </a:ln>
                  </p:spPr>
                  <p:txBody>
                    <a:bodyPr/>
                    <a:lstStyle/>
                    <a:p>
                      <a:endParaRPr lang="cs-CZ"/>
                    </a:p>
                  </p:txBody>
                </p:sp>
                <p:grpSp>
                  <p:nvGrpSpPr>
                    <p:cNvPr id="2072" name="Group 81"/>
                    <p:cNvGrpSpPr>
                      <a:grpSpLocks/>
                    </p:cNvGrpSpPr>
                    <p:nvPr/>
                  </p:nvGrpSpPr>
                  <p:grpSpPr bwMode="auto">
                    <a:xfrm>
                      <a:off x="2872" y="2972"/>
                      <a:ext cx="1612" cy="842"/>
                      <a:chOff x="2872" y="2972"/>
                      <a:chExt cx="1612" cy="842"/>
                    </a:xfrm>
                  </p:grpSpPr>
                  <p:sp>
                    <p:nvSpPr>
                      <p:cNvPr id="2073" name="Rectangle 82"/>
                      <p:cNvSpPr>
                        <a:spLocks noChangeArrowheads="1"/>
                      </p:cNvSpPr>
                      <p:nvPr/>
                    </p:nvSpPr>
                    <p:spPr bwMode="auto">
                      <a:xfrm>
                        <a:off x="2872" y="2972"/>
                        <a:ext cx="1450" cy="164"/>
                      </a:xfrm>
                      <a:prstGeom prst="rect">
                        <a:avLst/>
                      </a:prstGeom>
                      <a:solidFill>
                        <a:srgbClr val="BBBBBB"/>
                      </a:solidFill>
                      <a:ln w="12700">
                        <a:solidFill>
                          <a:srgbClr val="BBBBBB"/>
                        </a:solidFill>
                        <a:miter lim="800000"/>
                        <a:headEnd/>
                        <a:tailEnd/>
                      </a:ln>
                    </p:spPr>
                    <p:txBody>
                      <a:bodyPr/>
                      <a:lstStyle/>
                      <a:p>
                        <a:endParaRPr lang="cs-CZ"/>
                      </a:p>
                    </p:txBody>
                  </p:sp>
                  <p:sp>
                    <p:nvSpPr>
                      <p:cNvPr id="2074" name="Rectangle 83"/>
                      <p:cNvSpPr>
                        <a:spLocks noChangeArrowheads="1"/>
                      </p:cNvSpPr>
                      <p:nvPr/>
                    </p:nvSpPr>
                    <p:spPr bwMode="auto">
                      <a:xfrm>
                        <a:off x="3422" y="2990"/>
                        <a:ext cx="856" cy="128"/>
                      </a:xfrm>
                      <a:prstGeom prst="rect">
                        <a:avLst/>
                      </a:prstGeom>
                      <a:solidFill>
                        <a:srgbClr val="FF6600"/>
                      </a:solidFill>
                      <a:ln w="12700">
                        <a:solidFill>
                          <a:srgbClr val="FF6600"/>
                        </a:solidFill>
                        <a:miter lim="800000"/>
                        <a:headEnd/>
                        <a:tailEnd/>
                      </a:ln>
                    </p:spPr>
                    <p:txBody>
                      <a:bodyPr/>
                      <a:lstStyle/>
                      <a:p>
                        <a:endParaRPr lang="cs-CZ"/>
                      </a:p>
                    </p:txBody>
                  </p:sp>
                  <p:sp>
                    <p:nvSpPr>
                      <p:cNvPr id="2075" name="Rectangle 84"/>
                      <p:cNvSpPr>
                        <a:spLocks noChangeArrowheads="1"/>
                      </p:cNvSpPr>
                      <p:nvPr/>
                    </p:nvSpPr>
                    <p:spPr bwMode="auto">
                      <a:xfrm>
                        <a:off x="2918" y="2990"/>
                        <a:ext cx="304" cy="128"/>
                      </a:xfrm>
                      <a:prstGeom prst="rect">
                        <a:avLst/>
                      </a:prstGeom>
                      <a:solidFill>
                        <a:srgbClr val="9900FF"/>
                      </a:solidFill>
                      <a:ln w="12700">
                        <a:solidFill>
                          <a:srgbClr val="9900FF"/>
                        </a:solidFill>
                        <a:miter lim="800000"/>
                        <a:headEnd/>
                        <a:tailEnd/>
                      </a:ln>
                    </p:spPr>
                    <p:txBody>
                      <a:bodyPr/>
                      <a:lstStyle/>
                      <a:p>
                        <a:endParaRPr lang="cs-CZ"/>
                      </a:p>
                    </p:txBody>
                  </p:sp>
                  <p:sp>
                    <p:nvSpPr>
                      <p:cNvPr id="2076" name="Freeform 85"/>
                      <p:cNvSpPr>
                        <a:spLocks/>
                      </p:cNvSpPr>
                      <p:nvPr/>
                    </p:nvSpPr>
                    <p:spPr bwMode="auto">
                      <a:xfrm>
                        <a:off x="2892" y="3414"/>
                        <a:ext cx="378" cy="396"/>
                      </a:xfrm>
                      <a:custGeom>
                        <a:avLst/>
                        <a:gdLst>
                          <a:gd name="T0" fmla="*/ 288 w 378"/>
                          <a:gd name="T1" fmla="*/ 132 h 396"/>
                          <a:gd name="T2" fmla="*/ 318 w 378"/>
                          <a:gd name="T3" fmla="*/ 130 h 396"/>
                          <a:gd name="T4" fmla="*/ 350 w 378"/>
                          <a:gd name="T5" fmla="*/ 160 h 396"/>
                          <a:gd name="T6" fmla="*/ 368 w 378"/>
                          <a:gd name="T7" fmla="*/ 210 h 396"/>
                          <a:gd name="T8" fmla="*/ 374 w 378"/>
                          <a:gd name="T9" fmla="*/ 258 h 396"/>
                          <a:gd name="T10" fmla="*/ 374 w 378"/>
                          <a:gd name="T11" fmla="*/ 282 h 396"/>
                          <a:gd name="T12" fmla="*/ 376 w 378"/>
                          <a:gd name="T13" fmla="*/ 314 h 396"/>
                          <a:gd name="T14" fmla="*/ 352 w 378"/>
                          <a:gd name="T15" fmla="*/ 350 h 396"/>
                          <a:gd name="T16" fmla="*/ 302 w 378"/>
                          <a:gd name="T17" fmla="*/ 366 h 396"/>
                          <a:gd name="T18" fmla="*/ 264 w 378"/>
                          <a:gd name="T19" fmla="*/ 362 h 396"/>
                          <a:gd name="T20" fmla="*/ 252 w 378"/>
                          <a:gd name="T21" fmla="*/ 352 h 396"/>
                          <a:gd name="T22" fmla="*/ 254 w 378"/>
                          <a:gd name="T23" fmla="*/ 340 h 396"/>
                          <a:gd name="T24" fmla="*/ 256 w 378"/>
                          <a:gd name="T25" fmla="*/ 340 h 396"/>
                          <a:gd name="T26" fmla="*/ 250 w 378"/>
                          <a:gd name="T27" fmla="*/ 356 h 396"/>
                          <a:gd name="T28" fmla="*/ 228 w 378"/>
                          <a:gd name="T29" fmla="*/ 382 h 396"/>
                          <a:gd name="T30" fmla="*/ 196 w 378"/>
                          <a:gd name="T31" fmla="*/ 396 h 396"/>
                          <a:gd name="T32" fmla="*/ 144 w 378"/>
                          <a:gd name="T33" fmla="*/ 380 h 396"/>
                          <a:gd name="T34" fmla="*/ 106 w 378"/>
                          <a:gd name="T35" fmla="*/ 344 h 396"/>
                          <a:gd name="T36" fmla="*/ 100 w 378"/>
                          <a:gd name="T37" fmla="*/ 318 h 396"/>
                          <a:gd name="T38" fmla="*/ 110 w 378"/>
                          <a:gd name="T39" fmla="*/ 302 h 396"/>
                          <a:gd name="T40" fmla="*/ 132 w 378"/>
                          <a:gd name="T41" fmla="*/ 290 h 396"/>
                          <a:gd name="T42" fmla="*/ 174 w 378"/>
                          <a:gd name="T43" fmla="*/ 288 h 396"/>
                          <a:gd name="T44" fmla="*/ 176 w 378"/>
                          <a:gd name="T45" fmla="*/ 288 h 396"/>
                          <a:gd name="T46" fmla="*/ 132 w 378"/>
                          <a:gd name="T47" fmla="*/ 290 h 396"/>
                          <a:gd name="T48" fmla="*/ 58 w 378"/>
                          <a:gd name="T49" fmla="*/ 278 h 396"/>
                          <a:gd name="T50" fmla="*/ 26 w 378"/>
                          <a:gd name="T51" fmla="*/ 258 h 396"/>
                          <a:gd name="T52" fmla="*/ 2 w 378"/>
                          <a:gd name="T53" fmla="*/ 210 h 396"/>
                          <a:gd name="T54" fmla="*/ 12 w 378"/>
                          <a:gd name="T55" fmla="*/ 156 h 396"/>
                          <a:gd name="T56" fmla="*/ 62 w 378"/>
                          <a:gd name="T57" fmla="*/ 124 h 396"/>
                          <a:gd name="T58" fmla="*/ 108 w 378"/>
                          <a:gd name="T59" fmla="*/ 120 h 396"/>
                          <a:gd name="T60" fmla="*/ 134 w 378"/>
                          <a:gd name="T61" fmla="*/ 126 h 396"/>
                          <a:gd name="T62" fmla="*/ 150 w 378"/>
                          <a:gd name="T63" fmla="*/ 146 h 396"/>
                          <a:gd name="T64" fmla="*/ 142 w 378"/>
                          <a:gd name="T65" fmla="*/ 184 h 396"/>
                          <a:gd name="T66" fmla="*/ 122 w 378"/>
                          <a:gd name="T67" fmla="*/ 206 h 396"/>
                          <a:gd name="T68" fmla="*/ 114 w 378"/>
                          <a:gd name="T69" fmla="*/ 200 h 396"/>
                          <a:gd name="T70" fmla="*/ 116 w 378"/>
                          <a:gd name="T71" fmla="*/ 178 h 396"/>
                          <a:gd name="T72" fmla="*/ 128 w 378"/>
                          <a:gd name="T73" fmla="*/ 138 h 396"/>
                          <a:gd name="T74" fmla="*/ 132 w 378"/>
                          <a:gd name="T75" fmla="*/ 128 h 396"/>
                          <a:gd name="T76" fmla="*/ 146 w 378"/>
                          <a:gd name="T77" fmla="*/ 88 h 396"/>
                          <a:gd name="T78" fmla="*/ 164 w 378"/>
                          <a:gd name="T79" fmla="*/ 76 h 396"/>
                          <a:gd name="T80" fmla="*/ 186 w 378"/>
                          <a:gd name="T81" fmla="*/ 90 h 396"/>
                          <a:gd name="T82" fmla="*/ 206 w 378"/>
                          <a:gd name="T83" fmla="*/ 126 h 396"/>
                          <a:gd name="T84" fmla="*/ 200 w 378"/>
                          <a:gd name="T85" fmla="*/ 132 h 396"/>
                          <a:gd name="T86" fmla="*/ 164 w 378"/>
                          <a:gd name="T87" fmla="*/ 108 h 396"/>
                          <a:gd name="T88" fmla="*/ 148 w 378"/>
                          <a:gd name="T89" fmla="*/ 76 h 396"/>
                          <a:gd name="T90" fmla="*/ 156 w 378"/>
                          <a:gd name="T91" fmla="*/ 44 h 396"/>
                          <a:gd name="T92" fmla="*/ 192 w 378"/>
                          <a:gd name="T93" fmla="*/ 10 h 396"/>
                          <a:gd name="T94" fmla="*/ 232 w 378"/>
                          <a:gd name="T95" fmla="*/ 2 h 396"/>
                          <a:gd name="T96" fmla="*/ 256 w 378"/>
                          <a:gd name="T97" fmla="*/ 12 h 396"/>
                          <a:gd name="T98" fmla="*/ 292 w 378"/>
                          <a:gd name="T99" fmla="*/ 58 h 396"/>
                          <a:gd name="T100" fmla="*/ 304 w 378"/>
                          <a:gd name="T101" fmla="*/ 102 h 396"/>
                          <a:gd name="T102" fmla="*/ 296 w 378"/>
                          <a:gd name="T103" fmla="*/ 132 h 396"/>
                          <a:gd name="T104" fmla="*/ 266 w 378"/>
                          <a:gd name="T105" fmla="*/ 160 h 3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396"/>
                          <a:gd name="T161" fmla="*/ 378 w 378"/>
                          <a:gd name="T162" fmla="*/ 396 h 3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396">
                            <a:moveTo>
                              <a:pt x="270" y="144"/>
                            </a:moveTo>
                            <a:lnTo>
                              <a:pt x="280" y="136"/>
                            </a:lnTo>
                            <a:lnTo>
                              <a:pt x="288" y="132"/>
                            </a:lnTo>
                            <a:lnTo>
                              <a:pt x="296" y="130"/>
                            </a:lnTo>
                            <a:lnTo>
                              <a:pt x="304" y="128"/>
                            </a:lnTo>
                            <a:lnTo>
                              <a:pt x="318" y="130"/>
                            </a:lnTo>
                            <a:lnTo>
                              <a:pt x="330" y="136"/>
                            </a:lnTo>
                            <a:lnTo>
                              <a:pt x="342" y="146"/>
                            </a:lnTo>
                            <a:lnTo>
                              <a:pt x="350" y="160"/>
                            </a:lnTo>
                            <a:lnTo>
                              <a:pt x="358" y="176"/>
                            </a:lnTo>
                            <a:lnTo>
                              <a:pt x="364" y="192"/>
                            </a:lnTo>
                            <a:lnTo>
                              <a:pt x="368" y="210"/>
                            </a:lnTo>
                            <a:lnTo>
                              <a:pt x="372" y="228"/>
                            </a:lnTo>
                            <a:lnTo>
                              <a:pt x="374" y="244"/>
                            </a:lnTo>
                            <a:lnTo>
                              <a:pt x="374" y="258"/>
                            </a:lnTo>
                            <a:lnTo>
                              <a:pt x="376" y="270"/>
                            </a:lnTo>
                            <a:lnTo>
                              <a:pt x="374" y="278"/>
                            </a:lnTo>
                            <a:lnTo>
                              <a:pt x="374" y="282"/>
                            </a:lnTo>
                            <a:lnTo>
                              <a:pt x="372" y="280"/>
                            </a:lnTo>
                            <a:lnTo>
                              <a:pt x="378" y="298"/>
                            </a:lnTo>
                            <a:lnTo>
                              <a:pt x="376" y="314"/>
                            </a:lnTo>
                            <a:lnTo>
                              <a:pt x="372" y="328"/>
                            </a:lnTo>
                            <a:lnTo>
                              <a:pt x="364" y="340"/>
                            </a:lnTo>
                            <a:lnTo>
                              <a:pt x="352" y="350"/>
                            </a:lnTo>
                            <a:lnTo>
                              <a:pt x="338" y="358"/>
                            </a:lnTo>
                            <a:lnTo>
                              <a:pt x="320" y="362"/>
                            </a:lnTo>
                            <a:lnTo>
                              <a:pt x="302" y="366"/>
                            </a:lnTo>
                            <a:lnTo>
                              <a:pt x="286" y="366"/>
                            </a:lnTo>
                            <a:lnTo>
                              <a:pt x="274" y="364"/>
                            </a:lnTo>
                            <a:lnTo>
                              <a:pt x="264" y="362"/>
                            </a:lnTo>
                            <a:lnTo>
                              <a:pt x="258" y="358"/>
                            </a:lnTo>
                            <a:lnTo>
                              <a:pt x="254" y="356"/>
                            </a:lnTo>
                            <a:lnTo>
                              <a:pt x="252" y="352"/>
                            </a:lnTo>
                            <a:lnTo>
                              <a:pt x="252" y="348"/>
                            </a:lnTo>
                            <a:lnTo>
                              <a:pt x="252" y="344"/>
                            </a:lnTo>
                            <a:lnTo>
                              <a:pt x="254" y="340"/>
                            </a:lnTo>
                            <a:lnTo>
                              <a:pt x="254" y="338"/>
                            </a:lnTo>
                            <a:lnTo>
                              <a:pt x="256" y="338"/>
                            </a:lnTo>
                            <a:lnTo>
                              <a:pt x="256" y="340"/>
                            </a:lnTo>
                            <a:lnTo>
                              <a:pt x="256" y="342"/>
                            </a:lnTo>
                            <a:lnTo>
                              <a:pt x="254" y="348"/>
                            </a:lnTo>
                            <a:lnTo>
                              <a:pt x="250" y="356"/>
                            </a:lnTo>
                            <a:lnTo>
                              <a:pt x="242" y="368"/>
                            </a:lnTo>
                            <a:lnTo>
                              <a:pt x="236" y="376"/>
                            </a:lnTo>
                            <a:lnTo>
                              <a:pt x="228" y="382"/>
                            </a:lnTo>
                            <a:lnTo>
                              <a:pt x="220" y="388"/>
                            </a:lnTo>
                            <a:lnTo>
                              <a:pt x="212" y="392"/>
                            </a:lnTo>
                            <a:lnTo>
                              <a:pt x="196" y="396"/>
                            </a:lnTo>
                            <a:lnTo>
                              <a:pt x="178" y="394"/>
                            </a:lnTo>
                            <a:lnTo>
                              <a:pt x="160" y="390"/>
                            </a:lnTo>
                            <a:lnTo>
                              <a:pt x="144" y="380"/>
                            </a:lnTo>
                            <a:lnTo>
                              <a:pt x="128" y="370"/>
                            </a:lnTo>
                            <a:lnTo>
                              <a:pt x="116" y="358"/>
                            </a:lnTo>
                            <a:lnTo>
                              <a:pt x="106" y="344"/>
                            </a:lnTo>
                            <a:lnTo>
                              <a:pt x="102" y="330"/>
                            </a:lnTo>
                            <a:lnTo>
                              <a:pt x="100" y="324"/>
                            </a:lnTo>
                            <a:lnTo>
                              <a:pt x="100" y="318"/>
                            </a:lnTo>
                            <a:lnTo>
                              <a:pt x="102" y="312"/>
                            </a:lnTo>
                            <a:lnTo>
                              <a:pt x="104" y="306"/>
                            </a:lnTo>
                            <a:lnTo>
                              <a:pt x="110" y="302"/>
                            </a:lnTo>
                            <a:lnTo>
                              <a:pt x="116" y="296"/>
                            </a:lnTo>
                            <a:lnTo>
                              <a:pt x="124" y="294"/>
                            </a:lnTo>
                            <a:lnTo>
                              <a:pt x="132" y="290"/>
                            </a:lnTo>
                            <a:lnTo>
                              <a:pt x="144" y="288"/>
                            </a:lnTo>
                            <a:lnTo>
                              <a:pt x="158" y="288"/>
                            </a:lnTo>
                            <a:lnTo>
                              <a:pt x="174" y="288"/>
                            </a:lnTo>
                            <a:lnTo>
                              <a:pt x="192" y="290"/>
                            </a:lnTo>
                            <a:lnTo>
                              <a:pt x="184" y="288"/>
                            </a:lnTo>
                            <a:lnTo>
                              <a:pt x="176" y="288"/>
                            </a:lnTo>
                            <a:lnTo>
                              <a:pt x="166" y="290"/>
                            </a:lnTo>
                            <a:lnTo>
                              <a:pt x="156" y="290"/>
                            </a:lnTo>
                            <a:lnTo>
                              <a:pt x="132" y="290"/>
                            </a:lnTo>
                            <a:lnTo>
                              <a:pt x="108" y="290"/>
                            </a:lnTo>
                            <a:lnTo>
                              <a:pt x="82" y="286"/>
                            </a:lnTo>
                            <a:lnTo>
                              <a:pt x="58" y="278"/>
                            </a:lnTo>
                            <a:lnTo>
                              <a:pt x="46" y="274"/>
                            </a:lnTo>
                            <a:lnTo>
                              <a:pt x="36" y="268"/>
                            </a:lnTo>
                            <a:lnTo>
                              <a:pt x="26" y="258"/>
                            </a:lnTo>
                            <a:lnTo>
                              <a:pt x="18" y="250"/>
                            </a:lnTo>
                            <a:lnTo>
                              <a:pt x="8" y="230"/>
                            </a:lnTo>
                            <a:lnTo>
                              <a:pt x="2" y="210"/>
                            </a:lnTo>
                            <a:lnTo>
                              <a:pt x="0" y="192"/>
                            </a:lnTo>
                            <a:lnTo>
                              <a:pt x="4" y="172"/>
                            </a:lnTo>
                            <a:lnTo>
                              <a:pt x="12" y="156"/>
                            </a:lnTo>
                            <a:lnTo>
                              <a:pt x="24" y="142"/>
                            </a:lnTo>
                            <a:lnTo>
                              <a:pt x="42" y="130"/>
                            </a:lnTo>
                            <a:lnTo>
                              <a:pt x="62" y="124"/>
                            </a:lnTo>
                            <a:lnTo>
                              <a:pt x="80" y="120"/>
                            </a:lnTo>
                            <a:lnTo>
                              <a:pt x="94" y="120"/>
                            </a:lnTo>
                            <a:lnTo>
                              <a:pt x="108" y="120"/>
                            </a:lnTo>
                            <a:lnTo>
                              <a:pt x="118" y="122"/>
                            </a:lnTo>
                            <a:lnTo>
                              <a:pt x="126" y="124"/>
                            </a:lnTo>
                            <a:lnTo>
                              <a:pt x="134" y="126"/>
                            </a:lnTo>
                            <a:lnTo>
                              <a:pt x="140" y="130"/>
                            </a:lnTo>
                            <a:lnTo>
                              <a:pt x="144" y="136"/>
                            </a:lnTo>
                            <a:lnTo>
                              <a:pt x="150" y="146"/>
                            </a:lnTo>
                            <a:lnTo>
                              <a:pt x="150" y="158"/>
                            </a:lnTo>
                            <a:lnTo>
                              <a:pt x="148" y="172"/>
                            </a:lnTo>
                            <a:lnTo>
                              <a:pt x="142" y="184"/>
                            </a:lnTo>
                            <a:lnTo>
                              <a:pt x="136" y="194"/>
                            </a:lnTo>
                            <a:lnTo>
                              <a:pt x="128" y="202"/>
                            </a:lnTo>
                            <a:lnTo>
                              <a:pt x="122" y="206"/>
                            </a:lnTo>
                            <a:lnTo>
                              <a:pt x="116" y="206"/>
                            </a:lnTo>
                            <a:lnTo>
                              <a:pt x="116" y="202"/>
                            </a:lnTo>
                            <a:lnTo>
                              <a:pt x="114" y="200"/>
                            </a:lnTo>
                            <a:lnTo>
                              <a:pt x="114" y="194"/>
                            </a:lnTo>
                            <a:lnTo>
                              <a:pt x="114" y="186"/>
                            </a:lnTo>
                            <a:lnTo>
                              <a:pt x="116" y="178"/>
                            </a:lnTo>
                            <a:lnTo>
                              <a:pt x="118" y="166"/>
                            </a:lnTo>
                            <a:lnTo>
                              <a:pt x="124" y="154"/>
                            </a:lnTo>
                            <a:lnTo>
                              <a:pt x="128" y="138"/>
                            </a:lnTo>
                            <a:lnTo>
                              <a:pt x="130" y="138"/>
                            </a:lnTo>
                            <a:lnTo>
                              <a:pt x="130" y="134"/>
                            </a:lnTo>
                            <a:lnTo>
                              <a:pt x="132" y="128"/>
                            </a:lnTo>
                            <a:lnTo>
                              <a:pt x="134" y="120"/>
                            </a:lnTo>
                            <a:lnTo>
                              <a:pt x="138" y="104"/>
                            </a:lnTo>
                            <a:lnTo>
                              <a:pt x="146" y="88"/>
                            </a:lnTo>
                            <a:lnTo>
                              <a:pt x="152" y="82"/>
                            </a:lnTo>
                            <a:lnTo>
                              <a:pt x="156" y="78"/>
                            </a:lnTo>
                            <a:lnTo>
                              <a:pt x="164" y="76"/>
                            </a:lnTo>
                            <a:lnTo>
                              <a:pt x="170" y="76"/>
                            </a:lnTo>
                            <a:lnTo>
                              <a:pt x="178" y="82"/>
                            </a:lnTo>
                            <a:lnTo>
                              <a:pt x="186" y="90"/>
                            </a:lnTo>
                            <a:lnTo>
                              <a:pt x="194" y="102"/>
                            </a:lnTo>
                            <a:lnTo>
                              <a:pt x="204" y="122"/>
                            </a:lnTo>
                            <a:lnTo>
                              <a:pt x="206" y="126"/>
                            </a:lnTo>
                            <a:lnTo>
                              <a:pt x="206" y="130"/>
                            </a:lnTo>
                            <a:lnTo>
                              <a:pt x="204" y="132"/>
                            </a:lnTo>
                            <a:lnTo>
                              <a:pt x="200" y="132"/>
                            </a:lnTo>
                            <a:lnTo>
                              <a:pt x="190" y="128"/>
                            </a:lnTo>
                            <a:lnTo>
                              <a:pt x="176" y="120"/>
                            </a:lnTo>
                            <a:lnTo>
                              <a:pt x="164" y="108"/>
                            </a:lnTo>
                            <a:lnTo>
                              <a:pt x="154" y="94"/>
                            </a:lnTo>
                            <a:lnTo>
                              <a:pt x="150" y="86"/>
                            </a:lnTo>
                            <a:lnTo>
                              <a:pt x="148" y="76"/>
                            </a:lnTo>
                            <a:lnTo>
                              <a:pt x="148" y="66"/>
                            </a:lnTo>
                            <a:lnTo>
                              <a:pt x="150" y="56"/>
                            </a:lnTo>
                            <a:lnTo>
                              <a:pt x="156" y="44"/>
                            </a:lnTo>
                            <a:lnTo>
                              <a:pt x="166" y="30"/>
                            </a:lnTo>
                            <a:lnTo>
                              <a:pt x="178" y="20"/>
                            </a:lnTo>
                            <a:lnTo>
                              <a:pt x="192" y="10"/>
                            </a:lnTo>
                            <a:lnTo>
                              <a:pt x="208" y="4"/>
                            </a:lnTo>
                            <a:lnTo>
                              <a:pt x="224" y="0"/>
                            </a:lnTo>
                            <a:lnTo>
                              <a:pt x="232" y="2"/>
                            </a:lnTo>
                            <a:lnTo>
                              <a:pt x="240" y="4"/>
                            </a:lnTo>
                            <a:lnTo>
                              <a:pt x="248" y="6"/>
                            </a:lnTo>
                            <a:lnTo>
                              <a:pt x="256" y="12"/>
                            </a:lnTo>
                            <a:lnTo>
                              <a:pt x="268" y="24"/>
                            </a:lnTo>
                            <a:lnTo>
                              <a:pt x="282" y="40"/>
                            </a:lnTo>
                            <a:lnTo>
                              <a:pt x="292" y="58"/>
                            </a:lnTo>
                            <a:lnTo>
                              <a:pt x="302" y="80"/>
                            </a:lnTo>
                            <a:lnTo>
                              <a:pt x="304" y="90"/>
                            </a:lnTo>
                            <a:lnTo>
                              <a:pt x="304" y="102"/>
                            </a:lnTo>
                            <a:lnTo>
                              <a:pt x="304" y="112"/>
                            </a:lnTo>
                            <a:lnTo>
                              <a:pt x="300" y="122"/>
                            </a:lnTo>
                            <a:lnTo>
                              <a:pt x="296" y="132"/>
                            </a:lnTo>
                            <a:lnTo>
                              <a:pt x="288" y="142"/>
                            </a:lnTo>
                            <a:lnTo>
                              <a:pt x="278" y="152"/>
                            </a:lnTo>
                            <a:lnTo>
                              <a:pt x="266" y="160"/>
                            </a:lnTo>
                            <a:lnTo>
                              <a:pt x="270" y="144"/>
                            </a:lnTo>
                            <a:close/>
                          </a:path>
                        </a:pathLst>
                      </a:custGeom>
                      <a:solidFill>
                        <a:srgbClr val="9900CC"/>
                      </a:solidFill>
                      <a:ln w="9525">
                        <a:noFill/>
                        <a:round/>
                        <a:headEnd/>
                        <a:tailEnd/>
                      </a:ln>
                    </p:spPr>
                    <p:txBody>
                      <a:bodyPr/>
                      <a:lstStyle/>
                      <a:p>
                        <a:endParaRPr lang="cs-CZ"/>
                      </a:p>
                    </p:txBody>
                  </p:sp>
                  <p:sp>
                    <p:nvSpPr>
                      <p:cNvPr id="2077" name="Freeform 86"/>
                      <p:cNvSpPr>
                        <a:spLocks/>
                      </p:cNvSpPr>
                      <p:nvPr/>
                    </p:nvSpPr>
                    <p:spPr bwMode="auto">
                      <a:xfrm>
                        <a:off x="2896" y="3418"/>
                        <a:ext cx="378" cy="396"/>
                      </a:xfrm>
                      <a:custGeom>
                        <a:avLst/>
                        <a:gdLst>
                          <a:gd name="T0" fmla="*/ 288 w 378"/>
                          <a:gd name="T1" fmla="*/ 132 h 396"/>
                          <a:gd name="T2" fmla="*/ 318 w 378"/>
                          <a:gd name="T3" fmla="*/ 130 h 396"/>
                          <a:gd name="T4" fmla="*/ 350 w 378"/>
                          <a:gd name="T5" fmla="*/ 160 h 396"/>
                          <a:gd name="T6" fmla="*/ 368 w 378"/>
                          <a:gd name="T7" fmla="*/ 210 h 396"/>
                          <a:gd name="T8" fmla="*/ 374 w 378"/>
                          <a:gd name="T9" fmla="*/ 258 h 396"/>
                          <a:gd name="T10" fmla="*/ 374 w 378"/>
                          <a:gd name="T11" fmla="*/ 282 h 396"/>
                          <a:gd name="T12" fmla="*/ 376 w 378"/>
                          <a:gd name="T13" fmla="*/ 314 h 396"/>
                          <a:gd name="T14" fmla="*/ 352 w 378"/>
                          <a:gd name="T15" fmla="*/ 350 h 396"/>
                          <a:gd name="T16" fmla="*/ 302 w 378"/>
                          <a:gd name="T17" fmla="*/ 366 h 396"/>
                          <a:gd name="T18" fmla="*/ 264 w 378"/>
                          <a:gd name="T19" fmla="*/ 362 h 396"/>
                          <a:gd name="T20" fmla="*/ 252 w 378"/>
                          <a:gd name="T21" fmla="*/ 352 h 396"/>
                          <a:gd name="T22" fmla="*/ 254 w 378"/>
                          <a:gd name="T23" fmla="*/ 340 h 396"/>
                          <a:gd name="T24" fmla="*/ 256 w 378"/>
                          <a:gd name="T25" fmla="*/ 340 h 396"/>
                          <a:gd name="T26" fmla="*/ 250 w 378"/>
                          <a:gd name="T27" fmla="*/ 356 h 396"/>
                          <a:gd name="T28" fmla="*/ 228 w 378"/>
                          <a:gd name="T29" fmla="*/ 382 h 396"/>
                          <a:gd name="T30" fmla="*/ 196 w 378"/>
                          <a:gd name="T31" fmla="*/ 396 h 396"/>
                          <a:gd name="T32" fmla="*/ 144 w 378"/>
                          <a:gd name="T33" fmla="*/ 380 h 396"/>
                          <a:gd name="T34" fmla="*/ 106 w 378"/>
                          <a:gd name="T35" fmla="*/ 344 h 396"/>
                          <a:gd name="T36" fmla="*/ 100 w 378"/>
                          <a:gd name="T37" fmla="*/ 318 h 396"/>
                          <a:gd name="T38" fmla="*/ 110 w 378"/>
                          <a:gd name="T39" fmla="*/ 302 h 396"/>
                          <a:gd name="T40" fmla="*/ 132 w 378"/>
                          <a:gd name="T41" fmla="*/ 290 h 396"/>
                          <a:gd name="T42" fmla="*/ 174 w 378"/>
                          <a:gd name="T43" fmla="*/ 288 h 396"/>
                          <a:gd name="T44" fmla="*/ 176 w 378"/>
                          <a:gd name="T45" fmla="*/ 288 h 396"/>
                          <a:gd name="T46" fmla="*/ 132 w 378"/>
                          <a:gd name="T47" fmla="*/ 290 h 396"/>
                          <a:gd name="T48" fmla="*/ 58 w 378"/>
                          <a:gd name="T49" fmla="*/ 278 h 396"/>
                          <a:gd name="T50" fmla="*/ 26 w 378"/>
                          <a:gd name="T51" fmla="*/ 258 h 396"/>
                          <a:gd name="T52" fmla="*/ 2 w 378"/>
                          <a:gd name="T53" fmla="*/ 210 h 396"/>
                          <a:gd name="T54" fmla="*/ 12 w 378"/>
                          <a:gd name="T55" fmla="*/ 156 h 396"/>
                          <a:gd name="T56" fmla="*/ 62 w 378"/>
                          <a:gd name="T57" fmla="*/ 124 h 396"/>
                          <a:gd name="T58" fmla="*/ 108 w 378"/>
                          <a:gd name="T59" fmla="*/ 120 h 396"/>
                          <a:gd name="T60" fmla="*/ 134 w 378"/>
                          <a:gd name="T61" fmla="*/ 126 h 396"/>
                          <a:gd name="T62" fmla="*/ 150 w 378"/>
                          <a:gd name="T63" fmla="*/ 146 h 396"/>
                          <a:gd name="T64" fmla="*/ 142 w 378"/>
                          <a:gd name="T65" fmla="*/ 184 h 396"/>
                          <a:gd name="T66" fmla="*/ 122 w 378"/>
                          <a:gd name="T67" fmla="*/ 206 h 396"/>
                          <a:gd name="T68" fmla="*/ 114 w 378"/>
                          <a:gd name="T69" fmla="*/ 200 h 396"/>
                          <a:gd name="T70" fmla="*/ 116 w 378"/>
                          <a:gd name="T71" fmla="*/ 178 h 396"/>
                          <a:gd name="T72" fmla="*/ 128 w 378"/>
                          <a:gd name="T73" fmla="*/ 138 h 396"/>
                          <a:gd name="T74" fmla="*/ 132 w 378"/>
                          <a:gd name="T75" fmla="*/ 128 h 396"/>
                          <a:gd name="T76" fmla="*/ 146 w 378"/>
                          <a:gd name="T77" fmla="*/ 88 h 396"/>
                          <a:gd name="T78" fmla="*/ 164 w 378"/>
                          <a:gd name="T79" fmla="*/ 76 h 396"/>
                          <a:gd name="T80" fmla="*/ 186 w 378"/>
                          <a:gd name="T81" fmla="*/ 90 h 396"/>
                          <a:gd name="T82" fmla="*/ 206 w 378"/>
                          <a:gd name="T83" fmla="*/ 126 h 396"/>
                          <a:gd name="T84" fmla="*/ 200 w 378"/>
                          <a:gd name="T85" fmla="*/ 132 h 396"/>
                          <a:gd name="T86" fmla="*/ 164 w 378"/>
                          <a:gd name="T87" fmla="*/ 108 h 396"/>
                          <a:gd name="T88" fmla="*/ 148 w 378"/>
                          <a:gd name="T89" fmla="*/ 76 h 396"/>
                          <a:gd name="T90" fmla="*/ 156 w 378"/>
                          <a:gd name="T91" fmla="*/ 44 h 396"/>
                          <a:gd name="T92" fmla="*/ 192 w 378"/>
                          <a:gd name="T93" fmla="*/ 10 h 396"/>
                          <a:gd name="T94" fmla="*/ 232 w 378"/>
                          <a:gd name="T95" fmla="*/ 2 h 396"/>
                          <a:gd name="T96" fmla="*/ 256 w 378"/>
                          <a:gd name="T97" fmla="*/ 12 h 396"/>
                          <a:gd name="T98" fmla="*/ 292 w 378"/>
                          <a:gd name="T99" fmla="*/ 58 h 396"/>
                          <a:gd name="T100" fmla="*/ 304 w 378"/>
                          <a:gd name="T101" fmla="*/ 102 h 396"/>
                          <a:gd name="T102" fmla="*/ 296 w 378"/>
                          <a:gd name="T103" fmla="*/ 132 h 396"/>
                          <a:gd name="T104" fmla="*/ 266 w 378"/>
                          <a:gd name="T105" fmla="*/ 160 h 3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8"/>
                          <a:gd name="T160" fmla="*/ 0 h 396"/>
                          <a:gd name="T161" fmla="*/ 378 w 378"/>
                          <a:gd name="T162" fmla="*/ 396 h 3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8" h="396">
                            <a:moveTo>
                              <a:pt x="270" y="144"/>
                            </a:moveTo>
                            <a:lnTo>
                              <a:pt x="280" y="136"/>
                            </a:lnTo>
                            <a:lnTo>
                              <a:pt x="288" y="132"/>
                            </a:lnTo>
                            <a:lnTo>
                              <a:pt x="296" y="130"/>
                            </a:lnTo>
                            <a:lnTo>
                              <a:pt x="304" y="128"/>
                            </a:lnTo>
                            <a:lnTo>
                              <a:pt x="318" y="130"/>
                            </a:lnTo>
                            <a:lnTo>
                              <a:pt x="330" y="136"/>
                            </a:lnTo>
                            <a:lnTo>
                              <a:pt x="342" y="146"/>
                            </a:lnTo>
                            <a:lnTo>
                              <a:pt x="350" y="160"/>
                            </a:lnTo>
                            <a:lnTo>
                              <a:pt x="358" y="176"/>
                            </a:lnTo>
                            <a:lnTo>
                              <a:pt x="364" y="192"/>
                            </a:lnTo>
                            <a:lnTo>
                              <a:pt x="368" y="210"/>
                            </a:lnTo>
                            <a:lnTo>
                              <a:pt x="372" y="228"/>
                            </a:lnTo>
                            <a:lnTo>
                              <a:pt x="374" y="244"/>
                            </a:lnTo>
                            <a:lnTo>
                              <a:pt x="374" y="258"/>
                            </a:lnTo>
                            <a:lnTo>
                              <a:pt x="376" y="270"/>
                            </a:lnTo>
                            <a:lnTo>
                              <a:pt x="374" y="278"/>
                            </a:lnTo>
                            <a:lnTo>
                              <a:pt x="374" y="282"/>
                            </a:lnTo>
                            <a:lnTo>
                              <a:pt x="372" y="280"/>
                            </a:lnTo>
                            <a:lnTo>
                              <a:pt x="378" y="298"/>
                            </a:lnTo>
                            <a:lnTo>
                              <a:pt x="376" y="314"/>
                            </a:lnTo>
                            <a:lnTo>
                              <a:pt x="372" y="328"/>
                            </a:lnTo>
                            <a:lnTo>
                              <a:pt x="364" y="340"/>
                            </a:lnTo>
                            <a:lnTo>
                              <a:pt x="352" y="350"/>
                            </a:lnTo>
                            <a:lnTo>
                              <a:pt x="338" y="358"/>
                            </a:lnTo>
                            <a:lnTo>
                              <a:pt x="320" y="362"/>
                            </a:lnTo>
                            <a:lnTo>
                              <a:pt x="302" y="366"/>
                            </a:lnTo>
                            <a:lnTo>
                              <a:pt x="286" y="366"/>
                            </a:lnTo>
                            <a:lnTo>
                              <a:pt x="274" y="364"/>
                            </a:lnTo>
                            <a:lnTo>
                              <a:pt x="264" y="362"/>
                            </a:lnTo>
                            <a:lnTo>
                              <a:pt x="258" y="358"/>
                            </a:lnTo>
                            <a:lnTo>
                              <a:pt x="254" y="356"/>
                            </a:lnTo>
                            <a:lnTo>
                              <a:pt x="252" y="352"/>
                            </a:lnTo>
                            <a:lnTo>
                              <a:pt x="252" y="348"/>
                            </a:lnTo>
                            <a:lnTo>
                              <a:pt x="252" y="344"/>
                            </a:lnTo>
                            <a:lnTo>
                              <a:pt x="254" y="340"/>
                            </a:lnTo>
                            <a:lnTo>
                              <a:pt x="254" y="338"/>
                            </a:lnTo>
                            <a:lnTo>
                              <a:pt x="256" y="338"/>
                            </a:lnTo>
                            <a:lnTo>
                              <a:pt x="256" y="340"/>
                            </a:lnTo>
                            <a:lnTo>
                              <a:pt x="256" y="342"/>
                            </a:lnTo>
                            <a:lnTo>
                              <a:pt x="254" y="348"/>
                            </a:lnTo>
                            <a:lnTo>
                              <a:pt x="250" y="356"/>
                            </a:lnTo>
                            <a:lnTo>
                              <a:pt x="242" y="368"/>
                            </a:lnTo>
                            <a:lnTo>
                              <a:pt x="236" y="376"/>
                            </a:lnTo>
                            <a:lnTo>
                              <a:pt x="228" y="382"/>
                            </a:lnTo>
                            <a:lnTo>
                              <a:pt x="220" y="388"/>
                            </a:lnTo>
                            <a:lnTo>
                              <a:pt x="212" y="392"/>
                            </a:lnTo>
                            <a:lnTo>
                              <a:pt x="196" y="396"/>
                            </a:lnTo>
                            <a:lnTo>
                              <a:pt x="178" y="394"/>
                            </a:lnTo>
                            <a:lnTo>
                              <a:pt x="160" y="390"/>
                            </a:lnTo>
                            <a:lnTo>
                              <a:pt x="144" y="380"/>
                            </a:lnTo>
                            <a:lnTo>
                              <a:pt x="128" y="370"/>
                            </a:lnTo>
                            <a:lnTo>
                              <a:pt x="116" y="358"/>
                            </a:lnTo>
                            <a:lnTo>
                              <a:pt x="106" y="344"/>
                            </a:lnTo>
                            <a:lnTo>
                              <a:pt x="102" y="330"/>
                            </a:lnTo>
                            <a:lnTo>
                              <a:pt x="100" y="324"/>
                            </a:lnTo>
                            <a:lnTo>
                              <a:pt x="100" y="318"/>
                            </a:lnTo>
                            <a:lnTo>
                              <a:pt x="102" y="312"/>
                            </a:lnTo>
                            <a:lnTo>
                              <a:pt x="104" y="306"/>
                            </a:lnTo>
                            <a:lnTo>
                              <a:pt x="110" y="302"/>
                            </a:lnTo>
                            <a:lnTo>
                              <a:pt x="116" y="296"/>
                            </a:lnTo>
                            <a:lnTo>
                              <a:pt x="124" y="294"/>
                            </a:lnTo>
                            <a:lnTo>
                              <a:pt x="132" y="290"/>
                            </a:lnTo>
                            <a:lnTo>
                              <a:pt x="144" y="288"/>
                            </a:lnTo>
                            <a:lnTo>
                              <a:pt x="158" y="288"/>
                            </a:lnTo>
                            <a:lnTo>
                              <a:pt x="174" y="288"/>
                            </a:lnTo>
                            <a:lnTo>
                              <a:pt x="192" y="290"/>
                            </a:lnTo>
                            <a:lnTo>
                              <a:pt x="184" y="288"/>
                            </a:lnTo>
                            <a:lnTo>
                              <a:pt x="176" y="288"/>
                            </a:lnTo>
                            <a:lnTo>
                              <a:pt x="166" y="290"/>
                            </a:lnTo>
                            <a:lnTo>
                              <a:pt x="156" y="290"/>
                            </a:lnTo>
                            <a:lnTo>
                              <a:pt x="132" y="290"/>
                            </a:lnTo>
                            <a:lnTo>
                              <a:pt x="108" y="290"/>
                            </a:lnTo>
                            <a:lnTo>
                              <a:pt x="82" y="286"/>
                            </a:lnTo>
                            <a:lnTo>
                              <a:pt x="58" y="278"/>
                            </a:lnTo>
                            <a:lnTo>
                              <a:pt x="46" y="274"/>
                            </a:lnTo>
                            <a:lnTo>
                              <a:pt x="36" y="268"/>
                            </a:lnTo>
                            <a:lnTo>
                              <a:pt x="26" y="258"/>
                            </a:lnTo>
                            <a:lnTo>
                              <a:pt x="18" y="250"/>
                            </a:lnTo>
                            <a:lnTo>
                              <a:pt x="8" y="230"/>
                            </a:lnTo>
                            <a:lnTo>
                              <a:pt x="2" y="210"/>
                            </a:lnTo>
                            <a:lnTo>
                              <a:pt x="0" y="192"/>
                            </a:lnTo>
                            <a:lnTo>
                              <a:pt x="4" y="172"/>
                            </a:lnTo>
                            <a:lnTo>
                              <a:pt x="12" y="156"/>
                            </a:lnTo>
                            <a:lnTo>
                              <a:pt x="24" y="142"/>
                            </a:lnTo>
                            <a:lnTo>
                              <a:pt x="42" y="130"/>
                            </a:lnTo>
                            <a:lnTo>
                              <a:pt x="62" y="124"/>
                            </a:lnTo>
                            <a:lnTo>
                              <a:pt x="80" y="120"/>
                            </a:lnTo>
                            <a:lnTo>
                              <a:pt x="94" y="120"/>
                            </a:lnTo>
                            <a:lnTo>
                              <a:pt x="108" y="120"/>
                            </a:lnTo>
                            <a:lnTo>
                              <a:pt x="118" y="122"/>
                            </a:lnTo>
                            <a:lnTo>
                              <a:pt x="126" y="124"/>
                            </a:lnTo>
                            <a:lnTo>
                              <a:pt x="134" y="126"/>
                            </a:lnTo>
                            <a:lnTo>
                              <a:pt x="140" y="130"/>
                            </a:lnTo>
                            <a:lnTo>
                              <a:pt x="144" y="136"/>
                            </a:lnTo>
                            <a:lnTo>
                              <a:pt x="150" y="146"/>
                            </a:lnTo>
                            <a:lnTo>
                              <a:pt x="150" y="158"/>
                            </a:lnTo>
                            <a:lnTo>
                              <a:pt x="148" y="172"/>
                            </a:lnTo>
                            <a:lnTo>
                              <a:pt x="142" y="184"/>
                            </a:lnTo>
                            <a:lnTo>
                              <a:pt x="136" y="194"/>
                            </a:lnTo>
                            <a:lnTo>
                              <a:pt x="128" y="202"/>
                            </a:lnTo>
                            <a:lnTo>
                              <a:pt x="122" y="206"/>
                            </a:lnTo>
                            <a:lnTo>
                              <a:pt x="116" y="206"/>
                            </a:lnTo>
                            <a:lnTo>
                              <a:pt x="116" y="202"/>
                            </a:lnTo>
                            <a:lnTo>
                              <a:pt x="114" y="200"/>
                            </a:lnTo>
                            <a:lnTo>
                              <a:pt x="114" y="194"/>
                            </a:lnTo>
                            <a:lnTo>
                              <a:pt x="114" y="186"/>
                            </a:lnTo>
                            <a:lnTo>
                              <a:pt x="116" y="178"/>
                            </a:lnTo>
                            <a:lnTo>
                              <a:pt x="118" y="166"/>
                            </a:lnTo>
                            <a:lnTo>
                              <a:pt x="124" y="154"/>
                            </a:lnTo>
                            <a:lnTo>
                              <a:pt x="128" y="138"/>
                            </a:lnTo>
                            <a:lnTo>
                              <a:pt x="130" y="138"/>
                            </a:lnTo>
                            <a:lnTo>
                              <a:pt x="130" y="134"/>
                            </a:lnTo>
                            <a:lnTo>
                              <a:pt x="132" y="128"/>
                            </a:lnTo>
                            <a:lnTo>
                              <a:pt x="134" y="120"/>
                            </a:lnTo>
                            <a:lnTo>
                              <a:pt x="138" y="104"/>
                            </a:lnTo>
                            <a:lnTo>
                              <a:pt x="146" y="88"/>
                            </a:lnTo>
                            <a:lnTo>
                              <a:pt x="152" y="82"/>
                            </a:lnTo>
                            <a:lnTo>
                              <a:pt x="156" y="78"/>
                            </a:lnTo>
                            <a:lnTo>
                              <a:pt x="164" y="76"/>
                            </a:lnTo>
                            <a:lnTo>
                              <a:pt x="170" y="76"/>
                            </a:lnTo>
                            <a:lnTo>
                              <a:pt x="178" y="82"/>
                            </a:lnTo>
                            <a:lnTo>
                              <a:pt x="186" y="90"/>
                            </a:lnTo>
                            <a:lnTo>
                              <a:pt x="194" y="102"/>
                            </a:lnTo>
                            <a:lnTo>
                              <a:pt x="204" y="122"/>
                            </a:lnTo>
                            <a:lnTo>
                              <a:pt x="206" y="126"/>
                            </a:lnTo>
                            <a:lnTo>
                              <a:pt x="206" y="130"/>
                            </a:lnTo>
                            <a:lnTo>
                              <a:pt x="204" y="132"/>
                            </a:lnTo>
                            <a:lnTo>
                              <a:pt x="200" y="132"/>
                            </a:lnTo>
                            <a:lnTo>
                              <a:pt x="190" y="128"/>
                            </a:lnTo>
                            <a:lnTo>
                              <a:pt x="176" y="120"/>
                            </a:lnTo>
                            <a:lnTo>
                              <a:pt x="164" y="108"/>
                            </a:lnTo>
                            <a:lnTo>
                              <a:pt x="154" y="94"/>
                            </a:lnTo>
                            <a:lnTo>
                              <a:pt x="150" y="86"/>
                            </a:lnTo>
                            <a:lnTo>
                              <a:pt x="148" y="76"/>
                            </a:lnTo>
                            <a:lnTo>
                              <a:pt x="148" y="66"/>
                            </a:lnTo>
                            <a:lnTo>
                              <a:pt x="150" y="56"/>
                            </a:lnTo>
                            <a:lnTo>
                              <a:pt x="156" y="44"/>
                            </a:lnTo>
                            <a:lnTo>
                              <a:pt x="166" y="30"/>
                            </a:lnTo>
                            <a:lnTo>
                              <a:pt x="178" y="20"/>
                            </a:lnTo>
                            <a:lnTo>
                              <a:pt x="192" y="10"/>
                            </a:lnTo>
                            <a:lnTo>
                              <a:pt x="208" y="4"/>
                            </a:lnTo>
                            <a:lnTo>
                              <a:pt x="224" y="0"/>
                            </a:lnTo>
                            <a:lnTo>
                              <a:pt x="232" y="2"/>
                            </a:lnTo>
                            <a:lnTo>
                              <a:pt x="240" y="4"/>
                            </a:lnTo>
                            <a:lnTo>
                              <a:pt x="248" y="6"/>
                            </a:lnTo>
                            <a:lnTo>
                              <a:pt x="256" y="12"/>
                            </a:lnTo>
                            <a:lnTo>
                              <a:pt x="268" y="24"/>
                            </a:lnTo>
                            <a:lnTo>
                              <a:pt x="282" y="40"/>
                            </a:lnTo>
                            <a:lnTo>
                              <a:pt x="292" y="58"/>
                            </a:lnTo>
                            <a:lnTo>
                              <a:pt x="302" y="80"/>
                            </a:lnTo>
                            <a:lnTo>
                              <a:pt x="304" y="90"/>
                            </a:lnTo>
                            <a:lnTo>
                              <a:pt x="304" y="102"/>
                            </a:lnTo>
                            <a:lnTo>
                              <a:pt x="304" y="112"/>
                            </a:lnTo>
                            <a:lnTo>
                              <a:pt x="300" y="122"/>
                            </a:lnTo>
                            <a:lnTo>
                              <a:pt x="296" y="132"/>
                            </a:lnTo>
                            <a:lnTo>
                              <a:pt x="288" y="142"/>
                            </a:lnTo>
                            <a:lnTo>
                              <a:pt x="278" y="152"/>
                            </a:lnTo>
                            <a:lnTo>
                              <a:pt x="266" y="160"/>
                            </a:lnTo>
                          </a:path>
                        </a:pathLst>
                      </a:custGeom>
                      <a:noFill/>
                      <a:ln w="12700">
                        <a:solidFill>
                          <a:srgbClr val="9900CC"/>
                        </a:solidFill>
                        <a:round/>
                        <a:headEnd/>
                        <a:tailEnd/>
                      </a:ln>
                    </p:spPr>
                    <p:txBody>
                      <a:bodyPr/>
                      <a:lstStyle/>
                      <a:p>
                        <a:endParaRPr lang="cs-CZ"/>
                      </a:p>
                    </p:txBody>
                  </p:sp>
                  <p:sp>
                    <p:nvSpPr>
                      <p:cNvPr id="2078" name="Freeform 87"/>
                      <p:cNvSpPr>
                        <a:spLocks/>
                      </p:cNvSpPr>
                      <p:nvPr/>
                    </p:nvSpPr>
                    <p:spPr bwMode="auto">
                      <a:xfrm>
                        <a:off x="3006" y="3220"/>
                        <a:ext cx="152" cy="212"/>
                      </a:xfrm>
                      <a:custGeom>
                        <a:avLst/>
                        <a:gdLst>
                          <a:gd name="T0" fmla="*/ 72 w 152"/>
                          <a:gd name="T1" fmla="*/ 4 h 212"/>
                          <a:gd name="T2" fmla="*/ 68 w 152"/>
                          <a:gd name="T3" fmla="*/ 116 h 212"/>
                          <a:gd name="T4" fmla="*/ 0 w 152"/>
                          <a:gd name="T5" fmla="*/ 112 h 212"/>
                          <a:gd name="T6" fmla="*/ 72 w 152"/>
                          <a:gd name="T7" fmla="*/ 212 h 212"/>
                          <a:gd name="T8" fmla="*/ 152 w 152"/>
                          <a:gd name="T9" fmla="*/ 128 h 212"/>
                          <a:gd name="T10" fmla="*/ 96 w 152"/>
                          <a:gd name="T11" fmla="*/ 116 h 212"/>
                          <a:gd name="T12" fmla="*/ 152 w 152"/>
                          <a:gd name="T13" fmla="*/ 0 h 212"/>
                          <a:gd name="T14" fmla="*/ 72 w 152"/>
                          <a:gd name="T15" fmla="*/ 4 h 212"/>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212"/>
                          <a:gd name="T26" fmla="*/ 152 w 152"/>
                          <a:gd name="T27" fmla="*/ 212 h 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212">
                            <a:moveTo>
                              <a:pt x="72" y="4"/>
                            </a:moveTo>
                            <a:lnTo>
                              <a:pt x="68" y="116"/>
                            </a:lnTo>
                            <a:lnTo>
                              <a:pt x="0" y="112"/>
                            </a:lnTo>
                            <a:lnTo>
                              <a:pt x="72" y="212"/>
                            </a:lnTo>
                            <a:lnTo>
                              <a:pt x="152" y="128"/>
                            </a:lnTo>
                            <a:lnTo>
                              <a:pt x="96" y="116"/>
                            </a:lnTo>
                            <a:lnTo>
                              <a:pt x="152" y="0"/>
                            </a:lnTo>
                            <a:lnTo>
                              <a:pt x="72" y="4"/>
                            </a:lnTo>
                            <a:close/>
                          </a:path>
                        </a:pathLst>
                      </a:custGeom>
                      <a:solidFill>
                        <a:srgbClr val="888888"/>
                      </a:solidFill>
                      <a:ln w="9525">
                        <a:noFill/>
                        <a:round/>
                        <a:headEnd/>
                        <a:tailEnd/>
                      </a:ln>
                    </p:spPr>
                    <p:txBody>
                      <a:bodyPr/>
                      <a:lstStyle/>
                      <a:p>
                        <a:endParaRPr lang="cs-CZ"/>
                      </a:p>
                    </p:txBody>
                  </p:sp>
                  <p:sp>
                    <p:nvSpPr>
                      <p:cNvPr id="2079" name="Line 88"/>
                      <p:cNvSpPr>
                        <a:spLocks noChangeShapeType="1"/>
                      </p:cNvSpPr>
                      <p:nvPr/>
                    </p:nvSpPr>
                    <p:spPr bwMode="auto">
                      <a:xfrm flipH="1">
                        <a:off x="3078" y="3228"/>
                        <a:ext cx="4" cy="112"/>
                      </a:xfrm>
                      <a:prstGeom prst="line">
                        <a:avLst/>
                      </a:prstGeom>
                      <a:noFill/>
                      <a:ln w="12700">
                        <a:solidFill>
                          <a:srgbClr val="000000"/>
                        </a:solidFill>
                        <a:round/>
                        <a:headEnd/>
                        <a:tailEnd/>
                      </a:ln>
                    </p:spPr>
                    <p:txBody>
                      <a:bodyPr/>
                      <a:lstStyle/>
                      <a:p>
                        <a:endParaRPr lang="cs-CZ"/>
                      </a:p>
                    </p:txBody>
                  </p:sp>
                  <p:sp>
                    <p:nvSpPr>
                      <p:cNvPr id="2080" name="Line 89"/>
                      <p:cNvSpPr>
                        <a:spLocks noChangeShapeType="1"/>
                      </p:cNvSpPr>
                      <p:nvPr/>
                    </p:nvSpPr>
                    <p:spPr bwMode="auto">
                      <a:xfrm flipH="1" flipV="1">
                        <a:off x="3010" y="3336"/>
                        <a:ext cx="68" cy="4"/>
                      </a:xfrm>
                      <a:prstGeom prst="line">
                        <a:avLst/>
                      </a:prstGeom>
                      <a:noFill/>
                      <a:ln w="12700">
                        <a:solidFill>
                          <a:srgbClr val="000000"/>
                        </a:solidFill>
                        <a:round/>
                        <a:headEnd/>
                        <a:tailEnd/>
                      </a:ln>
                    </p:spPr>
                    <p:txBody>
                      <a:bodyPr/>
                      <a:lstStyle/>
                      <a:p>
                        <a:endParaRPr lang="cs-CZ"/>
                      </a:p>
                    </p:txBody>
                  </p:sp>
                  <p:sp>
                    <p:nvSpPr>
                      <p:cNvPr id="2081" name="Line 90"/>
                      <p:cNvSpPr>
                        <a:spLocks noChangeShapeType="1"/>
                      </p:cNvSpPr>
                      <p:nvPr/>
                    </p:nvSpPr>
                    <p:spPr bwMode="auto">
                      <a:xfrm>
                        <a:off x="3010" y="3336"/>
                        <a:ext cx="72" cy="100"/>
                      </a:xfrm>
                      <a:prstGeom prst="line">
                        <a:avLst/>
                      </a:prstGeom>
                      <a:noFill/>
                      <a:ln w="15875">
                        <a:solidFill>
                          <a:srgbClr val="000000"/>
                        </a:solidFill>
                        <a:round/>
                        <a:headEnd/>
                        <a:tailEnd/>
                      </a:ln>
                    </p:spPr>
                    <p:txBody>
                      <a:bodyPr/>
                      <a:lstStyle/>
                      <a:p>
                        <a:endParaRPr lang="cs-CZ"/>
                      </a:p>
                    </p:txBody>
                  </p:sp>
                  <p:sp>
                    <p:nvSpPr>
                      <p:cNvPr id="2082" name="Line 91"/>
                      <p:cNvSpPr>
                        <a:spLocks noChangeShapeType="1"/>
                      </p:cNvSpPr>
                      <p:nvPr/>
                    </p:nvSpPr>
                    <p:spPr bwMode="auto">
                      <a:xfrm flipV="1">
                        <a:off x="3082" y="3352"/>
                        <a:ext cx="80" cy="84"/>
                      </a:xfrm>
                      <a:prstGeom prst="line">
                        <a:avLst/>
                      </a:prstGeom>
                      <a:noFill/>
                      <a:ln w="15875">
                        <a:solidFill>
                          <a:srgbClr val="000000"/>
                        </a:solidFill>
                        <a:round/>
                        <a:headEnd/>
                        <a:tailEnd/>
                      </a:ln>
                    </p:spPr>
                    <p:txBody>
                      <a:bodyPr/>
                      <a:lstStyle/>
                      <a:p>
                        <a:endParaRPr lang="cs-CZ"/>
                      </a:p>
                    </p:txBody>
                  </p:sp>
                  <p:sp>
                    <p:nvSpPr>
                      <p:cNvPr id="2083" name="Line 92"/>
                      <p:cNvSpPr>
                        <a:spLocks noChangeShapeType="1"/>
                      </p:cNvSpPr>
                      <p:nvPr/>
                    </p:nvSpPr>
                    <p:spPr bwMode="auto">
                      <a:xfrm flipH="1" flipV="1">
                        <a:off x="3106" y="3340"/>
                        <a:ext cx="56" cy="12"/>
                      </a:xfrm>
                      <a:prstGeom prst="line">
                        <a:avLst/>
                      </a:prstGeom>
                      <a:noFill/>
                      <a:ln w="12700">
                        <a:solidFill>
                          <a:srgbClr val="000000"/>
                        </a:solidFill>
                        <a:round/>
                        <a:headEnd/>
                        <a:tailEnd/>
                      </a:ln>
                    </p:spPr>
                    <p:txBody>
                      <a:bodyPr/>
                      <a:lstStyle/>
                      <a:p>
                        <a:endParaRPr lang="cs-CZ"/>
                      </a:p>
                    </p:txBody>
                  </p:sp>
                  <p:sp>
                    <p:nvSpPr>
                      <p:cNvPr id="2084" name="Line 93"/>
                      <p:cNvSpPr>
                        <a:spLocks noChangeShapeType="1"/>
                      </p:cNvSpPr>
                      <p:nvPr/>
                    </p:nvSpPr>
                    <p:spPr bwMode="auto">
                      <a:xfrm flipV="1">
                        <a:off x="3106" y="3224"/>
                        <a:ext cx="56" cy="116"/>
                      </a:xfrm>
                      <a:prstGeom prst="line">
                        <a:avLst/>
                      </a:prstGeom>
                      <a:noFill/>
                      <a:ln w="15875">
                        <a:solidFill>
                          <a:srgbClr val="000000"/>
                        </a:solidFill>
                        <a:round/>
                        <a:headEnd/>
                        <a:tailEnd/>
                      </a:ln>
                    </p:spPr>
                    <p:txBody>
                      <a:bodyPr/>
                      <a:lstStyle/>
                      <a:p>
                        <a:endParaRPr lang="cs-CZ"/>
                      </a:p>
                    </p:txBody>
                  </p:sp>
                  <p:sp>
                    <p:nvSpPr>
                      <p:cNvPr id="2085" name="Text Box 94"/>
                      <p:cNvSpPr txBox="1">
                        <a:spLocks noChangeArrowheads="1"/>
                      </p:cNvSpPr>
                      <p:nvPr/>
                    </p:nvSpPr>
                    <p:spPr bwMode="auto">
                      <a:xfrm>
                        <a:off x="3472" y="2973"/>
                        <a:ext cx="1012" cy="212"/>
                      </a:xfrm>
                      <a:prstGeom prst="rect">
                        <a:avLst/>
                      </a:prstGeom>
                      <a:noFill/>
                      <a:ln w="9525">
                        <a:noFill/>
                        <a:miter lim="800000"/>
                        <a:headEnd/>
                        <a:tailEnd/>
                      </a:ln>
                    </p:spPr>
                    <p:txBody>
                      <a:bodyPr wrap="none">
                        <a:spAutoFit/>
                      </a:bodyPr>
                      <a:lstStyle/>
                      <a:p>
                        <a:pPr eaLnBrk="0" hangingPunct="0"/>
                        <a:r>
                          <a:rPr kumimoji="1" lang="fr-FR"/>
                          <a:t>Catabolic gene</a:t>
                        </a:r>
                      </a:p>
                    </p:txBody>
                  </p:sp>
                </p:grpSp>
              </p:grpSp>
            </p:grpSp>
            <p:sp>
              <p:nvSpPr>
                <p:cNvPr id="2068" name="Freeform 95"/>
                <p:cNvSpPr>
                  <a:spLocks/>
                </p:cNvSpPr>
                <p:nvPr/>
              </p:nvSpPr>
              <p:spPr bwMode="auto">
                <a:xfrm>
                  <a:off x="3732" y="2491"/>
                  <a:ext cx="374" cy="312"/>
                </a:xfrm>
                <a:custGeom>
                  <a:avLst/>
                  <a:gdLst>
                    <a:gd name="T0" fmla="*/ 98 w 374"/>
                    <a:gd name="T1" fmla="*/ 26 h 312"/>
                    <a:gd name="T2" fmla="*/ 102 w 374"/>
                    <a:gd name="T3" fmla="*/ 20 h 312"/>
                    <a:gd name="T4" fmla="*/ 106 w 374"/>
                    <a:gd name="T5" fmla="*/ 16 h 312"/>
                    <a:gd name="T6" fmla="*/ 110 w 374"/>
                    <a:gd name="T7" fmla="*/ 12 h 312"/>
                    <a:gd name="T8" fmla="*/ 114 w 374"/>
                    <a:gd name="T9" fmla="*/ 8 h 312"/>
                    <a:gd name="T10" fmla="*/ 84 w 374"/>
                    <a:gd name="T11" fmla="*/ 6 h 312"/>
                    <a:gd name="T12" fmla="*/ 54 w 374"/>
                    <a:gd name="T13" fmla="*/ 6 h 312"/>
                    <a:gd name="T14" fmla="*/ 26 w 374"/>
                    <a:gd name="T15" fmla="*/ 4 h 312"/>
                    <a:gd name="T16" fmla="*/ 0 w 374"/>
                    <a:gd name="T17" fmla="*/ 0 h 312"/>
                    <a:gd name="T18" fmla="*/ 14 w 374"/>
                    <a:gd name="T19" fmla="*/ 20 h 312"/>
                    <a:gd name="T20" fmla="*/ 28 w 374"/>
                    <a:gd name="T21" fmla="*/ 42 h 312"/>
                    <a:gd name="T22" fmla="*/ 40 w 374"/>
                    <a:gd name="T23" fmla="*/ 68 h 312"/>
                    <a:gd name="T24" fmla="*/ 50 w 374"/>
                    <a:gd name="T25" fmla="*/ 96 h 312"/>
                    <a:gd name="T26" fmla="*/ 54 w 374"/>
                    <a:gd name="T27" fmla="*/ 92 h 312"/>
                    <a:gd name="T28" fmla="*/ 56 w 374"/>
                    <a:gd name="T29" fmla="*/ 88 h 312"/>
                    <a:gd name="T30" fmla="*/ 60 w 374"/>
                    <a:gd name="T31" fmla="*/ 82 h 312"/>
                    <a:gd name="T32" fmla="*/ 62 w 374"/>
                    <a:gd name="T33" fmla="*/ 76 h 312"/>
                    <a:gd name="T34" fmla="*/ 90 w 374"/>
                    <a:gd name="T35" fmla="*/ 104 h 312"/>
                    <a:gd name="T36" fmla="*/ 116 w 374"/>
                    <a:gd name="T37" fmla="*/ 134 h 312"/>
                    <a:gd name="T38" fmla="*/ 142 w 374"/>
                    <a:gd name="T39" fmla="*/ 162 h 312"/>
                    <a:gd name="T40" fmla="*/ 168 w 374"/>
                    <a:gd name="T41" fmla="*/ 190 h 312"/>
                    <a:gd name="T42" fmla="*/ 192 w 374"/>
                    <a:gd name="T43" fmla="*/ 218 h 312"/>
                    <a:gd name="T44" fmla="*/ 218 w 374"/>
                    <a:gd name="T45" fmla="*/ 248 h 312"/>
                    <a:gd name="T46" fmla="*/ 240 w 374"/>
                    <a:gd name="T47" fmla="*/ 280 h 312"/>
                    <a:gd name="T48" fmla="*/ 262 w 374"/>
                    <a:gd name="T49" fmla="*/ 312 h 312"/>
                    <a:gd name="T50" fmla="*/ 280 w 374"/>
                    <a:gd name="T51" fmla="*/ 296 h 312"/>
                    <a:gd name="T52" fmla="*/ 294 w 374"/>
                    <a:gd name="T53" fmla="*/ 280 h 312"/>
                    <a:gd name="T54" fmla="*/ 310 w 374"/>
                    <a:gd name="T55" fmla="*/ 264 h 312"/>
                    <a:gd name="T56" fmla="*/ 326 w 374"/>
                    <a:gd name="T57" fmla="*/ 252 h 312"/>
                    <a:gd name="T58" fmla="*/ 338 w 374"/>
                    <a:gd name="T59" fmla="*/ 240 h 312"/>
                    <a:gd name="T60" fmla="*/ 350 w 374"/>
                    <a:gd name="T61" fmla="*/ 232 h 312"/>
                    <a:gd name="T62" fmla="*/ 362 w 374"/>
                    <a:gd name="T63" fmla="*/ 224 h 312"/>
                    <a:gd name="T64" fmla="*/ 374 w 374"/>
                    <a:gd name="T65" fmla="*/ 218 h 312"/>
                    <a:gd name="T66" fmla="*/ 340 w 374"/>
                    <a:gd name="T67" fmla="*/ 190 h 312"/>
                    <a:gd name="T68" fmla="*/ 306 w 374"/>
                    <a:gd name="T69" fmla="*/ 162 h 312"/>
                    <a:gd name="T70" fmla="*/ 270 w 374"/>
                    <a:gd name="T71" fmla="*/ 138 h 312"/>
                    <a:gd name="T72" fmla="*/ 234 w 374"/>
                    <a:gd name="T73" fmla="*/ 114 h 312"/>
                    <a:gd name="T74" fmla="*/ 200 w 374"/>
                    <a:gd name="T75" fmla="*/ 90 h 312"/>
                    <a:gd name="T76" fmla="*/ 166 w 374"/>
                    <a:gd name="T77" fmla="*/ 68 h 312"/>
                    <a:gd name="T78" fmla="*/ 132 w 374"/>
                    <a:gd name="T79" fmla="*/ 46 h 312"/>
                    <a:gd name="T80" fmla="*/ 98 w 374"/>
                    <a:gd name="T81" fmla="*/ 26 h 3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4"/>
                    <a:gd name="T124" fmla="*/ 0 h 312"/>
                    <a:gd name="T125" fmla="*/ 374 w 374"/>
                    <a:gd name="T126" fmla="*/ 312 h 3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4" h="312">
                      <a:moveTo>
                        <a:pt x="98" y="26"/>
                      </a:moveTo>
                      <a:lnTo>
                        <a:pt x="102" y="20"/>
                      </a:lnTo>
                      <a:lnTo>
                        <a:pt x="106" y="16"/>
                      </a:lnTo>
                      <a:lnTo>
                        <a:pt x="110" y="12"/>
                      </a:lnTo>
                      <a:lnTo>
                        <a:pt x="114" y="8"/>
                      </a:lnTo>
                      <a:lnTo>
                        <a:pt x="84" y="6"/>
                      </a:lnTo>
                      <a:lnTo>
                        <a:pt x="54" y="6"/>
                      </a:lnTo>
                      <a:lnTo>
                        <a:pt x="26" y="4"/>
                      </a:lnTo>
                      <a:lnTo>
                        <a:pt x="0" y="0"/>
                      </a:lnTo>
                      <a:lnTo>
                        <a:pt x="14" y="20"/>
                      </a:lnTo>
                      <a:lnTo>
                        <a:pt x="28" y="42"/>
                      </a:lnTo>
                      <a:lnTo>
                        <a:pt x="40" y="68"/>
                      </a:lnTo>
                      <a:lnTo>
                        <a:pt x="50" y="96"/>
                      </a:lnTo>
                      <a:lnTo>
                        <a:pt x="54" y="92"/>
                      </a:lnTo>
                      <a:lnTo>
                        <a:pt x="56" y="88"/>
                      </a:lnTo>
                      <a:lnTo>
                        <a:pt x="60" y="82"/>
                      </a:lnTo>
                      <a:lnTo>
                        <a:pt x="62" y="76"/>
                      </a:lnTo>
                      <a:lnTo>
                        <a:pt x="90" y="104"/>
                      </a:lnTo>
                      <a:lnTo>
                        <a:pt x="116" y="134"/>
                      </a:lnTo>
                      <a:lnTo>
                        <a:pt x="142" y="162"/>
                      </a:lnTo>
                      <a:lnTo>
                        <a:pt x="168" y="190"/>
                      </a:lnTo>
                      <a:lnTo>
                        <a:pt x="192" y="218"/>
                      </a:lnTo>
                      <a:lnTo>
                        <a:pt x="218" y="248"/>
                      </a:lnTo>
                      <a:lnTo>
                        <a:pt x="240" y="280"/>
                      </a:lnTo>
                      <a:lnTo>
                        <a:pt x="262" y="312"/>
                      </a:lnTo>
                      <a:lnTo>
                        <a:pt x="280" y="296"/>
                      </a:lnTo>
                      <a:lnTo>
                        <a:pt x="294" y="280"/>
                      </a:lnTo>
                      <a:lnTo>
                        <a:pt x="310" y="264"/>
                      </a:lnTo>
                      <a:lnTo>
                        <a:pt x="326" y="252"/>
                      </a:lnTo>
                      <a:lnTo>
                        <a:pt x="338" y="240"/>
                      </a:lnTo>
                      <a:lnTo>
                        <a:pt x="350" y="232"/>
                      </a:lnTo>
                      <a:lnTo>
                        <a:pt x="362" y="224"/>
                      </a:lnTo>
                      <a:lnTo>
                        <a:pt x="374" y="218"/>
                      </a:lnTo>
                      <a:lnTo>
                        <a:pt x="340" y="190"/>
                      </a:lnTo>
                      <a:lnTo>
                        <a:pt x="306" y="162"/>
                      </a:lnTo>
                      <a:lnTo>
                        <a:pt x="270" y="138"/>
                      </a:lnTo>
                      <a:lnTo>
                        <a:pt x="234" y="114"/>
                      </a:lnTo>
                      <a:lnTo>
                        <a:pt x="200" y="90"/>
                      </a:lnTo>
                      <a:lnTo>
                        <a:pt x="166" y="68"/>
                      </a:lnTo>
                      <a:lnTo>
                        <a:pt x="132" y="46"/>
                      </a:lnTo>
                      <a:lnTo>
                        <a:pt x="98" y="26"/>
                      </a:lnTo>
                      <a:close/>
                    </a:path>
                  </a:pathLst>
                </a:custGeom>
                <a:solidFill>
                  <a:srgbClr val="005500"/>
                </a:solidFill>
                <a:ln w="12700">
                  <a:solidFill>
                    <a:srgbClr val="005500"/>
                  </a:solidFill>
                  <a:round/>
                  <a:headEnd/>
                  <a:tailEnd/>
                </a:ln>
              </p:spPr>
              <p:txBody>
                <a:bodyPr/>
                <a:lstStyle/>
                <a:p>
                  <a:endParaRPr lang="cs-CZ"/>
                </a:p>
              </p:txBody>
            </p:sp>
          </p:grpSp>
          <p:pic>
            <p:nvPicPr>
              <p:cNvPr id="2066" name="Picture 96"/>
              <p:cNvPicPr>
                <a:picLocks noChangeAspect="1" noChangeArrowheads="1"/>
              </p:cNvPicPr>
              <p:nvPr/>
            </p:nvPicPr>
            <p:blipFill>
              <a:blip r:embed="rId7" cstate="print"/>
              <a:srcRect/>
              <a:stretch>
                <a:fillRect/>
              </a:stretch>
            </p:blipFill>
            <p:spPr bwMode="auto">
              <a:xfrm rot="19182502" flipV="1">
                <a:off x="3969" y="2795"/>
                <a:ext cx="402" cy="141"/>
              </a:xfrm>
              <a:prstGeom prst="rect">
                <a:avLst/>
              </a:prstGeom>
              <a:noFill/>
              <a:ln w="9525">
                <a:noFill/>
                <a:miter lim="800000"/>
                <a:headEnd/>
                <a:tailEnd/>
              </a:ln>
            </p:spPr>
          </p:pic>
        </p:grpSp>
      </p:grpSp>
      <p:grpSp>
        <p:nvGrpSpPr>
          <p:cNvPr id="20" name="Group 97"/>
          <p:cNvGrpSpPr>
            <a:grpSpLocks/>
          </p:cNvGrpSpPr>
          <p:nvPr/>
        </p:nvGrpSpPr>
        <p:grpSpPr bwMode="auto">
          <a:xfrm>
            <a:off x="7129463" y="3476625"/>
            <a:ext cx="1944687" cy="457200"/>
            <a:chOff x="4513" y="2008"/>
            <a:chExt cx="1225" cy="288"/>
          </a:xfrm>
        </p:grpSpPr>
        <p:sp>
          <p:nvSpPr>
            <p:cNvPr id="2061" name="Text Box 98"/>
            <p:cNvSpPr txBox="1">
              <a:spLocks noChangeArrowheads="1"/>
            </p:cNvSpPr>
            <p:nvPr/>
          </p:nvSpPr>
          <p:spPr bwMode="auto">
            <a:xfrm>
              <a:off x="5272" y="2008"/>
              <a:ext cx="466" cy="288"/>
            </a:xfrm>
            <a:prstGeom prst="rect">
              <a:avLst/>
            </a:prstGeom>
            <a:noFill/>
            <a:ln w="9525">
              <a:noFill/>
              <a:miter lim="800000"/>
              <a:headEnd/>
              <a:tailEnd/>
            </a:ln>
          </p:spPr>
          <p:txBody>
            <a:bodyPr wrap="none">
              <a:spAutoFit/>
            </a:bodyPr>
            <a:lstStyle/>
            <a:p>
              <a:r>
                <a:rPr lang="en-GB" sz="2400"/>
                <a:t>CO</a:t>
              </a:r>
              <a:r>
                <a:rPr lang="en-GB" sz="2400" baseline="-25000"/>
                <a:t>2</a:t>
              </a:r>
              <a:endParaRPr lang="en-GB" sz="2400"/>
            </a:p>
          </p:txBody>
        </p:sp>
        <p:sp>
          <p:nvSpPr>
            <p:cNvPr id="2062" name="Line 99"/>
            <p:cNvSpPr>
              <a:spLocks noChangeShapeType="1"/>
            </p:cNvSpPr>
            <p:nvPr/>
          </p:nvSpPr>
          <p:spPr bwMode="auto">
            <a:xfrm>
              <a:off x="4513" y="2125"/>
              <a:ext cx="771" cy="0"/>
            </a:xfrm>
            <a:prstGeom prst="line">
              <a:avLst/>
            </a:prstGeom>
            <a:noFill/>
            <a:ln w="25400">
              <a:solidFill>
                <a:schemeClr val="tx1"/>
              </a:solidFill>
              <a:round/>
              <a:headEnd/>
              <a:tailEnd type="triangle" w="lg" len="lg"/>
            </a:ln>
          </p:spPr>
          <p:txBody>
            <a:bodyPr/>
            <a:lstStyle/>
            <a:p>
              <a:endParaRPr lang="cs-CZ"/>
            </a:p>
          </p:txBody>
        </p:sp>
      </p:grpSp>
      <p:sp>
        <p:nvSpPr>
          <p:cNvPr id="98" name="TextovéPole 97"/>
          <p:cNvSpPr txBox="1"/>
          <p:nvPr/>
        </p:nvSpPr>
        <p:spPr>
          <a:xfrm>
            <a:off x="3491880" y="1052736"/>
            <a:ext cx="2470548" cy="584775"/>
          </a:xfrm>
          <a:prstGeom prst="rect">
            <a:avLst/>
          </a:prstGeom>
          <a:noFill/>
        </p:spPr>
        <p:txBody>
          <a:bodyPr wrap="none" rtlCol="0">
            <a:spAutoFit/>
          </a:bodyPr>
          <a:lstStyle/>
          <a:p>
            <a:pPr marL="180975" indent="-180975">
              <a:buFont typeface="Arial" pitchFamily="34" charset="0"/>
              <a:buChar char="•"/>
            </a:pPr>
            <a:r>
              <a:rPr lang="cs-CZ" dirty="0" smtClean="0"/>
              <a:t>konstitutivní enzymy</a:t>
            </a:r>
          </a:p>
          <a:p>
            <a:pPr marL="180975" indent="-180975">
              <a:buFont typeface="Arial" pitchFamily="34" charset="0"/>
              <a:buChar char="•"/>
            </a:pPr>
            <a:r>
              <a:rPr lang="cs-CZ" dirty="0" err="1" smtClean="0"/>
              <a:t>inducibilní</a:t>
            </a:r>
            <a:r>
              <a:rPr lang="cs-CZ" dirty="0" smtClean="0"/>
              <a:t> enzymy</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Biotransformace organických polutantů MO</a:t>
            </a:r>
            <a:endParaRPr lang="cs-CZ" dirty="0"/>
          </a:p>
        </p:txBody>
      </p:sp>
      <p:sp>
        <p:nvSpPr>
          <p:cNvPr id="33795" name="Zástupný symbol pro obsah 2"/>
          <p:cNvSpPr>
            <a:spLocks noGrp="1"/>
          </p:cNvSpPr>
          <p:nvPr>
            <p:ph idx="1"/>
          </p:nvPr>
        </p:nvSpPr>
        <p:spPr>
          <a:xfrm>
            <a:off x="250825" y="1052513"/>
            <a:ext cx="8891588" cy="5256212"/>
          </a:xfrm>
        </p:spPr>
        <p:txBody>
          <a:bodyPr/>
          <a:lstStyle/>
          <a:p>
            <a:r>
              <a:rPr lang="cs-CZ" sz="1600" dirty="0" smtClean="0"/>
              <a:t>geny či operony kódující degradační enzymy jsou často kódovány na </a:t>
            </a:r>
            <a:r>
              <a:rPr lang="cs-CZ" sz="1600" b="1" dirty="0" err="1" smtClean="0"/>
              <a:t>plasmidech</a:t>
            </a:r>
            <a:endParaRPr lang="cs-CZ" sz="1600" b="1" dirty="0" smtClean="0"/>
          </a:p>
          <a:p>
            <a:r>
              <a:rPr lang="cs-CZ" sz="1600" dirty="0" smtClean="0"/>
              <a:t>to umožňuje genetické inženýrství nových degradátorů („</a:t>
            </a:r>
            <a:r>
              <a:rPr lang="cs-CZ" sz="1600" dirty="0" err="1" smtClean="0"/>
              <a:t>superbiodegradátoři</a:t>
            </a:r>
            <a:r>
              <a:rPr lang="cs-CZ" sz="1600" dirty="0" smtClean="0"/>
              <a:t>“) nebo snahy urychlit kinetiku (přirozené degradace jsou pomalé) nebo vývoj </a:t>
            </a:r>
            <a:r>
              <a:rPr lang="cs-CZ" sz="1600" u="sng" dirty="0" err="1" smtClean="0"/>
              <a:t>biosensorů</a:t>
            </a:r>
            <a:endParaRPr lang="cs-CZ" sz="1600" u="sng" dirty="0" smtClean="0"/>
          </a:p>
          <a:p>
            <a:r>
              <a:rPr lang="cs-CZ" sz="1600" dirty="0" smtClean="0"/>
              <a:t>např. </a:t>
            </a:r>
            <a:r>
              <a:rPr lang="cs-CZ" sz="1600" i="1" dirty="0" smtClean="0"/>
              <a:t>Pseudomonas</a:t>
            </a:r>
            <a:r>
              <a:rPr lang="cs-CZ" sz="1600" dirty="0" smtClean="0"/>
              <a:t> </a:t>
            </a:r>
            <a:r>
              <a:rPr lang="cs-CZ" sz="1600" dirty="0" err="1" smtClean="0"/>
              <a:t>sp</a:t>
            </a:r>
            <a:r>
              <a:rPr lang="cs-CZ" sz="1600" dirty="0" smtClean="0"/>
              <a:t>. schopné degradovat více než 100 polutantů</a:t>
            </a:r>
          </a:p>
          <a:p>
            <a:r>
              <a:rPr lang="cs-CZ" sz="1600" dirty="0" smtClean="0"/>
              <a:t>je také možné vymizení schopnosti (udržování selekčního tlaku při řízených </a:t>
            </a:r>
            <a:r>
              <a:rPr lang="cs-CZ" sz="1600" dirty="0" err="1" smtClean="0"/>
              <a:t>bioremediacích</a:t>
            </a:r>
            <a:r>
              <a:rPr lang="cs-CZ" sz="1600" dirty="0" smtClean="0"/>
              <a:t>)</a:t>
            </a:r>
          </a:p>
        </p:txBody>
      </p:sp>
      <p:pic>
        <p:nvPicPr>
          <p:cNvPr id="33796" name="Picture 2"/>
          <p:cNvPicPr>
            <a:picLocks noChangeAspect="1" noChangeArrowheads="1"/>
          </p:cNvPicPr>
          <p:nvPr/>
        </p:nvPicPr>
        <p:blipFill>
          <a:blip r:embed="rId2" cstate="print"/>
          <a:srcRect/>
          <a:stretch>
            <a:fillRect/>
          </a:stretch>
        </p:blipFill>
        <p:spPr bwMode="auto">
          <a:xfrm>
            <a:off x="0" y="2636838"/>
            <a:ext cx="5046663" cy="3529012"/>
          </a:xfrm>
          <a:prstGeom prst="rect">
            <a:avLst/>
          </a:prstGeom>
          <a:noFill/>
          <a:ln w="9525">
            <a:solidFill>
              <a:schemeClr val="accent1"/>
            </a:solidFill>
            <a:miter lim="800000"/>
            <a:headEnd/>
            <a:tailEnd/>
          </a:ln>
        </p:spPr>
      </p:pic>
      <p:pic>
        <p:nvPicPr>
          <p:cNvPr id="33797" name="Picture 3"/>
          <p:cNvPicPr>
            <a:picLocks noChangeAspect="1" noChangeArrowheads="1"/>
          </p:cNvPicPr>
          <p:nvPr/>
        </p:nvPicPr>
        <p:blipFill>
          <a:blip r:embed="rId3" cstate="print"/>
          <a:srcRect r="34428" b="74619"/>
          <a:stretch>
            <a:fillRect/>
          </a:stretch>
        </p:blipFill>
        <p:spPr bwMode="auto">
          <a:xfrm>
            <a:off x="5111750" y="5543550"/>
            <a:ext cx="4032250" cy="1314450"/>
          </a:xfrm>
          <a:prstGeom prst="rect">
            <a:avLst/>
          </a:prstGeom>
          <a:noFill/>
          <a:ln w="9525">
            <a:solidFill>
              <a:schemeClr val="accent1"/>
            </a:solidFill>
            <a:miter lim="800000"/>
            <a:headEnd/>
            <a:tailEnd/>
          </a:ln>
        </p:spPr>
      </p:pic>
      <p:pic>
        <p:nvPicPr>
          <p:cNvPr id="33798" name="Picture 3"/>
          <p:cNvPicPr>
            <a:picLocks noChangeAspect="1" noChangeArrowheads="1"/>
          </p:cNvPicPr>
          <p:nvPr/>
        </p:nvPicPr>
        <p:blipFill>
          <a:blip r:embed="rId4" cstate="print"/>
          <a:srcRect t="25185"/>
          <a:stretch>
            <a:fillRect/>
          </a:stretch>
        </p:blipFill>
        <p:spPr bwMode="auto">
          <a:xfrm>
            <a:off x="5121275" y="2951163"/>
            <a:ext cx="4022725" cy="2535237"/>
          </a:xfrm>
          <a:prstGeom prst="rect">
            <a:avLst/>
          </a:prstGeom>
          <a:noFill/>
          <a:ln w="9525">
            <a:solidFill>
              <a:schemeClr val="accent1"/>
            </a:solidFill>
            <a:miter lim="800000"/>
            <a:headEnd/>
            <a:tailEnd/>
          </a:ln>
        </p:spPr>
      </p:pic>
      <p:sp>
        <p:nvSpPr>
          <p:cNvPr id="7" name="Šipka dolů 6"/>
          <p:cNvSpPr/>
          <p:nvPr/>
        </p:nvSpPr>
        <p:spPr>
          <a:xfrm>
            <a:off x="8820472" y="1556792"/>
            <a:ext cx="216024" cy="12955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Šipka dolů 7"/>
          <p:cNvSpPr/>
          <p:nvPr/>
        </p:nvSpPr>
        <p:spPr>
          <a:xfrm>
            <a:off x="179512" y="2060848"/>
            <a:ext cx="252288" cy="719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1745" name="Picture 1"/>
          <p:cNvPicPr>
            <a:picLocks noChangeAspect="1" noChangeArrowheads="1"/>
          </p:cNvPicPr>
          <p:nvPr/>
        </p:nvPicPr>
        <p:blipFill>
          <a:blip r:embed="rId5" cstate="print"/>
          <a:srcRect/>
          <a:stretch>
            <a:fillRect/>
          </a:stretch>
        </p:blipFill>
        <p:spPr bwMode="auto">
          <a:xfrm>
            <a:off x="7951305" y="260648"/>
            <a:ext cx="1191108" cy="105308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Biotransformace organických polutantů MO</a:t>
            </a:r>
            <a:endParaRPr lang="cs-CZ" dirty="0"/>
          </a:p>
        </p:txBody>
      </p:sp>
      <p:sp>
        <p:nvSpPr>
          <p:cNvPr id="39939" name="Zástupný symbol pro obsah 3"/>
          <p:cNvSpPr>
            <a:spLocks noGrp="1"/>
          </p:cNvSpPr>
          <p:nvPr>
            <p:ph idx="1"/>
          </p:nvPr>
        </p:nvSpPr>
        <p:spPr>
          <a:xfrm>
            <a:off x="250825" y="981075"/>
            <a:ext cx="8642350" cy="5327650"/>
          </a:xfrm>
        </p:spPr>
        <p:txBody>
          <a:bodyPr/>
          <a:lstStyle/>
          <a:p>
            <a:r>
              <a:rPr lang="cs-CZ" dirty="0" smtClean="0"/>
              <a:t>Stejný princip jako u organických látek (celulóza, lignin …)</a:t>
            </a:r>
          </a:p>
          <a:p>
            <a:r>
              <a:rPr lang="cs-CZ" dirty="0" smtClean="0"/>
              <a:t>série degradačních kroků podmíněných enzymy:</a:t>
            </a:r>
          </a:p>
          <a:p>
            <a:r>
              <a:rPr lang="cs-CZ" b="1" dirty="0" smtClean="0"/>
              <a:t>Extracelulární</a:t>
            </a:r>
            <a:r>
              <a:rPr lang="cs-CZ" dirty="0" smtClean="0"/>
              <a:t> - pokud je potřeba rozštěpit makromolekuly na menší látky, které mohou projít do buňky</a:t>
            </a:r>
          </a:p>
          <a:p>
            <a:r>
              <a:rPr lang="cs-CZ" b="1" dirty="0" smtClean="0"/>
              <a:t>Intracelulární</a:t>
            </a:r>
            <a:r>
              <a:rPr lang="cs-CZ" dirty="0" smtClean="0"/>
              <a:t> - další degradace</a:t>
            </a:r>
          </a:p>
          <a:p>
            <a:r>
              <a:rPr lang="cs-CZ" dirty="0" smtClean="0"/>
              <a:t>Pokud nějaký enzym chybí - </a:t>
            </a:r>
            <a:r>
              <a:rPr lang="cs-CZ" b="1" dirty="0" smtClean="0"/>
              <a:t>konec degradace u meziproduktu </a:t>
            </a:r>
          </a:p>
          <a:p>
            <a:endParaRPr lang="cs-CZ" dirty="0" smtClean="0"/>
          </a:p>
          <a:p>
            <a:endParaRPr lang="cs-CZ" dirty="0" smtClean="0"/>
          </a:p>
        </p:txBody>
      </p:sp>
      <p:pic>
        <p:nvPicPr>
          <p:cNvPr id="39940" name="Picture 1"/>
          <p:cNvPicPr>
            <a:picLocks noChangeAspect="1" noChangeArrowheads="1"/>
          </p:cNvPicPr>
          <p:nvPr/>
        </p:nvPicPr>
        <p:blipFill>
          <a:blip r:embed="rId2" cstate="print"/>
          <a:srcRect/>
          <a:stretch>
            <a:fillRect/>
          </a:stretch>
        </p:blipFill>
        <p:spPr bwMode="auto">
          <a:xfrm>
            <a:off x="0" y="3265488"/>
            <a:ext cx="5435600" cy="359251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p:txBody>
          <a:bodyPr/>
          <a:lstStyle/>
          <a:p>
            <a:pPr eaLnBrk="1" hangingPunct="1">
              <a:defRPr/>
            </a:pPr>
            <a:r>
              <a:rPr lang="cs-CZ" sz="2400" dirty="0" smtClean="0"/>
              <a:t>Bi6420: Ekotoxikologie mikroorganismů</a:t>
            </a:r>
            <a:r>
              <a:rPr lang="cs-CZ" dirty="0" smtClean="0"/>
              <a:t/>
            </a:r>
            <a:br>
              <a:rPr lang="cs-CZ" dirty="0" smtClean="0"/>
            </a:br>
            <a:r>
              <a:rPr lang="cs-CZ" dirty="0" smtClean="0"/>
              <a:t>Část 2: MO a toxické látky</a:t>
            </a:r>
            <a:endParaRPr lang="cs-CZ" dirty="0"/>
          </a:p>
        </p:txBody>
      </p:sp>
      <p:sp>
        <p:nvSpPr>
          <p:cNvPr id="23555" name="Podnadpis 2"/>
          <p:cNvSpPr>
            <a:spLocks noGrp="1"/>
          </p:cNvSpPr>
          <p:nvPr>
            <p:ph type="subTitle" idx="1"/>
          </p:nvPr>
        </p:nvSpPr>
        <p:spPr>
          <a:xfrm>
            <a:off x="1371600" y="3716338"/>
            <a:ext cx="6400800" cy="1922462"/>
          </a:xfrm>
        </p:spPr>
        <p:txBody>
          <a:bodyPr/>
          <a:lstStyle/>
          <a:p>
            <a:r>
              <a:rPr lang="cs-CZ" smtClean="0"/>
              <a:t>Biodostupnost toxických látek pro MO v prostředí</a:t>
            </a:r>
          </a:p>
          <a:p>
            <a:r>
              <a:rPr lang="cs-CZ" smtClean="0"/>
              <a:t>Vstup toxických látek do MO a povrchové bariéry</a:t>
            </a:r>
          </a:p>
          <a:p>
            <a:r>
              <a:rPr lang="cs-CZ" smtClean="0"/>
              <a:t>Interakce toxikantů s mikrobiálními buňkami, obrana MO proti toxikantům, toxicita, biodegradace polutantů</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Biotransformace organických polutantů MO</a:t>
            </a:r>
            <a:endParaRPr lang="cs-CZ" dirty="0"/>
          </a:p>
        </p:txBody>
      </p:sp>
      <p:sp>
        <p:nvSpPr>
          <p:cNvPr id="30723" name="Zástupný symbol pro obsah 3"/>
          <p:cNvSpPr>
            <a:spLocks noGrp="1"/>
          </p:cNvSpPr>
          <p:nvPr>
            <p:ph idx="1"/>
          </p:nvPr>
        </p:nvSpPr>
        <p:spPr>
          <a:xfrm>
            <a:off x="250825" y="981075"/>
            <a:ext cx="8642350" cy="5327650"/>
          </a:xfrm>
        </p:spPr>
        <p:txBody>
          <a:bodyPr/>
          <a:lstStyle/>
          <a:p>
            <a:pPr marL="354013" indent="-342900">
              <a:buFont typeface="Arial" pitchFamily="34" charset="0"/>
              <a:buAutoNum type="alphaLcParenR"/>
            </a:pPr>
            <a:r>
              <a:rPr lang="cs-CZ" sz="1800" dirty="0" smtClean="0">
                <a:sym typeface="Wingdings" pitchFamily="2" charset="2"/>
              </a:rPr>
              <a:t>Částečná změna (</a:t>
            </a:r>
            <a:r>
              <a:rPr lang="cs-CZ" sz="1800" dirty="0" err="1" smtClean="0">
                <a:sym typeface="Wingdings" pitchFamily="2" charset="2"/>
              </a:rPr>
              <a:t>metabolizace</a:t>
            </a:r>
            <a:r>
              <a:rPr lang="cs-CZ" sz="1800" dirty="0" smtClean="0">
                <a:sym typeface="Wingdings" pitchFamily="2" charset="2"/>
              </a:rPr>
              <a:t>, částečná oxidace, hydroxylace, </a:t>
            </a:r>
            <a:r>
              <a:rPr lang="cs-CZ" sz="1800" dirty="0" err="1" smtClean="0">
                <a:sym typeface="Wingdings" pitchFamily="2" charset="2"/>
              </a:rPr>
              <a:t>dehalogenace</a:t>
            </a:r>
            <a:r>
              <a:rPr lang="cs-CZ" sz="1800" dirty="0" smtClean="0">
                <a:sym typeface="Wingdings" pitchFamily="2" charset="2"/>
              </a:rPr>
              <a:t> …) s cílem zisku energie či obrany před </a:t>
            </a:r>
            <a:r>
              <a:rPr lang="cs-CZ" sz="1800" dirty="0" err="1" smtClean="0">
                <a:sym typeface="Wingdings" pitchFamily="2" charset="2"/>
              </a:rPr>
              <a:t>toxikantem</a:t>
            </a:r>
            <a:r>
              <a:rPr lang="cs-CZ" sz="1800" dirty="0" smtClean="0">
                <a:sym typeface="Wingdings" pitchFamily="2" charset="2"/>
              </a:rPr>
              <a:t> = </a:t>
            </a:r>
            <a:r>
              <a:rPr lang="cs-CZ" sz="1800" b="1" dirty="0" smtClean="0">
                <a:sym typeface="Wingdings" pitchFamily="2" charset="2"/>
              </a:rPr>
              <a:t>primární </a:t>
            </a:r>
            <a:r>
              <a:rPr lang="cs-CZ" sz="1800" b="1" u="sng" dirty="0" smtClean="0">
                <a:sym typeface="Wingdings" pitchFamily="2" charset="2"/>
              </a:rPr>
              <a:t>biodegradace</a:t>
            </a:r>
            <a:r>
              <a:rPr lang="cs-CZ" sz="1800" dirty="0" smtClean="0">
                <a:sym typeface="Wingdings" pitchFamily="2" charset="2"/>
              </a:rPr>
              <a:t>; často v anaerobním prostředí; řada enzymatických kroků</a:t>
            </a:r>
          </a:p>
          <a:p>
            <a:pPr marL="354013" indent="-342900">
              <a:buFont typeface="Arial" pitchFamily="34" charset="0"/>
              <a:buAutoNum type="alphaLcParenR"/>
            </a:pPr>
            <a:endParaRPr lang="cs-CZ" sz="1800" dirty="0" smtClean="0">
              <a:sym typeface="Wingdings" pitchFamily="2" charset="2"/>
            </a:endParaRPr>
          </a:p>
          <a:p>
            <a:pPr marL="354013" indent="-342900">
              <a:buFont typeface="Arial" pitchFamily="34" charset="0"/>
              <a:buAutoNum type="alphaLcParenR"/>
            </a:pPr>
            <a:endParaRPr lang="cs-CZ" sz="1800" dirty="0" smtClean="0">
              <a:sym typeface="Wingdings" pitchFamily="2" charset="2"/>
            </a:endParaRPr>
          </a:p>
          <a:p>
            <a:pPr marL="354013" indent="-342900">
              <a:buFont typeface="Arial" pitchFamily="34" charset="0"/>
              <a:buAutoNum type="alphaLcParenR"/>
            </a:pPr>
            <a:endParaRPr lang="cs-CZ" sz="1800" dirty="0" smtClean="0">
              <a:sym typeface="Wingdings" pitchFamily="2" charset="2"/>
            </a:endParaRPr>
          </a:p>
          <a:p>
            <a:pPr marL="354013" indent="-342900">
              <a:buFont typeface="Arial" pitchFamily="34" charset="0"/>
              <a:buAutoNum type="alphaLcParenR"/>
            </a:pPr>
            <a:endParaRPr lang="cs-CZ" sz="1800" dirty="0" smtClean="0">
              <a:sym typeface="Wingdings" pitchFamily="2" charset="2"/>
            </a:endParaRPr>
          </a:p>
          <a:p>
            <a:pPr marL="354013" indent="-342900">
              <a:buFont typeface="Arial" pitchFamily="34" charset="0"/>
              <a:buAutoNum type="alphaLcParenR"/>
            </a:pPr>
            <a:r>
              <a:rPr lang="cs-CZ" sz="1800" b="1" u="sng" dirty="0" smtClean="0">
                <a:sym typeface="Wingdings" pitchFamily="2" charset="2"/>
              </a:rPr>
              <a:t>Mineralizace</a:t>
            </a:r>
            <a:r>
              <a:rPr lang="cs-CZ" sz="1800" dirty="0" smtClean="0">
                <a:sym typeface="Wingdings" pitchFamily="2" charset="2"/>
              </a:rPr>
              <a:t> – na CO</a:t>
            </a:r>
            <a:r>
              <a:rPr lang="cs-CZ" sz="1800" baseline="-25000" dirty="0" smtClean="0">
                <a:sym typeface="Wingdings" pitchFamily="2" charset="2"/>
              </a:rPr>
              <a:t>2</a:t>
            </a:r>
            <a:r>
              <a:rPr lang="cs-CZ" sz="1800" dirty="0" smtClean="0">
                <a:sym typeface="Wingdings" pitchFamily="2" charset="2"/>
              </a:rPr>
              <a:t> + energie = </a:t>
            </a:r>
            <a:r>
              <a:rPr lang="cs-CZ" sz="1800" b="1" dirty="0" smtClean="0">
                <a:sym typeface="Wingdings" pitchFamily="2" charset="2"/>
              </a:rPr>
              <a:t>ultimativní degradace</a:t>
            </a:r>
            <a:r>
              <a:rPr lang="cs-CZ" sz="1800" dirty="0" smtClean="0">
                <a:sym typeface="Wingdings" pitchFamily="2" charset="2"/>
              </a:rPr>
              <a:t>; vede k zisku energie a/nebo živin a/nebo růstu; může v mikrobiální buňce navazovat na předchozí nebo …</a:t>
            </a:r>
          </a:p>
          <a:p>
            <a:pPr marL="354013" indent="-342900">
              <a:buFont typeface="Arial" pitchFamily="34" charset="0"/>
              <a:buAutoNum type="alphaLcParenR"/>
            </a:pPr>
            <a:endParaRPr lang="cs-CZ" sz="1800" dirty="0" smtClean="0">
              <a:sym typeface="Wingdings" pitchFamily="2" charset="2"/>
            </a:endParaRPr>
          </a:p>
          <a:p>
            <a:pPr marL="354013" indent="-342900">
              <a:buFont typeface="Arial" pitchFamily="34" charset="0"/>
              <a:buAutoNum type="alphaLcParenR"/>
            </a:pPr>
            <a:endParaRPr lang="cs-CZ" sz="1800" dirty="0" smtClean="0">
              <a:sym typeface="Wingdings" pitchFamily="2" charset="2"/>
            </a:endParaRPr>
          </a:p>
          <a:p>
            <a:pPr marL="354013" indent="-342900">
              <a:buFont typeface="Arial" pitchFamily="34" charset="0"/>
              <a:buAutoNum type="alphaLcParenR"/>
            </a:pPr>
            <a:endParaRPr lang="cs-CZ" sz="1800" dirty="0" smtClean="0">
              <a:sym typeface="Wingdings" pitchFamily="2" charset="2"/>
            </a:endParaRPr>
          </a:p>
          <a:p>
            <a:pPr marL="354013" indent="-342900">
              <a:buFont typeface="Arial" pitchFamily="34" charset="0"/>
              <a:buAutoNum type="alphaLcParenR"/>
            </a:pPr>
            <a:endParaRPr lang="cs-CZ" sz="1800" dirty="0" smtClean="0">
              <a:sym typeface="Wingdings" pitchFamily="2" charset="2"/>
            </a:endParaRPr>
          </a:p>
          <a:p>
            <a:pPr marL="354013" indent="-342900">
              <a:buFont typeface="Arial" pitchFamily="34" charset="0"/>
              <a:buAutoNum type="alphaLcParenR"/>
            </a:pPr>
            <a:r>
              <a:rPr lang="cs-CZ" sz="1800" dirty="0" smtClean="0">
                <a:sym typeface="Wingdings" pitchFamily="2" charset="2"/>
              </a:rPr>
              <a:t>… kooperace mnoha MO v konsorciu (substrátová symbióza)</a:t>
            </a:r>
          </a:p>
          <a:p>
            <a:pPr marL="354013" indent="-342900">
              <a:buFont typeface="Arial" pitchFamily="34" charset="0"/>
              <a:buAutoNum type="alphaLcParenR"/>
            </a:pPr>
            <a:r>
              <a:rPr lang="cs-CZ" sz="1800" dirty="0" smtClean="0">
                <a:sym typeface="Wingdings" pitchFamily="2" charset="2"/>
              </a:rPr>
              <a:t>další možnosti: polymerizace, </a:t>
            </a:r>
            <a:r>
              <a:rPr lang="cs-CZ" sz="1800" dirty="0" err="1" smtClean="0">
                <a:sym typeface="Wingdings" pitchFamily="2" charset="2"/>
              </a:rPr>
              <a:t>kometabolismus</a:t>
            </a:r>
            <a:endParaRPr lang="cs-CZ" sz="1800" dirty="0" smtClean="0">
              <a:sym typeface="Wingdings" pitchFamily="2" charset="2"/>
            </a:endParaRPr>
          </a:p>
        </p:txBody>
      </p:sp>
      <p:grpSp>
        <p:nvGrpSpPr>
          <p:cNvPr id="2" name="Group 6"/>
          <p:cNvGrpSpPr>
            <a:grpSpLocks/>
          </p:cNvGrpSpPr>
          <p:nvPr/>
        </p:nvGrpSpPr>
        <p:grpSpPr bwMode="auto">
          <a:xfrm>
            <a:off x="1547813" y="1916113"/>
            <a:ext cx="1338262" cy="1238250"/>
            <a:chOff x="1004" y="1536"/>
            <a:chExt cx="1136" cy="1047"/>
          </a:xfrm>
        </p:grpSpPr>
        <p:graphicFrame>
          <p:nvGraphicFramePr>
            <p:cNvPr id="6148" name="Object 3"/>
            <p:cNvGraphicFramePr>
              <a:graphicFrameLocks noChangeAspect="1"/>
            </p:cNvGraphicFramePr>
            <p:nvPr/>
          </p:nvGraphicFramePr>
          <p:xfrm>
            <a:off x="1272" y="1536"/>
            <a:ext cx="696" cy="780"/>
          </p:xfrm>
          <a:graphic>
            <a:graphicData uri="http://schemas.openxmlformats.org/presentationml/2006/ole">
              <p:oleObj spid="_x0000_s110596" name="Document" r:id="rId3" imgW="1104840" imgH="1238400" progId="">
                <p:embed/>
              </p:oleObj>
            </a:graphicData>
          </a:graphic>
        </p:graphicFrame>
        <p:sp>
          <p:nvSpPr>
            <p:cNvPr id="6162" name="Text Box 8"/>
            <p:cNvSpPr txBox="1">
              <a:spLocks noChangeArrowheads="1"/>
            </p:cNvSpPr>
            <p:nvPr/>
          </p:nvSpPr>
          <p:spPr bwMode="auto">
            <a:xfrm>
              <a:off x="1004" y="2389"/>
              <a:ext cx="1136" cy="194"/>
            </a:xfrm>
            <a:prstGeom prst="rect">
              <a:avLst/>
            </a:prstGeom>
            <a:noFill/>
            <a:ln w="25400">
              <a:noFill/>
              <a:miter lim="800000"/>
              <a:headEnd/>
              <a:tailEnd type="none" w="med" len="lg"/>
            </a:ln>
          </p:spPr>
          <p:txBody>
            <a:bodyPr wrap="none">
              <a:spAutoFit/>
            </a:bodyPr>
            <a:lstStyle/>
            <a:p>
              <a:r>
                <a:rPr lang="en-GB" sz="1400"/>
                <a:t>Pentachlorophenol</a:t>
              </a:r>
              <a:endParaRPr lang="en-US" sz="1400"/>
            </a:p>
          </p:txBody>
        </p:sp>
      </p:grpSp>
      <p:grpSp>
        <p:nvGrpSpPr>
          <p:cNvPr id="4" name="Group 9"/>
          <p:cNvGrpSpPr>
            <a:grpSpLocks/>
          </p:cNvGrpSpPr>
          <p:nvPr/>
        </p:nvGrpSpPr>
        <p:grpSpPr bwMode="auto">
          <a:xfrm>
            <a:off x="2987675" y="1916113"/>
            <a:ext cx="3560763" cy="1316037"/>
            <a:chOff x="1740" y="1536"/>
            <a:chExt cx="3024" cy="1113"/>
          </a:xfrm>
        </p:grpSpPr>
        <p:graphicFrame>
          <p:nvGraphicFramePr>
            <p:cNvPr id="6147" name="Object 2"/>
            <p:cNvGraphicFramePr>
              <a:graphicFrameLocks noChangeAspect="1"/>
            </p:cNvGraphicFramePr>
            <p:nvPr/>
          </p:nvGraphicFramePr>
          <p:xfrm>
            <a:off x="2964" y="1536"/>
            <a:ext cx="696" cy="780"/>
          </p:xfrm>
          <a:graphic>
            <a:graphicData uri="http://schemas.openxmlformats.org/presentationml/2006/ole">
              <p:oleObj spid="_x0000_s110595" name="Document" r:id="rId4" imgW="1104840" imgH="1238400" progId="">
                <p:embed/>
              </p:oleObj>
            </a:graphicData>
          </a:graphic>
        </p:graphicFrame>
        <p:sp>
          <p:nvSpPr>
            <p:cNvPr id="6159" name="Line 11"/>
            <p:cNvSpPr>
              <a:spLocks noChangeShapeType="1"/>
            </p:cNvSpPr>
            <p:nvPr/>
          </p:nvSpPr>
          <p:spPr bwMode="auto">
            <a:xfrm>
              <a:off x="1740" y="1962"/>
              <a:ext cx="1056" cy="0"/>
            </a:xfrm>
            <a:prstGeom prst="line">
              <a:avLst/>
            </a:prstGeom>
            <a:noFill/>
            <a:ln w="25400">
              <a:solidFill>
                <a:srgbClr val="0000FF"/>
              </a:solidFill>
              <a:round/>
              <a:headEnd/>
              <a:tailEnd type="stealth" w="med" len="lg"/>
            </a:ln>
          </p:spPr>
          <p:txBody>
            <a:bodyPr/>
            <a:lstStyle/>
            <a:p>
              <a:endParaRPr lang="cs-CZ"/>
            </a:p>
          </p:txBody>
        </p:sp>
        <p:sp>
          <p:nvSpPr>
            <p:cNvPr id="6160" name="Text Box 12"/>
            <p:cNvSpPr txBox="1">
              <a:spLocks noChangeArrowheads="1"/>
            </p:cNvSpPr>
            <p:nvPr/>
          </p:nvSpPr>
          <p:spPr bwMode="auto">
            <a:xfrm>
              <a:off x="1970" y="1700"/>
              <a:ext cx="344" cy="194"/>
            </a:xfrm>
            <a:prstGeom prst="rect">
              <a:avLst/>
            </a:prstGeom>
            <a:noFill/>
            <a:ln w="25400">
              <a:noFill/>
              <a:miter lim="800000"/>
              <a:headEnd/>
              <a:tailEnd type="none" w="med" len="lg"/>
            </a:ln>
          </p:spPr>
          <p:txBody>
            <a:bodyPr wrap="none">
              <a:spAutoFit/>
            </a:bodyPr>
            <a:lstStyle/>
            <a:p>
              <a:r>
                <a:rPr lang="en-GB" sz="1400">
                  <a:solidFill>
                    <a:srgbClr val="0000FF"/>
                  </a:solidFill>
                </a:rPr>
                <a:t>+ O</a:t>
              </a:r>
              <a:r>
                <a:rPr lang="en-GB" sz="1400" baseline="-25000">
                  <a:solidFill>
                    <a:srgbClr val="0000FF"/>
                  </a:solidFill>
                </a:rPr>
                <a:t>2</a:t>
              </a:r>
              <a:endParaRPr lang="en-US" sz="1400">
                <a:solidFill>
                  <a:srgbClr val="0000FF"/>
                </a:solidFill>
              </a:endParaRPr>
            </a:p>
          </p:txBody>
        </p:sp>
        <p:sp>
          <p:nvSpPr>
            <p:cNvPr id="6161" name="Text Box 13"/>
            <p:cNvSpPr txBox="1">
              <a:spLocks noChangeArrowheads="1"/>
            </p:cNvSpPr>
            <p:nvPr/>
          </p:nvSpPr>
          <p:spPr bwMode="auto">
            <a:xfrm>
              <a:off x="2172" y="2389"/>
              <a:ext cx="2592" cy="260"/>
            </a:xfrm>
            <a:prstGeom prst="rect">
              <a:avLst/>
            </a:prstGeom>
            <a:noFill/>
            <a:ln w="25400">
              <a:noFill/>
              <a:miter lim="800000"/>
              <a:headEnd/>
              <a:tailEnd type="none" w="med" len="lg"/>
            </a:ln>
          </p:spPr>
          <p:txBody>
            <a:bodyPr>
              <a:spAutoFit/>
            </a:bodyPr>
            <a:lstStyle/>
            <a:p>
              <a:r>
                <a:rPr lang="en-GB" sz="1400"/>
                <a:t>2,3,5,6-tetrachloro-</a:t>
              </a:r>
              <a:r>
                <a:rPr lang="cs-CZ" sz="1400"/>
                <a:t> </a:t>
              </a:r>
              <a:r>
                <a:rPr lang="en-GB" sz="1400"/>
                <a:t>hydroquinone</a:t>
              </a:r>
              <a:endParaRPr lang="en-US" sz="1400"/>
            </a:p>
          </p:txBody>
        </p:sp>
      </p:grpSp>
      <p:grpSp>
        <p:nvGrpSpPr>
          <p:cNvPr id="5" name="Group 4"/>
          <p:cNvGrpSpPr>
            <a:grpSpLocks/>
          </p:cNvGrpSpPr>
          <p:nvPr/>
        </p:nvGrpSpPr>
        <p:grpSpPr bwMode="auto">
          <a:xfrm>
            <a:off x="3203575" y="4005263"/>
            <a:ext cx="1803400" cy="1171575"/>
            <a:chOff x="895" y="1536"/>
            <a:chExt cx="1491" cy="1092"/>
          </a:xfrm>
        </p:grpSpPr>
        <p:graphicFrame>
          <p:nvGraphicFramePr>
            <p:cNvPr id="6146" name="Object 2"/>
            <p:cNvGraphicFramePr>
              <a:graphicFrameLocks noChangeAspect="1"/>
            </p:cNvGraphicFramePr>
            <p:nvPr/>
          </p:nvGraphicFramePr>
          <p:xfrm>
            <a:off x="1272" y="1536"/>
            <a:ext cx="696" cy="780"/>
          </p:xfrm>
          <a:graphic>
            <a:graphicData uri="http://schemas.openxmlformats.org/presentationml/2006/ole">
              <p:oleObj spid="_x0000_s110594" name="Document" r:id="rId5" imgW="1104840" imgH="1238400" progId="">
                <p:embed/>
              </p:oleObj>
            </a:graphicData>
          </a:graphic>
        </p:graphicFrame>
        <p:sp>
          <p:nvSpPr>
            <p:cNvPr id="6158" name="Text Box 6"/>
            <p:cNvSpPr txBox="1">
              <a:spLocks noChangeArrowheads="1"/>
            </p:cNvSpPr>
            <p:nvPr/>
          </p:nvSpPr>
          <p:spPr bwMode="auto">
            <a:xfrm>
              <a:off x="895" y="2341"/>
              <a:ext cx="1491" cy="287"/>
            </a:xfrm>
            <a:prstGeom prst="rect">
              <a:avLst/>
            </a:prstGeom>
            <a:noFill/>
            <a:ln w="25400">
              <a:noFill/>
              <a:miter lim="800000"/>
              <a:headEnd/>
              <a:tailEnd type="none" w="med" len="lg"/>
            </a:ln>
          </p:spPr>
          <p:txBody>
            <a:bodyPr wrap="none">
              <a:spAutoFit/>
            </a:bodyPr>
            <a:lstStyle/>
            <a:p>
              <a:r>
                <a:rPr lang="en-GB" sz="1400"/>
                <a:t>Pentachlorophenol</a:t>
              </a:r>
              <a:endParaRPr lang="en-US" sz="1400"/>
            </a:p>
          </p:txBody>
        </p:sp>
      </p:grpSp>
      <p:grpSp>
        <p:nvGrpSpPr>
          <p:cNvPr id="6" name="Group 7"/>
          <p:cNvGrpSpPr>
            <a:grpSpLocks/>
          </p:cNvGrpSpPr>
          <p:nvPr/>
        </p:nvGrpSpPr>
        <p:grpSpPr bwMode="auto">
          <a:xfrm>
            <a:off x="4645025" y="4076700"/>
            <a:ext cx="3887788" cy="596900"/>
            <a:chOff x="1122" y="1298"/>
            <a:chExt cx="3215" cy="555"/>
          </a:xfrm>
        </p:grpSpPr>
        <p:sp>
          <p:nvSpPr>
            <p:cNvPr id="6155" name="Line 8"/>
            <p:cNvSpPr>
              <a:spLocks noChangeShapeType="1"/>
            </p:cNvSpPr>
            <p:nvPr/>
          </p:nvSpPr>
          <p:spPr bwMode="auto">
            <a:xfrm>
              <a:off x="1122" y="1701"/>
              <a:ext cx="1296" cy="0"/>
            </a:xfrm>
            <a:prstGeom prst="line">
              <a:avLst/>
            </a:prstGeom>
            <a:noFill/>
            <a:ln w="25400">
              <a:solidFill>
                <a:srgbClr val="0000FF"/>
              </a:solidFill>
              <a:round/>
              <a:headEnd/>
              <a:tailEnd type="triangle" w="med" len="lg"/>
            </a:ln>
          </p:spPr>
          <p:txBody>
            <a:bodyPr/>
            <a:lstStyle/>
            <a:p>
              <a:endParaRPr lang="cs-CZ"/>
            </a:p>
          </p:txBody>
        </p:sp>
        <p:sp>
          <p:nvSpPr>
            <p:cNvPr id="6156" name="Text Box 9"/>
            <p:cNvSpPr txBox="1">
              <a:spLocks noChangeArrowheads="1"/>
            </p:cNvSpPr>
            <p:nvPr/>
          </p:nvSpPr>
          <p:spPr bwMode="auto">
            <a:xfrm>
              <a:off x="2491" y="1566"/>
              <a:ext cx="1846" cy="287"/>
            </a:xfrm>
            <a:prstGeom prst="rect">
              <a:avLst/>
            </a:prstGeom>
            <a:noFill/>
            <a:ln w="25400">
              <a:noFill/>
              <a:miter lim="800000"/>
              <a:headEnd/>
              <a:tailEnd type="none" w="med" len="lg"/>
            </a:ln>
          </p:spPr>
          <p:txBody>
            <a:bodyPr>
              <a:spAutoFit/>
            </a:bodyPr>
            <a:lstStyle/>
            <a:p>
              <a:r>
                <a:rPr lang="en-GB" sz="1400">
                  <a:solidFill>
                    <a:srgbClr val="0000FF"/>
                  </a:solidFill>
                </a:rPr>
                <a:t>CO</a:t>
              </a:r>
              <a:r>
                <a:rPr lang="en-GB" sz="1400" baseline="-25000">
                  <a:solidFill>
                    <a:srgbClr val="0000FF"/>
                  </a:solidFill>
                </a:rPr>
                <a:t>2  </a:t>
              </a:r>
              <a:r>
                <a:rPr lang="en-GB" sz="1400">
                  <a:solidFill>
                    <a:srgbClr val="0000FF"/>
                  </a:solidFill>
                </a:rPr>
                <a:t>+  H</a:t>
              </a:r>
              <a:r>
                <a:rPr lang="en-GB" sz="1400" baseline="-25000">
                  <a:solidFill>
                    <a:srgbClr val="0000FF"/>
                  </a:solidFill>
                </a:rPr>
                <a:t>2</a:t>
              </a:r>
              <a:r>
                <a:rPr lang="en-GB" sz="1400">
                  <a:solidFill>
                    <a:srgbClr val="0000FF"/>
                  </a:solidFill>
                </a:rPr>
                <a:t>O  +  HCl</a:t>
              </a:r>
              <a:endParaRPr lang="en-US" sz="1400">
                <a:solidFill>
                  <a:srgbClr val="0000FF"/>
                </a:solidFill>
              </a:endParaRPr>
            </a:p>
          </p:txBody>
        </p:sp>
        <p:sp>
          <p:nvSpPr>
            <p:cNvPr id="6157" name="Text Box 10"/>
            <p:cNvSpPr txBox="1">
              <a:spLocks noChangeArrowheads="1"/>
            </p:cNvSpPr>
            <p:nvPr/>
          </p:nvSpPr>
          <p:spPr bwMode="auto">
            <a:xfrm>
              <a:off x="1360" y="1298"/>
              <a:ext cx="706" cy="287"/>
            </a:xfrm>
            <a:prstGeom prst="rect">
              <a:avLst/>
            </a:prstGeom>
            <a:noFill/>
            <a:ln w="25400">
              <a:noFill/>
              <a:miter lim="800000"/>
              <a:headEnd/>
              <a:tailEnd type="none" w="med" len="lg"/>
            </a:ln>
          </p:spPr>
          <p:txBody>
            <a:bodyPr>
              <a:spAutoFit/>
            </a:bodyPr>
            <a:lstStyle/>
            <a:p>
              <a:r>
                <a:rPr lang="en-GB" sz="1400">
                  <a:solidFill>
                    <a:srgbClr val="0000FF"/>
                  </a:solidFill>
                </a:rPr>
                <a:t>+ O</a:t>
              </a:r>
              <a:r>
                <a:rPr lang="en-GB" sz="1400" baseline="-25000">
                  <a:solidFill>
                    <a:srgbClr val="0000FF"/>
                  </a:solidFill>
                </a:rPr>
                <a:t>2</a:t>
              </a:r>
              <a:endParaRPr lang="en-US" sz="140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723">
                                            <p:txEl>
                                              <p:pRg st="5" end="5"/>
                                            </p:txEl>
                                          </p:spTgt>
                                        </p:tgtEl>
                                        <p:attrNameLst>
                                          <p:attrName>style.visibility</p:attrName>
                                        </p:attrNameLst>
                                      </p:cBhvr>
                                      <p:to>
                                        <p:strVal val="visible"/>
                                      </p:to>
                                    </p:set>
                                    <p:anim calcmode="lin" valueType="num">
                                      <p:cBhvr additive="base">
                                        <p:cTn id="21" dur="500" fill="hold"/>
                                        <p:tgtEl>
                                          <p:spTgt spid="3072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23">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0723">
                                            <p:txEl>
                                              <p:pRg st="10" end="10"/>
                                            </p:txEl>
                                          </p:spTgt>
                                        </p:tgtEl>
                                        <p:attrNameLst>
                                          <p:attrName>style.visibility</p:attrName>
                                        </p:attrNameLst>
                                      </p:cBhvr>
                                      <p:to>
                                        <p:strVal val="visible"/>
                                      </p:to>
                                    </p:set>
                                    <p:anim calcmode="lin" valueType="num">
                                      <p:cBhvr additive="base">
                                        <p:cTn id="35" dur="500" fill="hold"/>
                                        <p:tgtEl>
                                          <p:spTgt spid="30723">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0723">
                                            <p:txEl>
                                              <p:pRg st="11" end="11"/>
                                            </p:txEl>
                                          </p:spTgt>
                                        </p:tgtEl>
                                        <p:attrNameLst>
                                          <p:attrName>style.visibility</p:attrName>
                                        </p:attrNameLst>
                                      </p:cBhvr>
                                      <p:to>
                                        <p:strVal val="visible"/>
                                      </p:to>
                                    </p:set>
                                    <p:anim calcmode="lin" valueType="num">
                                      <p:cBhvr additive="base">
                                        <p:cTn id="41" dur="500" fill="hold"/>
                                        <p:tgtEl>
                                          <p:spTgt spid="30723">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072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3059832" cy="1340768"/>
          </a:xfrm>
        </p:spPr>
        <p:txBody>
          <a:bodyPr/>
          <a:lstStyle/>
          <a:p>
            <a:r>
              <a:rPr lang="cs-CZ" dirty="0" smtClean="0"/>
              <a:t>Biotransformace organických polutantů MO</a:t>
            </a:r>
            <a:endParaRPr lang="cs-CZ" dirty="0"/>
          </a:p>
        </p:txBody>
      </p:sp>
      <p:pic>
        <p:nvPicPr>
          <p:cNvPr id="158722" name="Picture 2"/>
          <p:cNvPicPr>
            <a:picLocks noChangeAspect="1" noChangeArrowheads="1"/>
          </p:cNvPicPr>
          <p:nvPr/>
        </p:nvPicPr>
        <p:blipFill>
          <a:blip r:embed="rId2" cstate="print"/>
          <a:srcRect/>
          <a:stretch>
            <a:fillRect/>
          </a:stretch>
        </p:blipFill>
        <p:spPr bwMode="auto">
          <a:xfrm>
            <a:off x="3081550" y="1"/>
            <a:ext cx="6060864" cy="6858000"/>
          </a:xfrm>
          <a:prstGeom prst="rect">
            <a:avLst/>
          </a:prstGeom>
          <a:noFill/>
          <a:ln w="9525">
            <a:solidFill>
              <a:schemeClr val="accent1"/>
            </a:solidFill>
            <a:miter lim="800000"/>
            <a:headEnd/>
            <a:tailEnd/>
          </a:ln>
        </p:spPr>
      </p:pic>
      <p:sp>
        <p:nvSpPr>
          <p:cNvPr id="5" name="Obdélník 4"/>
          <p:cNvSpPr/>
          <p:nvPr/>
        </p:nvSpPr>
        <p:spPr>
          <a:xfrm>
            <a:off x="5292080" y="692696"/>
            <a:ext cx="3312368"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19063" y="4303713"/>
            <a:ext cx="4300537" cy="2249487"/>
            <a:chOff x="75" y="2711"/>
            <a:chExt cx="2709" cy="1417"/>
          </a:xfrm>
        </p:grpSpPr>
        <p:grpSp>
          <p:nvGrpSpPr>
            <p:cNvPr id="3" name="Group 3"/>
            <p:cNvGrpSpPr>
              <a:grpSpLocks/>
            </p:cNvGrpSpPr>
            <p:nvPr/>
          </p:nvGrpSpPr>
          <p:grpSpPr bwMode="auto">
            <a:xfrm>
              <a:off x="768" y="2711"/>
              <a:ext cx="2016" cy="1417"/>
              <a:chOff x="768" y="2711"/>
              <a:chExt cx="2016" cy="1417"/>
            </a:xfrm>
          </p:grpSpPr>
          <p:graphicFrame>
            <p:nvGraphicFramePr>
              <p:cNvPr id="7174" name="Object 6"/>
              <p:cNvGraphicFramePr>
                <a:graphicFrameLocks noChangeAspect="1"/>
              </p:cNvGraphicFramePr>
              <p:nvPr/>
            </p:nvGraphicFramePr>
            <p:xfrm>
              <a:off x="768" y="2711"/>
              <a:ext cx="1951" cy="972"/>
            </p:xfrm>
            <a:graphic>
              <a:graphicData uri="http://schemas.openxmlformats.org/presentationml/2006/ole">
                <p:oleObj spid="_x0000_s111622" name="Document" r:id="rId3" imgW="2486160" imgH="1238400" progId="">
                  <p:embed/>
                </p:oleObj>
              </a:graphicData>
            </a:graphic>
          </p:graphicFrame>
          <p:sp>
            <p:nvSpPr>
              <p:cNvPr id="7196" name="AutoShape 5"/>
              <p:cNvSpPr>
                <a:spLocks/>
              </p:cNvSpPr>
              <p:nvPr/>
            </p:nvSpPr>
            <p:spPr bwMode="auto">
              <a:xfrm rot="5400000">
                <a:off x="1752" y="2879"/>
                <a:ext cx="336" cy="1728"/>
              </a:xfrm>
              <a:prstGeom prst="rightBrace">
                <a:avLst>
                  <a:gd name="adj1" fmla="val 42857"/>
                  <a:gd name="adj2" fmla="val 50000"/>
                </a:avLst>
              </a:prstGeom>
              <a:noFill/>
              <a:ln w="19050">
                <a:solidFill>
                  <a:srgbClr val="0000FF"/>
                </a:solidFill>
                <a:round/>
                <a:headEnd/>
                <a:tailEnd type="none" w="med" len="lg"/>
              </a:ln>
            </p:spPr>
            <p:txBody>
              <a:bodyPr wrap="none" anchor="ctr"/>
              <a:lstStyle/>
              <a:p>
                <a:endParaRPr lang="cs-CZ"/>
              </a:p>
            </p:txBody>
          </p:sp>
          <p:sp>
            <p:nvSpPr>
              <p:cNvPr id="7197" name="Text Box 6"/>
              <p:cNvSpPr txBox="1">
                <a:spLocks noChangeArrowheads="1"/>
              </p:cNvSpPr>
              <p:nvPr/>
            </p:nvSpPr>
            <p:spPr bwMode="auto">
              <a:xfrm>
                <a:off x="1832" y="3897"/>
                <a:ext cx="206" cy="231"/>
              </a:xfrm>
              <a:prstGeom prst="rect">
                <a:avLst/>
              </a:prstGeom>
              <a:noFill/>
              <a:ln w="19050">
                <a:noFill/>
                <a:miter lim="800000"/>
                <a:headEnd/>
                <a:tailEnd type="none" w="med" len="lg"/>
              </a:ln>
            </p:spPr>
            <p:txBody>
              <a:bodyPr wrap="none">
                <a:spAutoFit/>
              </a:bodyPr>
              <a:lstStyle/>
              <a:p>
                <a:r>
                  <a:rPr lang="en-GB" sz="1800">
                    <a:solidFill>
                      <a:srgbClr val="CC0066"/>
                    </a:solidFill>
                  </a:rPr>
                  <a:t>R</a:t>
                </a:r>
                <a:endParaRPr lang="en-US" sz="1800">
                  <a:solidFill>
                    <a:srgbClr val="CC0066"/>
                  </a:solidFill>
                </a:endParaRPr>
              </a:p>
            </p:txBody>
          </p:sp>
        </p:grpSp>
        <p:sp>
          <p:nvSpPr>
            <p:cNvPr id="7195" name="Text Box 7"/>
            <p:cNvSpPr txBox="1">
              <a:spLocks noChangeArrowheads="1"/>
            </p:cNvSpPr>
            <p:nvPr/>
          </p:nvSpPr>
          <p:spPr bwMode="auto">
            <a:xfrm>
              <a:off x="75" y="3327"/>
              <a:ext cx="812" cy="212"/>
            </a:xfrm>
            <a:prstGeom prst="rect">
              <a:avLst/>
            </a:prstGeom>
            <a:noFill/>
            <a:ln w="19050">
              <a:noFill/>
              <a:miter lim="800000"/>
              <a:headEnd/>
              <a:tailEnd type="none" w="med" len="lg"/>
            </a:ln>
          </p:spPr>
          <p:txBody>
            <a:bodyPr wrap="none">
              <a:spAutoFit/>
            </a:bodyPr>
            <a:lstStyle/>
            <a:p>
              <a:r>
                <a:rPr lang="en-GB">
                  <a:solidFill>
                    <a:srgbClr val="CC0066"/>
                  </a:solidFill>
                </a:rPr>
                <a:t>Glutathione</a:t>
              </a:r>
              <a:endParaRPr lang="en-US">
                <a:solidFill>
                  <a:srgbClr val="CC0066"/>
                </a:solidFill>
              </a:endParaRPr>
            </a:p>
          </p:txBody>
        </p:sp>
      </p:grpSp>
      <p:sp>
        <p:nvSpPr>
          <p:cNvPr id="291849" name="Freeform 9"/>
          <p:cNvSpPr>
            <a:spLocks/>
          </p:cNvSpPr>
          <p:nvPr/>
        </p:nvSpPr>
        <p:spPr bwMode="auto">
          <a:xfrm>
            <a:off x="1371600" y="3886200"/>
            <a:ext cx="914400" cy="1066800"/>
          </a:xfrm>
          <a:custGeom>
            <a:avLst/>
            <a:gdLst>
              <a:gd name="T0" fmla="*/ 0 w 576"/>
              <a:gd name="T1" fmla="*/ 2147483647 h 672"/>
              <a:gd name="T2" fmla="*/ 2147483647 w 576"/>
              <a:gd name="T3" fmla="*/ 2147483647 h 672"/>
              <a:gd name="T4" fmla="*/ 2147483647 w 576"/>
              <a:gd name="T5" fmla="*/ 0 h 672"/>
              <a:gd name="T6" fmla="*/ 0 60000 65536"/>
              <a:gd name="T7" fmla="*/ 0 60000 65536"/>
              <a:gd name="T8" fmla="*/ 0 60000 65536"/>
              <a:gd name="T9" fmla="*/ 0 w 576"/>
              <a:gd name="T10" fmla="*/ 0 h 672"/>
              <a:gd name="T11" fmla="*/ 576 w 576"/>
              <a:gd name="T12" fmla="*/ 672 h 672"/>
            </a:gdLst>
            <a:ahLst/>
            <a:cxnLst>
              <a:cxn ang="T6">
                <a:pos x="T0" y="T1"/>
              </a:cxn>
              <a:cxn ang="T7">
                <a:pos x="T2" y="T3"/>
              </a:cxn>
              <a:cxn ang="T8">
                <a:pos x="T4" y="T5"/>
              </a:cxn>
            </a:cxnLst>
            <a:rect l="T9" t="T10" r="T11" b="T12"/>
            <a:pathLst>
              <a:path w="576" h="672">
                <a:moveTo>
                  <a:pt x="0" y="672"/>
                </a:moveTo>
                <a:cubicBezTo>
                  <a:pt x="192" y="584"/>
                  <a:pt x="384" y="496"/>
                  <a:pt x="480" y="384"/>
                </a:cubicBezTo>
                <a:cubicBezTo>
                  <a:pt x="576" y="272"/>
                  <a:pt x="560" y="64"/>
                  <a:pt x="576" y="0"/>
                </a:cubicBezTo>
              </a:path>
            </a:pathLst>
          </a:custGeom>
          <a:noFill/>
          <a:ln w="19050" cap="flat" cmpd="sng">
            <a:solidFill>
              <a:srgbClr val="0000FF"/>
            </a:solidFill>
            <a:prstDash val="solid"/>
            <a:round/>
            <a:headEnd type="none" w="med" len="med"/>
            <a:tailEnd type="stealth" w="med" len="lg"/>
          </a:ln>
        </p:spPr>
        <p:txBody>
          <a:bodyPr/>
          <a:lstStyle/>
          <a:p>
            <a:endParaRPr lang="cs-CZ"/>
          </a:p>
        </p:txBody>
      </p:sp>
      <p:grpSp>
        <p:nvGrpSpPr>
          <p:cNvPr id="4" name="Group 10"/>
          <p:cNvGrpSpPr>
            <a:grpSpLocks/>
          </p:cNvGrpSpPr>
          <p:nvPr/>
        </p:nvGrpSpPr>
        <p:grpSpPr bwMode="auto">
          <a:xfrm>
            <a:off x="430213" y="1428750"/>
            <a:ext cx="3003550" cy="1543050"/>
            <a:chOff x="271" y="900"/>
            <a:chExt cx="1892" cy="972"/>
          </a:xfrm>
        </p:grpSpPr>
        <p:graphicFrame>
          <p:nvGraphicFramePr>
            <p:cNvPr id="7173" name="Object 5"/>
            <p:cNvGraphicFramePr>
              <a:graphicFrameLocks noChangeAspect="1"/>
            </p:cNvGraphicFramePr>
            <p:nvPr/>
          </p:nvGraphicFramePr>
          <p:xfrm>
            <a:off x="1296" y="900"/>
            <a:ext cx="867" cy="972"/>
          </p:xfrm>
          <a:graphic>
            <a:graphicData uri="http://schemas.openxmlformats.org/presentationml/2006/ole">
              <p:oleObj spid="_x0000_s111621" name="Document" r:id="rId4" imgW="1104840" imgH="1238400" progId="">
                <p:embed/>
              </p:oleObj>
            </a:graphicData>
          </a:graphic>
        </p:graphicFrame>
        <p:sp>
          <p:nvSpPr>
            <p:cNvPr id="7193" name="Text Box 12"/>
            <p:cNvSpPr txBox="1">
              <a:spLocks noChangeArrowheads="1"/>
            </p:cNvSpPr>
            <p:nvPr/>
          </p:nvSpPr>
          <p:spPr bwMode="auto">
            <a:xfrm>
              <a:off x="271" y="1215"/>
              <a:ext cx="903" cy="366"/>
            </a:xfrm>
            <a:prstGeom prst="rect">
              <a:avLst/>
            </a:prstGeom>
            <a:noFill/>
            <a:ln w="19050">
              <a:noFill/>
              <a:miter lim="800000"/>
              <a:headEnd/>
              <a:tailEnd type="none" w="med" len="lg"/>
            </a:ln>
          </p:spPr>
          <p:txBody>
            <a:bodyPr wrap="none">
              <a:spAutoFit/>
            </a:bodyPr>
            <a:lstStyle/>
            <a:p>
              <a:r>
                <a:rPr lang="en-GB">
                  <a:solidFill>
                    <a:srgbClr val="CC0066"/>
                  </a:solidFill>
                </a:rPr>
                <a:t>Pentachloro-</a:t>
              </a:r>
            </a:p>
            <a:p>
              <a:r>
                <a:rPr lang="en-GB">
                  <a:solidFill>
                    <a:srgbClr val="CC0066"/>
                  </a:solidFill>
                </a:rPr>
                <a:t>phenol</a:t>
              </a:r>
              <a:endParaRPr lang="en-US">
                <a:solidFill>
                  <a:srgbClr val="CC0066"/>
                </a:solidFill>
              </a:endParaRPr>
            </a:p>
          </p:txBody>
        </p:sp>
      </p:grpSp>
      <p:grpSp>
        <p:nvGrpSpPr>
          <p:cNvPr id="5" name="Group 13"/>
          <p:cNvGrpSpPr>
            <a:grpSpLocks/>
          </p:cNvGrpSpPr>
          <p:nvPr/>
        </p:nvGrpSpPr>
        <p:grpSpPr bwMode="auto">
          <a:xfrm>
            <a:off x="3810000" y="1428750"/>
            <a:ext cx="4905375" cy="1543050"/>
            <a:chOff x="2400" y="900"/>
            <a:chExt cx="3090" cy="972"/>
          </a:xfrm>
        </p:grpSpPr>
        <p:grpSp>
          <p:nvGrpSpPr>
            <p:cNvPr id="6" name="Group 14"/>
            <p:cNvGrpSpPr>
              <a:grpSpLocks/>
            </p:cNvGrpSpPr>
            <p:nvPr/>
          </p:nvGrpSpPr>
          <p:grpSpPr bwMode="auto">
            <a:xfrm>
              <a:off x="2400" y="900"/>
              <a:ext cx="2019" cy="972"/>
              <a:chOff x="2400" y="900"/>
              <a:chExt cx="2019" cy="972"/>
            </a:xfrm>
          </p:grpSpPr>
          <p:graphicFrame>
            <p:nvGraphicFramePr>
              <p:cNvPr id="7172" name="Object 4"/>
              <p:cNvGraphicFramePr>
                <a:graphicFrameLocks noChangeAspect="1"/>
              </p:cNvGraphicFramePr>
              <p:nvPr/>
            </p:nvGraphicFramePr>
            <p:xfrm>
              <a:off x="3552" y="900"/>
              <a:ext cx="867" cy="972"/>
            </p:xfrm>
            <a:graphic>
              <a:graphicData uri="http://schemas.openxmlformats.org/presentationml/2006/ole">
                <p:oleObj spid="_x0000_s111620" name="Document" r:id="rId5" imgW="1104840" imgH="1238400" progId="">
                  <p:embed/>
                </p:oleObj>
              </a:graphicData>
            </a:graphic>
          </p:graphicFrame>
          <p:sp>
            <p:nvSpPr>
              <p:cNvPr id="7192" name="Line 16"/>
              <p:cNvSpPr>
                <a:spLocks noChangeShapeType="1"/>
              </p:cNvSpPr>
              <p:nvPr/>
            </p:nvSpPr>
            <p:spPr bwMode="auto">
              <a:xfrm>
                <a:off x="2400" y="1392"/>
                <a:ext cx="960" cy="0"/>
              </a:xfrm>
              <a:prstGeom prst="line">
                <a:avLst/>
              </a:prstGeom>
              <a:noFill/>
              <a:ln w="19050">
                <a:solidFill>
                  <a:srgbClr val="0000FF"/>
                </a:solidFill>
                <a:round/>
                <a:headEnd/>
                <a:tailEnd type="stealth" w="med" len="lg"/>
              </a:ln>
            </p:spPr>
            <p:txBody>
              <a:bodyPr/>
              <a:lstStyle/>
              <a:p>
                <a:endParaRPr lang="cs-CZ"/>
              </a:p>
            </p:txBody>
          </p:sp>
        </p:grpSp>
        <p:sp>
          <p:nvSpPr>
            <p:cNvPr id="7191" name="Text Box 17"/>
            <p:cNvSpPr txBox="1">
              <a:spLocks noChangeArrowheads="1"/>
            </p:cNvSpPr>
            <p:nvPr/>
          </p:nvSpPr>
          <p:spPr bwMode="auto">
            <a:xfrm>
              <a:off x="4587" y="1215"/>
              <a:ext cx="903" cy="366"/>
            </a:xfrm>
            <a:prstGeom prst="rect">
              <a:avLst/>
            </a:prstGeom>
            <a:noFill/>
            <a:ln w="19050">
              <a:noFill/>
              <a:miter lim="800000"/>
              <a:headEnd/>
              <a:tailEnd type="none" w="med" len="lg"/>
            </a:ln>
          </p:spPr>
          <p:txBody>
            <a:bodyPr wrap="none">
              <a:spAutoFit/>
            </a:bodyPr>
            <a:lstStyle/>
            <a:p>
              <a:r>
                <a:rPr lang="en-GB">
                  <a:solidFill>
                    <a:srgbClr val="CC0066"/>
                  </a:solidFill>
                </a:rPr>
                <a:t>Pentachloro-</a:t>
              </a:r>
            </a:p>
            <a:p>
              <a:r>
                <a:rPr lang="en-GB">
                  <a:solidFill>
                    <a:srgbClr val="CC0066"/>
                  </a:solidFill>
                </a:rPr>
                <a:t>anisole</a:t>
              </a:r>
              <a:endParaRPr lang="en-US">
                <a:solidFill>
                  <a:srgbClr val="CC0066"/>
                </a:solidFill>
              </a:endParaRPr>
            </a:p>
          </p:txBody>
        </p:sp>
      </p:grpSp>
      <p:grpSp>
        <p:nvGrpSpPr>
          <p:cNvPr id="7" name="Group 18"/>
          <p:cNvGrpSpPr>
            <a:grpSpLocks/>
          </p:cNvGrpSpPr>
          <p:nvPr/>
        </p:nvGrpSpPr>
        <p:grpSpPr bwMode="auto">
          <a:xfrm>
            <a:off x="304800" y="3048000"/>
            <a:ext cx="3086100" cy="1470025"/>
            <a:chOff x="192" y="1920"/>
            <a:chExt cx="1944" cy="926"/>
          </a:xfrm>
        </p:grpSpPr>
        <p:graphicFrame>
          <p:nvGraphicFramePr>
            <p:cNvPr id="7171" name="Object 3"/>
            <p:cNvGraphicFramePr>
              <a:graphicFrameLocks noChangeAspect="1"/>
            </p:cNvGraphicFramePr>
            <p:nvPr/>
          </p:nvGraphicFramePr>
          <p:xfrm>
            <a:off x="192" y="1920"/>
            <a:ext cx="1315" cy="926"/>
          </p:xfrm>
          <a:graphic>
            <a:graphicData uri="http://schemas.openxmlformats.org/presentationml/2006/ole">
              <p:oleObj spid="_x0000_s111619" name="Document" r:id="rId6" imgW="1676520" imgH="1181160" progId="">
                <p:embed/>
              </p:oleObj>
            </a:graphicData>
          </a:graphic>
        </p:graphicFrame>
        <p:sp>
          <p:nvSpPr>
            <p:cNvPr id="7189" name="Text Box 20"/>
            <p:cNvSpPr txBox="1">
              <a:spLocks noChangeArrowheads="1"/>
            </p:cNvSpPr>
            <p:nvPr/>
          </p:nvSpPr>
          <p:spPr bwMode="auto">
            <a:xfrm>
              <a:off x="1516" y="2127"/>
              <a:ext cx="620" cy="212"/>
            </a:xfrm>
            <a:prstGeom prst="rect">
              <a:avLst/>
            </a:prstGeom>
            <a:noFill/>
            <a:ln w="19050">
              <a:noFill/>
              <a:miter lim="800000"/>
              <a:headEnd/>
              <a:tailEnd type="none" w="med" len="lg"/>
            </a:ln>
          </p:spPr>
          <p:txBody>
            <a:bodyPr wrap="none">
              <a:spAutoFit/>
            </a:bodyPr>
            <a:lstStyle/>
            <a:p>
              <a:r>
                <a:rPr lang="en-GB">
                  <a:solidFill>
                    <a:srgbClr val="CC0066"/>
                  </a:solidFill>
                </a:rPr>
                <a:t>Alachlor</a:t>
              </a:r>
              <a:endParaRPr lang="en-US">
                <a:solidFill>
                  <a:srgbClr val="CC0066"/>
                </a:solidFill>
              </a:endParaRPr>
            </a:p>
          </p:txBody>
        </p:sp>
      </p:grpSp>
      <p:grpSp>
        <p:nvGrpSpPr>
          <p:cNvPr id="8" name="Group 21"/>
          <p:cNvGrpSpPr>
            <a:grpSpLocks/>
          </p:cNvGrpSpPr>
          <p:nvPr/>
        </p:nvGrpSpPr>
        <p:grpSpPr bwMode="auto">
          <a:xfrm>
            <a:off x="3962400" y="3549650"/>
            <a:ext cx="4367213" cy="2617788"/>
            <a:chOff x="2496" y="2236"/>
            <a:chExt cx="2751" cy="1649"/>
          </a:xfrm>
        </p:grpSpPr>
        <p:grpSp>
          <p:nvGrpSpPr>
            <p:cNvPr id="9" name="Group 22"/>
            <p:cNvGrpSpPr>
              <a:grpSpLocks/>
            </p:cNvGrpSpPr>
            <p:nvPr/>
          </p:nvGrpSpPr>
          <p:grpSpPr bwMode="auto">
            <a:xfrm>
              <a:off x="2496" y="2236"/>
              <a:ext cx="1296" cy="596"/>
              <a:chOff x="2496" y="2236"/>
              <a:chExt cx="1296" cy="596"/>
            </a:xfrm>
          </p:grpSpPr>
          <p:sp>
            <p:nvSpPr>
              <p:cNvPr id="7186" name="Line 23"/>
              <p:cNvSpPr>
                <a:spLocks noChangeShapeType="1"/>
              </p:cNvSpPr>
              <p:nvPr/>
            </p:nvSpPr>
            <p:spPr bwMode="auto">
              <a:xfrm>
                <a:off x="2496" y="2592"/>
                <a:ext cx="1296" cy="240"/>
              </a:xfrm>
              <a:prstGeom prst="line">
                <a:avLst/>
              </a:prstGeom>
              <a:noFill/>
              <a:ln w="19050">
                <a:solidFill>
                  <a:srgbClr val="0000FF"/>
                </a:solidFill>
                <a:round/>
                <a:headEnd/>
                <a:tailEnd type="stealth" w="med" len="lg"/>
              </a:ln>
            </p:spPr>
            <p:txBody>
              <a:bodyPr/>
              <a:lstStyle/>
              <a:p>
                <a:endParaRPr lang="cs-CZ"/>
              </a:p>
            </p:txBody>
          </p:sp>
          <p:sp>
            <p:nvSpPr>
              <p:cNvPr id="7187" name="Freeform 24"/>
              <p:cNvSpPr>
                <a:spLocks/>
              </p:cNvSpPr>
              <p:nvPr/>
            </p:nvSpPr>
            <p:spPr bwMode="auto">
              <a:xfrm>
                <a:off x="2784" y="2400"/>
                <a:ext cx="576" cy="240"/>
              </a:xfrm>
              <a:custGeom>
                <a:avLst/>
                <a:gdLst>
                  <a:gd name="T0" fmla="*/ 0 w 576"/>
                  <a:gd name="T1" fmla="*/ 240 h 240"/>
                  <a:gd name="T2" fmla="*/ 336 w 576"/>
                  <a:gd name="T3" fmla="*/ 192 h 240"/>
                  <a:gd name="T4" fmla="*/ 576 w 576"/>
                  <a:gd name="T5" fmla="*/ 0 h 240"/>
                  <a:gd name="T6" fmla="*/ 0 60000 65536"/>
                  <a:gd name="T7" fmla="*/ 0 60000 65536"/>
                  <a:gd name="T8" fmla="*/ 0 60000 65536"/>
                  <a:gd name="T9" fmla="*/ 0 w 576"/>
                  <a:gd name="T10" fmla="*/ 0 h 240"/>
                  <a:gd name="T11" fmla="*/ 576 w 576"/>
                  <a:gd name="T12" fmla="*/ 240 h 240"/>
                </a:gdLst>
                <a:ahLst/>
                <a:cxnLst>
                  <a:cxn ang="T6">
                    <a:pos x="T0" y="T1"/>
                  </a:cxn>
                  <a:cxn ang="T7">
                    <a:pos x="T2" y="T3"/>
                  </a:cxn>
                  <a:cxn ang="T8">
                    <a:pos x="T4" y="T5"/>
                  </a:cxn>
                </a:cxnLst>
                <a:rect l="T9" t="T10" r="T11" b="T12"/>
                <a:pathLst>
                  <a:path w="576" h="240">
                    <a:moveTo>
                      <a:pt x="0" y="240"/>
                    </a:moveTo>
                    <a:cubicBezTo>
                      <a:pt x="120" y="236"/>
                      <a:pt x="240" y="232"/>
                      <a:pt x="336" y="192"/>
                    </a:cubicBezTo>
                    <a:cubicBezTo>
                      <a:pt x="432" y="152"/>
                      <a:pt x="536" y="32"/>
                      <a:pt x="576" y="0"/>
                    </a:cubicBezTo>
                  </a:path>
                </a:pathLst>
              </a:custGeom>
              <a:noFill/>
              <a:ln w="19050" cap="flat" cmpd="sng">
                <a:solidFill>
                  <a:srgbClr val="0000FF"/>
                </a:solidFill>
                <a:prstDash val="solid"/>
                <a:round/>
                <a:headEnd type="none" w="med" len="med"/>
                <a:tailEnd type="stealth" w="med" len="lg"/>
              </a:ln>
            </p:spPr>
            <p:txBody>
              <a:bodyPr/>
              <a:lstStyle/>
              <a:p>
                <a:endParaRPr lang="cs-CZ"/>
              </a:p>
            </p:txBody>
          </p:sp>
          <p:sp>
            <p:nvSpPr>
              <p:cNvPr id="7188" name="Text Box 25"/>
              <p:cNvSpPr txBox="1">
                <a:spLocks noChangeArrowheads="1"/>
              </p:cNvSpPr>
              <p:nvPr/>
            </p:nvSpPr>
            <p:spPr bwMode="auto">
              <a:xfrm>
                <a:off x="3264" y="2236"/>
                <a:ext cx="326" cy="212"/>
              </a:xfrm>
              <a:prstGeom prst="rect">
                <a:avLst/>
              </a:prstGeom>
              <a:noFill/>
              <a:ln w="19050">
                <a:noFill/>
                <a:miter lim="800000"/>
                <a:headEnd/>
                <a:tailEnd type="none" w="med" len="lg"/>
              </a:ln>
            </p:spPr>
            <p:txBody>
              <a:bodyPr wrap="none">
                <a:spAutoFit/>
              </a:bodyPr>
              <a:lstStyle/>
              <a:p>
                <a:r>
                  <a:rPr lang="en-GB">
                    <a:solidFill>
                      <a:srgbClr val="0000FF"/>
                    </a:solidFill>
                  </a:rPr>
                  <a:t>HCl</a:t>
                </a:r>
                <a:endParaRPr lang="en-US">
                  <a:solidFill>
                    <a:srgbClr val="0000FF"/>
                  </a:solidFill>
                </a:endParaRPr>
              </a:p>
            </p:txBody>
          </p:sp>
        </p:grpSp>
        <p:grpSp>
          <p:nvGrpSpPr>
            <p:cNvPr id="10" name="Group 26"/>
            <p:cNvGrpSpPr>
              <a:grpSpLocks/>
            </p:cNvGrpSpPr>
            <p:nvPr/>
          </p:nvGrpSpPr>
          <p:grpSpPr bwMode="auto">
            <a:xfrm>
              <a:off x="3751" y="2480"/>
              <a:ext cx="1496" cy="1405"/>
              <a:chOff x="3751" y="2480"/>
              <a:chExt cx="1496" cy="1405"/>
            </a:xfrm>
          </p:grpSpPr>
          <p:graphicFrame>
            <p:nvGraphicFramePr>
              <p:cNvPr id="7170" name="Object 2"/>
              <p:cNvGraphicFramePr>
                <a:graphicFrameLocks noChangeAspect="1"/>
              </p:cNvGraphicFramePr>
              <p:nvPr/>
            </p:nvGraphicFramePr>
            <p:xfrm>
              <a:off x="3984" y="2480"/>
              <a:ext cx="1263" cy="927"/>
            </p:xfrm>
            <a:graphic>
              <a:graphicData uri="http://schemas.openxmlformats.org/presentationml/2006/ole">
                <p:oleObj spid="_x0000_s111618" name="Document" r:id="rId7" imgW="1609560" imgH="1181160" progId="">
                  <p:embed/>
                </p:oleObj>
              </a:graphicData>
            </a:graphic>
          </p:graphicFrame>
          <p:sp>
            <p:nvSpPr>
              <p:cNvPr id="7185" name="Text Box 28"/>
              <p:cNvSpPr txBox="1">
                <a:spLocks noChangeArrowheads="1"/>
              </p:cNvSpPr>
              <p:nvPr/>
            </p:nvSpPr>
            <p:spPr bwMode="auto">
              <a:xfrm>
                <a:off x="3751" y="3519"/>
                <a:ext cx="1431" cy="366"/>
              </a:xfrm>
              <a:prstGeom prst="rect">
                <a:avLst/>
              </a:prstGeom>
              <a:noFill/>
              <a:ln w="19050">
                <a:noFill/>
                <a:miter lim="800000"/>
                <a:headEnd/>
                <a:tailEnd type="none" w="med" len="lg"/>
              </a:ln>
            </p:spPr>
            <p:txBody>
              <a:bodyPr wrap="none">
                <a:spAutoFit/>
              </a:bodyPr>
              <a:lstStyle/>
              <a:p>
                <a:r>
                  <a:rPr lang="en-GB">
                    <a:solidFill>
                      <a:srgbClr val="CC0066"/>
                    </a:solidFill>
                  </a:rPr>
                  <a:t>Alachlor-glutathione </a:t>
                </a:r>
              </a:p>
              <a:p>
                <a:r>
                  <a:rPr lang="en-GB">
                    <a:solidFill>
                      <a:srgbClr val="CC0066"/>
                    </a:solidFill>
                  </a:rPr>
                  <a:t>conjugate</a:t>
                </a:r>
                <a:endParaRPr lang="en-US">
                  <a:solidFill>
                    <a:srgbClr val="CC0066"/>
                  </a:solidFill>
                </a:endParaRPr>
              </a:p>
            </p:txBody>
          </p:sp>
        </p:grpSp>
      </p:grpSp>
      <p:sp>
        <p:nvSpPr>
          <p:cNvPr id="29" name="Nadpis 28"/>
          <p:cNvSpPr>
            <a:spLocks noGrp="1"/>
          </p:cNvSpPr>
          <p:nvPr>
            <p:ph type="title"/>
          </p:nvPr>
        </p:nvSpPr>
        <p:spPr/>
        <p:txBody>
          <a:bodyPr/>
          <a:lstStyle/>
          <a:p>
            <a:pPr>
              <a:defRPr/>
            </a:pPr>
            <a:r>
              <a:rPr lang="cs-CZ" dirty="0" smtClean="0"/>
              <a:t>Biotransformace organických polutantů MO</a:t>
            </a:r>
            <a:endParaRPr lang="cs-CZ" dirty="0"/>
          </a:p>
        </p:txBody>
      </p:sp>
      <p:sp>
        <p:nvSpPr>
          <p:cNvPr id="30" name="Zástupný symbol pro obsah 3"/>
          <p:cNvSpPr txBox="1">
            <a:spLocks/>
          </p:cNvSpPr>
          <p:nvPr/>
        </p:nvSpPr>
        <p:spPr>
          <a:xfrm>
            <a:off x="250825" y="981075"/>
            <a:ext cx="8642350" cy="503238"/>
          </a:xfrm>
          <a:prstGeom prst="rect">
            <a:avLst/>
          </a:prstGeom>
        </p:spPr>
        <p:txBody>
          <a:bodyPr/>
          <a:lstStyle/>
          <a:p>
            <a:pPr marL="354013" indent="-342900" eaLnBrk="0" hangingPunct="0">
              <a:spcAft>
                <a:spcPts val="600"/>
              </a:spcAft>
              <a:buClr>
                <a:schemeClr val="accent1"/>
              </a:buClr>
              <a:defRPr/>
            </a:pPr>
            <a:r>
              <a:rPr lang="cs-CZ" sz="2400" dirty="0">
                <a:solidFill>
                  <a:srgbClr val="818184"/>
                </a:solidFill>
                <a:latin typeface="+mn-lt"/>
                <a:sym typeface="Wingdings" pitchFamily="2" charset="2"/>
              </a:rPr>
              <a:t>Příklady biotransformace - </a:t>
            </a:r>
            <a:r>
              <a:rPr lang="cs-CZ" sz="2400" dirty="0" err="1">
                <a:solidFill>
                  <a:srgbClr val="818184"/>
                </a:solidFill>
                <a:latin typeface="+mn-lt"/>
                <a:sym typeface="Wingdings" pitchFamily="2" charset="2"/>
              </a:rPr>
              <a:t>metabolizace</a:t>
            </a:r>
            <a:r>
              <a:rPr lang="cs-CZ" sz="2400" dirty="0">
                <a:solidFill>
                  <a:srgbClr val="818184"/>
                </a:solidFill>
                <a:latin typeface="+mn-lt"/>
                <a:sym typeface="Wingdings" pitchFamily="2" charset="2"/>
              </a:rPr>
              <a:t> detoxifikace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291849"/>
                                        </p:tgtEl>
                                        <p:attrNameLst>
                                          <p:attrName>style.visibility</p:attrName>
                                        </p:attrNameLst>
                                      </p:cBhvr>
                                      <p:to>
                                        <p:strVal val="visible"/>
                                      </p:to>
                                    </p:set>
                                    <p:animEffect transition="in" filter="strips(upRight)">
                                      <p:cBhvr>
                                        <p:cTn id="27" dur="500"/>
                                        <p:tgtEl>
                                          <p:spTgt spid="2918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6"/>
          <p:cNvGrpSpPr>
            <a:grpSpLocks/>
          </p:cNvGrpSpPr>
          <p:nvPr/>
        </p:nvGrpSpPr>
        <p:grpSpPr bwMode="auto">
          <a:xfrm>
            <a:off x="222250" y="3286125"/>
            <a:ext cx="3584575" cy="1285875"/>
            <a:chOff x="140" y="2070"/>
            <a:chExt cx="2258" cy="810"/>
          </a:xfrm>
        </p:grpSpPr>
        <p:grpSp>
          <p:nvGrpSpPr>
            <p:cNvPr id="3" name="Group 2"/>
            <p:cNvGrpSpPr>
              <a:grpSpLocks/>
            </p:cNvGrpSpPr>
            <p:nvPr/>
          </p:nvGrpSpPr>
          <p:grpSpPr bwMode="auto">
            <a:xfrm>
              <a:off x="662" y="2070"/>
              <a:ext cx="1736" cy="643"/>
              <a:chOff x="662" y="2070"/>
              <a:chExt cx="1736" cy="643"/>
            </a:xfrm>
          </p:grpSpPr>
          <p:graphicFrame>
            <p:nvGraphicFramePr>
              <p:cNvPr id="8199" name="Object 7"/>
              <p:cNvGraphicFramePr>
                <a:graphicFrameLocks noChangeAspect="1"/>
              </p:cNvGraphicFramePr>
              <p:nvPr/>
            </p:nvGraphicFramePr>
            <p:xfrm>
              <a:off x="1006" y="2070"/>
              <a:ext cx="777" cy="643"/>
            </p:xfrm>
            <a:graphic>
              <a:graphicData uri="http://schemas.openxmlformats.org/presentationml/2006/ole">
                <p:oleObj spid="_x0000_s112647" name="Document" r:id="rId3" imgW="942840" imgH="790560" progId="">
                  <p:embed/>
                </p:oleObj>
              </a:graphicData>
            </a:graphic>
          </p:graphicFrame>
          <p:sp>
            <p:nvSpPr>
              <p:cNvPr id="8258" name="Line 4"/>
              <p:cNvSpPr>
                <a:spLocks noChangeShapeType="1"/>
              </p:cNvSpPr>
              <p:nvPr/>
            </p:nvSpPr>
            <p:spPr bwMode="auto">
              <a:xfrm>
                <a:off x="662" y="2383"/>
                <a:ext cx="334" cy="0"/>
              </a:xfrm>
              <a:prstGeom prst="line">
                <a:avLst/>
              </a:prstGeom>
              <a:noFill/>
              <a:ln w="19050">
                <a:solidFill>
                  <a:srgbClr val="0000FF"/>
                </a:solidFill>
                <a:round/>
                <a:headEnd/>
                <a:tailEnd type="stealth" w="med" len="lg"/>
              </a:ln>
            </p:spPr>
            <p:txBody>
              <a:bodyPr/>
              <a:lstStyle/>
              <a:p>
                <a:endParaRPr lang="cs-CZ"/>
              </a:p>
            </p:txBody>
          </p:sp>
          <p:sp>
            <p:nvSpPr>
              <p:cNvPr id="8259" name="Text Box 5"/>
              <p:cNvSpPr txBox="1">
                <a:spLocks noChangeArrowheads="1"/>
              </p:cNvSpPr>
              <p:nvPr/>
            </p:nvSpPr>
            <p:spPr bwMode="auto">
              <a:xfrm>
                <a:off x="1822" y="2304"/>
                <a:ext cx="576" cy="192"/>
              </a:xfrm>
              <a:prstGeom prst="rect">
                <a:avLst/>
              </a:prstGeom>
              <a:noFill/>
              <a:ln w="19050">
                <a:noFill/>
                <a:miter lim="800000"/>
                <a:headEnd/>
                <a:tailEnd type="none" w="med" len="lg"/>
              </a:ln>
            </p:spPr>
            <p:txBody>
              <a:bodyPr wrap="none">
                <a:spAutoFit/>
              </a:bodyPr>
              <a:lstStyle/>
              <a:p>
                <a:r>
                  <a:rPr lang="en-GB" sz="1400">
                    <a:solidFill>
                      <a:srgbClr val="CC0066"/>
                    </a:solidFill>
                    <a:sym typeface="GreekMathSymbols"/>
                  </a:rPr>
                  <a:t>Catechol</a:t>
                </a:r>
                <a:endParaRPr lang="en-US" sz="1400">
                  <a:solidFill>
                    <a:srgbClr val="CC0066"/>
                  </a:solidFill>
                </a:endParaRPr>
              </a:p>
            </p:txBody>
          </p:sp>
        </p:grpSp>
        <p:grpSp>
          <p:nvGrpSpPr>
            <p:cNvPr id="4" name="Group 52"/>
            <p:cNvGrpSpPr>
              <a:grpSpLocks/>
            </p:cNvGrpSpPr>
            <p:nvPr/>
          </p:nvGrpSpPr>
          <p:grpSpPr bwMode="auto">
            <a:xfrm>
              <a:off x="140" y="2089"/>
              <a:ext cx="767" cy="791"/>
              <a:chOff x="140" y="2089"/>
              <a:chExt cx="767" cy="791"/>
            </a:xfrm>
          </p:grpSpPr>
          <p:graphicFrame>
            <p:nvGraphicFramePr>
              <p:cNvPr id="8198" name="Object 6"/>
              <p:cNvGraphicFramePr>
                <a:graphicFrameLocks noChangeAspect="1"/>
              </p:cNvGraphicFramePr>
              <p:nvPr/>
            </p:nvGraphicFramePr>
            <p:xfrm>
              <a:off x="144" y="2089"/>
              <a:ext cx="763" cy="545"/>
            </p:xfrm>
            <a:graphic>
              <a:graphicData uri="http://schemas.openxmlformats.org/presentationml/2006/ole">
                <p:oleObj spid="_x0000_s112646" name="Document" r:id="rId4" imgW="866880" imgH="619200" progId="">
                  <p:embed/>
                </p:oleObj>
              </a:graphicData>
            </a:graphic>
          </p:graphicFrame>
          <p:sp>
            <p:nvSpPr>
              <p:cNvPr id="8257" name="Text Box 54"/>
              <p:cNvSpPr txBox="1">
                <a:spLocks noChangeArrowheads="1"/>
              </p:cNvSpPr>
              <p:nvPr/>
            </p:nvSpPr>
            <p:spPr bwMode="auto">
              <a:xfrm>
                <a:off x="140" y="2688"/>
                <a:ext cx="453" cy="192"/>
              </a:xfrm>
              <a:prstGeom prst="rect">
                <a:avLst/>
              </a:prstGeom>
              <a:noFill/>
              <a:ln w="19050">
                <a:noFill/>
                <a:miter lim="800000"/>
                <a:headEnd/>
                <a:tailEnd type="none" w="med" len="lg"/>
              </a:ln>
            </p:spPr>
            <p:txBody>
              <a:bodyPr wrap="none">
                <a:spAutoFit/>
              </a:bodyPr>
              <a:lstStyle/>
              <a:p>
                <a:r>
                  <a:rPr lang="en-GB" sz="1400">
                    <a:solidFill>
                      <a:srgbClr val="CC0066"/>
                    </a:solidFill>
                    <a:sym typeface="GreekMathSymbols"/>
                  </a:rPr>
                  <a:t>Phenol</a:t>
                </a:r>
                <a:endParaRPr lang="en-US" sz="1400">
                  <a:solidFill>
                    <a:srgbClr val="CC0066"/>
                  </a:solidFill>
                </a:endParaRPr>
              </a:p>
            </p:txBody>
          </p:sp>
        </p:grpSp>
      </p:grpSp>
      <p:grpSp>
        <p:nvGrpSpPr>
          <p:cNvPr id="5" name="Group 65"/>
          <p:cNvGrpSpPr>
            <a:grpSpLocks/>
          </p:cNvGrpSpPr>
          <p:nvPr/>
        </p:nvGrpSpPr>
        <p:grpSpPr bwMode="auto">
          <a:xfrm>
            <a:off x="1965325" y="1168400"/>
            <a:ext cx="7026275" cy="5140325"/>
            <a:chOff x="1238" y="736"/>
            <a:chExt cx="4426" cy="3238"/>
          </a:xfrm>
        </p:grpSpPr>
        <p:grpSp>
          <p:nvGrpSpPr>
            <p:cNvPr id="6" name="Group 7"/>
            <p:cNvGrpSpPr>
              <a:grpSpLocks/>
            </p:cNvGrpSpPr>
            <p:nvPr/>
          </p:nvGrpSpPr>
          <p:grpSpPr bwMode="auto">
            <a:xfrm>
              <a:off x="2392" y="736"/>
              <a:ext cx="3166" cy="1328"/>
              <a:chOff x="2392" y="736"/>
              <a:chExt cx="3166" cy="1328"/>
            </a:xfrm>
          </p:grpSpPr>
          <p:sp>
            <p:nvSpPr>
              <p:cNvPr id="8237" name="Text Box 8"/>
              <p:cNvSpPr txBox="1">
                <a:spLocks noChangeArrowheads="1"/>
              </p:cNvSpPr>
              <p:nvPr/>
            </p:nvSpPr>
            <p:spPr bwMode="auto">
              <a:xfrm>
                <a:off x="4066" y="1328"/>
                <a:ext cx="788" cy="212"/>
              </a:xfrm>
              <a:prstGeom prst="rect">
                <a:avLst/>
              </a:prstGeom>
              <a:noFill/>
              <a:ln w="19050">
                <a:noFill/>
                <a:miter lim="800000"/>
                <a:headEnd/>
                <a:tailEnd type="none" w="med" len="lg"/>
              </a:ln>
            </p:spPr>
            <p:txBody>
              <a:bodyPr wrap="none">
                <a:spAutoFit/>
              </a:bodyPr>
              <a:lstStyle/>
              <a:p>
                <a:r>
                  <a:rPr lang="en-GB" sz="1400">
                    <a:solidFill>
                      <a:srgbClr val="0000FF"/>
                    </a:solidFill>
                  </a:rPr>
                  <a:t> </a:t>
                </a:r>
                <a:r>
                  <a:rPr lang="en-GB">
                    <a:solidFill>
                      <a:srgbClr val="0000FF"/>
                    </a:solidFill>
                  </a:rPr>
                  <a:t>+</a:t>
                </a:r>
                <a:r>
                  <a:rPr lang="en-GB" sz="1400">
                    <a:solidFill>
                      <a:srgbClr val="0000FF"/>
                    </a:solidFill>
                  </a:rPr>
                  <a:t> CH</a:t>
                </a:r>
                <a:r>
                  <a:rPr lang="en-GB" sz="1400" baseline="-25000">
                    <a:solidFill>
                      <a:srgbClr val="0000FF"/>
                    </a:solidFill>
                  </a:rPr>
                  <a:t>3</a:t>
                </a:r>
                <a:r>
                  <a:rPr lang="en-GB" sz="1400">
                    <a:solidFill>
                      <a:srgbClr val="0000FF"/>
                    </a:solidFill>
                  </a:rPr>
                  <a:t>COOH</a:t>
                </a:r>
                <a:endParaRPr lang="en-US" sz="1400">
                  <a:solidFill>
                    <a:srgbClr val="0000FF"/>
                  </a:solidFill>
                </a:endParaRPr>
              </a:p>
            </p:txBody>
          </p:sp>
          <p:sp>
            <p:nvSpPr>
              <p:cNvPr id="8238" name="Text Box 9"/>
              <p:cNvSpPr txBox="1">
                <a:spLocks noChangeArrowheads="1"/>
              </p:cNvSpPr>
              <p:nvPr/>
            </p:nvSpPr>
            <p:spPr bwMode="auto">
              <a:xfrm>
                <a:off x="4831" y="1340"/>
                <a:ext cx="727" cy="192"/>
              </a:xfrm>
              <a:prstGeom prst="rect">
                <a:avLst/>
              </a:prstGeom>
              <a:noFill/>
              <a:ln w="19050">
                <a:noFill/>
                <a:miter lim="800000"/>
                <a:headEnd/>
                <a:tailEnd type="none" w="med" len="lg"/>
              </a:ln>
            </p:spPr>
            <p:txBody>
              <a:bodyPr wrap="none">
                <a:spAutoFit/>
              </a:bodyPr>
              <a:lstStyle/>
              <a:p>
                <a:r>
                  <a:rPr lang="en-GB" sz="1400">
                    <a:solidFill>
                      <a:srgbClr val="CC0066"/>
                    </a:solidFill>
                    <a:sym typeface="GreekMathSymbols"/>
                  </a:rPr>
                  <a:t>Acetic acid</a:t>
                </a:r>
                <a:endParaRPr lang="en-US" sz="1400">
                  <a:solidFill>
                    <a:srgbClr val="CC0066"/>
                  </a:solidFill>
                </a:endParaRPr>
              </a:p>
            </p:txBody>
          </p:sp>
          <p:sp>
            <p:nvSpPr>
              <p:cNvPr id="8239" name="Text Box 10"/>
              <p:cNvSpPr txBox="1">
                <a:spLocks noChangeArrowheads="1"/>
              </p:cNvSpPr>
              <p:nvPr/>
            </p:nvSpPr>
            <p:spPr bwMode="auto">
              <a:xfrm>
                <a:off x="3543" y="736"/>
                <a:ext cx="813" cy="192"/>
              </a:xfrm>
              <a:prstGeom prst="rect">
                <a:avLst/>
              </a:prstGeom>
              <a:noFill/>
              <a:ln w="19050">
                <a:noFill/>
                <a:miter lim="800000"/>
                <a:headEnd/>
                <a:tailEnd type="none" w="med" len="lg"/>
              </a:ln>
            </p:spPr>
            <p:txBody>
              <a:bodyPr wrap="none">
                <a:spAutoFit/>
              </a:bodyPr>
              <a:lstStyle/>
              <a:p>
                <a:r>
                  <a:rPr lang="en-GB" sz="1400">
                    <a:solidFill>
                      <a:srgbClr val="CC0066"/>
                    </a:solidFill>
                    <a:sym typeface="GreekMathSymbols"/>
                  </a:rPr>
                  <a:t>Succinic acid</a:t>
                </a:r>
                <a:endParaRPr lang="en-US" sz="1400">
                  <a:solidFill>
                    <a:srgbClr val="CC0066"/>
                  </a:solidFill>
                </a:endParaRPr>
              </a:p>
            </p:txBody>
          </p:sp>
          <p:grpSp>
            <p:nvGrpSpPr>
              <p:cNvPr id="7" name="Group 11"/>
              <p:cNvGrpSpPr>
                <a:grpSpLocks/>
              </p:cNvGrpSpPr>
              <p:nvPr/>
            </p:nvGrpSpPr>
            <p:grpSpPr bwMode="auto">
              <a:xfrm>
                <a:off x="3776" y="960"/>
                <a:ext cx="447" cy="948"/>
                <a:chOff x="3776" y="1056"/>
                <a:chExt cx="447" cy="948"/>
              </a:xfrm>
            </p:grpSpPr>
            <p:sp>
              <p:nvSpPr>
                <p:cNvPr id="8251" name="Text Box 12"/>
                <p:cNvSpPr txBox="1">
                  <a:spLocks noChangeArrowheads="1"/>
                </p:cNvSpPr>
                <p:nvPr/>
              </p:nvSpPr>
              <p:spPr bwMode="auto">
                <a:xfrm>
                  <a:off x="3776" y="1056"/>
                  <a:ext cx="447" cy="948"/>
                </a:xfrm>
                <a:prstGeom prst="rect">
                  <a:avLst/>
                </a:prstGeom>
                <a:noFill/>
                <a:ln w="19050">
                  <a:noFill/>
                  <a:miter lim="800000"/>
                  <a:headEnd/>
                  <a:tailEnd type="none" w="med" len="lg"/>
                </a:ln>
              </p:spPr>
              <p:txBody>
                <a:bodyPr wrap="none">
                  <a:spAutoFit/>
                </a:bodyPr>
                <a:lstStyle/>
                <a:p>
                  <a:r>
                    <a:rPr lang="en-GB" sz="1400">
                      <a:solidFill>
                        <a:srgbClr val="0000FF"/>
                      </a:solidFill>
                    </a:rPr>
                    <a:t>COOH</a:t>
                  </a:r>
                </a:p>
                <a:p>
                  <a:endParaRPr lang="en-GB" sz="1400">
                    <a:solidFill>
                      <a:srgbClr val="0000FF"/>
                    </a:solidFill>
                  </a:endParaRPr>
                </a:p>
                <a:p>
                  <a:r>
                    <a:rPr lang="en-GB" sz="1400">
                      <a:solidFill>
                        <a:srgbClr val="0000FF"/>
                      </a:solidFill>
                    </a:rPr>
                    <a:t>CH</a:t>
                  </a:r>
                  <a:r>
                    <a:rPr lang="en-GB" sz="1400" baseline="-25000">
                      <a:solidFill>
                        <a:srgbClr val="0000FF"/>
                      </a:solidFill>
                    </a:rPr>
                    <a:t>2</a:t>
                  </a:r>
                </a:p>
                <a:p>
                  <a:endParaRPr lang="en-GB" sz="1400" baseline="-25000">
                    <a:solidFill>
                      <a:srgbClr val="0000FF"/>
                    </a:solidFill>
                  </a:endParaRPr>
                </a:p>
                <a:p>
                  <a:r>
                    <a:rPr lang="en-GB" sz="1400">
                      <a:solidFill>
                        <a:srgbClr val="0000FF"/>
                      </a:solidFill>
                    </a:rPr>
                    <a:t>CH</a:t>
                  </a:r>
                  <a:r>
                    <a:rPr lang="en-GB" sz="1400" baseline="-25000">
                      <a:solidFill>
                        <a:srgbClr val="0000FF"/>
                      </a:solidFill>
                    </a:rPr>
                    <a:t>2</a:t>
                  </a:r>
                  <a:endParaRPr lang="en-GB" sz="1400">
                    <a:solidFill>
                      <a:srgbClr val="0000FF"/>
                    </a:solidFill>
                  </a:endParaRPr>
                </a:p>
                <a:p>
                  <a:endParaRPr lang="en-GB" sz="1400">
                    <a:solidFill>
                      <a:srgbClr val="0000FF"/>
                    </a:solidFill>
                  </a:endParaRPr>
                </a:p>
                <a:p>
                  <a:r>
                    <a:rPr lang="en-GB" sz="1400">
                      <a:solidFill>
                        <a:srgbClr val="0000FF"/>
                      </a:solidFill>
                    </a:rPr>
                    <a:t>COOH</a:t>
                  </a:r>
                  <a:endParaRPr lang="en-US" sz="1400">
                    <a:solidFill>
                      <a:srgbClr val="0000FF"/>
                    </a:solidFill>
                  </a:endParaRPr>
                </a:p>
              </p:txBody>
            </p:sp>
            <p:sp>
              <p:nvSpPr>
                <p:cNvPr id="8252" name="Line 13"/>
                <p:cNvSpPr>
                  <a:spLocks noChangeShapeType="1"/>
                </p:cNvSpPr>
                <p:nvPr/>
              </p:nvSpPr>
              <p:spPr bwMode="auto">
                <a:xfrm>
                  <a:off x="3866" y="1211"/>
                  <a:ext cx="0" cy="144"/>
                </a:xfrm>
                <a:prstGeom prst="line">
                  <a:avLst/>
                </a:prstGeom>
                <a:noFill/>
                <a:ln w="12700">
                  <a:solidFill>
                    <a:srgbClr val="0000FF"/>
                  </a:solidFill>
                  <a:round/>
                  <a:headEnd/>
                  <a:tailEnd type="none" w="med" len="lg"/>
                </a:ln>
              </p:spPr>
              <p:txBody>
                <a:bodyPr/>
                <a:lstStyle/>
                <a:p>
                  <a:endParaRPr lang="cs-CZ"/>
                </a:p>
              </p:txBody>
            </p:sp>
            <p:sp>
              <p:nvSpPr>
                <p:cNvPr id="8253" name="Line 14"/>
                <p:cNvSpPr>
                  <a:spLocks noChangeShapeType="1"/>
                </p:cNvSpPr>
                <p:nvPr/>
              </p:nvSpPr>
              <p:spPr bwMode="auto">
                <a:xfrm>
                  <a:off x="3866" y="1699"/>
                  <a:ext cx="0" cy="144"/>
                </a:xfrm>
                <a:prstGeom prst="line">
                  <a:avLst/>
                </a:prstGeom>
                <a:noFill/>
                <a:ln w="12700">
                  <a:solidFill>
                    <a:srgbClr val="0000FF"/>
                  </a:solidFill>
                  <a:round/>
                  <a:headEnd/>
                  <a:tailEnd type="none" w="med" len="lg"/>
                </a:ln>
              </p:spPr>
              <p:txBody>
                <a:bodyPr/>
                <a:lstStyle/>
                <a:p>
                  <a:endParaRPr lang="cs-CZ"/>
                </a:p>
              </p:txBody>
            </p:sp>
            <p:sp>
              <p:nvSpPr>
                <p:cNvPr id="8254" name="Line 15"/>
                <p:cNvSpPr>
                  <a:spLocks noChangeShapeType="1"/>
                </p:cNvSpPr>
                <p:nvPr/>
              </p:nvSpPr>
              <p:spPr bwMode="auto">
                <a:xfrm>
                  <a:off x="3866" y="1483"/>
                  <a:ext cx="0" cy="96"/>
                </a:xfrm>
                <a:prstGeom prst="line">
                  <a:avLst/>
                </a:prstGeom>
                <a:noFill/>
                <a:ln w="12700">
                  <a:solidFill>
                    <a:srgbClr val="0000FF"/>
                  </a:solidFill>
                  <a:round/>
                  <a:headEnd/>
                  <a:tailEnd type="none" w="med" len="lg"/>
                </a:ln>
              </p:spPr>
              <p:txBody>
                <a:bodyPr/>
                <a:lstStyle/>
                <a:p>
                  <a:endParaRPr lang="cs-CZ"/>
                </a:p>
              </p:txBody>
            </p:sp>
          </p:grpSp>
          <p:grpSp>
            <p:nvGrpSpPr>
              <p:cNvPr id="8" name="Group 16"/>
              <p:cNvGrpSpPr>
                <a:grpSpLocks/>
              </p:cNvGrpSpPr>
              <p:nvPr/>
            </p:nvGrpSpPr>
            <p:grpSpPr bwMode="auto">
              <a:xfrm>
                <a:off x="2815" y="800"/>
                <a:ext cx="447" cy="1264"/>
                <a:chOff x="2815" y="896"/>
                <a:chExt cx="447" cy="1264"/>
              </a:xfrm>
            </p:grpSpPr>
            <p:sp>
              <p:nvSpPr>
                <p:cNvPr id="8244" name="Text Box 17"/>
                <p:cNvSpPr txBox="1">
                  <a:spLocks noChangeArrowheads="1"/>
                </p:cNvSpPr>
                <p:nvPr/>
              </p:nvSpPr>
              <p:spPr bwMode="auto">
                <a:xfrm>
                  <a:off x="2815" y="896"/>
                  <a:ext cx="447" cy="1264"/>
                </a:xfrm>
                <a:prstGeom prst="rect">
                  <a:avLst/>
                </a:prstGeom>
                <a:noFill/>
                <a:ln w="25400">
                  <a:noFill/>
                  <a:miter lim="800000"/>
                  <a:headEnd/>
                  <a:tailEnd type="none" w="med" len="lg"/>
                </a:ln>
              </p:spPr>
              <p:txBody>
                <a:bodyPr wrap="none">
                  <a:spAutoFit/>
                </a:bodyPr>
                <a:lstStyle/>
                <a:p>
                  <a:r>
                    <a:rPr lang="en-GB" sz="1400">
                      <a:solidFill>
                        <a:srgbClr val="0000FF"/>
                      </a:solidFill>
                    </a:rPr>
                    <a:t>COOH</a:t>
                  </a:r>
                </a:p>
                <a:p>
                  <a:endParaRPr lang="en-GB" sz="1400">
                    <a:solidFill>
                      <a:srgbClr val="0000FF"/>
                    </a:solidFill>
                  </a:endParaRPr>
                </a:p>
                <a:p>
                  <a:r>
                    <a:rPr lang="en-GB" sz="1400">
                      <a:solidFill>
                        <a:srgbClr val="0000FF"/>
                      </a:solidFill>
                    </a:rPr>
                    <a:t>CH</a:t>
                  </a:r>
                </a:p>
                <a:p>
                  <a:endParaRPr lang="en-GB" sz="1400">
                    <a:solidFill>
                      <a:srgbClr val="0000FF"/>
                    </a:solidFill>
                  </a:endParaRPr>
                </a:p>
                <a:p>
                  <a:r>
                    <a:rPr lang="en-GB" sz="1400">
                      <a:solidFill>
                        <a:srgbClr val="0000FF"/>
                      </a:solidFill>
                    </a:rPr>
                    <a:t>C=O</a:t>
                  </a:r>
                </a:p>
                <a:p>
                  <a:endParaRPr lang="en-GB" sz="1400">
                    <a:solidFill>
                      <a:srgbClr val="0000FF"/>
                    </a:solidFill>
                  </a:endParaRPr>
                </a:p>
                <a:p>
                  <a:r>
                    <a:rPr lang="en-GB" sz="1400">
                      <a:solidFill>
                        <a:srgbClr val="0000FF"/>
                      </a:solidFill>
                    </a:rPr>
                    <a:t>CH</a:t>
                  </a:r>
                </a:p>
                <a:p>
                  <a:endParaRPr lang="en-GB" sz="1400">
                    <a:solidFill>
                      <a:srgbClr val="0000FF"/>
                    </a:solidFill>
                  </a:endParaRPr>
                </a:p>
                <a:p>
                  <a:r>
                    <a:rPr lang="en-GB" sz="1400">
                      <a:solidFill>
                        <a:srgbClr val="0000FF"/>
                      </a:solidFill>
                    </a:rPr>
                    <a:t>COOH</a:t>
                  </a:r>
                  <a:endParaRPr lang="en-US" sz="1400">
                    <a:solidFill>
                      <a:srgbClr val="0000FF"/>
                    </a:solidFill>
                  </a:endParaRPr>
                </a:p>
              </p:txBody>
            </p:sp>
            <p:sp>
              <p:nvSpPr>
                <p:cNvPr id="8245" name="Line 18"/>
                <p:cNvSpPr>
                  <a:spLocks noChangeShapeType="1"/>
                </p:cNvSpPr>
                <p:nvPr/>
              </p:nvSpPr>
              <p:spPr bwMode="auto">
                <a:xfrm>
                  <a:off x="2911" y="1056"/>
                  <a:ext cx="0" cy="144"/>
                </a:xfrm>
                <a:prstGeom prst="line">
                  <a:avLst/>
                </a:prstGeom>
                <a:noFill/>
                <a:ln w="12700">
                  <a:solidFill>
                    <a:srgbClr val="0000FF"/>
                  </a:solidFill>
                  <a:round/>
                  <a:headEnd/>
                  <a:tailEnd type="none" w="med" len="lg"/>
                </a:ln>
              </p:spPr>
              <p:txBody>
                <a:bodyPr/>
                <a:lstStyle/>
                <a:p>
                  <a:endParaRPr lang="cs-CZ"/>
                </a:p>
              </p:txBody>
            </p:sp>
            <p:sp>
              <p:nvSpPr>
                <p:cNvPr id="8246" name="Line 19"/>
                <p:cNvSpPr>
                  <a:spLocks noChangeShapeType="1"/>
                </p:cNvSpPr>
                <p:nvPr/>
              </p:nvSpPr>
              <p:spPr bwMode="auto">
                <a:xfrm>
                  <a:off x="2911" y="1856"/>
                  <a:ext cx="0" cy="144"/>
                </a:xfrm>
                <a:prstGeom prst="line">
                  <a:avLst/>
                </a:prstGeom>
                <a:noFill/>
                <a:ln w="12700">
                  <a:solidFill>
                    <a:srgbClr val="0000FF"/>
                  </a:solidFill>
                  <a:round/>
                  <a:headEnd/>
                  <a:tailEnd type="none" w="med" len="lg"/>
                </a:ln>
              </p:spPr>
              <p:txBody>
                <a:bodyPr/>
                <a:lstStyle/>
                <a:p>
                  <a:endParaRPr lang="cs-CZ"/>
                </a:p>
              </p:txBody>
            </p:sp>
            <p:sp>
              <p:nvSpPr>
                <p:cNvPr id="8247" name="Line 20"/>
                <p:cNvSpPr>
                  <a:spLocks noChangeShapeType="1"/>
                </p:cNvSpPr>
                <p:nvPr/>
              </p:nvSpPr>
              <p:spPr bwMode="auto">
                <a:xfrm>
                  <a:off x="2903" y="1592"/>
                  <a:ext cx="0" cy="144"/>
                </a:xfrm>
                <a:prstGeom prst="line">
                  <a:avLst/>
                </a:prstGeom>
                <a:noFill/>
                <a:ln w="12700">
                  <a:solidFill>
                    <a:srgbClr val="0000FF"/>
                  </a:solidFill>
                  <a:round/>
                  <a:headEnd/>
                  <a:tailEnd type="none" w="med" len="lg"/>
                </a:ln>
              </p:spPr>
              <p:txBody>
                <a:bodyPr/>
                <a:lstStyle/>
                <a:p>
                  <a:endParaRPr lang="cs-CZ"/>
                </a:p>
              </p:txBody>
            </p:sp>
            <p:sp>
              <p:nvSpPr>
                <p:cNvPr id="8248" name="Line 21"/>
                <p:cNvSpPr>
                  <a:spLocks noChangeShapeType="1"/>
                </p:cNvSpPr>
                <p:nvPr/>
              </p:nvSpPr>
              <p:spPr bwMode="auto">
                <a:xfrm>
                  <a:off x="2935" y="1592"/>
                  <a:ext cx="0" cy="144"/>
                </a:xfrm>
                <a:prstGeom prst="line">
                  <a:avLst/>
                </a:prstGeom>
                <a:noFill/>
                <a:ln w="12700">
                  <a:solidFill>
                    <a:srgbClr val="0000FF"/>
                  </a:solidFill>
                  <a:round/>
                  <a:headEnd/>
                  <a:tailEnd type="none" w="med" len="lg"/>
                </a:ln>
              </p:spPr>
              <p:txBody>
                <a:bodyPr/>
                <a:lstStyle/>
                <a:p>
                  <a:endParaRPr lang="cs-CZ"/>
                </a:p>
              </p:txBody>
            </p:sp>
            <p:sp>
              <p:nvSpPr>
                <p:cNvPr id="8249" name="Line 22"/>
                <p:cNvSpPr>
                  <a:spLocks noChangeShapeType="1"/>
                </p:cNvSpPr>
                <p:nvPr/>
              </p:nvSpPr>
              <p:spPr bwMode="auto">
                <a:xfrm>
                  <a:off x="2903" y="1328"/>
                  <a:ext cx="0" cy="144"/>
                </a:xfrm>
                <a:prstGeom prst="line">
                  <a:avLst/>
                </a:prstGeom>
                <a:noFill/>
                <a:ln w="12700">
                  <a:solidFill>
                    <a:srgbClr val="0000FF"/>
                  </a:solidFill>
                  <a:round/>
                  <a:headEnd/>
                  <a:tailEnd type="none" w="med" len="lg"/>
                </a:ln>
              </p:spPr>
              <p:txBody>
                <a:bodyPr/>
                <a:lstStyle/>
                <a:p>
                  <a:endParaRPr lang="cs-CZ"/>
                </a:p>
              </p:txBody>
            </p:sp>
            <p:sp>
              <p:nvSpPr>
                <p:cNvPr id="8250" name="Line 23"/>
                <p:cNvSpPr>
                  <a:spLocks noChangeShapeType="1"/>
                </p:cNvSpPr>
                <p:nvPr/>
              </p:nvSpPr>
              <p:spPr bwMode="auto">
                <a:xfrm>
                  <a:off x="2935" y="1328"/>
                  <a:ext cx="0" cy="144"/>
                </a:xfrm>
                <a:prstGeom prst="line">
                  <a:avLst/>
                </a:prstGeom>
                <a:noFill/>
                <a:ln w="12700">
                  <a:solidFill>
                    <a:srgbClr val="0000FF"/>
                  </a:solidFill>
                  <a:round/>
                  <a:headEnd/>
                  <a:tailEnd type="none" w="med" len="lg"/>
                </a:ln>
              </p:spPr>
              <p:txBody>
                <a:bodyPr/>
                <a:lstStyle/>
                <a:p>
                  <a:endParaRPr lang="cs-CZ"/>
                </a:p>
              </p:txBody>
            </p:sp>
          </p:grpSp>
          <p:sp>
            <p:nvSpPr>
              <p:cNvPr id="8242" name="Line 24"/>
              <p:cNvSpPr>
                <a:spLocks noChangeShapeType="1"/>
              </p:cNvSpPr>
              <p:nvPr/>
            </p:nvSpPr>
            <p:spPr bwMode="auto">
              <a:xfrm>
                <a:off x="2392" y="1504"/>
                <a:ext cx="336" cy="0"/>
              </a:xfrm>
              <a:prstGeom prst="line">
                <a:avLst/>
              </a:prstGeom>
              <a:noFill/>
              <a:ln w="19050">
                <a:solidFill>
                  <a:srgbClr val="0000FF"/>
                </a:solidFill>
                <a:round/>
                <a:headEnd/>
                <a:tailEnd type="stealth" w="med" len="lg"/>
              </a:ln>
            </p:spPr>
            <p:txBody>
              <a:bodyPr/>
              <a:lstStyle/>
              <a:p>
                <a:endParaRPr lang="cs-CZ"/>
              </a:p>
            </p:txBody>
          </p:sp>
          <p:sp>
            <p:nvSpPr>
              <p:cNvPr id="8243" name="Line 25"/>
              <p:cNvSpPr>
                <a:spLocks noChangeShapeType="1"/>
              </p:cNvSpPr>
              <p:nvPr/>
            </p:nvSpPr>
            <p:spPr bwMode="auto">
              <a:xfrm>
                <a:off x="3312" y="1504"/>
                <a:ext cx="336" cy="0"/>
              </a:xfrm>
              <a:prstGeom prst="line">
                <a:avLst/>
              </a:prstGeom>
              <a:noFill/>
              <a:ln w="19050">
                <a:solidFill>
                  <a:srgbClr val="0000FF"/>
                </a:solidFill>
                <a:round/>
                <a:headEnd/>
                <a:tailEnd type="stealth" w="med" len="lg"/>
              </a:ln>
            </p:spPr>
            <p:txBody>
              <a:bodyPr/>
              <a:lstStyle/>
              <a:p>
                <a:endParaRPr lang="cs-CZ"/>
              </a:p>
            </p:txBody>
          </p:sp>
        </p:grpSp>
        <p:grpSp>
          <p:nvGrpSpPr>
            <p:cNvPr id="9" name="Group 26"/>
            <p:cNvGrpSpPr>
              <a:grpSpLocks/>
            </p:cNvGrpSpPr>
            <p:nvPr/>
          </p:nvGrpSpPr>
          <p:grpSpPr bwMode="auto">
            <a:xfrm>
              <a:off x="2400" y="2544"/>
              <a:ext cx="2980" cy="1264"/>
              <a:chOff x="2400" y="2544"/>
              <a:chExt cx="2980" cy="1264"/>
            </a:xfrm>
          </p:grpSpPr>
          <p:grpSp>
            <p:nvGrpSpPr>
              <p:cNvPr id="10" name="Group 27"/>
              <p:cNvGrpSpPr>
                <a:grpSpLocks/>
              </p:cNvGrpSpPr>
              <p:nvPr/>
            </p:nvGrpSpPr>
            <p:grpSpPr bwMode="auto">
              <a:xfrm>
                <a:off x="2880" y="2544"/>
                <a:ext cx="447" cy="1264"/>
                <a:chOff x="2880" y="2544"/>
                <a:chExt cx="447" cy="1264"/>
              </a:xfrm>
            </p:grpSpPr>
            <p:sp>
              <p:nvSpPr>
                <p:cNvPr id="8231" name="Text Box 28"/>
                <p:cNvSpPr txBox="1">
                  <a:spLocks noChangeArrowheads="1"/>
                </p:cNvSpPr>
                <p:nvPr/>
              </p:nvSpPr>
              <p:spPr bwMode="auto">
                <a:xfrm>
                  <a:off x="2880" y="2544"/>
                  <a:ext cx="447" cy="1264"/>
                </a:xfrm>
                <a:prstGeom prst="rect">
                  <a:avLst/>
                </a:prstGeom>
                <a:noFill/>
                <a:ln w="25400">
                  <a:noFill/>
                  <a:miter lim="800000"/>
                  <a:headEnd/>
                  <a:tailEnd type="none" w="med" len="lg"/>
                </a:ln>
              </p:spPr>
              <p:txBody>
                <a:bodyPr wrap="none">
                  <a:spAutoFit/>
                </a:bodyPr>
                <a:lstStyle/>
                <a:p>
                  <a:r>
                    <a:rPr lang="en-GB" sz="1400">
                      <a:solidFill>
                        <a:srgbClr val="0000FF"/>
                      </a:solidFill>
                    </a:rPr>
                    <a:t>CH</a:t>
                  </a:r>
                  <a:r>
                    <a:rPr lang="en-GB" sz="1400" baseline="-25000">
                      <a:solidFill>
                        <a:srgbClr val="0000FF"/>
                      </a:solidFill>
                    </a:rPr>
                    <a:t>2</a:t>
                  </a:r>
                  <a:endParaRPr lang="en-GB" sz="1400">
                    <a:solidFill>
                      <a:srgbClr val="0000FF"/>
                    </a:solidFill>
                  </a:endParaRPr>
                </a:p>
                <a:p>
                  <a:endParaRPr lang="en-GB" sz="1400">
                    <a:solidFill>
                      <a:srgbClr val="0000FF"/>
                    </a:solidFill>
                  </a:endParaRPr>
                </a:p>
                <a:p>
                  <a:r>
                    <a:rPr lang="en-GB" sz="1400">
                      <a:solidFill>
                        <a:srgbClr val="0000FF"/>
                      </a:solidFill>
                    </a:rPr>
                    <a:t>CH</a:t>
                  </a:r>
                </a:p>
                <a:p>
                  <a:endParaRPr lang="en-GB" sz="1400">
                    <a:solidFill>
                      <a:srgbClr val="0000FF"/>
                    </a:solidFill>
                  </a:endParaRPr>
                </a:p>
                <a:p>
                  <a:r>
                    <a:rPr lang="en-GB" sz="1400">
                      <a:solidFill>
                        <a:srgbClr val="0000FF"/>
                      </a:solidFill>
                    </a:rPr>
                    <a:t>CH</a:t>
                  </a:r>
                  <a:r>
                    <a:rPr lang="en-GB" sz="1400" baseline="-25000">
                      <a:solidFill>
                        <a:srgbClr val="0000FF"/>
                      </a:solidFill>
                    </a:rPr>
                    <a:t>2</a:t>
                  </a:r>
                  <a:endParaRPr lang="en-GB" sz="1400">
                    <a:solidFill>
                      <a:srgbClr val="0000FF"/>
                    </a:solidFill>
                  </a:endParaRPr>
                </a:p>
                <a:p>
                  <a:endParaRPr lang="en-GB" sz="1400">
                    <a:solidFill>
                      <a:srgbClr val="0000FF"/>
                    </a:solidFill>
                  </a:endParaRPr>
                </a:p>
                <a:p>
                  <a:r>
                    <a:rPr lang="en-GB" sz="1400">
                      <a:solidFill>
                        <a:srgbClr val="0000FF"/>
                      </a:solidFill>
                    </a:rPr>
                    <a:t>C=O</a:t>
                  </a:r>
                </a:p>
                <a:p>
                  <a:endParaRPr lang="en-GB" sz="1400">
                    <a:solidFill>
                      <a:srgbClr val="0000FF"/>
                    </a:solidFill>
                  </a:endParaRPr>
                </a:p>
                <a:p>
                  <a:r>
                    <a:rPr lang="en-GB" sz="1400">
                      <a:solidFill>
                        <a:srgbClr val="0000FF"/>
                      </a:solidFill>
                    </a:rPr>
                    <a:t>COOH</a:t>
                  </a:r>
                  <a:endParaRPr lang="en-US" sz="1400">
                    <a:solidFill>
                      <a:srgbClr val="0000FF"/>
                    </a:solidFill>
                  </a:endParaRPr>
                </a:p>
              </p:txBody>
            </p:sp>
            <p:sp>
              <p:nvSpPr>
                <p:cNvPr id="8232" name="Line 29"/>
                <p:cNvSpPr>
                  <a:spLocks noChangeShapeType="1"/>
                </p:cNvSpPr>
                <p:nvPr/>
              </p:nvSpPr>
              <p:spPr bwMode="auto">
                <a:xfrm>
                  <a:off x="2976" y="3504"/>
                  <a:ext cx="0" cy="144"/>
                </a:xfrm>
                <a:prstGeom prst="line">
                  <a:avLst/>
                </a:prstGeom>
                <a:noFill/>
                <a:ln w="12700">
                  <a:solidFill>
                    <a:srgbClr val="0000FF"/>
                  </a:solidFill>
                  <a:round/>
                  <a:headEnd/>
                  <a:tailEnd type="none" w="med" len="lg"/>
                </a:ln>
              </p:spPr>
              <p:txBody>
                <a:bodyPr/>
                <a:lstStyle/>
                <a:p>
                  <a:endParaRPr lang="cs-CZ"/>
                </a:p>
              </p:txBody>
            </p:sp>
            <p:sp>
              <p:nvSpPr>
                <p:cNvPr id="8233" name="Line 30"/>
                <p:cNvSpPr>
                  <a:spLocks noChangeShapeType="1"/>
                </p:cNvSpPr>
                <p:nvPr/>
              </p:nvSpPr>
              <p:spPr bwMode="auto">
                <a:xfrm>
                  <a:off x="2968" y="2696"/>
                  <a:ext cx="0" cy="144"/>
                </a:xfrm>
                <a:prstGeom prst="line">
                  <a:avLst/>
                </a:prstGeom>
                <a:noFill/>
                <a:ln w="12700">
                  <a:solidFill>
                    <a:srgbClr val="0000FF"/>
                  </a:solidFill>
                  <a:round/>
                  <a:headEnd/>
                  <a:tailEnd type="none" w="med" len="lg"/>
                </a:ln>
              </p:spPr>
              <p:txBody>
                <a:bodyPr/>
                <a:lstStyle/>
                <a:p>
                  <a:endParaRPr lang="cs-CZ"/>
                </a:p>
              </p:txBody>
            </p:sp>
            <p:sp>
              <p:nvSpPr>
                <p:cNvPr id="8234" name="Line 31"/>
                <p:cNvSpPr>
                  <a:spLocks noChangeShapeType="1"/>
                </p:cNvSpPr>
                <p:nvPr/>
              </p:nvSpPr>
              <p:spPr bwMode="auto">
                <a:xfrm>
                  <a:off x="3000" y="2696"/>
                  <a:ext cx="0" cy="144"/>
                </a:xfrm>
                <a:prstGeom prst="line">
                  <a:avLst/>
                </a:prstGeom>
                <a:noFill/>
                <a:ln w="12700">
                  <a:solidFill>
                    <a:srgbClr val="0000FF"/>
                  </a:solidFill>
                  <a:round/>
                  <a:headEnd/>
                  <a:tailEnd type="none" w="med" len="lg"/>
                </a:ln>
              </p:spPr>
              <p:txBody>
                <a:bodyPr/>
                <a:lstStyle/>
                <a:p>
                  <a:endParaRPr lang="cs-CZ"/>
                </a:p>
              </p:txBody>
            </p:sp>
            <p:sp>
              <p:nvSpPr>
                <p:cNvPr id="8235" name="Line 32"/>
                <p:cNvSpPr>
                  <a:spLocks noChangeShapeType="1"/>
                </p:cNvSpPr>
                <p:nvPr/>
              </p:nvSpPr>
              <p:spPr bwMode="auto">
                <a:xfrm>
                  <a:off x="2976" y="2960"/>
                  <a:ext cx="0" cy="144"/>
                </a:xfrm>
                <a:prstGeom prst="line">
                  <a:avLst/>
                </a:prstGeom>
                <a:noFill/>
                <a:ln w="12700">
                  <a:solidFill>
                    <a:srgbClr val="0000FF"/>
                  </a:solidFill>
                  <a:round/>
                  <a:headEnd/>
                  <a:tailEnd type="none" w="med" len="lg"/>
                </a:ln>
              </p:spPr>
              <p:txBody>
                <a:bodyPr/>
                <a:lstStyle/>
                <a:p>
                  <a:endParaRPr lang="cs-CZ"/>
                </a:p>
              </p:txBody>
            </p:sp>
            <p:sp>
              <p:nvSpPr>
                <p:cNvPr id="8236" name="Line 33"/>
                <p:cNvSpPr>
                  <a:spLocks noChangeShapeType="1"/>
                </p:cNvSpPr>
                <p:nvPr/>
              </p:nvSpPr>
              <p:spPr bwMode="auto">
                <a:xfrm>
                  <a:off x="2976" y="3240"/>
                  <a:ext cx="0" cy="144"/>
                </a:xfrm>
                <a:prstGeom prst="line">
                  <a:avLst/>
                </a:prstGeom>
                <a:noFill/>
                <a:ln w="12700">
                  <a:solidFill>
                    <a:srgbClr val="0000FF"/>
                  </a:solidFill>
                  <a:round/>
                  <a:headEnd/>
                  <a:tailEnd type="none" w="med" len="lg"/>
                </a:ln>
              </p:spPr>
              <p:txBody>
                <a:bodyPr/>
                <a:lstStyle/>
                <a:p>
                  <a:endParaRPr lang="cs-CZ"/>
                </a:p>
              </p:txBody>
            </p:sp>
          </p:grpSp>
          <p:grpSp>
            <p:nvGrpSpPr>
              <p:cNvPr id="11" name="Group 34"/>
              <p:cNvGrpSpPr>
                <a:grpSpLocks/>
              </p:cNvGrpSpPr>
              <p:nvPr/>
            </p:nvGrpSpPr>
            <p:grpSpPr bwMode="auto">
              <a:xfrm>
                <a:off x="3583" y="2776"/>
                <a:ext cx="447" cy="728"/>
                <a:chOff x="3583" y="2776"/>
                <a:chExt cx="447" cy="728"/>
              </a:xfrm>
            </p:grpSpPr>
            <p:sp>
              <p:nvSpPr>
                <p:cNvPr id="8228" name="Text Box 35"/>
                <p:cNvSpPr txBox="1">
                  <a:spLocks noChangeArrowheads="1"/>
                </p:cNvSpPr>
                <p:nvPr/>
              </p:nvSpPr>
              <p:spPr bwMode="auto">
                <a:xfrm>
                  <a:off x="3583" y="2776"/>
                  <a:ext cx="447" cy="728"/>
                </a:xfrm>
                <a:prstGeom prst="rect">
                  <a:avLst/>
                </a:prstGeom>
                <a:noFill/>
                <a:ln w="25400">
                  <a:noFill/>
                  <a:miter lim="800000"/>
                  <a:headEnd/>
                  <a:tailEnd type="none" w="med" len="lg"/>
                </a:ln>
              </p:spPr>
              <p:txBody>
                <a:bodyPr wrap="none">
                  <a:spAutoFit/>
                </a:bodyPr>
                <a:lstStyle/>
                <a:p>
                  <a:r>
                    <a:rPr lang="en-GB" sz="1400">
                      <a:solidFill>
                        <a:srgbClr val="0000FF"/>
                      </a:solidFill>
                    </a:rPr>
                    <a:t>CH</a:t>
                  </a:r>
                  <a:r>
                    <a:rPr lang="en-GB" sz="1400" baseline="-25000">
                      <a:solidFill>
                        <a:srgbClr val="0000FF"/>
                      </a:solidFill>
                    </a:rPr>
                    <a:t>3</a:t>
                  </a:r>
                </a:p>
                <a:p>
                  <a:endParaRPr lang="en-GB" sz="1400">
                    <a:solidFill>
                      <a:srgbClr val="0000FF"/>
                    </a:solidFill>
                  </a:endParaRPr>
                </a:p>
                <a:p>
                  <a:r>
                    <a:rPr lang="en-GB" sz="1400">
                      <a:solidFill>
                        <a:srgbClr val="0000FF"/>
                      </a:solidFill>
                    </a:rPr>
                    <a:t>C=O</a:t>
                  </a:r>
                </a:p>
                <a:p>
                  <a:endParaRPr lang="en-GB" sz="1400">
                    <a:solidFill>
                      <a:srgbClr val="0000FF"/>
                    </a:solidFill>
                  </a:endParaRPr>
                </a:p>
                <a:p>
                  <a:r>
                    <a:rPr lang="en-GB" sz="1400">
                      <a:solidFill>
                        <a:srgbClr val="0000FF"/>
                      </a:solidFill>
                    </a:rPr>
                    <a:t>COOH</a:t>
                  </a:r>
                  <a:endParaRPr lang="en-US" sz="1400">
                    <a:solidFill>
                      <a:srgbClr val="0000FF"/>
                    </a:solidFill>
                  </a:endParaRPr>
                </a:p>
              </p:txBody>
            </p:sp>
            <p:sp>
              <p:nvSpPr>
                <p:cNvPr id="8229" name="Line 36"/>
                <p:cNvSpPr>
                  <a:spLocks noChangeShapeType="1"/>
                </p:cNvSpPr>
                <p:nvPr/>
              </p:nvSpPr>
              <p:spPr bwMode="auto">
                <a:xfrm>
                  <a:off x="3679" y="3192"/>
                  <a:ext cx="0" cy="144"/>
                </a:xfrm>
                <a:prstGeom prst="line">
                  <a:avLst/>
                </a:prstGeom>
                <a:noFill/>
                <a:ln w="12700">
                  <a:solidFill>
                    <a:srgbClr val="0000FF"/>
                  </a:solidFill>
                  <a:round/>
                  <a:headEnd/>
                  <a:tailEnd type="none" w="med" len="lg"/>
                </a:ln>
              </p:spPr>
              <p:txBody>
                <a:bodyPr/>
                <a:lstStyle/>
                <a:p>
                  <a:endParaRPr lang="cs-CZ"/>
                </a:p>
              </p:txBody>
            </p:sp>
            <p:sp>
              <p:nvSpPr>
                <p:cNvPr id="8230" name="Line 37"/>
                <p:cNvSpPr>
                  <a:spLocks noChangeShapeType="1"/>
                </p:cNvSpPr>
                <p:nvPr/>
              </p:nvSpPr>
              <p:spPr bwMode="auto">
                <a:xfrm>
                  <a:off x="3679" y="2920"/>
                  <a:ext cx="0" cy="144"/>
                </a:xfrm>
                <a:prstGeom prst="line">
                  <a:avLst/>
                </a:prstGeom>
                <a:noFill/>
                <a:ln w="12700">
                  <a:solidFill>
                    <a:srgbClr val="0000FF"/>
                  </a:solidFill>
                  <a:round/>
                  <a:headEnd/>
                  <a:tailEnd type="none" w="med" len="lg"/>
                </a:ln>
              </p:spPr>
              <p:txBody>
                <a:bodyPr/>
                <a:lstStyle/>
                <a:p>
                  <a:endParaRPr lang="cs-CZ"/>
                </a:p>
              </p:txBody>
            </p:sp>
          </p:grpSp>
          <p:grpSp>
            <p:nvGrpSpPr>
              <p:cNvPr id="12" name="Group 38"/>
              <p:cNvGrpSpPr>
                <a:grpSpLocks/>
              </p:cNvGrpSpPr>
              <p:nvPr/>
            </p:nvGrpSpPr>
            <p:grpSpPr bwMode="auto">
              <a:xfrm>
                <a:off x="4224" y="2880"/>
                <a:ext cx="432" cy="487"/>
                <a:chOff x="4224" y="2880"/>
                <a:chExt cx="432" cy="487"/>
              </a:xfrm>
            </p:grpSpPr>
            <p:sp>
              <p:nvSpPr>
                <p:cNvPr id="8226" name="Rectangle 39"/>
                <p:cNvSpPr>
                  <a:spLocks noChangeArrowheads="1"/>
                </p:cNvSpPr>
                <p:nvPr/>
              </p:nvSpPr>
              <p:spPr bwMode="auto">
                <a:xfrm>
                  <a:off x="4224" y="2880"/>
                  <a:ext cx="432" cy="487"/>
                </a:xfrm>
                <a:prstGeom prst="rect">
                  <a:avLst/>
                </a:prstGeom>
                <a:noFill/>
                <a:ln w="25400">
                  <a:noFill/>
                  <a:miter lim="800000"/>
                  <a:headEnd/>
                  <a:tailEnd type="none" w="med" len="lg"/>
                </a:ln>
              </p:spPr>
              <p:txBody>
                <a:bodyPr>
                  <a:spAutoFit/>
                </a:bodyPr>
                <a:lstStyle/>
                <a:p>
                  <a:pPr>
                    <a:spcBef>
                      <a:spcPct val="50000"/>
                    </a:spcBef>
                  </a:pPr>
                  <a:r>
                    <a:rPr lang="en-GB" sz="1400">
                      <a:solidFill>
                        <a:srgbClr val="0000FF"/>
                      </a:solidFill>
                    </a:rPr>
                    <a:t>CH</a:t>
                  </a:r>
                  <a:r>
                    <a:rPr lang="en-GB" sz="1400" baseline="-25000">
                      <a:solidFill>
                        <a:srgbClr val="0000FF"/>
                      </a:solidFill>
                    </a:rPr>
                    <a:t>3</a:t>
                  </a:r>
                  <a:endParaRPr lang="en-GB" sz="1400">
                    <a:solidFill>
                      <a:srgbClr val="0000FF"/>
                    </a:solidFill>
                  </a:endParaRPr>
                </a:p>
                <a:p>
                  <a:pPr>
                    <a:lnSpc>
                      <a:spcPct val="0"/>
                    </a:lnSpc>
                    <a:spcBef>
                      <a:spcPct val="50000"/>
                    </a:spcBef>
                  </a:pPr>
                  <a:endParaRPr lang="en-GB" sz="1400">
                    <a:solidFill>
                      <a:srgbClr val="0000FF"/>
                    </a:solidFill>
                  </a:endParaRPr>
                </a:p>
                <a:p>
                  <a:pPr>
                    <a:lnSpc>
                      <a:spcPct val="120000"/>
                    </a:lnSpc>
                    <a:spcBef>
                      <a:spcPct val="50000"/>
                    </a:spcBef>
                  </a:pPr>
                  <a:r>
                    <a:rPr lang="en-GB" sz="1400">
                      <a:solidFill>
                        <a:srgbClr val="0000FF"/>
                      </a:solidFill>
                    </a:rPr>
                    <a:t>CHO</a:t>
                  </a:r>
                </a:p>
              </p:txBody>
            </p:sp>
            <p:sp>
              <p:nvSpPr>
                <p:cNvPr id="8227" name="Line 40"/>
                <p:cNvSpPr>
                  <a:spLocks noChangeShapeType="1"/>
                </p:cNvSpPr>
                <p:nvPr/>
              </p:nvSpPr>
              <p:spPr bwMode="auto">
                <a:xfrm>
                  <a:off x="4320" y="3040"/>
                  <a:ext cx="0" cy="144"/>
                </a:xfrm>
                <a:prstGeom prst="line">
                  <a:avLst/>
                </a:prstGeom>
                <a:noFill/>
                <a:ln w="12700">
                  <a:solidFill>
                    <a:srgbClr val="0000FF"/>
                  </a:solidFill>
                  <a:round/>
                  <a:headEnd/>
                  <a:tailEnd type="none" w="med" len="lg"/>
                </a:ln>
              </p:spPr>
              <p:txBody>
                <a:bodyPr/>
                <a:lstStyle/>
                <a:p>
                  <a:endParaRPr lang="cs-CZ"/>
                </a:p>
              </p:txBody>
            </p:sp>
          </p:grpSp>
          <p:sp>
            <p:nvSpPr>
              <p:cNvPr id="8221" name="Text Box 41"/>
              <p:cNvSpPr txBox="1">
                <a:spLocks noChangeArrowheads="1"/>
              </p:cNvSpPr>
              <p:nvPr/>
            </p:nvSpPr>
            <p:spPr bwMode="auto">
              <a:xfrm>
                <a:off x="3974" y="3002"/>
                <a:ext cx="185" cy="231"/>
              </a:xfrm>
              <a:prstGeom prst="rect">
                <a:avLst/>
              </a:prstGeom>
              <a:noFill/>
              <a:ln w="25400">
                <a:noFill/>
                <a:miter lim="800000"/>
                <a:headEnd/>
                <a:tailEnd type="none" w="med" len="lg"/>
              </a:ln>
            </p:spPr>
            <p:txBody>
              <a:bodyPr wrap="none">
                <a:spAutoFit/>
              </a:bodyPr>
              <a:lstStyle/>
              <a:p>
                <a:r>
                  <a:rPr lang="en-GB" sz="1800">
                    <a:solidFill>
                      <a:srgbClr val="0000FF"/>
                    </a:solidFill>
                  </a:rPr>
                  <a:t>+</a:t>
                </a:r>
                <a:endParaRPr lang="en-US" sz="1800">
                  <a:solidFill>
                    <a:srgbClr val="0000FF"/>
                  </a:solidFill>
                </a:endParaRPr>
              </a:p>
            </p:txBody>
          </p:sp>
          <p:sp>
            <p:nvSpPr>
              <p:cNvPr id="8222" name="Text Box 42"/>
              <p:cNvSpPr txBox="1">
                <a:spLocks noChangeArrowheads="1"/>
              </p:cNvSpPr>
              <p:nvPr/>
            </p:nvSpPr>
            <p:spPr bwMode="auto">
              <a:xfrm>
                <a:off x="3395" y="3504"/>
                <a:ext cx="759" cy="192"/>
              </a:xfrm>
              <a:prstGeom prst="rect">
                <a:avLst/>
              </a:prstGeom>
              <a:noFill/>
              <a:ln w="19050">
                <a:noFill/>
                <a:miter lim="800000"/>
                <a:headEnd/>
                <a:tailEnd type="none" w="med" len="lg"/>
              </a:ln>
            </p:spPr>
            <p:txBody>
              <a:bodyPr wrap="none">
                <a:spAutoFit/>
              </a:bodyPr>
              <a:lstStyle/>
              <a:p>
                <a:r>
                  <a:rPr lang="en-GB" sz="1400">
                    <a:solidFill>
                      <a:srgbClr val="CC0066"/>
                    </a:solidFill>
                    <a:sym typeface="GreekMathSymbols"/>
                  </a:rPr>
                  <a:t>Pyruvic acid</a:t>
                </a:r>
                <a:endParaRPr lang="en-US" sz="1400">
                  <a:solidFill>
                    <a:srgbClr val="CC0066"/>
                  </a:solidFill>
                </a:endParaRPr>
              </a:p>
            </p:txBody>
          </p:sp>
          <p:sp>
            <p:nvSpPr>
              <p:cNvPr id="8223" name="Text Box 43"/>
              <p:cNvSpPr txBox="1">
                <a:spLocks noChangeArrowheads="1"/>
              </p:cNvSpPr>
              <p:nvPr/>
            </p:nvSpPr>
            <p:spPr bwMode="auto">
              <a:xfrm>
                <a:off x="4530" y="3024"/>
                <a:ext cx="850" cy="192"/>
              </a:xfrm>
              <a:prstGeom prst="rect">
                <a:avLst/>
              </a:prstGeom>
              <a:noFill/>
              <a:ln w="19050">
                <a:noFill/>
                <a:miter lim="800000"/>
                <a:headEnd/>
                <a:tailEnd type="none" w="med" len="lg"/>
              </a:ln>
            </p:spPr>
            <p:txBody>
              <a:bodyPr wrap="none">
                <a:spAutoFit/>
              </a:bodyPr>
              <a:lstStyle/>
              <a:p>
                <a:r>
                  <a:rPr lang="en-GB" sz="1400">
                    <a:solidFill>
                      <a:srgbClr val="CC0066"/>
                    </a:solidFill>
                    <a:sym typeface="GreekMathSymbols"/>
                  </a:rPr>
                  <a:t>Acetaldehyde</a:t>
                </a:r>
                <a:endParaRPr lang="en-US" sz="1400">
                  <a:solidFill>
                    <a:srgbClr val="CC0066"/>
                  </a:solidFill>
                </a:endParaRPr>
              </a:p>
            </p:txBody>
          </p:sp>
          <p:sp>
            <p:nvSpPr>
              <p:cNvPr id="8224" name="Line 44"/>
              <p:cNvSpPr>
                <a:spLocks noChangeShapeType="1"/>
              </p:cNvSpPr>
              <p:nvPr/>
            </p:nvSpPr>
            <p:spPr bwMode="auto">
              <a:xfrm>
                <a:off x="2400" y="3216"/>
                <a:ext cx="336" cy="0"/>
              </a:xfrm>
              <a:prstGeom prst="line">
                <a:avLst/>
              </a:prstGeom>
              <a:noFill/>
              <a:ln w="19050">
                <a:solidFill>
                  <a:srgbClr val="0000FF"/>
                </a:solidFill>
                <a:round/>
                <a:headEnd/>
                <a:tailEnd type="stealth" w="med" len="lg"/>
              </a:ln>
            </p:spPr>
            <p:txBody>
              <a:bodyPr/>
              <a:lstStyle/>
              <a:p>
                <a:endParaRPr lang="cs-CZ"/>
              </a:p>
            </p:txBody>
          </p:sp>
          <p:sp>
            <p:nvSpPr>
              <p:cNvPr id="8225" name="Line 45"/>
              <p:cNvSpPr>
                <a:spLocks noChangeShapeType="1"/>
              </p:cNvSpPr>
              <p:nvPr/>
            </p:nvSpPr>
            <p:spPr bwMode="auto">
              <a:xfrm>
                <a:off x="3216" y="3216"/>
                <a:ext cx="336" cy="0"/>
              </a:xfrm>
              <a:prstGeom prst="line">
                <a:avLst/>
              </a:prstGeom>
              <a:noFill/>
              <a:ln w="19050">
                <a:solidFill>
                  <a:srgbClr val="0000FF"/>
                </a:solidFill>
                <a:round/>
                <a:headEnd/>
                <a:tailEnd type="stealth" w="med" len="lg"/>
              </a:ln>
            </p:spPr>
            <p:txBody>
              <a:bodyPr/>
              <a:lstStyle/>
              <a:p>
                <a:endParaRPr lang="cs-CZ"/>
              </a:p>
            </p:txBody>
          </p:sp>
        </p:grpSp>
        <p:grpSp>
          <p:nvGrpSpPr>
            <p:cNvPr id="13" name="Group 46"/>
            <p:cNvGrpSpPr>
              <a:grpSpLocks/>
            </p:cNvGrpSpPr>
            <p:nvPr/>
          </p:nvGrpSpPr>
          <p:grpSpPr bwMode="auto">
            <a:xfrm>
              <a:off x="4033" y="1968"/>
              <a:ext cx="1631" cy="864"/>
              <a:chOff x="4033" y="1968"/>
              <a:chExt cx="1631" cy="864"/>
            </a:xfrm>
          </p:grpSpPr>
          <p:sp>
            <p:nvSpPr>
              <p:cNvPr id="8213" name="Text Box 47"/>
              <p:cNvSpPr txBox="1">
                <a:spLocks noChangeArrowheads="1"/>
              </p:cNvSpPr>
              <p:nvPr/>
            </p:nvSpPr>
            <p:spPr bwMode="auto">
              <a:xfrm>
                <a:off x="4033" y="2256"/>
                <a:ext cx="640" cy="192"/>
              </a:xfrm>
              <a:prstGeom prst="rect">
                <a:avLst/>
              </a:prstGeom>
              <a:noFill/>
              <a:ln w="19050">
                <a:noFill/>
                <a:miter lim="800000"/>
                <a:headEnd/>
                <a:tailEnd type="none" w="med" len="lg"/>
              </a:ln>
            </p:spPr>
            <p:txBody>
              <a:bodyPr wrap="none">
                <a:spAutoFit/>
              </a:bodyPr>
              <a:lstStyle/>
              <a:p>
                <a:r>
                  <a:rPr lang="en-GB" sz="1400">
                    <a:solidFill>
                      <a:srgbClr val="0000FF"/>
                    </a:solidFill>
                  </a:rPr>
                  <a:t>TCA cycle</a:t>
                </a:r>
                <a:endParaRPr lang="en-US" sz="1400">
                  <a:solidFill>
                    <a:srgbClr val="0000FF"/>
                  </a:solidFill>
                </a:endParaRPr>
              </a:p>
            </p:txBody>
          </p:sp>
          <p:sp>
            <p:nvSpPr>
              <p:cNvPr id="8214" name="Text Box 48"/>
              <p:cNvSpPr txBox="1">
                <a:spLocks noChangeArrowheads="1"/>
              </p:cNvSpPr>
              <p:nvPr/>
            </p:nvSpPr>
            <p:spPr bwMode="auto">
              <a:xfrm>
                <a:off x="5009" y="2256"/>
                <a:ext cx="655" cy="192"/>
              </a:xfrm>
              <a:prstGeom prst="rect">
                <a:avLst/>
              </a:prstGeom>
              <a:noFill/>
              <a:ln w="19050">
                <a:noFill/>
                <a:miter lim="800000"/>
                <a:headEnd/>
                <a:tailEnd type="none" w="med" len="lg"/>
              </a:ln>
            </p:spPr>
            <p:txBody>
              <a:bodyPr wrap="none">
                <a:spAutoFit/>
              </a:bodyPr>
              <a:lstStyle/>
              <a:p>
                <a:r>
                  <a:rPr lang="en-GB" sz="1400">
                    <a:solidFill>
                      <a:srgbClr val="0000FF"/>
                    </a:solidFill>
                  </a:rPr>
                  <a:t>CO</a:t>
                </a:r>
                <a:r>
                  <a:rPr lang="en-GB" sz="1400" baseline="-25000">
                    <a:solidFill>
                      <a:srgbClr val="0000FF"/>
                    </a:solidFill>
                  </a:rPr>
                  <a:t>2</a:t>
                </a:r>
                <a:r>
                  <a:rPr lang="en-GB" sz="1400">
                    <a:solidFill>
                      <a:srgbClr val="0000FF"/>
                    </a:solidFill>
                  </a:rPr>
                  <a:t> + H</a:t>
                </a:r>
                <a:r>
                  <a:rPr lang="en-GB" sz="1400" baseline="-25000">
                    <a:solidFill>
                      <a:srgbClr val="0000FF"/>
                    </a:solidFill>
                  </a:rPr>
                  <a:t>2</a:t>
                </a:r>
                <a:r>
                  <a:rPr lang="en-GB" sz="1400">
                    <a:solidFill>
                      <a:srgbClr val="0000FF"/>
                    </a:solidFill>
                  </a:rPr>
                  <a:t>O</a:t>
                </a:r>
                <a:endParaRPr lang="en-US" sz="1400">
                  <a:solidFill>
                    <a:srgbClr val="0000FF"/>
                  </a:solidFill>
                </a:endParaRPr>
              </a:p>
            </p:txBody>
          </p:sp>
          <p:sp>
            <p:nvSpPr>
              <p:cNvPr id="8215" name="Line 49"/>
              <p:cNvSpPr>
                <a:spLocks noChangeShapeType="1"/>
              </p:cNvSpPr>
              <p:nvPr/>
            </p:nvSpPr>
            <p:spPr bwMode="auto">
              <a:xfrm flipV="1">
                <a:off x="4128" y="2544"/>
                <a:ext cx="144" cy="288"/>
              </a:xfrm>
              <a:prstGeom prst="line">
                <a:avLst/>
              </a:prstGeom>
              <a:noFill/>
              <a:ln w="19050">
                <a:solidFill>
                  <a:srgbClr val="0000FF"/>
                </a:solidFill>
                <a:round/>
                <a:headEnd/>
                <a:tailEnd type="stealth" w="med" len="lg"/>
              </a:ln>
            </p:spPr>
            <p:txBody>
              <a:bodyPr/>
              <a:lstStyle/>
              <a:p>
                <a:endParaRPr lang="cs-CZ"/>
              </a:p>
            </p:txBody>
          </p:sp>
          <p:sp>
            <p:nvSpPr>
              <p:cNvPr id="8216" name="Line 50"/>
              <p:cNvSpPr>
                <a:spLocks noChangeShapeType="1"/>
              </p:cNvSpPr>
              <p:nvPr/>
            </p:nvSpPr>
            <p:spPr bwMode="auto">
              <a:xfrm>
                <a:off x="4656" y="2351"/>
                <a:ext cx="336" cy="0"/>
              </a:xfrm>
              <a:prstGeom prst="line">
                <a:avLst/>
              </a:prstGeom>
              <a:noFill/>
              <a:ln w="19050">
                <a:solidFill>
                  <a:srgbClr val="0000FF"/>
                </a:solidFill>
                <a:round/>
                <a:headEnd/>
                <a:tailEnd type="stealth" w="med" len="lg"/>
              </a:ln>
            </p:spPr>
            <p:txBody>
              <a:bodyPr/>
              <a:lstStyle/>
              <a:p>
                <a:endParaRPr lang="cs-CZ"/>
              </a:p>
            </p:txBody>
          </p:sp>
          <p:sp>
            <p:nvSpPr>
              <p:cNvPr id="8217" name="Line 51"/>
              <p:cNvSpPr>
                <a:spLocks noChangeShapeType="1"/>
              </p:cNvSpPr>
              <p:nvPr/>
            </p:nvSpPr>
            <p:spPr bwMode="auto">
              <a:xfrm>
                <a:off x="4176" y="1968"/>
                <a:ext cx="144" cy="240"/>
              </a:xfrm>
              <a:prstGeom prst="line">
                <a:avLst/>
              </a:prstGeom>
              <a:noFill/>
              <a:ln w="19050">
                <a:solidFill>
                  <a:srgbClr val="0000FF"/>
                </a:solidFill>
                <a:round/>
                <a:headEnd/>
                <a:tailEnd type="stealth" w="med" len="lg"/>
              </a:ln>
            </p:spPr>
            <p:txBody>
              <a:bodyPr/>
              <a:lstStyle/>
              <a:p>
                <a:endParaRPr lang="cs-CZ"/>
              </a:p>
            </p:txBody>
          </p:sp>
        </p:grpSp>
        <p:grpSp>
          <p:nvGrpSpPr>
            <p:cNvPr id="14" name="Group 55"/>
            <p:cNvGrpSpPr>
              <a:grpSpLocks/>
            </p:cNvGrpSpPr>
            <p:nvPr/>
          </p:nvGrpSpPr>
          <p:grpSpPr bwMode="auto">
            <a:xfrm>
              <a:off x="1320" y="912"/>
              <a:ext cx="1054" cy="1530"/>
              <a:chOff x="1320" y="912"/>
              <a:chExt cx="1054" cy="1530"/>
            </a:xfrm>
          </p:grpSpPr>
          <p:graphicFrame>
            <p:nvGraphicFramePr>
              <p:cNvPr id="8196" name="Object 4"/>
              <p:cNvGraphicFramePr>
                <a:graphicFrameLocks noChangeAspect="1"/>
              </p:cNvGraphicFramePr>
              <p:nvPr/>
            </p:nvGraphicFramePr>
            <p:xfrm>
              <a:off x="1632" y="1249"/>
              <a:ext cx="722" cy="512"/>
            </p:xfrm>
            <a:graphic>
              <a:graphicData uri="http://schemas.openxmlformats.org/presentationml/2006/ole">
                <p:oleObj spid="_x0000_s112644" name="Document" r:id="rId5" imgW="819000" imgH="581040" progId="">
                  <p:embed/>
                </p:oleObj>
              </a:graphicData>
            </a:graphic>
          </p:graphicFrame>
          <p:sp>
            <p:nvSpPr>
              <p:cNvPr id="8211" name="Line 57"/>
              <p:cNvSpPr>
                <a:spLocks noChangeShapeType="1"/>
              </p:cNvSpPr>
              <p:nvPr/>
            </p:nvSpPr>
            <p:spPr bwMode="auto">
              <a:xfrm flipV="1">
                <a:off x="1392" y="1728"/>
                <a:ext cx="336" cy="384"/>
              </a:xfrm>
              <a:prstGeom prst="line">
                <a:avLst/>
              </a:prstGeom>
              <a:noFill/>
              <a:ln w="19050">
                <a:solidFill>
                  <a:srgbClr val="0000FF"/>
                </a:solidFill>
                <a:round/>
                <a:headEnd/>
                <a:tailEnd type="stealth" w="med" len="lg"/>
              </a:ln>
            </p:spPr>
            <p:txBody>
              <a:bodyPr/>
              <a:lstStyle/>
              <a:p>
                <a:endParaRPr lang="cs-CZ"/>
              </a:p>
            </p:txBody>
          </p:sp>
          <p:graphicFrame>
            <p:nvGraphicFramePr>
              <p:cNvPr id="8197" name="Object 5"/>
              <p:cNvGraphicFramePr>
                <a:graphicFrameLocks noChangeAspect="1"/>
              </p:cNvGraphicFramePr>
              <p:nvPr/>
            </p:nvGraphicFramePr>
            <p:xfrm>
              <a:off x="1320" y="2352"/>
              <a:ext cx="228" cy="90"/>
            </p:xfrm>
            <a:graphic>
              <a:graphicData uri="http://schemas.openxmlformats.org/presentationml/2006/ole">
                <p:oleObj spid="_x0000_s112645" name="Document" r:id="rId6" imgW="361800" imgH="142920" progId="">
                  <p:embed/>
                </p:oleObj>
              </a:graphicData>
            </a:graphic>
          </p:graphicFrame>
          <p:sp>
            <p:nvSpPr>
              <p:cNvPr id="8212" name="Text Box 59"/>
              <p:cNvSpPr txBox="1">
                <a:spLocks noChangeArrowheads="1"/>
              </p:cNvSpPr>
              <p:nvPr/>
            </p:nvSpPr>
            <p:spPr bwMode="auto">
              <a:xfrm>
                <a:off x="1394" y="912"/>
                <a:ext cx="980" cy="326"/>
              </a:xfrm>
              <a:prstGeom prst="rect">
                <a:avLst/>
              </a:prstGeom>
              <a:noFill/>
              <a:ln w="19050">
                <a:noFill/>
                <a:miter lim="800000"/>
                <a:headEnd/>
                <a:tailEnd type="none" w="med" len="lg"/>
              </a:ln>
            </p:spPr>
            <p:txBody>
              <a:bodyPr wrap="none">
                <a:spAutoFit/>
              </a:bodyPr>
              <a:lstStyle/>
              <a:p>
                <a:r>
                  <a:rPr lang="en-GB" sz="1400" i="1">
                    <a:solidFill>
                      <a:srgbClr val="CC0066"/>
                    </a:solidFill>
                    <a:sym typeface="GreekMathSymbols"/>
                  </a:rPr>
                  <a:t>cis,cis</a:t>
                </a:r>
                <a:r>
                  <a:rPr lang="en-GB" sz="1400">
                    <a:solidFill>
                      <a:srgbClr val="CC0066"/>
                    </a:solidFill>
                    <a:sym typeface="GreekMathSymbols"/>
                  </a:rPr>
                  <a:t>-muconic </a:t>
                </a:r>
              </a:p>
              <a:p>
                <a:r>
                  <a:rPr lang="en-GB" sz="1400">
                    <a:solidFill>
                      <a:srgbClr val="CC0066"/>
                    </a:solidFill>
                    <a:sym typeface="GreekMathSymbols"/>
                  </a:rPr>
                  <a:t>acid</a:t>
                </a:r>
                <a:endParaRPr lang="en-US" sz="1400" i="1">
                  <a:solidFill>
                    <a:srgbClr val="CC0066"/>
                  </a:solidFill>
                </a:endParaRPr>
              </a:p>
            </p:txBody>
          </p:sp>
        </p:grpSp>
        <p:grpSp>
          <p:nvGrpSpPr>
            <p:cNvPr id="15" name="Group 60"/>
            <p:cNvGrpSpPr>
              <a:grpSpLocks/>
            </p:cNvGrpSpPr>
            <p:nvPr/>
          </p:nvGrpSpPr>
          <p:grpSpPr bwMode="auto">
            <a:xfrm>
              <a:off x="1238" y="2424"/>
              <a:ext cx="1348" cy="1550"/>
              <a:chOff x="1238" y="2424"/>
              <a:chExt cx="1348" cy="1550"/>
            </a:xfrm>
          </p:grpSpPr>
          <p:graphicFrame>
            <p:nvGraphicFramePr>
              <p:cNvPr id="8194" name="Object 2"/>
              <p:cNvGraphicFramePr>
                <a:graphicFrameLocks noChangeAspect="1"/>
              </p:cNvGraphicFramePr>
              <p:nvPr/>
            </p:nvGraphicFramePr>
            <p:xfrm>
              <a:off x="1638" y="2929"/>
              <a:ext cx="948" cy="623"/>
            </p:xfrm>
            <a:graphic>
              <a:graphicData uri="http://schemas.openxmlformats.org/presentationml/2006/ole">
                <p:oleObj spid="_x0000_s112642" name="Document" r:id="rId7" imgW="1028880" imgH="676440" progId="">
                  <p:embed/>
                </p:oleObj>
              </a:graphicData>
            </a:graphic>
          </p:graphicFrame>
          <p:sp>
            <p:nvSpPr>
              <p:cNvPr id="8209" name="Line 62"/>
              <p:cNvSpPr>
                <a:spLocks noChangeShapeType="1"/>
              </p:cNvSpPr>
              <p:nvPr/>
            </p:nvSpPr>
            <p:spPr bwMode="auto">
              <a:xfrm>
                <a:off x="1440" y="2640"/>
                <a:ext cx="288" cy="384"/>
              </a:xfrm>
              <a:prstGeom prst="line">
                <a:avLst/>
              </a:prstGeom>
              <a:noFill/>
              <a:ln w="19050">
                <a:solidFill>
                  <a:srgbClr val="0000FF"/>
                </a:solidFill>
                <a:round/>
                <a:headEnd/>
                <a:tailEnd type="stealth" w="med" len="lg"/>
              </a:ln>
            </p:spPr>
            <p:txBody>
              <a:bodyPr/>
              <a:lstStyle/>
              <a:p>
                <a:endParaRPr lang="cs-CZ"/>
              </a:p>
            </p:txBody>
          </p:sp>
          <p:graphicFrame>
            <p:nvGraphicFramePr>
              <p:cNvPr id="8195" name="Object 3"/>
              <p:cNvGraphicFramePr>
                <a:graphicFrameLocks noChangeAspect="1"/>
              </p:cNvGraphicFramePr>
              <p:nvPr/>
            </p:nvGraphicFramePr>
            <p:xfrm>
              <a:off x="1248" y="2424"/>
              <a:ext cx="174" cy="216"/>
            </p:xfrm>
            <a:graphic>
              <a:graphicData uri="http://schemas.openxmlformats.org/presentationml/2006/ole">
                <p:oleObj spid="_x0000_s112643" name="Document" r:id="rId8" imgW="276120" imgH="343080" progId="">
                  <p:embed/>
                </p:oleObj>
              </a:graphicData>
            </a:graphic>
          </p:graphicFrame>
          <p:sp>
            <p:nvSpPr>
              <p:cNvPr id="8210" name="Text Box 64"/>
              <p:cNvSpPr txBox="1">
                <a:spLocks noChangeArrowheads="1"/>
              </p:cNvSpPr>
              <p:nvPr/>
            </p:nvSpPr>
            <p:spPr bwMode="auto">
              <a:xfrm>
                <a:off x="1238" y="3648"/>
                <a:ext cx="1289" cy="326"/>
              </a:xfrm>
              <a:prstGeom prst="rect">
                <a:avLst/>
              </a:prstGeom>
              <a:noFill/>
              <a:ln w="19050">
                <a:noFill/>
                <a:miter lim="800000"/>
                <a:headEnd/>
                <a:tailEnd type="none" w="med" len="lg"/>
              </a:ln>
            </p:spPr>
            <p:txBody>
              <a:bodyPr wrap="none">
                <a:spAutoFit/>
              </a:bodyPr>
              <a:lstStyle/>
              <a:p>
                <a:r>
                  <a:rPr lang="en-GB" sz="1400">
                    <a:solidFill>
                      <a:srgbClr val="CC0066"/>
                    </a:solidFill>
                    <a:sym typeface="GreekMathSymbols"/>
                  </a:rPr>
                  <a:t>2-Hydroxy-</a:t>
                </a:r>
              </a:p>
              <a:p>
                <a:r>
                  <a:rPr lang="en-GB" sz="1400">
                    <a:solidFill>
                      <a:srgbClr val="CC0066"/>
                    </a:solidFill>
                    <a:sym typeface="GreekMathSymbols"/>
                  </a:rPr>
                  <a:t>muconic semialdehyde</a:t>
                </a:r>
                <a:endParaRPr lang="en-US" sz="1400">
                  <a:solidFill>
                    <a:srgbClr val="CC0066"/>
                  </a:solidFill>
                </a:endParaRPr>
              </a:p>
            </p:txBody>
          </p:sp>
        </p:grpSp>
      </p:grpSp>
      <p:sp>
        <p:nvSpPr>
          <p:cNvPr id="67" name="Nadpis 66"/>
          <p:cNvSpPr>
            <a:spLocks noGrp="1"/>
          </p:cNvSpPr>
          <p:nvPr>
            <p:ph type="title"/>
          </p:nvPr>
        </p:nvSpPr>
        <p:spPr/>
        <p:txBody>
          <a:bodyPr/>
          <a:lstStyle/>
          <a:p>
            <a:pPr>
              <a:defRPr/>
            </a:pPr>
            <a:r>
              <a:rPr lang="cs-CZ" dirty="0" smtClean="0"/>
              <a:t>Biotransformace organických polutantů MO</a:t>
            </a:r>
            <a:endParaRPr lang="cs-CZ" dirty="0"/>
          </a:p>
        </p:txBody>
      </p:sp>
      <p:sp>
        <p:nvSpPr>
          <p:cNvPr id="69" name="Zástupný symbol pro obsah 3"/>
          <p:cNvSpPr txBox="1">
            <a:spLocks/>
          </p:cNvSpPr>
          <p:nvPr/>
        </p:nvSpPr>
        <p:spPr>
          <a:xfrm>
            <a:off x="250825" y="981075"/>
            <a:ext cx="8642350" cy="503238"/>
          </a:xfrm>
          <a:prstGeom prst="rect">
            <a:avLst/>
          </a:prstGeom>
        </p:spPr>
        <p:txBody>
          <a:bodyPr/>
          <a:lstStyle/>
          <a:p>
            <a:pPr marL="354013" indent="-342900" eaLnBrk="0" hangingPunct="0">
              <a:spcAft>
                <a:spcPts val="600"/>
              </a:spcAft>
              <a:buClr>
                <a:schemeClr val="accent1"/>
              </a:buClr>
              <a:defRPr/>
            </a:pPr>
            <a:r>
              <a:rPr lang="cs-CZ" sz="2400" dirty="0">
                <a:solidFill>
                  <a:srgbClr val="818184"/>
                </a:solidFill>
                <a:latin typeface="+mn-lt"/>
                <a:sym typeface="Wingdings" pitchFamily="2" charset="2"/>
              </a:rPr>
              <a:t>Příklad mineralizace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Biotransformace organických polutantů MO</a:t>
            </a:r>
            <a:endParaRPr lang="cs-CZ" dirty="0"/>
          </a:p>
        </p:txBody>
      </p:sp>
      <p:sp>
        <p:nvSpPr>
          <p:cNvPr id="20" name="Zástupný symbol pro obsah 3"/>
          <p:cNvSpPr txBox="1">
            <a:spLocks/>
          </p:cNvSpPr>
          <p:nvPr/>
        </p:nvSpPr>
        <p:spPr>
          <a:xfrm>
            <a:off x="250825" y="981075"/>
            <a:ext cx="8642350" cy="503238"/>
          </a:xfrm>
          <a:prstGeom prst="rect">
            <a:avLst/>
          </a:prstGeom>
        </p:spPr>
        <p:txBody>
          <a:bodyPr/>
          <a:lstStyle/>
          <a:p>
            <a:pPr marL="354013" indent="-342900" eaLnBrk="0" hangingPunct="0">
              <a:spcAft>
                <a:spcPts val="600"/>
              </a:spcAft>
              <a:buClr>
                <a:schemeClr val="accent1"/>
              </a:buClr>
              <a:defRPr/>
            </a:pPr>
            <a:r>
              <a:rPr lang="cs-CZ" sz="2400" dirty="0">
                <a:solidFill>
                  <a:srgbClr val="818184"/>
                </a:solidFill>
                <a:latin typeface="+mn-lt"/>
                <a:sym typeface="Wingdings" pitchFamily="2" charset="2"/>
              </a:rPr>
              <a:t>Příklad práce MO v konsorciu</a:t>
            </a:r>
          </a:p>
        </p:txBody>
      </p:sp>
      <p:graphicFrame>
        <p:nvGraphicFramePr>
          <p:cNvPr id="21" name="Object 2"/>
          <p:cNvGraphicFramePr>
            <a:graphicFrameLocks noChangeAspect="1"/>
          </p:cNvGraphicFramePr>
          <p:nvPr/>
        </p:nvGraphicFramePr>
        <p:xfrm>
          <a:off x="185738" y="2835275"/>
          <a:ext cx="2925762" cy="735013"/>
        </p:xfrm>
        <a:graphic>
          <a:graphicData uri="http://schemas.openxmlformats.org/presentationml/2006/ole">
            <p:oleObj spid="_x0000_s113666" name="Document" r:id="rId3" imgW="1971720" imgH="495360" progId="">
              <p:embed/>
            </p:oleObj>
          </a:graphicData>
        </a:graphic>
      </p:graphicFrame>
      <p:grpSp>
        <p:nvGrpSpPr>
          <p:cNvPr id="2" name="Group 4"/>
          <p:cNvGrpSpPr>
            <a:grpSpLocks/>
          </p:cNvGrpSpPr>
          <p:nvPr/>
        </p:nvGrpSpPr>
        <p:grpSpPr bwMode="auto">
          <a:xfrm>
            <a:off x="3492500" y="2492375"/>
            <a:ext cx="5408613" cy="4038600"/>
            <a:chOff x="2304" y="1056"/>
            <a:chExt cx="3407" cy="2544"/>
          </a:xfrm>
        </p:grpSpPr>
        <p:graphicFrame>
          <p:nvGraphicFramePr>
            <p:cNvPr id="9219" name="Object 3"/>
            <p:cNvGraphicFramePr>
              <a:graphicFrameLocks noChangeAspect="1"/>
            </p:cNvGraphicFramePr>
            <p:nvPr/>
          </p:nvGraphicFramePr>
          <p:xfrm>
            <a:off x="4032" y="2496"/>
            <a:ext cx="543" cy="1104"/>
          </p:xfrm>
          <a:graphic>
            <a:graphicData uri="http://schemas.openxmlformats.org/presentationml/2006/ole">
              <p:oleObj spid="_x0000_s113667" name="Document" r:id="rId4" imgW="581040" imgH="1181160" progId="">
                <p:embed/>
              </p:oleObj>
            </a:graphicData>
          </a:graphic>
        </p:graphicFrame>
        <p:graphicFrame>
          <p:nvGraphicFramePr>
            <p:cNvPr id="9220" name="Object 4"/>
            <p:cNvGraphicFramePr>
              <a:graphicFrameLocks noChangeAspect="1"/>
            </p:cNvGraphicFramePr>
            <p:nvPr/>
          </p:nvGraphicFramePr>
          <p:xfrm>
            <a:off x="3744" y="1056"/>
            <a:ext cx="1015" cy="837"/>
          </p:xfrm>
          <a:graphic>
            <a:graphicData uri="http://schemas.openxmlformats.org/presentationml/2006/ole">
              <p:oleObj spid="_x0000_s113668" name="Document" r:id="rId5" imgW="1085760" imgH="895320" progId="">
                <p:embed/>
              </p:oleObj>
            </a:graphicData>
          </a:graphic>
        </p:graphicFrame>
        <p:sp>
          <p:nvSpPr>
            <p:cNvPr id="9231" name="Text Box 7"/>
            <p:cNvSpPr txBox="1">
              <a:spLocks noChangeArrowheads="1"/>
            </p:cNvSpPr>
            <p:nvPr/>
          </p:nvSpPr>
          <p:spPr bwMode="auto">
            <a:xfrm>
              <a:off x="4704" y="1200"/>
              <a:ext cx="1007" cy="366"/>
            </a:xfrm>
            <a:prstGeom prst="rect">
              <a:avLst/>
            </a:prstGeom>
            <a:noFill/>
            <a:ln w="19050">
              <a:noFill/>
              <a:miter lim="800000"/>
              <a:headEnd/>
              <a:tailEnd type="none" w="med" len="lg"/>
            </a:ln>
          </p:spPr>
          <p:txBody>
            <a:bodyPr wrap="none">
              <a:spAutoFit/>
            </a:bodyPr>
            <a:lstStyle/>
            <a:p>
              <a:r>
                <a:rPr lang="en-GB">
                  <a:solidFill>
                    <a:srgbClr val="CC0066"/>
                  </a:solidFill>
                </a:rPr>
                <a:t>A chlorinated </a:t>
              </a:r>
            </a:p>
            <a:p>
              <a:r>
                <a:rPr lang="en-GB">
                  <a:solidFill>
                    <a:srgbClr val="CC0066"/>
                  </a:solidFill>
                </a:rPr>
                <a:t>aliphatic acid</a:t>
              </a:r>
              <a:endParaRPr lang="en-US">
                <a:solidFill>
                  <a:srgbClr val="CC0066"/>
                </a:solidFill>
              </a:endParaRPr>
            </a:p>
          </p:txBody>
        </p:sp>
        <p:sp>
          <p:nvSpPr>
            <p:cNvPr id="9232" name="Text Box 8"/>
            <p:cNvSpPr txBox="1">
              <a:spLocks noChangeArrowheads="1"/>
            </p:cNvSpPr>
            <p:nvPr/>
          </p:nvSpPr>
          <p:spPr bwMode="auto">
            <a:xfrm>
              <a:off x="4704" y="2832"/>
              <a:ext cx="873" cy="366"/>
            </a:xfrm>
            <a:prstGeom prst="rect">
              <a:avLst/>
            </a:prstGeom>
            <a:noFill/>
            <a:ln w="19050">
              <a:noFill/>
              <a:miter lim="800000"/>
              <a:headEnd/>
              <a:tailEnd type="none" w="med" len="lg"/>
            </a:ln>
          </p:spPr>
          <p:txBody>
            <a:bodyPr wrap="none">
              <a:spAutoFit/>
            </a:bodyPr>
            <a:lstStyle/>
            <a:p>
              <a:r>
                <a:rPr lang="en-GB">
                  <a:solidFill>
                    <a:srgbClr val="CC0066"/>
                  </a:solidFill>
                </a:rPr>
                <a:t>4-Chloro-</a:t>
              </a:r>
            </a:p>
            <a:p>
              <a:r>
                <a:rPr lang="en-GB">
                  <a:solidFill>
                    <a:srgbClr val="CC0066"/>
                  </a:solidFill>
                </a:rPr>
                <a:t>benzoic acid</a:t>
              </a:r>
              <a:endParaRPr lang="en-US">
                <a:solidFill>
                  <a:srgbClr val="CC0066"/>
                </a:solidFill>
              </a:endParaRPr>
            </a:p>
          </p:txBody>
        </p:sp>
        <p:sp>
          <p:nvSpPr>
            <p:cNvPr id="9233" name="Text Box 9"/>
            <p:cNvSpPr txBox="1">
              <a:spLocks noChangeArrowheads="1"/>
            </p:cNvSpPr>
            <p:nvPr/>
          </p:nvSpPr>
          <p:spPr bwMode="auto">
            <a:xfrm>
              <a:off x="4183" y="2121"/>
              <a:ext cx="185" cy="231"/>
            </a:xfrm>
            <a:prstGeom prst="rect">
              <a:avLst/>
            </a:prstGeom>
            <a:noFill/>
            <a:ln w="19050">
              <a:noFill/>
              <a:miter lim="800000"/>
              <a:headEnd/>
              <a:tailEnd type="none" w="med" len="lg"/>
            </a:ln>
          </p:spPr>
          <p:txBody>
            <a:bodyPr wrap="none">
              <a:spAutoFit/>
            </a:bodyPr>
            <a:lstStyle/>
            <a:p>
              <a:r>
                <a:rPr lang="en-GB" sz="1800">
                  <a:solidFill>
                    <a:srgbClr val="0000FF"/>
                  </a:solidFill>
                </a:rPr>
                <a:t>+</a:t>
              </a:r>
              <a:endParaRPr lang="en-US" sz="1800">
                <a:solidFill>
                  <a:srgbClr val="0000FF"/>
                </a:solidFill>
              </a:endParaRPr>
            </a:p>
          </p:txBody>
        </p:sp>
        <p:sp>
          <p:nvSpPr>
            <p:cNvPr id="9234" name="Line 10"/>
            <p:cNvSpPr>
              <a:spLocks noChangeShapeType="1"/>
            </p:cNvSpPr>
            <p:nvPr/>
          </p:nvSpPr>
          <p:spPr bwMode="auto">
            <a:xfrm>
              <a:off x="2304" y="1488"/>
              <a:ext cx="1104" cy="0"/>
            </a:xfrm>
            <a:prstGeom prst="line">
              <a:avLst/>
            </a:prstGeom>
            <a:noFill/>
            <a:ln w="19050">
              <a:solidFill>
                <a:srgbClr val="0000FF"/>
              </a:solidFill>
              <a:round/>
              <a:headEnd/>
              <a:tailEnd type="stealth" w="med" len="lg"/>
            </a:ln>
          </p:spPr>
          <p:txBody>
            <a:bodyPr/>
            <a:lstStyle/>
            <a:p>
              <a:endParaRPr lang="cs-CZ"/>
            </a:p>
          </p:txBody>
        </p:sp>
        <p:sp>
          <p:nvSpPr>
            <p:cNvPr id="9235" name="Text Box 11"/>
            <p:cNvSpPr txBox="1">
              <a:spLocks noChangeArrowheads="1"/>
            </p:cNvSpPr>
            <p:nvPr/>
          </p:nvSpPr>
          <p:spPr bwMode="auto">
            <a:xfrm>
              <a:off x="2385" y="1584"/>
              <a:ext cx="1023" cy="366"/>
            </a:xfrm>
            <a:prstGeom prst="rect">
              <a:avLst/>
            </a:prstGeom>
            <a:noFill/>
            <a:ln w="19050">
              <a:noFill/>
              <a:miter lim="800000"/>
              <a:headEnd/>
              <a:tailEnd type="none" w="med" len="lg"/>
            </a:ln>
          </p:spPr>
          <p:txBody>
            <a:bodyPr wrap="none">
              <a:spAutoFit/>
            </a:bodyPr>
            <a:lstStyle/>
            <a:p>
              <a:r>
                <a:rPr lang="en-GB">
                  <a:solidFill>
                    <a:srgbClr val="CC0066"/>
                  </a:solidFill>
                </a:rPr>
                <a:t>PCB </a:t>
              </a:r>
            </a:p>
            <a:p>
              <a:r>
                <a:rPr lang="en-GB">
                  <a:solidFill>
                    <a:srgbClr val="CC0066"/>
                  </a:solidFill>
                </a:rPr>
                <a:t>cometabolisers</a:t>
              </a:r>
              <a:endParaRPr lang="en-US">
                <a:solidFill>
                  <a:srgbClr val="CC0066"/>
                </a:solidFill>
              </a:endParaRPr>
            </a:p>
          </p:txBody>
        </p:sp>
      </p:grpSp>
      <p:sp>
        <p:nvSpPr>
          <p:cNvPr id="9224" name="Text Box 12"/>
          <p:cNvSpPr txBox="1">
            <a:spLocks noChangeArrowheads="1"/>
          </p:cNvSpPr>
          <p:nvPr/>
        </p:nvSpPr>
        <p:spPr bwMode="auto">
          <a:xfrm>
            <a:off x="352425" y="2076450"/>
            <a:ext cx="1090613" cy="366713"/>
          </a:xfrm>
          <a:prstGeom prst="rect">
            <a:avLst/>
          </a:prstGeom>
          <a:noFill/>
          <a:ln w="19050">
            <a:noFill/>
            <a:miter lim="800000"/>
            <a:headEnd/>
            <a:tailEnd type="none" w="med" len="lg"/>
          </a:ln>
        </p:spPr>
        <p:txBody>
          <a:bodyPr wrap="none">
            <a:spAutoFit/>
          </a:bodyPr>
          <a:lstStyle/>
          <a:p>
            <a:r>
              <a:rPr lang="en-GB" sz="1800"/>
              <a:t>Aerobic:</a:t>
            </a:r>
            <a:endParaRPr lang="en-US" sz="1800"/>
          </a:p>
        </p:txBody>
      </p:sp>
      <p:grpSp>
        <p:nvGrpSpPr>
          <p:cNvPr id="4" name="Group 13"/>
          <p:cNvGrpSpPr>
            <a:grpSpLocks/>
          </p:cNvGrpSpPr>
          <p:nvPr/>
        </p:nvGrpSpPr>
        <p:grpSpPr bwMode="auto">
          <a:xfrm>
            <a:off x="1447800" y="3787775"/>
            <a:ext cx="4711700" cy="2486025"/>
            <a:chOff x="1016" y="1872"/>
            <a:chExt cx="2968" cy="1566"/>
          </a:xfrm>
        </p:grpSpPr>
        <p:sp>
          <p:nvSpPr>
            <p:cNvPr id="9226" name="Text Box 14"/>
            <p:cNvSpPr txBox="1">
              <a:spLocks noChangeArrowheads="1"/>
            </p:cNvSpPr>
            <p:nvPr/>
          </p:nvSpPr>
          <p:spPr bwMode="auto">
            <a:xfrm>
              <a:off x="2712" y="3072"/>
              <a:ext cx="1110" cy="366"/>
            </a:xfrm>
            <a:prstGeom prst="rect">
              <a:avLst/>
            </a:prstGeom>
            <a:noFill/>
            <a:ln w="19050">
              <a:noFill/>
              <a:miter lim="800000"/>
              <a:headEnd/>
              <a:tailEnd type="none" w="med" len="lg"/>
            </a:ln>
          </p:spPr>
          <p:txBody>
            <a:bodyPr wrap="none">
              <a:spAutoFit/>
            </a:bodyPr>
            <a:lstStyle/>
            <a:p>
              <a:r>
                <a:rPr lang="en-GB">
                  <a:solidFill>
                    <a:srgbClr val="CC0066"/>
                  </a:solidFill>
                </a:rPr>
                <a:t>Chlorobenzoate </a:t>
              </a:r>
            </a:p>
            <a:p>
              <a:r>
                <a:rPr lang="en-GB">
                  <a:solidFill>
                    <a:srgbClr val="CC0066"/>
                  </a:solidFill>
                </a:rPr>
                <a:t>degraders</a:t>
              </a:r>
              <a:endParaRPr lang="en-US">
                <a:solidFill>
                  <a:srgbClr val="CC0066"/>
                </a:solidFill>
              </a:endParaRPr>
            </a:p>
          </p:txBody>
        </p:sp>
        <p:sp>
          <p:nvSpPr>
            <p:cNvPr id="9227" name="Text Box 15"/>
            <p:cNvSpPr txBox="1">
              <a:spLocks noChangeArrowheads="1"/>
            </p:cNvSpPr>
            <p:nvPr/>
          </p:nvSpPr>
          <p:spPr bwMode="auto">
            <a:xfrm>
              <a:off x="1016" y="2980"/>
              <a:ext cx="1285" cy="212"/>
            </a:xfrm>
            <a:prstGeom prst="rect">
              <a:avLst/>
            </a:prstGeom>
            <a:noFill/>
            <a:ln w="19050">
              <a:noFill/>
              <a:miter lim="800000"/>
              <a:headEnd/>
              <a:tailEnd type="none" w="med" len="lg"/>
            </a:ln>
          </p:spPr>
          <p:txBody>
            <a:bodyPr wrap="none">
              <a:spAutoFit/>
            </a:bodyPr>
            <a:lstStyle/>
            <a:p>
              <a:r>
                <a:rPr lang="en-GB">
                  <a:solidFill>
                    <a:srgbClr val="0000FF"/>
                  </a:solidFill>
                </a:rPr>
                <a:t>CO</a:t>
              </a:r>
              <a:r>
                <a:rPr lang="en-GB" baseline="-25000">
                  <a:solidFill>
                    <a:srgbClr val="0000FF"/>
                  </a:solidFill>
                </a:rPr>
                <a:t>2  </a:t>
              </a:r>
              <a:r>
                <a:rPr lang="en-GB">
                  <a:solidFill>
                    <a:srgbClr val="0000FF"/>
                  </a:solidFill>
                </a:rPr>
                <a:t>+  H</a:t>
              </a:r>
              <a:r>
                <a:rPr lang="en-GB" baseline="-25000">
                  <a:solidFill>
                    <a:srgbClr val="0000FF"/>
                  </a:solidFill>
                </a:rPr>
                <a:t>2</a:t>
              </a:r>
              <a:r>
                <a:rPr lang="en-GB">
                  <a:solidFill>
                    <a:srgbClr val="0000FF"/>
                  </a:solidFill>
                </a:rPr>
                <a:t>O +  Cl</a:t>
              </a:r>
              <a:r>
                <a:rPr lang="en-GB" baseline="30000">
                  <a:solidFill>
                    <a:srgbClr val="0000FF"/>
                  </a:solidFill>
                </a:rPr>
                <a:t>-</a:t>
              </a:r>
              <a:endParaRPr lang="en-US">
                <a:solidFill>
                  <a:srgbClr val="0000FF"/>
                </a:solidFill>
              </a:endParaRPr>
            </a:p>
          </p:txBody>
        </p:sp>
        <p:sp>
          <p:nvSpPr>
            <p:cNvPr id="9228" name="Line 16"/>
            <p:cNvSpPr>
              <a:spLocks noChangeShapeType="1"/>
            </p:cNvSpPr>
            <p:nvPr/>
          </p:nvSpPr>
          <p:spPr bwMode="auto">
            <a:xfrm flipH="1">
              <a:off x="2640" y="3072"/>
              <a:ext cx="1200" cy="0"/>
            </a:xfrm>
            <a:prstGeom prst="line">
              <a:avLst/>
            </a:prstGeom>
            <a:noFill/>
            <a:ln w="19050">
              <a:solidFill>
                <a:srgbClr val="0000FF"/>
              </a:solidFill>
              <a:round/>
              <a:headEnd/>
              <a:tailEnd type="stealth" w="med" len="lg"/>
            </a:ln>
          </p:spPr>
          <p:txBody>
            <a:bodyPr/>
            <a:lstStyle/>
            <a:p>
              <a:endParaRPr lang="cs-CZ"/>
            </a:p>
          </p:txBody>
        </p:sp>
        <p:sp>
          <p:nvSpPr>
            <p:cNvPr id="9229" name="Line 17"/>
            <p:cNvSpPr>
              <a:spLocks noChangeShapeType="1"/>
            </p:cNvSpPr>
            <p:nvPr/>
          </p:nvSpPr>
          <p:spPr bwMode="auto">
            <a:xfrm flipH="1">
              <a:off x="2592" y="1872"/>
              <a:ext cx="1392" cy="1152"/>
            </a:xfrm>
            <a:prstGeom prst="line">
              <a:avLst/>
            </a:prstGeom>
            <a:noFill/>
            <a:ln w="19050">
              <a:solidFill>
                <a:srgbClr val="0000FF"/>
              </a:solidFill>
              <a:round/>
              <a:headEnd/>
              <a:tailEnd type="stealth" w="med" len="lg"/>
            </a:ln>
          </p:spPr>
          <p:txBody>
            <a:bodyPr/>
            <a:lstStyle/>
            <a:p>
              <a:endParaRPr lang="cs-CZ"/>
            </a:p>
          </p:txBody>
        </p:sp>
        <p:sp>
          <p:nvSpPr>
            <p:cNvPr id="9230" name="Text Box 18"/>
            <p:cNvSpPr txBox="1">
              <a:spLocks noChangeArrowheads="1"/>
            </p:cNvSpPr>
            <p:nvPr/>
          </p:nvSpPr>
          <p:spPr bwMode="auto">
            <a:xfrm>
              <a:off x="2767" y="2274"/>
              <a:ext cx="1073" cy="366"/>
            </a:xfrm>
            <a:prstGeom prst="rect">
              <a:avLst/>
            </a:prstGeom>
            <a:solidFill>
              <a:schemeClr val="bg1"/>
            </a:solidFill>
            <a:ln w="19050">
              <a:noFill/>
              <a:miter lim="800000"/>
              <a:headEnd/>
              <a:tailEnd type="none" w="med" len="lg"/>
            </a:ln>
          </p:spPr>
          <p:txBody>
            <a:bodyPr wrap="none">
              <a:spAutoFit/>
            </a:bodyPr>
            <a:lstStyle/>
            <a:p>
              <a:r>
                <a:rPr lang="en-GB">
                  <a:solidFill>
                    <a:srgbClr val="CC0066"/>
                  </a:solidFill>
                </a:rPr>
                <a:t>Chloroaliphatic </a:t>
              </a:r>
            </a:p>
            <a:p>
              <a:r>
                <a:rPr lang="en-GB">
                  <a:solidFill>
                    <a:srgbClr val="CC0066"/>
                  </a:solidFill>
                </a:rPr>
                <a:t>degraders</a:t>
              </a:r>
              <a:endParaRPr lang="en-US">
                <a:solidFill>
                  <a:srgbClr val="CC006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Biotransformace organických polutantů MO</a:t>
            </a:r>
            <a:endParaRPr lang="cs-CZ" dirty="0"/>
          </a:p>
        </p:txBody>
      </p:sp>
      <p:sp>
        <p:nvSpPr>
          <p:cNvPr id="20" name="Zástupný symbol pro obsah 3"/>
          <p:cNvSpPr txBox="1">
            <a:spLocks/>
          </p:cNvSpPr>
          <p:nvPr/>
        </p:nvSpPr>
        <p:spPr>
          <a:xfrm>
            <a:off x="250825" y="981075"/>
            <a:ext cx="8642350" cy="503238"/>
          </a:xfrm>
          <a:prstGeom prst="rect">
            <a:avLst/>
          </a:prstGeom>
        </p:spPr>
        <p:txBody>
          <a:bodyPr/>
          <a:lstStyle/>
          <a:p>
            <a:pPr marL="354013" indent="-342900" eaLnBrk="0" hangingPunct="0">
              <a:spcAft>
                <a:spcPts val="600"/>
              </a:spcAft>
              <a:buClr>
                <a:schemeClr val="accent1"/>
              </a:buClr>
              <a:defRPr/>
            </a:pPr>
            <a:r>
              <a:rPr lang="cs-CZ" sz="2400" dirty="0">
                <a:solidFill>
                  <a:srgbClr val="818184"/>
                </a:solidFill>
                <a:latin typeface="+mn-lt"/>
                <a:sym typeface="Wingdings" pitchFamily="2" charset="2"/>
              </a:rPr>
              <a:t>Příklad práce MO v konsorciu</a:t>
            </a:r>
          </a:p>
        </p:txBody>
      </p:sp>
      <p:graphicFrame>
        <p:nvGraphicFramePr>
          <p:cNvPr id="22" name="Object 2"/>
          <p:cNvGraphicFramePr>
            <a:graphicFrameLocks noChangeAspect="1"/>
          </p:cNvGraphicFramePr>
          <p:nvPr/>
        </p:nvGraphicFramePr>
        <p:xfrm>
          <a:off x="170979" y="2001540"/>
          <a:ext cx="1117600" cy="1371600"/>
        </p:xfrm>
        <a:graphic>
          <a:graphicData uri="http://schemas.openxmlformats.org/presentationml/2006/ole">
            <p:oleObj spid="_x0000_s114690" name="Document" r:id="rId3" imgW="800280" imgH="981000" progId="">
              <p:embed/>
            </p:oleObj>
          </a:graphicData>
        </a:graphic>
      </p:graphicFrame>
      <p:grpSp>
        <p:nvGrpSpPr>
          <p:cNvPr id="2" name="Group 4"/>
          <p:cNvGrpSpPr>
            <a:grpSpLocks/>
          </p:cNvGrpSpPr>
          <p:nvPr/>
        </p:nvGrpSpPr>
        <p:grpSpPr bwMode="auto">
          <a:xfrm>
            <a:off x="1907704" y="1988840"/>
            <a:ext cx="3368675" cy="1651000"/>
            <a:chOff x="1885" y="1144"/>
            <a:chExt cx="2122" cy="1040"/>
          </a:xfrm>
        </p:grpSpPr>
        <p:graphicFrame>
          <p:nvGraphicFramePr>
            <p:cNvPr id="10243" name="Object 3"/>
            <p:cNvGraphicFramePr>
              <a:graphicFrameLocks noChangeAspect="1"/>
            </p:cNvGraphicFramePr>
            <p:nvPr/>
          </p:nvGraphicFramePr>
          <p:xfrm>
            <a:off x="3427" y="1144"/>
            <a:ext cx="580" cy="776"/>
          </p:xfrm>
          <a:graphic>
            <a:graphicData uri="http://schemas.openxmlformats.org/presentationml/2006/ole">
              <p:oleObj spid="_x0000_s114691" name="Document" r:id="rId4" imgW="676440" imgH="905040" progId="">
                <p:embed/>
              </p:oleObj>
            </a:graphicData>
          </a:graphic>
        </p:graphicFrame>
        <p:sp>
          <p:nvSpPr>
            <p:cNvPr id="10258" name="Line 6"/>
            <p:cNvSpPr>
              <a:spLocks noChangeShapeType="1"/>
            </p:cNvSpPr>
            <p:nvPr/>
          </p:nvSpPr>
          <p:spPr bwMode="auto">
            <a:xfrm>
              <a:off x="2139" y="1680"/>
              <a:ext cx="912" cy="0"/>
            </a:xfrm>
            <a:prstGeom prst="line">
              <a:avLst/>
            </a:prstGeom>
            <a:noFill/>
            <a:ln w="19050">
              <a:solidFill>
                <a:srgbClr val="0000FF"/>
              </a:solidFill>
              <a:round/>
              <a:headEnd/>
              <a:tailEnd type="stealth" w="med" len="lg"/>
            </a:ln>
          </p:spPr>
          <p:txBody>
            <a:bodyPr/>
            <a:lstStyle/>
            <a:p>
              <a:endParaRPr lang="cs-CZ"/>
            </a:p>
          </p:txBody>
        </p:sp>
        <p:sp>
          <p:nvSpPr>
            <p:cNvPr id="10259" name="Freeform 7"/>
            <p:cNvSpPr>
              <a:spLocks/>
            </p:cNvSpPr>
            <p:nvPr/>
          </p:nvSpPr>
          <p:spPr bwMode="auto">
            <a:xfrm>
              <a:off x="2379" y="1440"/>
              <a:ext cx="432" cy="240"/>
            </a:xfrm>
            <a:custGeom>
              <a:avLst/>
              <a:gdLst>
                <a:gd name="T0" fmla="*/ 0 w 432"/>
                <a:gd name="T1" fmla="*/ 240 h 240"/>
                <a:gd name="T2" fmla="*/ 336 w 432"/>
                <a:gd name="T3" fmla="*/ 96 h 240"/>
                <a:gd name="T4" fmla="*/ 432 w 432"/>
                <a:gd name="T5" fmla="*/ 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240"/>
                  </a:moveTo>
                  <a:cubicBezTo>
                    <a:pt x="132" y="188"/>
                    <a:pt x="264" y="136"/>
                    <a:pt x="336" y="96"/>
                  </a:cubicBezTo>
                  <a:cubicBezTo>
                    <a:pt x="408" y="56"/>
                    <a:pt x="416" y="16"/>
                    <a:pt x="432" y="0"/>
                  </a:cubicBezTo>
                </a:path>
              </a:pathLst>
            </a:custGeom>
            <a:noFill/>
            <a:ln w="19050" cap="flat" cmpd="sng">
              <a:solidFill>
                <a:srgbClr val="0000FF"/>
              </a:solidFill>
              <a:prstDash val="solid"/>
              <a:round/>
              <a:headEnd type="none" w="med" len="med"/>
              <a:tailEnd type="stealth" w="med" len="lg"/>
            </a:ln>
          </p:spPr>
          <p:txBody>
            <a:bodyPr/>
            <a:lstStyle/>
            <a:p>
              <a:endParaRPr lang="cs-CZ"/>
            </a:p>
          </p:txBody>
        </p:sp>
        <p:sp>
          <p:nvSpPr>
            <p:cNvPr id="10260" name="Text Box 8"/>
            <p:cNvSpPr txBox="1">
              <a:spLocks noChangeArrowheads="1"/>
            </p:cNvSpPr>
            <p:nvPr/>
          </p:nvSpPr>
          <p:spPr bwMode="auto">
            <a:xfrm>
              <a:off x="2753" y="1289"/>
              <a:ext cx="284" cy="212"/>
            </a:xfrm>
            <a:prstGeom prst="rect">
              <a:avLst/>
            </a:prstGeom>
            <a:noFill/>
            <a:ln w="19050">
              <a:noFill/>
              <a:miter lim="800000"/>
              <a:headEnd/>
              <a:tailEnd type="none" w="med" len="lg"/>
            </a:ln>
          </p:spPr>
          <p:txBody>
            <a:bodyPr wrap="none">
              <a:spAutoFit/>
            </a:bodyPr>
            <a:lstStyle/>
            <a:p>
              <a:r>
                <a:rPr lang="en-GB">
                  <a:solidFill>
                    <a:srgbClr val="0000FF"/>
                  </a:solidFill>
                </a:rPr>
                <a:t>Cl</a:t>
              </a:r>
              <a:r>
                <a:rPr lang="en-GB" baseline="30000">
                  <a:solidFill>
                    <a:srgbClr val="0000FF"/>
                  </a:solidFill>
                </a:rPr>
                <a:t>-</a:t>
              </a:r>
              <a:endParaRPr lang="en-US">
                <a:solidFill>
                  <a:srgbClr val="0000FF"/>
                </a:solidFill>
              </a:endParaRPr>
            </a:p>
          </p:txBody>
        </p:sp>
        <p:sp>
          <p:nvSpPr>
            <p:cNvPr id="10261" name="Text Box 9"/>
            <p:cNvSpPr txBox="1">
              <a:spLocks noChangeArrowheads="1"/>
            </p:cNvSpPr>
            <p:nvPr/>
          </p:nvSpPr>
          <p:spPr bwMode="auto">
            <a:xfrm>
              <a:off x="1885" y="1818"/>
              <a:ext cx="1411" cy="366"/>
            </a:xfrm>
            <a:prstGeom prst="rect">
              <a:avLst/>
            </a:prstGeom>
            <a:noFill/>
            <a:ln w="19050">
              <a:noFill/>
              <a:miter lim="800000"/>
              <a:headEnd/>
              <a:tailEnd type="none" w="med" len="lg"/>
            </a:ln>
          </p:spPr>
          <p:txBody>
            <a:bodyPr wrap="none">
              <a:spAutoFit/>
            </a:bodyPr>
            <a:lstStyle/>
            <a:p>
              <a:r>
                <a:rPr lang="en-GB" i="1">
                  <a:solidFill>
                    <a:srgbClr val="CC0066"/>
                  </a:solidFill>
                </a:rPr>
                <a:t>Desulfomonile tiedjei</a:t>
              </a:r>
            </a:p>
            <a:p>
              <a:r>
                <a:rPr lang="en-GB">
                  <a:solidFill>
                    <a:srgbClr val="CC0066"/>
                  </a:solidFill>
                </a:rPr>
                <a:t>DCB-1</a:t>
              </a:r>
              <a:endParaRPr lang="en-US">
                <a:solidFill>
                  <a:srgbClr val="CC0066"/>
                </a:solidFill>
              </a:endParaRPr>
            </a:p>
          </p:txBody>
        </p:sp>
      </p:grpSp>
      <p:grpSp>
        <p:nvGrpSpPr>
          <p:cNvPr id="4" name="Group 10"/>
          <p:cNvGrpSpPr>
            <a:grpSpLocks/>
          </p:cNvGrpSpPr>
          <p:nvPr/>
        </p:nvGrpSpPr>
        <p:grpSpPr bwMode="auto">
          <a:xfrm>
            <a:off x="3275336" y="3356992"/>
            <a:ext cx="3001963" cy="2286000"/>
            <a:chOff x="3053" y="2016"/>
            <a:chExt cx="1891" cy="1440"/>
          </a:xfrm>
        </p:grpSpPr>
        <p:sp>
          <p:nvSpPr>
            <p:cNvPr id="10253" name="Line 11"/>
            <p:cNvSpPr>
              <a:spLocks noChangeShapeType="1"/>
            </p:cNvSpPr>
            <p:nvPr/>
          </p:nvSpPr>
          <p:spPr bwMode="auto">
            <a:xfrm rot="5400000">
              <a:off x="3576" y="2472"/>
              <a:ext cx="912" cy="0"/>
            </a:xfrm>
            <a:prstGeom prst="line">
              <a:avLst/>
            </a:prstGeom>
            <a:noFill/>
            <a:ln w="19050">
              <a:solidFill>
                <a:srgbClr val="0000FF"/>
              </a:solidFill>
              <a:round/>
              <a:headEnd/>
              <a:tailEnd type="stealth" w="med" len="lg"/>
            </a:ln>
          </p:spPr>
          <p:txBody>
            <a:bodyPr/>
            <a:lstStyle/>
            <a:p>
              <a:endParaRPr lang="cs-CZ"/>
            </a:p>
          </p:txBody>
        </p:sp>
        <p:sp>
          <p:nvSpPr>
            <p:cNvPr id="10254" name="Freeform 12"/>
            <p:cNvSpPr>
              <a:spLocks/>
            </p:cNvSpPr>
            <p:nvPr/>
          </p:nvSpPr>
          <p:spPr bwMode="auto">
            <a:xfrm rot="5400000">
              <a:off x="3936" y="2352"/>
              <a:ext cx="432" cy="240"/>
            </a:xfrm>
            <a:custGeom>
              <a:avLst/>
              <a:gdLst>
                <a:gd name="T0" fmla="*/ 0 w 432"/>
                <a:gd name="T1" fmla="*/ 240 h 240"/>
                <a:gd name="T2" fmla="*/ 336 w 432"/>
                <a:gd name="T3" fmla="*/ 96 h 240"/>
                <a:gd name="T4" fmla="*/ 432 w 432"/>
                <a:gd name="T5" fmla="*/ 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240"/>
                  </a:moveTo>
                  <a:cubicBezTo>
                    <a:pt x="132" y="188"/>
                    <a:pt x="264" y="136"/>
                    <a:pt x="336" y="96"/>
                  </a:cubicBezTo>
                  <a:cubicBezTo>
                    <a:pt x="408" y="56"/>
                    <a:pt x="416" y="16"/>
                    <a:pt x="432" y="0"/>
                  </a:cubicBezTo>
                </a:path>
              </a:pathLst>
            </a:custGeom>
            <a:noFill/>
            <a:ln w="19050" cap="flat" cmpd="sng">
              <a:solidFill>
                <a:srgbClr val="0000FF"/>
              </a:solidFill>
              <a:prstDash val="solid"/>
              <a:round/>
              <a:headEnd type="none" w="med" len="med"/>
              <a:tailEnd type="stealth" w="med" len="lg"/>
            </a:ln>
          </p:spPr>
          <p:txBody>
            <a:bodyPr/>
            <a:lstStyle/>
            <a:p>
              <a:endParaRPr lang="cs-CZ"/>
            </a:p>
          </p:txBody>
        </p:sp>
        <p:sp>
          <p:nvSpPr>
            <p:cNvPr id="10255" name="Text Box 13"/>
            <p:cNvSpPr txBox="1">
              <a:spLocks noChangeArrowheads="1"/>
            </p:cNvSpPr>
            <p:nvPr/>
          </p:nvSpPr>
          <p:spPr bwMode="auto">
            <a:xfrm>
              <a:off x="3643" y="3244"/>
              <a:ext cx="805" cy="212"/>
            </a:xfrm>
            <a:prstGeom prst="rect">
              <a:avLst/>
            </a:prstGeom>
            <a:noFill/>
            <a:ln w="19050">
              <a:noFill/>
              <a:miter lim="800000"/>
              <a:headEnd/>
              <a:tailEnd type="none" w="med" len="lg"/>
            </a:ln>
          </p:spPr>
          <p:txBody>
            <a:bodyPr wrap="none">
              <a:spAutoFit/>
            </a:bodyPr>
            <a:lstStyle/>
            <a:p>
              <a:r>
                <a:rPr lang="en-GB">
                  <a:solidFill>
                    <a:srgbClr val="0000FF"/>
                  </a:solidFill>
                </a:rPr>
                <a:t>H</a:t>
              </a:r>
              <a:r>
                <a:rPr lang="en-GB" baseline="-25000">
                  <a:solidFill>
                    <a:srgbClr val="0000FF"/>
                  </a:solidFill>
                </a:rPr>
                <a:t>2</a:t>
              </a:r>
              <a:r>
                <a:rPr lang="en-GB">
                  <a:solidFill>
                    <a:srgbClr val="0000FF"/>
                  </a:solidFill>
                </a:rPr>
                <a:t>  +  CO</a:t>
              </a:r>
              <a:r>
                <a:rPr lang="en-GB" baseline="-25000">
                  <a:solidFill>
                    <a:srgbClr val="0000FF"/>
                  </a:solidFill>
                </a:rPr>
                <a:t>2</a:t>
              </a:r>
              <a:endParaRPr lang="en-US">
                <a:solidFill>
                  <a:srgbClr val="0000FF"/>
                </a:solidFill>
              </a:endParaRPr>
            </a:p>
          </p:txBody>
        </p:sp>
        <p:sp>
          <p:nvSpPr>
            <p:cNvPr id="10256" name="Text Box 14"/>
            <p:cNvSpPr txBox="1">
              <a:spLocks noChangeArrowheads="1"/>
            </p:cNvSpPr>
            <p:nvPr/>
          </p:nvSpPr>
          <p:spPr bwMode="auto">
            <a:xfrm>
              <a:off x="4216" y="2716"/>
              <a:ext cx="728" cy="212"/>
            </a:xfrm>
            <a:prstGeom prst="rect">
              <a:avLst/>
            </a:prstGeom>
            <a:noFill/>
            <a:ln w="19050">
              <a:noFill/>
              <a:miter lim="800000"/>
              <a:headEnd/>
              <a:tailEnd type="none" w="med" len="lg"/>
            </a:ln>
          </p:spPr>
          <p:txBody>
            <a:bodyPr wrap="none">
              <a:spAutoFit/>
            </a:bodyPr>
            <a:lstStyle/>
            <a:p>
              <a:r>
                <a:rPr lang="en-GB">
                  <a:solidFill>
                    <a:srgbClr val="0000FF"/>
                  </a:solidFill>
                </a:rPr>
                <a:t>CH</a:t>
              </a:r>
              <a:r>
                <a:rPr lang="en-GB" baseline="-25000">
                  <a:solidFill>
                    <a:srgbClr val="0000FF"/>
                  </a:solidFill>
                </a:rPr>
                <a:t>3</a:t>
              </a:r>
              <a:r>
                <a:rPr lang="en-GB">
                  <a:solidFill>
                    <a:srgbClr val="0000FF"/>
                  </a:solidFill>
                </a:rPr>
                <a:t>COOH</a:t>
              </a:r>
              <a:endParaRPr lang="en-US">
                <a:solidFill>
                  <a:srgbClr val="0000FF"/>
                </a:solidFill>
              </a:endParaRPr>
            </a:p>
          </p:txBody>
        </p:sp>
        <p:sp>
          <p:nvSpPr>
            <p:cNvPr id="10257" name="Text Box 15"/>
            <p:cNvSpPr txBox="1">
              <a:spLocks noChangeArrowheads="1"/>
            </p:cNvSpPr>
            <p:nvPr/>
          </p:nvSpPr>
          <p:spPr bwMode="auto">
            <a:xfrm>
              <a:off x="3053" y="2424"/>
              <a:ext cx="883" cy="212"/>
            </a:xfrm>
            <a:prstGeom prst="rect">
              <a:avLst/>
            </a:prstGeom>
            <a:noFill/>
            <a:ln w="19050">
              <a:noFill/>
              <a:miter lim="800000"/>
              <a:headEnd/>
              <a:tailEnd type="none" w="med" len="lg"/>
            </a:ln>
          </p:spPr>
          <p:txBody>
            <a:bodyPr wrap="none">
              <a:spAutoFit/>
            </a:bodyPr>
            <a:lstStyle/>
            <a:p>
              <a:r>
                <a:rPr lang="en-GB" dirty="0">
                  <a:solidFill>
                    <a:srgbClr val="CC0066"/>
                  </a:solidFill>
                </a:rPr>
                <a:t>Strain BZ-2</a:t>
              </a:r>
              <a:endParaRPr lang="en-US" dirty="0">
                <a:solidFill>
                  <a:srgbClr val="CC0066"/>
                </a:solidFill>
              </a:endParaRPr>
            </a:p>
          </p:txBody>
        </p:sp>
      </p:grpSp>
      <p:grpSp>
        <p:nvGrpSpPr>
          <p:cNvPr id="5" name="Group 16"/>
          <p:cNvGrpSpPr>
            <a:grpSpLocks/>
          </p:cNvGrpSpPr>
          <p:nvPr/>
        </p:nvGrpSpPr>
        <p:grpSpPr bwMode="auto">
          <a:xfrm>
            <a:off x="1641004" y="5322590"/>
            <a:ext cx="2913062" cy="641350"/>
            <a:chOff x="1717" y="3244"/>
            <a:chExt cx="1835" cy="404"/>
          </a:xfrm>
        </p:grpSpPr>
        <p:sp>
          <p:nvSpPr>
            <p:cNvPr id="10250" name="Line 17"/>
            <p:cNvSpPr>
              <a:spLocks noChangeShapeType="1"/>
            </p:cNvSpPr>
            <p:nvPr/>
          </p:nvSpPr>
          <p:spPr bwMode="auto">
            <a:xfrm flipH="1">
              <a:off x="2400" y="3360"/>
              <a:ext cx="912" cy="0"/>
            </a:xfrm>
            <a:prstGeom prst="line">
              <a:avLst/>
            </a:prstGeom>
            <a:noFill/>
            <a:ln w="19050">
              <a:solidFill>
                <a:srgbClr val="0000FF"/>
              </a:solidFill>
              <a:round/>
              <a:headEnd/>
              <a:tailEnd type="stealth" w="med" len="lg"/>
            </a:ln>
          </p:spPr>
          <p:txBody>
            <a:bodyPr/>
            <a:lstStyle/>
            <a:p>
              <a:endParaRPr lang="cs-CZ"/>
            </a:p>
          </p:txBody>
        </p:sp>
        <p:sp>
          <p:nvSpPr>
            <p:cNvPr id="10251" name="Text Box 18"/>
            <p:cNvSpPr txBox="1">
              <a:spLocks noChangeArrowheads="1"/>
            </p:cNvSpPr>
            <p:nvPr/>
          </p:nvSpPr>
          <p:spPr bwMode="auto">
            <a:xfrm>
              <a:off x="1717" y="3244"/>
              <a:ext cx="347" cy="212"/>
            </a:xfrm>
            <a:prstGeom prst="rect">
              <a:avLst/>
            </a:prstGeom>
            <a:noFill/>
            <a:ln w="19050">
              <a:noFill/>
              <a:miter lim="800000"/>
              <a:headEnd/>
              <a:tailEnd type="none" w="med" len="lg"/>
            </a:ln>
          </p:spPr>
          <p:txBody>
            <a:bodyPr wrap="none">
              <a:spAutoFit/>
            </a:bodyPr>
            <a:lstStyle/>
            <a:p>
              <a:r>
                <a:rPr lang="en-GB">
                  <a:solidFill>
                    <a:srgbClr val="0000FF"/>
                  </a:solidFill>
                </a:rPr>
                <a:t>CH</a:t>
              </a:r>
              <a:r>
                <a:rPr lang="en-GB" baseline="-25000">
                  <a:solidFill>
                    <a:srgbClr val="0000FF"/>
                  </a:solidFill>
                </a:rPr>
                <a:t>4</a:t>
              </a:r>
              <a:endParaRPr lang="en-US">
                <a:solidFill>
                  <a:srgbClr val="0000FF"/>
                </a:solidFill>
              </a:endParaRPr>
            </a:p>
          </p:txBody>
        </p:sp>
        <p:sp>
          <p:nvSpPr>
            <p:cNvPr id="10252" name="Text Box 19"/>
            <p:cNvSpPr txBox="1">
              <a:spLocks noChangeArrowheads="1"/>
            </p:cNvSpPr>
            <p:nvPr/>
          </p:nvSpPr>
          <p:spPr bwMode="auto">
            <a:xfrm>
              <a:off x="2226" y="3436"/>
              <a:ext cx="1326" cy="212"/>
            </a:xfrm>
            <a:prstGeom prst="rect">
              <a:avLst/>
            </a:prstGeom>
            <a:noFill/>
            <a:ln w="19050">
              <a:noFill/>
              <a:miter lim="800000"/>
              <a:headEnd/>
              <a:tailEnd type="none" w="med" len="lg"/>
            </a:ln>
          </p:spPr>
          <p:txBody>
            <a:bodyPr wrap="none">
              <a:spAutoFit/>
            </a:bodyPr>
            <a:lstStyle/>
            <a:p>
              <a:r>
                <a:rPr lang="en-GB" i="1">
                  <a:solidFill>
                    <a:srgbClr val="CC0066"/>
                  </a:solidFill>
                </a:rPr>
                <a:t>Methanospirillum</a:t>
              </a:r>
              <a:r>
                <a:rPr lang="en-GB">
                  <a:solidFill>
                    <a:srgbClr val="CC0066"/>
                  </a:solidFill>
                </a:rPr>
                <a:t> sp</a:t>
              </a:r>
              <a:endParaRPr lang="en-US" i="1">
                <a:solidFill>
                  <a:srgbClr val="CC0066"/>
                </a:solidFill>
              </a:endParaRPr>
            </a:p>
          </p:txBody>
        </p:sp>
      </p:grpSp>
      <p:sp>
        <p:nvSpPr>
          <p:cNvPr id="10249" name="Text Box 20"/>
          <p:cNvSpPr txBox="1">
            <a:spLocks noChangeArrowheads="1"/>
          </p:cNvSpPr>
          <p:nvPr/>
        </p:nvSpPr>
        <p:spPr bwMode="auto">
          <a:xfrm>
            <a:off x="323528" y="1412776"/>
            <a:ext cx="1327150" cy="366713"/>
          </a:xfrm>
          <a:prstGeom prst="rect">
            <a:avLst/>
          </a:prstGeom>
          <a:noFill/>
          <a:ln w="19050">
            <a:noFill/>
            <a:miter lim="800000"/>
            <a:headEnd/>
            <a:tailEnd type="none" w="med" len="lg"/>
          </a:ln>
        </p:spPr>
        <p:txBody>
          <a:bodyPr wrap="none">
            <a:spAutoFit/>
          </a:bodyPr>
          <a:lstStyle/>
          <a:p>
            <a:r>
              <a:rPr lang="en-GB" sz="1800" dirty="0"/>
              <a:t>Anaerobic:</a:t>
            </a:r>
            <a:endParaRPr lang="en-US" sz="1800" dirty="0"/>
          </a:p>
        </p:txBody>
      </p:sp>
      <p:pic>
        <p:nvPicPr>
          <p:cNvPr id="10244"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862420" y="3163193"/>
            <a:ext cx="3279993" cy="36932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251520" y="1052736"/>
            <a:ext cx="8712968" cy="5256584"/>
          </a:xfrm>
        </p:spPr>
        <p:txBody>
          <a:bodyPr/>
          <a:lstStyle/>
          <a:p>
            <a:pPr>
              <a:buNone/>
            </a:pPr>
            <a:r>
              <a:rPr lang="cs-CZ" b="1" dirty="0" smtClean="0">
                <a:sym typeface="Wingdings" pitchFamily="2" charset="2"/>
              </a:rPr>
              <a:t>Příklad práce MO v konsorciu</a:t>
            </a:r>
          </a:p>
          <a:p>
            <a:pPr>
              <a:buNone/>
            </a:pPr>
            <a:endParaRPr lang="cs-CZ" b="1" dirty="0"/>
          </a:p>
        </p:txBody>
      </p:sp>
      <p:pic>
        <p:nvPicPr>
          <p:cNvPr id="15974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83768" y="792700"/>
            <a:ext cx="6658645" cy="606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Nadpis 66"/>
          <p:cNvSpPr>
            <a:spLocks noGrp="1"/>
          </p:cNvSpPr>
          <p:nvPr>
            <p:ph type="title"/>
          </p:nvPr>
        </p:nvSpPr>
        <p:spPr/>
        <p:txBody>
          <a:bodyPr/>
          <a:lstStyle/>
          <a:p>
            <a:pPr>
              <a:defRPr/>
            </a:pPr>
            <a:r>
              <a:rPr lang="cs-CZ" dirty="0" smtClean="0"/>
              <a:t>Biotransformace organických polutantů MO</a:t>
            </a:r>
            <a:endParaRPr lang="cs-CZ" dirty="0"/>
          </a:p>
        </p:txBody>
      </p:sp>
      <p:sp>
        <p:nvSpPr>
          <p:cNvPr id="40963" name="Zástupný symbol pro obsah 27"/>
          <p:cNvSpPr>
            <a:spLocks noGrp="1"/>
          </p:cNvSpPr>
          <p:nvPr>
            <p:ph idx="1"/>
          </p:nvPr>
        </p:nvSpPr>
        <p:spPr>
          <a:xfrm>
            <a:off x="250825" y="1341438"/>
            <a:ext cx="8642350" cy="4895850"/>
          </a:xfrm>
        </p:spPr>
        <p:txBody>
          <a:bodyPr/>
          <a:lstStyle/>
          <a:p>
            <a:r>
              <a:rPr lang="cs-CZ" sz="1600" smtClean="0"/>
              <a:t>Nastává často tam, kde extracelulární enzymy vytvoří reaktivní intermediáty, které následně zpolymerizují</a:t>
            </a:r>
          </a:p>
          <a:p>
            <a:r>
              <a:rPr lang="cs-CZ" sz="1600" smtClean="0"/>
              <a:t>Důsledkem jsou nedegradovatelné látky (nerozpustné, sorbované, nejsou enzymy)</a:t>
            </a:r>
          </a:p>
        </p:txBody>
      </p:sp>
      <p:sp>
        <p:nvSpPr>
          <p:cNvPr id="69" name="Zástupný symbol pro obsah 3"/>
          <p:cNvSpPr txBox="1">
            <a:spLocks/>
          </p:cNvSpPr>
          <p:nvPr/>
        </p:nvSpPr>
        <p:spPr>
          <a:xfrm>
            <a:off x="179388" y="908050"/>
            <a:ext cx="8642350" cy="503238"/>
          </a:xfrm>
          <a:prstGeom prst="rect">
            <a:avLst/>
          </a:prstGeom>
        </p:spPr>
        <p:txBody>
          <a:bodyPr/>
          <a:lstStyle/>
          <a:p>
            <a:pPr marL="354013" indent="-342900" eaLnBrk="0" hangingPunct="0">
              <a:spcAft>
                <a:spcPts val="600"/>
              </a:spcAft>
              <a:buClr>
                <a:schemeClr val="accent1"/>
              </a:buClr>
              <a:defRPr/>
            </a:pPr>
            <a:r>
              <a:rPr lang="cs-CZ" sz="2400" dirty="0">
                <a:solidFill>
                  <a:srgbClr val="818184"/>
                </a:solidFill>
                <a:latin typeface="+mn-lt"/>
                <a:sym typeface="Wingdings" pitchFamily="2" charset="2"/>
              </a:rPr>
              <a:t>Příklad polymerizace</a:t>
            </a:r>
          </a:p>
        </p:txBody>
      </p:sp>
      <p:pic>
        <p:nvPicPr>
          <p:cNvPr id="40965" name="Picture 28"/>
          <p:cNvPicPr>
            <a:picLocks noChangeAspect="1" noChangeArrowheads="1"/>
          </p:cNvPicPr>
          <p:nvPr/>
        </p:nvPicPr>
        <p:blipFill>
          <a:blip r:embed="rId2" cstate="print"/>
          <a:srcRect b="16664"/>
          <a:stretch>
            <a:fillRect/>
          </a:stretch>
        </p:blipFill>
        <p:spPr bwMode="auto">
          <a:xfrm>
            <a:off x="684213" y="2270125"/>
            <a:ext cx="7848600" cy="4586288"/>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Biotransformace organických polutantů MO</a:t>
            </a:r>
            <a:endParaRPr lang="cs-CZ" dirty="0"/>
          </a:p>
        </p:txBody>
      </p:sp>
      <p:sp>
        <p:nvSpPr>
          <p:cNvPr id="41987" name="Zástupný symbol pro obsah 2"/>
          <p:cNvSpPr>
            <a:spLocks noGrp="1"/>
          </p:cNvSpPr>
          <p:nvPr>
            <p:ph idx="1"/>
          </p:nvPr>
        </p:nvSpPr>
        <p:spPr>
          <a:xfrm>
            <a:off x="107504" y="1052513"/>
            <a:ext cx="8785671" cy="5256212"/>
          </a:xfrm>
        </p:spPr>
        <p:txBody>
          <a:bodyPr/>
          <a:lstStyle/>
          <a:p>
            <a:r>
              <a:rPr lang="cs-CZ" b="1" dirty="0" smtClean="0"/>
              <a:t>Velice často se vyskytuje tzv. </a:t>
            </a:r>
            <a:r>
              <a:rPr lang="cs-CZ" b="1" dirty="0" err="1" smtClean="0"/>
              <a:t>kometabolismus</a:t>
            </a:r>
            <a:endParaRPr lang="cs-CZ" b="1" dirty="0" smtClean="0"/>
          </a:p>
          <a:p>
            <a:pPr lvl="1"/>
            <a:r>
              <a:rPr lang="cs-CZ" dirty="0" smtClean="0"/>
              <a:t>přestože daný polutant je pro MO nevyužitelný jako zdroj energie nebo živin (ani C), probíhá </a:t>
            </a:r>
            <a:r>
              <a:rPr lang="cs-CZ" dirty="0" err="1" smtClean="0"/>
              <a:t>ko</a:t>
            </a:r>
            <a:r>
              <a:rPr lang="cs-CZ" dirty="0" smtClean="0"/>
              <a:t>-oxidace jeho molekuly</a:t>
            </a:r>
          </a:p>
          <a:p>
            <a:pPr marL="863600" lvl="2" indent="-342900">
              <a:buFont typeface="Arial" pitchFamily="34" charset="0"/>
              <a:buAutoNum type="arabicPeriod"/>
            </a:pPr>
            <a:r>
              <a:rPr lang="cs-CZ" dirty="0" smtClean="0"/>
              <a:t>paralelně s jiným metabolickým dějem, nebo </a:t>
            </a:r>
          </a:p>
          <a:p>
            <a:pPr marL="863600" lvl="2" indent="-342900">
              <a:buFont typeface="Arial" pitchFamily="34" charset="0"/>
              <a:buAutoNum type="arabicPeriod"/>
            </a:pPr>
            <a:r>
              <a:rPr lang="cs-CZ" dirty="0" smtClean="0"/>
              <a:t>v MO je enzym, který reakci „nechtěně“ </a:t>
            </a:r>
            <a:br>
              <a:rPr lang="cs-CZ" dirty="0" smtClean="0"/>
            </a:br>
            <a:r>
              <a:rPr lang="cs-CZ" dirty="0" smtClean="0"/>
              <a:t>provede, nebo </a:t>
            </a:r>
          </a:p>
          <a:p>
            <a:pPr marL="863600" lvl="2" indent="-342900">
              <a:buFont typeface="Arial" pitchFamily="34" charset="0"/>
              <a:buAutoNum type="arabicPeriod"/>
            </a:pPr>
            <a:r>
              <a:rPr lang="cs-CZ" dirty="0" smtClean="0"/>
              <a:t>daná molekula je potřeba pro spřažení </a:t>
            </a:r>
            <a:br>
              <a:rPr lang="cs-CZ" dirty="0" smtClean="0"/>
            </a:br>
            <a:r>
              <a:rPr lang="cs-CZ" dirty="0" smtClean="0"/>
              <a:t>s další reakcí např. jako TEA (potřeba další </a:t>
            </a:r>
            <a:br>
              <a:rPr lang="cs-CZ" dirty="0" smtClean="0"/>
            </a:br>
            <a:r>
              <a:rPr lang="cs-CZ" dirty="0" smtClean="0"/>
              <a:t>substrát – např. e</a:t>
            </a:r>
            <a:r>
              <a:rPr lang="cs-CZ" baseline="30000" dirty="0" smtClean="0"/>
              <a:t>- </a:t>
            </a:r>
            <a:r>
              <a:rPr lang="cs-CZ" dirty="0" smtClean="0"/>
              <a:t>donor) </a:t>
            </a:r>
          </a:p>
          <a:p>
            <a:pPr lvl="1"/>
            <a:r>
              <a:rPr lang="en-US" dirty="0" smtClean="0"/>
              <a:t>en</a:t>
            </a:r>
            <a:r>
              <a:rPr lang="cs-CZ" dirty="0" err="1" smtClean="0"/>
              <a:t>zymy</a:t>
            </a:r>
            <a:r>
              <a:rPr lang="cs-CZ" dirty="0" smtClean="0"/>
              <a:t> s </a:t>
            </a:r>
            <a:r>
              <a:rPr lang="cs-CZ" b="1" dirty="0" smtClean="0"/>
              <a:t>nízkou substrátovou </a:t>
            </a:r>
            <a:r>
              <a:rPr lang="cs-CZ" b="1" dirty="0" err="1" smtClean="0"/>
              <a:t>specifitou</a:t>
            </a:r>
            <a:r>
              <a:rPr lang="cs-CZ" dirty="0" smtClean="0"/>
              <a:t>: </a:t>
            </a:r>
            <a:r>
              <a:rPr lang="cs-CZ" dirty="0" err="1" smtClean="0"/>
              <a:t>oxygenázy</a:t>
            </a:r>
            <a:r>
              <a:rPr lang="cs-CZ" dirty="0" smtClean="0"/>
              <a:t>, </a:t>
            </a:r>
            <a:r>
              <a:rPr lang="cs-CZ" dirty="0" err="1" smtClean="0"/>
              <a:t>dehalogenázy</a:t>
            </a:r>
            <a:r>
              <a:rPr lang="cs-CZ" dirty="0" smtClean="0"/>
              <a:t> …</a:t>
            </a:r>
            <a:endParaRPr lang="en-US" dirty="0" smtClean="0"/>
          </a:p>
          <a:p>
            <a:pPr lvl="1"/>
            <a:r>
              <a:rPr lang="cs-CZ" dirty="0" smtClean="0"/>
              <a:t>často končí </a:t>
            </a:r>
            <a:r>
              <a:rPr lang="cs-CZ" dirty="0" err="1" smtClean="0"/>
              <a:t>dead</a:t>
            </a:r>
            <a:r>
              <a:rPr lang="cs-CZ" dirty="0" smtClean="0"/>
              <a:t>-</a:t>
            </a:r>
            <a:r>
              <a:rPr lang="cs-CZ" dirty="0" err="1" smtClean="0"/>
              <a:t>end</a:t>
            </a:r>
            <a:r>
              <a:rPr lang="cs-CZ" dirty="0" smtClean="0"/>
              <a:t> produktem, nebo produktem bez dalšího využití - kumulace, nebo dokonce produktem, který je toxický a inhibuje růst a aktivitu daného MO či okolních MO</a:t>
            </a:r>
          </a:p>
          <a:p>
            <a:pPr lvl="1"/>
            <a:r>
              <a:rPr lang="cs-CZ" u="sng" dirty="0" smtClean="0"/>
              <a:t>příklady:</a:t>
            </a:r>
            <a:r>
              <a:rPr lang="cs-CZ" dirty="0" smtClean="0"/>
              <a:t> cyklohexan </a:t>
            </a:r>
            <a:r>
              <a:rPr lang="cs-CZ" dirty="0" smtClean="0">
                <a:sym typeface="Wingdings" pitchFamily="2" charset="2"/>
              </a:rPr>
              <a:t> </a:t>
            </a:r>
            <a:r>
              <a:rPr lang="cs-CZ" dirty="0" err="1" smtClean="0"/>
              <a:t>cyklohexanol</a:t>
            </a:r>
            <a:r>
              <a:rPr lang="cs-CZ" dirty="0" smtClean="0"/>
              <a:t>, PCBs, </a:t>
            </a:r>
            <a:r>
              <a:rPr lang="cs-CZ" dirty="0" err="1" smtClean="0"/>
              <a:t>chlorfenoly</a:t>
            </a:r>
            <a:r>
              <a:rPr lang="cs-CZ" dirty="0" smtClean="0"/>
              <a:t>, 1,3,5-</a:t>
            </a:r>
            <a:r>
              <a:rPr lang="cs-CZ" dirty="0" err="1" smtClean="0"/>
              <a:t>trinitrobenzen</a:t>
            </a:r>
            <a:r>
              <a:rPr lang="cs-CZ" dirty="0" smtClean="0"/>
              <a:t>, </a:t>
            </a:r>
            <a:r>
              <a:rPr lang="cs-CZ" dirty="0" err="1" smtClean="0"/>
              <a:t>alachlor</a:t>
            </a:r>
            <a:r>
              <a:rPr lang="cs-CZ" dirty="0" smtClean="0"/>
              <a:t>, </a:t>
            </a:r>
            <a:r>
              <a:rPr lang="cs-CZ" dirty="0" err="1" smtClean="0"/>
              <a:t>chlorbenzen</a:t>
            </a:r>
            <a:r>
              <a:rPr lang="cs-CZ" dirty="0" smtClean="0"/>
              <a:t> </a:t>
            </a:r>
            <a:r>
              <a:rPr lang="cs-CZ" dirty="0" smtClean="0">
                <a:sym typeface="Wingdings" pitchFamily="2" charset="2"/>
              </a:rPr>
              <a:t> </a:t>
            </a:r>
            <a:r>
              <a:rPr lang="cs-CZ" dirty="0" smtClean="0"/>
              <a:t>3-</a:t>
            </a:r>
            <a:r>
              <a:rPr lang="cs-CZ" dirty="0" err="1" smtClean="0"/>
              <a:t>chlorkatechol</a:t>
            </a:r>
            <a:r>
              <a:rPr lang="cs-CZ" dirty="0" smtClean="0"/>
              <a:t>, </a:t>
            </a:r>
            <a:r>
              <a:rPr lang="cs-CZ" dirty="0" err="1" smtClean="0"/>
              <a:t>parathion</a:t>
            </a:r>
            <a:r>
              <a:rPr lang="cs-CZ" dirty="0" smtClean="0"/>
              <a:t> </a:t>
            </a:r>
            <a:r>
              <a:rPr lang="cs-CZ" dirty="0" smtClean="0">
                <a:sym typeface="Wingdings" pitchFamily="2" charset="2"/>
              </a:rPr>
              <a:t> </a:t>
            </a:r>
            <a:r>
              <a:rPr lang="cs-CZ" dirty="0" smtClean="0"/>
              <a:t>4-</a:t>
            </a:r>
            <a:r>
              <a:rPr lang="cs-CZ" dirty="0" err="1" smtClean="0"/>
              <a:t>nitrofenol</a:t>
            </a:r>
            <a:r>
              <a:rPr lang="cs-CZ" dirty="0" smtClean="0"/>
              <a:t>, DDT </a:t>
            </a:r>
            <a:r>
              <a:rPr lang="cs-CZ" dirty="0" smtClean="0">
                <a:sym typeface="Wingdings" pitchFamily="2" charset="2"/>
              </a:rPr>
              <a:t> </a:t>
            </a:r>
            <a:r>
              <a:rPr lang="cs-CZ" dirty="0" smtClean="0"/>
              <a:t>DDE (DDD), propan </a:t>
            </a:r>
            <a:r>
              <a:rPr lang="cs-CZ" dirty="0" smtClean="0">
                <a:sym typeface="Wingdings" pitchFamily="2" charset="2"/>
              </a:rPr>
              <a:t></a:t>
            </a:r>
            <a:r>
              <a:rPr lang="en-US" dirty="0" smtClean="0">
                <a:sym typeface="Wingdings" pitchFamily="2" charset="2"/>
              </a:rPr>
              <a:t> </a:t>
            </a:r>
            <a:r>
              <a:rPr lang="cs-CZ" dirty="0" smtClean="0"/>
              <a:t>propionát (aceton)</a:t>
            </a:r>
            <a:r>
              <a:rPr lang="en-US" dirty="0" smtClean="0"/>
              <a:t>, m</a:t>
            </a:r>
            <a:r>
              <a:rPr lang="cs-CZ" dirty="0" err="1" smtClean="0"/>
              <a:t>etylfl</a:t>
            </a:r>
            <a:r>
              <a:rPr lang="en-US" dirty="0" smtClean="0"/>
              <a:t>o</a:t>
            </a:r>
            <a:r>
              <a:rPr lang="cs-CZ" dirty="0" err="1" smtClean="0"/>
              <a:t>rid</a:t>
            </a:r>
            <a:r>
              <a:rPr lang="en-US" dirty="0" smtClean="0"/>
              <a:t> </a:t>
            </a:r>
            <a:r>
              <a:rPr lang="en-US" dirty="0" smtClean="0">
                <a:sym typeface="Wingdings" pitchFamily="2" charset="2"/>
              </a:rPr>
              <a:t></a:t>
            </a:r>
            <a:r>
              <a:rPr lang="cs-CZ" dirty="0" smtClean="0">
                <a:sym typeface="Wingdings" pitchFamily="2" charset="2"/>
              </a:rPr>
              <a:t> </a:t>
            </a:r>
            <a:r>
              <a:rPr lang="cs-CZ" dirty="0" smtClean="0"/>
              <a:t>formaldehyd</a:t>
            </a:r>
          </a:p>
          <a:p>
            <a:pPr lvl="1"/>
            <a:r>
              <a:rPr lang="cs-CZ" u="sng" dirty="0" smtClean="0"/>
              <a:t>využití při bioremediacích: </a:t>
            </a:r>
            <a:r>
              <a:rPr lang="cs-CZ" dirty="0" smtClean="0"/>
              <a:t>přídavek bifenylu spouští degradaci PCBs</a:t>
            </a:r>
          </a:p>
        </p:txBody>
      </p:sp>
      <p:pic>
        <p:nvPicPr>
          <p:cNvPr id="46081" name="Picture 1"/>
          <p:cNvPicPr>
            <a:picLocks noChangeAspect="1" noChangeArrowheads="1"/>
          </p:cNvPicPr>
          <p:nvPr/>
        </p:nvPicPr>
        <p:blipFill>
          <a:blip r:embed="rId2" cstate="print"/>
          <a:srcRect/>
          <a:stretch>
            <a:fillRect/>
          </a:stretch>
        </p:blipFill>
        <p:spPr bwMode="auto">
          <a:xfrm>
            <a:off x="5161753" y="1772816"/>
            <a:ext cx="3802735" cy="2015057"/>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7">
                                            <p:txEl>
                                              <p:pRg st="2" end="2"/>
                                            </p:txEl>
                                          </p:spTgt>
                                        </p:tgtEl>
                                        <p:attrNameLst>
                                          <p:attrName>style.visibility</p:attrName>
                                        </p:attrNameLst>
                                      </p:cBhvr>
                                      <p:to>
                                        <p:strVal val="visible"/>
                                      </p:to>
                                    </p:set>
                                    <p:anim calcmode="lin" valueType="num">
                                      <p:cBhvr additive="base">
                                        <p:cTn id="7"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7">
                                            <p:txEl>
                                              <p:pRg st="3" end="3"/>
                                            </p:txEl>
                                          </p:spTgt>
                                        </p:tgtEl>
                                        <p:attrNameLst>
                                          <p:attrName>style.visibility</p:attrName>
                                        </p:attrNameLst>
                                      </p:cBhvr>
                                      <p:to>
                                        <p:strVal val="visible"/>
                                      </p:to>
                                    </p:set>
                                    <p:anim calcmode="lin" valueType="num">
                                      <p:cBhvr additive="base">
                                        <p:cTn id="13"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987">
                                            <p:txEl>
                                              <p:pRg st="4" end="4"/>
                                            </p:txEl>
                                          </p:spTgt>
                                        </p:tgtEl>
                                        <p:attrNameLst>
                                          <p:attrName>style.visibility</p:attrName>
                                        </p:attrNameLst>
                                      </p:cBhvr>
                                      <p:to>
                                        <p:strVal val="visible"/>
                                      </p:to>
                                    </p:set>
                                    <p:anim calcmode="lin" valueType="num">
                                      <p:cBhvr additive="base">
                                        <p:cTn id="19"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987">
                                            <p:txEl>
                                              <p:pRg st="5" end="5"/>
                                            </p:txEl>
                                          </p:spTgt>
                                        </p:tgtEl>
                                        <p:attrNameLst>
                                          <p:attrName>style.visibility</p:attrName>
                                        </p:attrNameLst>
                                      </p:cBhvr>
                                      <p:to>
                                        <p:strVal val="visible"/>
                                      </p:to>
                                    </p:set>
                                    <p:anim calcmode="lin" valueType="num">
                                      <p:cBhvr additive="base">
                                        <p:cTn id="25" dur="500" fill="hold"/>
                                        <p:tgtEl>
                                          <p:spTgt spid="4198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987">
                                            <p:txEl>
                                              <p:pRg st="6" end="6"/>
                                            </p:txEl>
                                          </p:spTgt>
                                        </p:tgtEl>
                                        <p:attrNameLst>
                                          <p:attrName>style.visibility</p:attrName>
                                        </p:attrNameLst>
                                      </p:cBhvr>
                                      <p:to>
                                        <p:strVal val="visible"/>
                                      </p:to>
                                    </p:set>
                                    <p:anim calcmode="lin" valueType="num">
                                      <p:cBhvr additive="base">
                                        <p:cTn id="31" dur="500" fill="hold"/>
                                        <p:tgtEl>
                                          <p:spTgt spid="4198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1987">
                                            <p:txEl>
                                              <p:pRg st="7" end="7"/>
                                            </p:txEl>
                                          </p:spTgt>
                                        </p:tgtEl>
                                        <p:attrNameLst>
                                          <p:attrName>style.visibility</p:attrName>
                                        </p:attrNameLst>
                                      </p:cBhvr>
                                      <p:to>
                                        <p:strVal val="visible"/>
                                      </p:to>
                                    </p:set>
                                    <p:anim calcmode="lin" valueType="num">
                                      <p:cBhvr additive="base">
                                        <p:cTn id="35" dur="500" fill="hold"/>
                                        <p:tgtEl>
                                          <p:spTgt spid="4198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198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987">
                                            <p:txEl>
                                              <p:pRg st="8" end="8"/>
                                            </p:txEl>
                                          </p:spTgt>
                                        </p:tgtEl>
                                        <p:attrNameLst>
                                          <p:attrName>style.visibility</p:attrName>
                                        </p:attrNameLst>
                                      </p:cBhvr>
                                      <p:to>
                                        <p:strVal val="visible"/>
                                      </p:to>
                                    </p:set>
                                    <p:anim calcmode="lin" valueType="num">
                                      <p:cBhvr additive="base">
                                        <p:cTn id="41" dur="500" fill="hold"/>
                                        <p:tgtEl>
                                          <p:spTgt spid="41987">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198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3059832" cy="1340768"/>
          </a:xfrm>
        </p:spPr>
        <p:txBody>
          <a:bodyPr/>
          <a:lstStyle/>
          <a:p>
            <a:r>
              <a:rPr lang="cs-CZ" dirty="0" smtClean="0"/>
              <a:t>Biotransformace organických polutantů MO</a:t>
            </a:r>
            <a:endParaRPr lang="cs-CZ" dirty="0"/>
          </a:p>
        </p:txBody>
      </p:sp>
      <p:pic>
        <p:nvPicPr>
          <p:cNvPr id="158722" name="Picture 2"/>
          <p:cNvPicPr>
            <a:picLocks noChangeAspect="1" noChangeArrowheads="1"/>
          </p:cNvPicPr>
          <p:nvPr/>
        </p:nvPicPr>
        <p:blipFill>
          <a:blip r:embed="rId2" cstate="print"/>
          <a:srcRect/>
          <a:stretch>
            <a:fillRect/>
          </a:stretch>
        </p:blipFill>
        <p:spPr bwMode="auto">
          <a:xfrm>
            <a:off x="3081550" y="1"/>
            <a:ext cx="6060864" cy="6858000"/>
          </a:xfrm>
          <a:prstGeom prst="rect">
            <a:avLst/>
          </a:prstGeom>
          <a:noFill/>
          <a:ln w="9525">
            <a:solidFill>
              <a:schemeClr val="accent1"/>
            </a:solidFill>
            <a:miter lim="800000"/>
            <a:headEnd/>
            <a:tailEnd/>
          </a:ln>
        </p:spPr>
      </p:pic>
      <p:sp>
        <p:nvSpPr>
          <p:cNvPr id="5" name="Obdélník 4"/>
          <p:cNvSpPr/>
          <p:nvPr/>
        </p:nvSpPr>
        <p:spPr>
          <a:xfrm>
            <a:off x="5292080" y="692696"/>
            <a:ext cx="3312368"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323528" y="1916832"/>
            <a:ext cx="1837362" cy="338554"/>
          </a:xfrm>
          <a:prstGeom prst="rect">
            <a:avLst/>
          </a:prstGeom>
          <a:noFill/>
        </p:spPr>
        <p:txBody>
          <a:bodyPr wrap="none" rtlCol="0">
            <a:spAutoFit/>
          </a:bodyPr>
          <a:lstStyle/>
          <a:p>
            <a:r>
              <a:rPr lang="cs-CZ" dirty="0" err="1" smtClean="0"/>
              <a:t>Kometabolismus</a:t>
            </a: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2" fill="hold" grpId="0" nodeType="withEffect">
                                  <p:stCondLst>
                                    <p:cond delay="0"/>
                                  </p:stCondLst>
                                  <p:childTnLst>
                                    <p:anim calcmode="lin" valueType="num">
                                      <p:cBhvr additive="base">
                                        <p:cTn id="6" dur="5000"/>
                                        <p:tgtEl>
                                          <p:spTgt spid="5"/>
                                        </p:tgtEl>
                                        <p:attrNameLst>
                                          <p:attrName>ppt_x</p:attrName>
                                        </p:attrNameLst>
                                      </p:cBhvr>
                                      <p:tavLst>
                                        <p:tav tm="0">
                                          <p:val>
                                            <p:strVal val="ppt_x"/>
                                          </p:val>
                                        </p:tav>
                                        <p:tav tm="100000">
                                          <p:val>
                                            <p:strVal val="0-ppt_w/2"/>
                                          </p:val>
                                        </p:tav>
                                      </p:tavLst>
                                    </p:anim>
                                    <p:anim calcmode="lin" valueType="num">
                                      <p:cBhvr additive="base">
                                        <p:cTn id="7" dur="5000"/>
                                        <p:tgtEl>
                                          <p:spTgt spid="5"/>
                                        </p:tgtEl>
                                        <p:attrNameLst>
                                          <p:attrName>ppt_y</p:attrName>
                                        </p:attrNameLst>
                                      </p:cBhvr>
                                      <p:tavLst>
                                        <p:tav tm="0">
                                          <p:val>
                                            <p:strVal val="ppt_y"/>
                                          </p:val>
                                        </p:tav>
                                        <p:tav tm="100000">
                                          <p:val>
                                            <p:strVal val="1+ppt_h/2"/>
                                          </p:val>
                                        </p:tav>
                                      </p:tavLst>
                                    </p:anim>
                                    <p:set>
                                      <p:cBhvr>
                                        <p:cTn id="8" dur="1" fill="hold">
                                          <p:stCondLst>
                                            <p:cond delay="4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ctrTitle"/>
          </p:nvPr>
        </p:nvSpPr>
        <p:spPr/>
        <p:txBody>
          <a:bodyPr/>
          <a:lstStyle/>
          <a:p>
            <a:pPr>
              <a:defRPr/>
            </a:pPr>
            <a:r>
              <a:rPr lang="cs-CZ" dirty="0" smtClean="0"/>
              <a:t>Organické kontaminanty a MO</a:t>
            </a: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sah 2"/>
          <p:cNvSpPr>
            <a:spLocks noGrp="1"/>
          </p:cNvSpPr>
          <p:nvPr>
            <p:ph idx="1"/>
          </p:nvPr>
        </p:nvSpPr>
        <p:spPr>
          <a:xfrm>
            <a:off x="250825" y="908050"/>
            <a:ext cx="8642350" cy="5256213"/>
          </a:xfrm>
        </p:spPr>
        <p:txBody>
          <a:bodyPr/>
          <a:lstStyle/>
          <a:p>
            <a:pPr>
              <a:buFont typeface="Arial" pitchFamily="34" charset="0"/>
              <a:buNone/>
            </a:pPr>
            <a:r>
              <a:rPr lang="cs-CZ" b="1" smtClean="0"/>
              <a:t>Kometabolismus - příklad</a:t>
            </a:r>
          </a:p>
          <a:p>
            <a:pPr lvl="1"/>
            <a:endParaRPr lang="cs-CZ" smtClean="0"/>
          </a:p>
        </p:txBody>
      </p:sp>
      <p:sp>
        <p:nvSpPr>
          <p:cNvPr id="2" name="Nadpis 1"/>
          <p:cNvSpPr>
            <a:spLocks noGrp="1"/>
          </p:cNvSpPr>
          <p:nvPr>
            <p:ph type="title"/>
          </p:nvPr>
        </p:nvSpPr>
        <p:spPr/>
        <p:txBody>
          <a:bodyPr/>
          <a:lstStyle/>
          <a:p>
            <a:pPr>
              <a:defRPr/>
            </a:pPr>
            <a:r>
              <a:rPr lang="cs-CZ" dirty="0" smtClean="0"/>
              <a:t>Biotransformace organických polutantů MO</a:t>
            </a:r>
            <a:endParaRPr lang="cs-CZ" dirty="0"/>
          </a:p>
        </p:txBody>
      </p:sp>
      <p:pic>
        <p:nvPicPr>
          <p:cNvPr id="43012" name="Picture 2"/>
          <p:cNvPicPr>
            <a:picLocks noChangeAspect="1" noChangeArrowheads="1"/>
          </p:cNvPicPr>
          <p:nvPr/>
        </p:nvPicPr>
        <p:blipFill>
          <a:blip r:embed="rId2" cstate="print"/>
          <a:srcRect/>
          <a:stretch>
            <a:fillRect/>
          </a:stretch>
        </p:blipFill>
        <p:spPr bwMode="auto">
          <a:xfrm>
            <a:off x="2339975" y="1412875"/>
            <a:ext cx="4621213" cy="5006975"/>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sah 2"/>
          <p:cNvSpPr>
            <a:spLocks noGrp="1"/>
          </p:cNvSpPr>
          <p:nvPr>
            <p:ph idx="1"/>
          </p:nvPr>
        </p:nvSpPr>
        <p:spPr>
          <a:xfrm>
            <a:off x="250825" y="908050"/>
            <a:ext cx="8642350" cy="5256213"/>
          </a:xfrm>
        </p:spPr>
        <p:txBody>
          <a:bodyPr/>
          <a:lstStyle/>
          <a:p>
            <a:pPr>
              <a:buFont typeface="Arial" pitchFamily="34" charset="0"/>
              <a:buNone/>
            </a:pPr>
            <a:r>
              <a:rPr lang="cs-CZ" b="1" smtClean="0"/>
              <a:t>Kometabolismus - příklad</a:t>
            </a:r>
          </a:p>
          <a:p>
            <a:pPr lvl="1"/>
            <a:endParaRPr lang="cs-CZ" smtClean="0"/>
          </a:p>
        </p:txBody>
      </p:sp>
      <p:sp>
        <p:nvSpPr>
          <p:cNvPr id="2" name="Nadpis 1"/>
          <p:cNvSpPr>
            <a:spLocks noGrp="1"/>
          </p:cNvSpPr>
          <p:nvPr>
            <p:ph type="title"/>
          </p:nvPr>
        </p:nvSpPr>
        <p:spPr/>
        <p:txBody>
          <a:bodyPr/>
          <a:lstStyle/>
          <a:p>
            <a:pPr>
              <a:defRPr/>
            </a:pPr>
            <a:r>
              <a:rPr lang="cs-CZ" dirty="0" smtClean="0"/>
              <a:t>Biotransformace organických polutantů MO</a:t>
            </a:r>
            <a:endParaRPr lang="cs-CZ" dirty="0"/>
          </a:p>
        </p:txBody>
      </p:sp>
      <p:pic>
        <p:nvPicPr>
          <p:cNvPr id="44036" name="Picture 2" descr="Full-size image">
            <a:hlinkClick r:id="" action="ppaction://noaction"/>
          </p:cNvPr>
          <p:cNvPicPr>
            <a:picLocks noChangeAspect="1" noChangeArrowheads="1"/>
          </p:cNvPicPr>
          <p:nvPr/>
        </p:nvPicPr>
        <p:blipFill>
          <a:blip r:embed="rId2" cstate="print"/>
          <a:srcRect/>
          <a:stretch>
            <a:fillRect/>
          </a:stretch>
        </p:blipFill>
        <p:spPr bwMode="auto">
          <a:xfrm>
            <a:off x="1763713" y="2457450"/>
            <a:ext cx="6083300" cy="4398963"/>
          </a:xfrm>
          <a:prstGeom prst="rect">
            <a:avLst/>
          </a:prstGeom>
          <a:noFill/>
          <a:ln w="9525">
            <a:noFill/>
            <a:miter lim="800000"/>
            <a:headEnd/>
            <a:tailEnd/>
          </a:ln>
        </p:spPr>
      </p:pic>
      <p:sp>
        <p:nvSpPr>
          <p:cNvPr id="44037" name="Obdélník 4"/>
          <p:cNvSpPr>
            <a:spLocks noChangeArrowheads="1"/>
          </p:cNvSpPr>
          <p:nvPr/>
        </p:nvSpPr>
        <p:spPr bwMode="auto">
          <a:xfrm>
            <a:off x="179388" y="1341438"/>
            <a:ext cx="8713787" cy="954087"/>
          </a:xfrm>
          <a:prstGeom prst="rect">
            <a:avLst/>
          </a:prstGeom>
          <a:noFill/>
          <a:ln w="9525">
            <a:noFill/>
            <a:miter lim="800000"/>
            <a:headEnd/>
            <a:tailEnd/>
          </a:ln>
        </p:spPr>
        <p:txBody>
          <a:bodyPr>
            <a:spAutoFit/>
          </a:bodyPr>
          <a:lstStyle/>
          <a:p>
            <a:r>
              <a:rPr lang="en-US" sz="1400" b="0"/>
              <a:t>Comparison of reductive dechlorination with cometabolic and metabolic oxidation in terms of need for auxiliary substrates as electron donors and competing reactions (PCE: perchloroethene; TCE: trichloroethene; cDCE: </a:t>
            </a:r>
            <a:r>
              <a:rPr lang="en-US" sz="1400" b="0" i="1"/>
              <a:t>cis</a:t>
            </a:r>
            <a:r>
              <a:rPr lang="en-US" sz="1400" b="0"/>
              <a:t>-1,2-dichloroethene; VC: vinyl chloride; and TEA: terminal electron acceptor). The numbers indicate the order of the different respiration processes</a:t>
            </a:r>
            <a:endParaRPr lang="cs-CZ" sz="1400" b="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6"/>
          <p:cNvGrpSpPr>
            <a:grpSpLocks/>
          </p:cNvGrpSpPr>
          <p:nvPr/>
        </p:nvGrpSpPr>
        <p:grpSpPr bwMode="auto">
          <a:xfrm>
            <a:off x="1066800" y="2362200"/>
            <a:ext cx="2590800" cy="1028700"/>
            <a:chOff x="672" y="1488"/>
            <a:chExt cx="1632" cy="648"/>
          </a:xfrm>
        </p:grpSpPr>
        <p:sp>
          <p:nvSpPr>
            <p:cNvPr id="11298" name="Line 17"/>
            <p:cNvSpPr>
              <a:spLocks noChangeShapeType="1"/>
            </p:cNvSpPr>
            <p:nvPr/>
          </p:nvSpPr>
          <p:spPr bwMode="auto">
            <a:xfrm>
              <a:off x="1260" y="1488"/>
              <a:ext cx="0" cy="648"/>
            </a:xfrm>
            <a:prstGeom prst="line">
              <a:avLst/>
            </a:prstGeom>
            <a:noFill/>
            <a:ln w="19050">
              <a:solidFill>
                <a:srgbClr val="0000FF"/>
              </a:solidFill>
              <a:round/>
              <a:headEnd/>
              <a:tailEnd type="stealth" w="med" len="lg"/>
            </a:ln>
          </p:spPr>
          <p:txBody>
            <a:bodyPr/>
            <a:lstStyle/>
            <a:p>
              <a:endParaRPr lang="cs-CZ"/>
            </a:p>
          </p:txBody>
        </p:sp>
        <p:sp>
          <p:nvSpPr>
            <p:cNvPr id="11299" name="Text Box 18"/>
            <p:cNvSpPr txBox="1">
              <a:spLocks noChangeArrowheads="1"/>
            </p:cNvSpPr>
            <p:nvPr/>
          </p:nvSpPr>
          <p:spPr bwMode="auto">
            <a:xfrm>
              <a:off x="1543" y="1664"/>
              <a:ext cx="761" cy="326"/>
            </a:xfrm>
            <a:prstGeom prst="rect">
              <a:avLst/>
            </a:prstGeom>
            <a:noFill/>
            <a:ln w="19050">
              <a:noFill/>
              <a:miter lim="800000"/>
              <a:headEnd/>
              <a:tailEnd type="none" w="med" len="lg"/>
            </a:ln>
          </p:spPr>
          <p:txBody>
            <a:bodyPr wrap="none">
              <a:spAutoFit/>
            </a:bodyPr>
            <a:lstStyle/>
            <a:p>
              <a:r>
                <a:rPr lang="en-GB" sz="1400">
                  <a:solidFill>
                    <a:srgbClr val="0000FF"/>
                  </a:solidFill>
                </a:rPr>
                <a:t>Biphenyl </a:t>
              </a:r>
            </a:p>
            <a:p>
              <a:r>
                <a:rPr lang="en-GB" sz="1400">
                  <a:solidFill>
                    <a:srgbClr val="0000FF"/>
                  </a:solidFill>
                </a:rPr>
                <a:t>dioxygenase</a:t>
              </a:r>
              <a:endParaRPr lang="en-US" sz="1400">
                <a:solidFill>
                  <a:srgbClr val="0000FF"/>
                </a:solidFill>
              </a:endParaRPr>
            </a:p>
          </p:txBody>
        </p:sp>
        <p:sp>
          <p:nvSpPr>
            <p:cNvPr id="11300" name="Text Box 19"/>
            <p:cNvSpPr txBox="1">
              <a:spLocks noChangeArrowheads="1"/>
            </p:cNvSpPr>
            <p:nvPr/>
          </p:nvSpPr>
          <p:spPr bwMode="auto">
            <a:xfrm>
              <a:off x="672" y="1712"/>
              <a:ext cx="366" cy="192"/>
            </a:xfrm>
            <a:prstGeom prst="rect">
              <a:avLst/>
            </a:prstGeom>
            <a:noFill/>
            <a:ln w="19050">
              <a:noFill/>
              <a:miter lim="800000"/>
              <a:headEnd/>
              <a:tailEnd type="none" w="med" len="lg"/>
            </a:ln>
          </p:spPr>
          <p:txBody>
            <a:bodyPr wrap="none">
              <a:spAutoFit/>
            </a:bodyPr>
            <a:lstStyle/>
            <a:p>
              <a:r>
                <a:rPr lang="en-GB" sz="1400">
                  <a:solidFill>
                    <a:srgbClr val="0000FF"/>
                  </a:solidFill>
                </a:rPr>
                <a:t>O</a:t>
              </a:r>
              <a:r>
                <a:rPr lang="en-GB" sz="1400" baseline="-25000">
                  <a:solidFill>
                    <a:srgbClr val="0000FF"/>
                  </a:solidFill>
                </a:rPr>
                <a:t>2</a:t>
              </a:r>
              <a:r>
                <a:rPr lang="en-GB" sz="1400">
                  <a:solidFill>
                    <a:srgbClr val="0000FF"/>
                  </a:solidFill>
                </a:rPr>
                <a:t> +</a:t>
              </a:r>
              <a:endParaRPr lang="en-US" sz="1400">
                <a:solidFill>
                  <a:srgbClr val="0000FF"/>
                </a:solidFill>
              </a:endParaRPr>
            </a:p>
          </p:txBody>
        </p:sp>
      </p:grpSp>
      <p:sp>
        <p:nvSpPr>
          <p:cNvPr id="2" name="Nadpis 1"/>
          <p:cNvSpPr>
            <a:spLocks noGrp="1"/>
          </p:cNvSpPr>
          <p:nvPr>
            <p:ph type="title"/>
          </p:nvPr>
        </p:nvSpPr>
        <p:spPr/>
        <p:txBody>
          <a:bodyPr/>
          <a:lstStyle/>
          <a:p>
            <a:pPr>
              <a:defRPr/>
            </a:pPr>
            <a:r>
              <a:rPr lang="cs-CZ" dirty="0" smtClean="0"/>
              <a:t>Biotransformace organických polutantů MO</a:t>
            </a:r>
            <a:endParaRPr lang="cs-CZ" dirty="0"/>
          </a:p>
        </p:txBody>
      </p:sp>
      <p:sp>
        <p:nvSpPr>
          <p:cNvPr id="11274" name="Zástupný symbol pro obsah 2"/>
          <p:cNvSpPr>
            <a:spLocks noGrp="1"/>
          </p:cNvSpPr>
          <p:nvPr>
            <p:ph idx="1"/>
          </p:nvPr>
        </p:nvSpPr>
        <p:spPr>
          <a:xfrm>
            <a:off x="250825" y="1052513"/>
            <a:ext cx="8642350" cy="5256212"/>
          </a:xfrm>
        </p:spPr>
        <p:txBody>
          <a:bodyPr/>
          <a:lstStyle/>
          <a:p>
            <a:pPr>
              <a:buFont typeface="Arial" pitchFamily="34" charset="0"/>
              <a:buNone/>
            </a:pPr>
            <a:r>
              <a:rPr lang="cs-CZ" b="1" smtClean="0"/>
              <a:t>Kometabolismus - příklad</a:t>
            </a:r>
          </a:p>
          <a:p>
            <a:pPr lvl="1"/>
            <a:endParaRPr lang="cs-CZ" smtClean="0"/>
          </a:p>
        </p:txBody>
      </p:sp>
      <p:graphicFrame>
        <p:nvGraphicFramePr>
          <p:cNvPr id="5" name="Object 2"/>
          <p:cNvGraphicFramePr>
            <a:graphicFrameLocks noChangeAspect="1"/>
          </p:cNvGraphicFramePr>
          <p:nvPr/>
        </p:nvGraphicFramePr>
        <p:xfrm>
          <a:off x="6172200" y="1600200"/>
          <a:ext cx="1323975" cy="495300"/>
        </p:xfrm>
        <a:graphic>
          <a:graphicData uri="http://schemas.openxmlformats.org/presentationml/2006/ole">
            <p:oleObj spid="_x0000_s115714" name="Document" r:id="rId3" imgW="1324080" imgH="495360" progId="">
              <p:embed/>
            </p:oleObj>
          </a:graphicData>
        </a:graphic>
      </p:graphicFrame>
      <p:sp>
        <p:nvSpPr>
          <p:cNvPr id="7" name="Line 5"/>
          <p:cNvSpPr>
            <a:spLocks noChangeShapeType="1"/>
          </p:cNvSpPr>
          <p:nvPr/>
        </p:nvSpPr>
        <p:spPr bwMode="auto">
          <a:xfrm>
            <a:off x="2000250" y="2400300"/>
            <a:ext cx="0" cy="990600"/>
          </a:xfrm>
          <a:prstGeom prst="line">
            <a:avLst/>
          </a:prstGeom>
          <a:noFill/>
          <a:ln w="19050">
            <a:solidFill>
              <a:srgbClr val="0000FF"/>
            </a:solidFill>
            <a:round/>
            <a:headEnd/>
            <a:tailEnd type="stealth" w="med" len="lg"/>
          </a:ln>
        </p:spPr>
        <p:txBody>
          <a:bodyPr/>
          <a:lstStyle/>
          <a:p>
            <a:endParaRPr lang="cs-CZ"/>
          </a:p>
        </p:txBody>
      </p:sp>
      <p:sp>
        <p:nvSpPr>
          <p:cNvPr id="8" name="Line 6"/>
          <p:cNvSpPr>
            <a:spLocks noChangeShapeType="1"/>
          </p:cNvSpPr>
          <p:nvPr/>
        </p:nvSpPr>
        <p:spPr bwMode="auto">
          <a:xfrm>
            <a:off x="1714500" y="2552700"/>
            <a:ext cx="533400" cy="457200"/>
          </a:xfrm>
          <a:prstGeom prst="line">
            <a:avLst/>
          </a:prstGeom>
          <a:noFill/>
          <a:ln w="57150">
            <a:solidFill>
              <a:srgbClr val="CC0066"/>
            </a:solidFill>
            <a:round/>
            <a:headEnd/>
            <a:tailEnd type="none" w="med" len="lg"/>
          </a:ln>
        </p:spPr>
        <p:txBody>
          <a:bodyPr/>
          <a:lstStyle/>
          <a:p>
            <a:endParaRPr lang="cs-CZ"/>
          </a:p>
        </p:txBody>
      </p:sp>
      <p:sp>
        <p:nvSpPr>
          <p:cNvPr id="9" name="Line 7"/>
          <p:cNvSpPr>
            <a:spLocks noChangeShapeType="1"/>
          </p:cNvSpPr>
          <p:nvPr/>
        </p:nvSpPr>
        <p:spPr bwMode="auto">
          <a:xfrm flipH="1">
            <a:off x="1765300" y="2552700"/>
            <a:ext cx="533400" cy="457200"/>
          </a:xfrm>
          <a:prstGeom prst="line">
            <a:avLst/>
          </a:prstGeom>
          <a:noFill/>
          <a:ln w="57150">
            <a:solidFill>
              <a:srgbClr val="CC0066"/>
            </a:solidFill>
            <a:round/>
            <a:headEnd/>
            <a:tailEnd type="none" w="med" len="lg"/>
          </a:ln>
        </p:spPr>
        <p:txBody>
          <a:bodyPr/>
          <a:lstStyle/>
          <a:p>
            <a:endParaRPr lang="cs-CZ"/>
          </a:p>
        </p:txBody>
      </p:sp>
      <p:grpSp>
        <p:nvGrpSpPr>
          <p:cNvPr id="4" name="Group 8"/>
          <p:cNvGrpSpPr>
            <a:grpSpLocks/>
          </p:cNvGrpSpPr>
          <p:nvPr/>
        </p:nvGrpSpPr>
        <p:grpSpPr bwMode="auto">
          <a:xfrm>
            <a:off x="5345113" y="2400300"/>
            <a:ext cx="2382837" cy="990600"/>
            <a:chOff x="3367" y="1512"/>
            <a:chExt cx="1501" cy="624"/>
          </a:xfrm>
        </p:grpSpPr>
        <p:sp>
          <p:nvSpPr>
            <p:cNvPr id="11295" name="Line 9"/>
            <p:cNvSpPr>
              <a:spLocks noChangeShapeType="1"/>
            </p:cNvSpPr>
            <p:nvPr/>
          </p:nvSpPr>
          <p:spPr bwMode="auto">
            <a:xfrm>
              <a:off x="4324" y="1512"/>
              <a:ext cx="0" cy="624"/>
            </a:xfrm>
            <a:prstGeom prst="line">
              <a:avLst/>
            </a:prstGeom>
            <a:noFill/>
            <a:ln w="19050">
              <a:solidFill>
                <a:srgbClr val="0000FF"/>
              </a:solidFill>
              <a:round/>
              <a:headEnd/>
              <a:tailEnd type="stealth" w="med" len="lg"/>
            </a:ln>
          </p:spPr>
          <p:txBody>
            <a:bodyPr/>
            <a:lstStyle/>
            <a:p>
              <a:endParaRPr lang="cs-CZ"/>
            </a:p>
          </p:txBody>
        </p:sp>
        <p:sp>
          <p:nvSpPr>
            <p:cNvPr id="11296" name="Text Box 10"/>
            <p:cNvSpPr txBox="1">
              <a:spLocks noChangeArrowheads="1"/>
            </p:cNvSpPr>
            <p:nvPr/>
          </p:nvSpPr>
          <p:spPr bwMode="auto">
            <a:xfrm>
              <a:off x="3367" y="1665"/>
              <a:ext cx="761" cy="326"/>
            </a:xfrm>
            <a:prstGeom prst="rect">
              <a:avLst/>
            </a:prstGeom>
            <a:noFill/>
            <a:ln w="19050">
              <a:noFill/>
              <a:miter lim="800000"/>
              <a:headEnd/>
              <a:tailEnd type="none" w="med" len="lg"/>
            </a:ln>
          </p:spPr>
          <p:txBody>
            <a:bodyPr wrap="none">
              <a:spAutoFit/>
            </a:bodyPr>
            <a:lstStyle/>
            <a:p>
              <a:r>
                <a:rPr lang="en-GB" sz="1400">
                  <a:solidFill>
                    <a:srgbClr val="0000FF"/>
                  </a:solidFill>
                </a:rPr>
                <a:t>Biphenyl </a:t>
              </a:r>
            </a:p>
            <a:p>
              <a:r>
                <a:rPr lang="en-GB" sz="1400">
                  <a:solidFill>
                    <a:srgbClr val="0000FF"/>
                  </a:solidFill>
                </a:rPr>
                <a:t>dioxygenase</a:t>
              </a:r>
              <a:endParaRPr lang="en-US" sz="1400">
                <a:solidFill>
                  <a:srgbClr val="0000FF"/>
                </a:solidFill>
              </a:endParaRPr>
            </a:p>
          </p:txBody>
        </p:sp>
        <p:sp>
          <p:nvSpPr>
            <p:cNvPr id="11297" name="Text Box 11"/>
            <p:cNvSpPr txBox="1">
              <a:spLocks noChangeArrowheads="1"/>
            </p:cNvSpPr>
            <p:nvPr/>
          </p:nvSpPr>
          <p:spPr bwMode="auto">
            <a:xfrm>
              <a:off x="4502" y="1713"/>
              <a:ext cx="366" cy="192"/>
            </a:xfrm>
            <a:prstGeom prst="rect">
              <a:avLst/>
            </a:prstGeom>
            <a:noFill/>
            <a:ln w="19050">
              <a:noFill/>
              <a:miter lim="800000"/>
              <a:headEnd/>
              <a:tailEnd type="none" w="med" len="lg"/>
            </a:ln>
          </p:spPr>
          <p:txBody>
            <a:bodyPr wrap="none">
              <a:spAutoFit/>
            </a:bodyPr>
            <a:lstStyle/>
            <a:p>
              <a:r>
                <a:rPr lang="en-GB" sz="1400">
                  <a:solidFill>
                    <a:srgbClr val="0000FF"/>
                  </a:solidFill>
                </a:rPr>
                <a:t>+ O</a:t>
              </a:r>
              <a:r>
                <a:rPr lang="en-GB" sz="1400" baseline="-25000">
                  <a:solidFill>
                    <a:srgbClr val="0000FF"/>
                  </a:solidFill>
                </a:rPr>
                <a:t>2</a:t>
              </a:r>
              <a:endParaRPr lang="en-US" sz="1400">
                <a:solidFill>
                  <a:srgbClr val="0000FF"/>
                </a:solidFill>
              </a:endParaRPr>
            </a:p>
          </p:txBody>
        </p:sp>
      </p:grpSp>
      <p:grpSp>
        <p:nvGrpSpPr>
          <p:cNvPr id="6" name="Group 12"/>
          <p:cNvGrpSpPr>
            <a:grpSpLocks/>
          </p:cNvGrpSpPr>
          <p:nvPr/>
        </p:nvGrpSpPr>
        <p:grpSpPr bwMode="auto">
          <a:xfrm>
            <a:off x="5181600" y="5295900"/>
            <a:ext cx="3238500" cy="762000"/>
            <a:chOff x="3264" y="3336"/>
            <a:chExt cx="2040" cy="480"/>
          </a:xfrm>
        </p:grpSpPr>
        <p:sp>
          <p:nvSpPr>
            <p:cNvPr id="11292" name="AutoShape 13"/>
            <p:cNvSpPr>
              <a:spLocks/>
            </p:cNvSpPr>
            <p:nvPr/>
          </p:nvSpPr>
          <p:spPr bwMode="auto">
            <a:xfrm rot="5400000">
              <a:off x="4200" y="2400"/>
              <a:ext cx="168" cy="2040"/>
            </a:xfrm>
            <a:prstGeom prst="rightBrace">
              <a:avLst>
                <a:gd name="adj1" fmla="val 101190"/>
                <a:gd name="adj2" fmla="val 50000"/>
              </a:avLst>
            </a:prstGeom>
            <a:noFill/>
            <a:ln w="19050">
              <a:solidFill>
                <a:srgbClr val="0000FF"/>
              </a:solidFill>
              <a:round/>
              <a:headEnd/>
              <a:tailEnd type="none" w="med" len="lg"/>
            </a:ln>
          </p:spPr>
          <p:txBody>
            <a:bodyPr wrap="none" anchor="ctr"/>
            <a:lstStyle/>
            <a:p>
              <a:endParaRPr lang="cs-CZ"/>
            </a:p>
          </p:txBody>
        </p:sp>
        <p:sp>
          <p:nvSpPr>
            <p:cNvPr id="11293" name="Line 14"/>
            <p:cNvSpPr>
              <a:spLocks noChangeShapeType="1"/>
            </p:cNvSpPr>
            <p:nvPr/>
          </p:nvSpPr>
          <p:spPr bwMode="auto">
            <a:xfrm>
              <a:off x="4284" y="3498"/>
              <a:ext cx="0" cy="144"/>
            </a:xfrm>
            <a:prstGeom prst="line">
              <a:avLst/>
            </a:prstGeom>
            <a:noFill/>
            <a:ln w="19050">
              <a:solidFill>
                <a:srgbClr val="0000FF"/>
              </a:solidFill>
              <a:round/>
              <a:headEnd/>
              <a:tailEnd type="stealth" w="med" len="lg"/>
            </a:ln>
          </p:spPr>
          <p:txBody>
            <a:bodyPr/>
            <a:lstStyle/>
            <a:p>
              <a:endParaRPr lang="cs-CZ"/>
            </a:p>
          </p:txBody>
        </p:sp>
        <p:sp>
          <p:nvSpPr>
            <p:cNvPr id="11294" name="Text Box 15"/>
            <p:cNvSpPr txBox="1">
              <a:spLocks noChangeArrowheads="1"/>
            </p:cNvSpPr>
            <p:nvPr/>
          </p:nvSpPr>
          <p:spPr bwMode="auto">
            <a:xfrm>
              <a:off x="3953" y="3624"/>
              <a:ext cx="666" cy="192"/>
            </a:xfrm>
            <a:prstGeom prst="rect">
              <a:avLst/>
            </a:prstGeom>
            <a:noFill/>
            <a:ln w="19050">
              <a:noFill/>
              <a:miter lim="800000"/>
              <a:headEnd/>
              <a:tailEnd type="none" w="med" len="lg"/>
            </a:ln>
          </p:spPr>
          <p:txBody>
            <a:bodyPr wrap="none">
              <a:spAutoFit/>
            </a:bodyPr>
            <a:lstStyle/>
            <a:p>
              <a:r>
                <a:rPr lang="en-GB" sz="1400">
                  <a:solidFill>
                    <a:srgbClr val="0000FF"/>
                  </a:solidFill>
                </a:rPr>
                <a:t>TCA cycle</a:t>
              </a:r>
              <a:endParaRPr lang="en-US" sz="1400">
                <a:solidFill>
                  <a:srgbClr val="0000FF"/>
                </a:solidFill>
              </a:endParaRPr>
            </a:p>
          </p:txBody>
        </p:sp>
      </p:grpSp>
      <p:graphicFrame>
        <p:nvGraphicFramePr>
          <p:cNvPr id="18" name="Object 3"/>
          <p:cNvGraphicFramePr>
            <a:graphicFrameLocks noChangeAspect="1"/>
          </p:cNvGraphicFramePr>
          <p:nvPr/>
        </p:nvGraphicFramePr>
        <p:xfrm>
          <a:off x="990600" y="1600200"/>
          <a:ext cx="1971675" cy="495300"/>
        </p:xfrm>
        <a:graphic>
          <a:graphicData uri="http://schemas.openxmlformats.org/presentationml/2006/ole">
            <p:oleObj spid="_x0000_s115715" name="Document" r:id="rId4" imgW="1971720" imgH="495360" progId="">
              <p:embed/>
            </p:oleObj>
          </a:graphicData>
        </a:graphic>
      </p:graphicFrame>
      <p:grpSp>
        <p:nvGrpSpPr>
          <p:cNvPr id="10" name="Group 17"/>
          <p:cNvGrpSpPr>
            <a:grpSpLocks/>
          </p:cNvGrpSpPr>
          <p:nvPr/>
        </p:nvGrpSpPr>
        <p:grpSpPr bwMode="auto">
          <a:xfrm>
            <a:off x="5302250" y="3743325"/>
            <a:ext cx="2892425" cy="1552575"/>
            <a:chOff x="3340" y="2358"/>
            <a:chExt cx="1822" cy="978"/>
          </a:xfrm>
        </p:grpSpPr>
        <p:graphicFrame>
          <p:nvGraphicFramePr>
            <p:cNvPr id="11270" name="Object 4"/>
            <p:cNvGraphicFramePr>
              <a:graphicFrameLocks noChangeAspect="1"/>
            </p:cNvGraphicFramePr>
            <p:nvPr/>
          </p:nvGraphicFramePr>
          <p:xfrm>
            <a:off x="4578" y="2358"/>
            <a:ext cx="366" cy="546"/>
          </p:xfrm>
          <a:graphic>
            <a:graphicData uri="http://schemas.openxmlformats.org/presentationml/2006/ole">
              <p:oleObj spid="_x0000_s115718" name="Document" r:id="rId5" imgW="581040" imgH="866880" progId="">
                <p:embed/>
              </p:oleObj>
            </a:graphicData>
          </a:graphic>
        </p:graphicFrame>
        <p:sp>
          <p:nvSpPr>
            <p:cNvPr id="11290" name="Text Box 19"/>
            <p:cNvSpPr txBox="1">
              <a:spLocks noChangeArrowheads="1"/>
            </p:cNvSpPr>
            <p:nvPr/>
          </p:nvSpPr>
          <p:spPr bwMode="auto">
            <a:xfrm>
              <a:off x="3340" y="3010"/>
              <a:ext cx="808" cy="326"/>
            </a:xfrm>
            <a:prstGeom prst="rect">
              <a:avLst/>
            </a:prstGeom>
            <a:noFill/>
            <a:ln w="19050">
              <a:noFill/>
              <a:miter lim="800000"/>
              <a:headEnd/>
              <a:tailEnd type="none" w="med" len="lg"/>
            </a:ln>
          </p:spPr>
          <p:txBody>
            <a:bodyPr wrap="none">
              <a:spAutoFit/>
            </a:bodyPr>
            <a:lstStyle/>
            <a:p>
              <a:r>
                <a:rPr lang="en-GB" sz="1400">
                  <a:solidFill>
                    <a:srgbClr val="0000FF"/>
                  </a:solidFill>
                </a:rPr>
                <a:t>An aliphatic </a:t>
              </a:r>
            </a:p>
            <a:p>
              <a:r>
                <a:rPr lang="en-GB" sz="1400">
                  <a:solidFill>
                    <a:srgbClr val="0000FF"/>
                  </a:solidFill>
                </a:rPr>
                <a:t>acid</a:t>
              </a:r>
              <a:endParaRPr lang="en-US" sz="1400">
                <a:solidFill>
                  <a:srgbClr val="0000FF"/>
                </a:solidFill>
              </a:endParaRPr>
            </a:p>
          </p:txBody>
        </p:sp>
        <p:sp>
          <p:nvSpPr>
            <p:cNvPr id="11291" name="Text Box 20"/>
            <p:cNvSpPr txBox="1">
              <a:spLocks noChangeArrowheads="1"/>
            </p:cNvSpPr>
            <p:nvPr/>
          </p:nvSpPr>
          <p:spPr bwMode="auto">
            <a:xfrm>
              <a:off x="4379" y="3008"/>
              <a:ext cx="783" cy="192"/>
            </a:xfrm>
            <a:prstGeom prst="rect">
              <a:avLst/>
            </a:prstGeom>
            <a:noFill/>
            <a:ln w="19050">
              <a:noFill/>
              <a:miter lim="800000"/>
              <a:headEnd/>
              <a:tailEnd type="none" w="med" len="lg"/>
            </a:ln>
          </p:spPr>
          <p:txBody>
            <a:bodyPr wrap="none">
              <a:spAutoFit/>
            </a:bodyPr>
            <a:lstStyle/>
            <a:p>
              <a:r>
                <a:rPr lang="en-GB" sz="1400">
                  <a:solidFill>
                    <a:srgbClr val="0000FF"/>
                  </a:solidFill>
                </a:rPr>
                <a:t>Benzoic acid</a:t>
              </a:r>
              <a:endParaRPr lang="en-US" sz="1400">
                <a:solidFill>
                  <a:srgbClr val="0000FF"/>
                </a:solidFill>
              </a:endParaRPr>
            </a:p>
          </p:txBody>
        </p:sp>
        <p:graphicFrame>
          <p:nvGraphicFramePr>
            <p:cNvPr id="11271" name="Object 5"/>
            <p:cNvGraphicFramePr>
              <a:graphicFrameLocks noChangeAspect="1"/>
            </p:cNvGraphicFramePr>
            <p:nvPr/>
          </p:nvGraphicFramePr>
          <p:xfrm>
            <a:off x="3360" y="2496"/>
            <a:ext cx="684" cy="420"/>
          </p:xfrm>
          <a:graphic>
            <a:graphicData uri="http://schemas.openxmlformats.org/presentationml/2006/ole">
              <p:oleObj spid="_x0000_s115719" name="Document" r:id="rId6" imgW="1085760" imgH="666720" progId="">
                <p:embed/>
              </p:oleObj>
            </a:graphicData>
          </a:graphic>
        </p:graphicFrame>
      </p:grpSp>
      <p:grpSp>
        <p:nvGrpSpPr>
          <p:cNvPr id="11" name="Group 20"/>
          <p:cNvGrpSpPr>
            <a:grpSpLocks/>
          </p:cNvGrpSpPr>
          <p:nvPr/>
        </p:nvGrpSpPr>
        <p:grpSpPr bwMode="auto">
          <a:xfrm>
            <a:off x="533400" y="3810000"/>
            <a:ext cx="2727325" cy="1752600"/>
            <a:chOff x="336" y="2400"/>
            <a:chExt cx="1718" cy="1104"/>
          </a:xfrm>
        </p:grpSpPr>
        <p:graphicFrame>
          <p:nvGraphicFramePr>
            <p:cNvPr id="11268" name="Object 6"/>
            <p:cNvGraphicFramePr>
              <a:graphicFrameLocks noChangeAspect="1"/>
            </p:cNvGraphicFramePr>
            <p:nvPr/>
          </p:nvGraphicFramePr>
          <p:xfrm>
            <a:off x="1506" y="2400"/>
            <a:ext cx="366" cy="744"/>
          </p:xfrm>
          <a:graphic>
            <a:graphicData uri="http://schemas.openxmlformats.org/presentationml/2006/ole">
              <p:oleObj spid="_x0000_s115716" name="Document" r:id="rId7" imgW="581040" imgH="1181160" progId="">
                <p:embed/>
              </p:oleObj>
            </a:graphicData>
          </a:graphic>
        </p:graphicFrame>
        <p:graphicFrame>
          <p:nvGraphicFramePr>
            <p:cNvPr id="11269" name="Object 7"/>
            <p:cNvGraphicFramePr>
              <a:graphicFrameLocks noChangeAspect="1"/>
            </p:cNvGraphicFramePr>
            <p:nvPr/>
          </p:nvGraphicFramePr>
          <p:xfrm>
            <a:off x="480" y="2472"/>
            <a:ext cx="684" cy="564"/>
          </p:xfrm>
          <a:graphic>
            <a:graphicData uri="http://schemas.openxmlformats.org/presentationml/2006/ole">
              <p:oleObj spid="_x0000_s115717" name="Document" r:id="rId8" imgW="1085760" imgH="895320" progId="">
                <p:embed/>
              </p:oleObj>
            </a:graphicData>
          </a:graphic>
        </p:graphicFrame>
        <p:sp>
          <p:nvSpPr>
            <p:cNvPr id="11288" name="Text Box 23"/>
            <p:cNvSpPr txBox="1">
              <a:spLocks noChangeArrowheads="1"/>
            </p:cNvSpPr>
            <p:nvPr/>
          </p:nvSpPr>
          <p:spPr bwMode="auto">
            <a:xfrm>
              <a:off x="336" y="3178"/>
              <a:ext cx="897" cy="326"/>
            </a:xfrm>
            <a:prstGeom prst="rect">
              <a:avLst/>
            </a:prstGeom>
            <a:noFill/>
            <a:ln w="19050">
              <a:noFill/>
              <a:miter lim="800000"/>
              <a:headEnd/>
              <a:tailEnd type="none" w="med" len="lg"/>
            </a:ln>
          </p:spPr>
          <p:txBody>
            <a:bodyPr wrap="none">
              <a:spAutoFit/>
            </a:bodyPr>
            <a:lstStyle/>
            <a:p>
              <a:r>
                <a:rPr lang="en-GB" sz="1400">
                  <a:solidFill>
                    <a:srgbClr val="0000FF"/>
                  </a:solidFill>
                </a:rPr>
                <a:t>A chlorinated </a:t>
              </a:r>
            </a:p>
            <a:p>
              <a:r>
                <a:rPr lang="en-GB" sz="1400">
                  <a:solidFill>
                    <a:srgbClr val="0000FF"/>
                  </a:solidFill>
                </a:rPr>
                <a:t>aliphatic acid</a:t>
              </a:r>
              <a:endParaRPr lang="en-US" sz="1400">
                <a:solidFill>
                  <a:srgbClr val="0000FF"/>
                </a:solidFill>
              </a:endParaRPr>
            </a:p>
          </p:txBody>
        </p:sp>
        <p:sp>
          <p:nvSpPr>
            <p:cNvPr id="11289" name="Text Box 24"/>
            <p:cNvSpPr txBox="1">
              <a:spLocks noChangeArrowheads="1"/>
            </p:cNvSpPr>
            <p:nvPr/>
          </p:nvSpPr>
          <p:spPr bwMode="auto">
            <a:xfrm>
              <a:off x="1276" y="3168"/>
              <a:ext cx="778" cy="326"/>
            </a:xfrm>
            <a:prstGeom prst="rect">
              <a:avLst/>
            </a:prstGeom>
            <a:noFill/>
            <a:ln w="19050">
              <a:noFill/>
              <a:miter lim="800000"/>
              <a:headEnd/>
              <a:tailEnd type="none" w="med" len="lg"/>
            </a:ln>
          </p:spPr>
          <p:txBody>
            <a:bodyPr wrap="none">
              <a:spAutoFit/>
            </a:bodyPr>
            <a:lstStyle/>
            <a:p>
              <a:r>
                <a:rPr lang="en-GB" sz="1400">
                  <a:solidFill>
                    <a:srgbClr val="0000FF"/>
                  </a:solidFill>
                </a:rPr>
                <a:t>4-Chloro-</a:t>
              </a:r>
            </a:p>
            <a:p>
              <a:r>
                <a:rPr lang="en-GB" sz="1400">
                  <a:solidFill>
                    <a:srgbClr val="0000FF"/>
                  </a:solidFill>
                </a:rPr>
                <a:t>benzoic acid</a:t>
              </a:r>
              <a:endParaRPr lang="en-US" sz="1400">
                <a:solidFill>
                  <a:srgbClr val="0000FF"/>
                </a:solidFill>
              </a:endParaRPr>
            </a:p>
          </p:txBody>
        </p:sp>
      </p:grpSp>
      <p:grpSp>
        <p:nvGrpSpPr>
          <p:cNvPr id="12" name="Group 25"/>
          <p:cNvGrpSpPr>
            <a:grpSpLocks/>
          </p:cNvGrpSpPr>
          <p:nvPr/>
        </p:nvGrpSpPr>
        <p:grpSpPr bwMode="auto">
          <a:xfrm>
            <a:off x="381000" y="5410200"/>
            <a:ext cx="3238500" cy="990600"/>
            <a:chOff x="240" y="3408"/>
            <a:chExt cx="2040" cy="624"/>
          </a:xfrm>
        </p:grpSpPr>
        <p:sp>
          <p:nvSpPr>
            <p:cNvPr id="11283" name="AutoShape 26"/>
            <p:cNvSpPr>
              <a:spLocks/>
            </p:cNvSpPr>
            <p:nvPr/>
          </p:nvSpPr>
          <p:spPr bwMode="auto">
            <a:xfrm rot="5400000">
              <a:off x="1176" y="2472"/>
              <a:ext cx="168" cy="2040"/>
            </a:xfrm>
            <a:prstGeom prst="rightBrace">
              <a:avLst>
                <a:gd name="adj1" fmla="val 101190"/>
                <a:gd name="adj2" fmla="val 50000"/>
              </a:avLst>
            </a:prstGeom>
            <a:noFill/>
            <a:ln w="19050">
              <a:solidFill>
                <a:srgbClr val="0000FF"/>
              </a:solidFill>
              <a:round/>
              <a:headEnd/>
              <a:tailEnd type="none" w="med" len="lg"/>
            </a:ln>
          </p:spPr>
          <p:txBody>
            <a:bodyPr wrap="none" anchor="ctr"/>
            <a:lstStyle/>
            <a:p>
              <a:endParaRPr lang="cs-CZ"/>
            </a:p>
          </p:txBody>
        </p:sp>
        <p:sp>
          <p:nvSpPr>
            <p:cNvPr id="11284" name="Line 27"/>
            <p:cNvSpPr>
              <a:spLocks noChangeShapeType="1"/>
            </p:cNvSpPr>
            <p:nvPr/>
          </p:nvSpPr>
          <p:spPr bwMode="auto">
            <a:xfrm>
              <a:off x="1260" y="3560"/>
              <a:ext cx="0" cy="288"/>
            </a:xfrm>
            <a:prstGeom prst="line">
              <a:avLst/>
            </a:prstGeom>
            <a:noFill/>
            <a:ln w="19050">
              <a:solidFill>
                <a:srgbClr val="0000FF"/>
              </a:solidFill>
              <a:round/>
              <a:headEnd/>
              <a:tailEnd type="stealth" w="med" len="lg"/>
            </a:ln>
          </p:spPr>
          <p:txBody>
            <a:bodyPr/>
            <a:lstStyle/>
            <a:p>
              <a:endParaRPr lang="cs-CZ"/>
            </a:p>
          </p:txBody>
        </p:sp>
        <p:sp>
          <p:nvSpPr>
            <p:cNvPr id="11285" name="Text Box 28"/>
            <p:cNvSpPr txBox="1">
              <a:spLocks noChangeArrowheads="1"/>
            </p:cNvSpPr>
            <p:nvPr/>
          </p:nvSpPr>
          <p:spPr bwMode="auto">
            <a:xfrm>
              <a:off x="929" y="3840"/>
              <a:ext cx="666" cy="192"/>
            </a:xfrm>
            <a:prstGeom prst="rect">
              <a:avLst/>
            </a:prstGeom>
            <a:noFill/>
            <a:ln w="19050">
              <a:noFill/>
              <a:miter lim="800000"/>
              <a:headEnd/>
              <a:tailEnd type="none" w="med" len="lg"/>
            </a:ln>
          </p:spPr>
          <p:txBody>
            <a:bodyPr wrap="none">
              <a:spAutoFit/>
            </a:bodyPr>
            <a:lstStyle/>
            <a:p>
              <a:r>
                <a:rPr lang="en-GB" sz="1400">
                  <a:solidFill>
                    <a:srgbClr val="0000FF"/>
                  </a:solidFill>
                </a:rPr>
                <a:t>TCA cycle</a:t>
              </a:r>
              <a:endParaRPr lang="en-US" sz="1400">
                <a:solidFill>
                  <a:srgbClr val="0000FF"/>
                </a:solidFill>
              </a:endParaRPr>
            </a:p>
          </p:txBody>
        </p:sp>
        <p:sp>
          <p:nvSpPr>
            <p:cNvPr id="11286" name="Line 29"/>
            <p:cNvSpPr>
              <a:spLocks noChangeShapeType="1"/>
            </p:cNvSpPr>
            <p:nvPr/>
          </p:nvSpPr>
          <p:spPr bwMode="auto">
            <a:xfrm flipH="1">
              <a:off x="1152" y="3552"/>
              <a:ext cx="240" cy="192"/>
            </a:xfrm>
            <a:prstGeom prst="line">
              <a:avLst/>
            </a:prstGeom>
            <a:noFill/>
            <a:ln w="19050">
              <a:solidFill>
                <a:srgbClr val="CC0066"/>
              </a:solidFill>
              <a:round/>
              <a:headEnd/>
              <a:tailEnd type="none" w="med" len="lg"/>
            </a:ln>
          </p:spPr>
          <p:txBody>
            <a:bodyPr/>
            <a:lstStyle/>
            <a:p>
              <a:endParaRPr lang="cs-CZ"/>
            </a:p>
          </p:txBody>
        </p:sp>
        <p:sp>
          <p:nvSpPr>
            <p:cNvPr id="11287" name="Line 30"/>
            <p:cNvSpPr>
              <a:spLocks noChangeShapeType="1"/>
            </p:cNvSpPr>
            <p:nvPr/>
          </p:nvSpPr>
          <p:spPr bwMode="auto">
            <a:xfrm>
              <a:off x="1144" y="3560"/>
              <a:ext cx="240" cy="192"/>
            </a:xfrm>
            <a:prstGeom prst="line">
              <a:avLst/>
            </a:prstGeom>
            <a:noFill/>
            <a:ln w="19050">
              <a:solidFill>
                <a:srgbClr val="CC0066"/>
              </a:solidFill>
              <a:round/>
              <a:headEnd/>
              <a:tailEnd type="none" w="med" len="lg"/>
            </a:ln>
          </p:spPr>
          <p:txBody>
            <a:bodyPr/>
            <a:lstStyle/>
            <a:p>
              <a:endParaRPr lang="cs-CZ"/>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0"/>
                                  </p:stCondLst>
                                  <p:childTnLst>
                                    <p:anim calcmode="lin" valueType="num">
                                      <p:cBhvr additive="base">
                                        <p:cTn id="45" dur="500"/>
                                        <p:tgtEl>
                                          <p:spTgt spid="9"/>
                                        </p:tgtEl>
                                        <p:attrNameLst>
                                          <p:attrName>ppt_x</p:attrName>
                                        </p:attrNameLst>
                                      </p:cBhvr>
                                      <p:tavLst>
                                        <p:tav tm="0">
                                          <p:val>
                                            <p:strVal val="ppt_x"/>
                                          </p:val>
                                        </p:tav>
                                        <p:tav tm="100000">
                                          <p:val>
                                            <p:strVal val="ppt_x"/>
                                          </p:val>
                                        </p:tav>
                                      </p:tavLst>
                                    </p:anim>
                                    <p:anim calcmode="lin" valueType="num">
                                      <p:cBhvr additive="base">
                                        <p:cTn id="46" dur="500"/>
                                        <p:tgtEl>
                                          <p:spTgt spid="9"/>
                                        </p:tgtEl>
                                        <p:attrNameLst>
                                          <p:attrName>ppt_y</p:attrName>
                                        </p:attrNameLst>
                                      </p:cBhvr>
                                      <p:tavLst>
                                        <p:tav tm="0">
                                          <p:val>
                                            <p:strVal val="ppt_y"/>
                                          </p:val>
                                        </p:tav>
                                        <p:tav tm="100000">
                                          <p:val>
                                            <p:strVal val="1+ppt_h/2"/>
                                          </p:val>
                                        </p:tav>
                                      </p:tavLst>
                                    </p:anim>
                                    <p:set>
                                      <p:cBhvr>
                                        <p:cTn id="47" dur="1" fill="hold">
                                          <p:stCondLst>
                                            <p:cond delay="499"/>
                                          </p:stCondLst>
                                        </p:cTn>
                                        <p:tgtEl>
                                          <p:spTgt spid="9"/>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8"/>
                                        </p:tgtEl>
                                        <p:attrNameLst>
                                          <p:attrName>ppt_x</p:attrName>
                                        </p:attrNameLst>
                                      </p:cBhvr>
                                      <p:tavLst>
                                        <p:tav tm="0">
                                          <p:val>
                                            <p:strVal val="ppt_x"/>
                                          </p:val>
                                        </p:tav>
                                        <p:tav tm="100000">
                                          <p:val>
                                            <p:strVal val="ppt_x"/>
                                          </p:val>
                                        </p:tav>
                                      </p:tavLst>
                                    </p:anim>
                                    <p:anim calcmode="lin" valueType="num">
                                      <p:cBhvr additive="base">
                                        <p:cTn id="50" dur="500"/>
                                        <p:tgtEl>
                                          <p:spTgt spid="8"/>
                                        </p:tgtEl>
                                        <p:attrNameLst>
                                          <p:attrName>ppt_y</p:attrName>
                                        </p:attrNameLst>
                                      </p:cBhvr>
                                      <p:tavLst>
                                        <p:tav tm="0">
                                          <p:val>
                                            <p:strVal val="ppt_y"/>
                                          </p:val>
                                        </p:tav>
                                        <p:tav tm="100000">
                                          <p:val>
                                            <p:strVal val="1+ppt_h/2"/>
                                          </p:val>
                                        </p:tav>
                                      </p:tavLst>
                                    </p:anim>
                                    <p:set>
                                      <p:cBhvr>
                                        <p:cTn id="51" dur="1" fill="hold">
                                          <p:stCondLst>
                                            <p:cond delay="499"/>
                                          </p:stCondLst>
                                        </p:cTn>
                                        <p:tgtEl>
                                          <p:spTgt spid="8"/>
                                        </p:tgtEl>
                                        <p:attrNameLst>
                                          <p:attrName>style.visibility</p:attrName>
                                        </p:attrNameLst>
                                      </p:cBhvr>
                                      <p:to>
                                        <p:strVal val="hidden"/>
                                      </p:to>
                                    </p:set>
                                  </p:childTnLst>
                                </p:cTn>
                              </p:par>
                              <p:par>
                                <p:cTn id="52" presetID="2" presetClass="entr" presetSubtype="4"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ppt_x"/>
                                          </p:val>
                                        </p:tav>
                                        <p:tav tm="100000">
                                          <p:val>
                                            <p:strVal val="#ppt_x"/>
                                          </p:val>
                                        </p:tav>
                                      </p:tavLst>
                                    </p:anim>
                                    <p:anim calcmode="lin" valueType="num">
                                      <p:cBhvr additive="base">
                                        <p:cTn id="55" dur="500" fill="hold"/>
                                        <p:tgtEl>
                                          <p:spTgt spid="3"/>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Faktory biotransformace organických polutantů MO</a:t>
            </a:r>
            <a:endParaRPr lang="cs-CZ" dirty="0"/>
          </a:p>
        </p:txBody>
      </p:sp>
      <p:sp>
        <p:nvSpPr>
          <p:cNvPr id="34819" name="Zástupný symbol pro obsah 3"/>
          <p:cNvSpPr>
            <a:spLocks noGrp="1"/>
          </p:cNvSpPr>
          <p:nvPr>
            <p:ph idx="1"/>
          </p:nvPr>
        </p:nvSpPr>
        <p:spPr>
          <a:xfrm>
            <a:off x="250825" y="1052513"/>
            <a:ext cx="8642350" cy="5256212"/>
          </a:xfrm>
        </p:spPr>
        <p:txBody>
          <a:bodyPr/>
          <a:lstStyle/>
          <a:p>
            <a:r>
              <a:rPr lang="cs-CZ" b="1" dirty="0" smtClean="0"/>
              <a:t>vlastnosti polutantu</a:t>
            </a:r>
            <a:r>
              <a:rPr lang="cs-CZ" dirty="0" smtClean="0"/>
              <a:t>, zejména:</a:t>
            </a:r>
          </a:p>
          <a:p>
            <a:pPr lvl="1"/>
            <a:r>
              <a:rPr lang="cs-CZ" dirty="0" smtClean="0"/>
              <a:t>biodostupnost (ovlivněna též následujícími faktory + vlastnostmi prostředí)</a:t>
            </a:r>
          </a:p>
          <a:p>
            <a:pPr lvl="1"/>
            <a:r>
              <a:rPr lang="cs-CZ" dirty="0" smtClean="0"/>
              <a:t>molekulová hmotnost</a:t>
            </a:r>
          </a:p>
          <a:p>
            <a:pPr lvl="1"/>
            <a:r>
              <a:rPr lang="cs-CZ" dirty="0" smtClean="0"/>
              <a:t>struktura - </a:t>
            </a:r>
            <a:r>
              <a:rPr lang="cs-CZ" dirty="0" err="1" smtClean="0"/>
              <a:t>stérické</a:t>
            </a:r>
            <a:r>
              <a:rPr lang="cs-CZ" dirty="0" smtClean="0"/>
              <a:t> efekty, elektronové efekty</a:t>
            </a:r>
          </a:p>
          <a:p>
            <a:pPr lvl="1"/>
            <a:r>
              <a:rPr lang="cs-CZ" dirty="0" err="1" smtClean="0"/>
              <a:t>hydrofobicita</a:t>
            </a:r>
            <a:r>
              <a:rPr lang="cs-CZ" dirty="0" smtClean="0"/>
              <a:t>, polarita</a:t>
            </a:r>
          </a:p>
          <a:p>
            <a:pPr lvl="1"/>
            <a:r>
              <a:rPr lang="cs-CZ" dirty="0" smtClean="0"/>
              <a:t>reaktivita</a:t>
            </a:r>
          </a:p>
          <a:p>
            <a:pPr lvl="1"/>
            <a:r>
              <a:rPr lang="cs-CZ" dirty="0" smtClean="0"/>
              <a:t>toxicita polutantu pro MO</a:t>
            </a:r>
          </a:p>
          <a:p>
            <a:pPr lvl="1"/>
            <a:r>
              <a:rPr lang="cs-CZ" dirty="0" smtClean="0"/>
              <a:t>tenze par, Henryho konstanta</a:t>
            </a:r>
          </a:p>
          <a:p>
            <a:pPr lvl="1"/>
            <a:r>
              <a:rPr lang="cs-CZ" dirty="0" smtClean="0"/>
              <a:t>rozpustnost ve vodě, rozpustnost v tucích</a:t>
            </a:r>
          </a:p>
          <a:p>
            <a:pPr lvl="1"/>
            <a:r>
              <a:rPr lang="cs-CZ" dirty="0" err="1" smtClean="0"/>
              <a:t>adsorptivita</a:t>
            </a:r>
            <a:endParaRPr lang="cs-CZ" dirty="0" smtClean="0"/>
          </a:p>
          <a:p>
            <a:pPr lvl="1"/>
            <a:r>
              <a:rPr lang="cs-CZ" dirty="0" smtClean="0"/>
              <a:t>K</a:t>
            </a:r>
            <a:r>
              <a:rPr lang="cs-CZ" baseline="-25000" dirty="0" smtClean="0"/>
              <a:t>OW</a:t>
            </a:r>
            <a:r>
              <a:rPr lang="cs-CZ" dirty="0" smtClean="0"/>
              <a:t>, K</a:t>
            </a:r>
            <a:r>
              <a:rPr lang="cs-CZ" baseline="-25000" dirty="0" smtClean="0"/>
              <a:t>OC</a:t>
            </a:r>
            <a:r>
              <a:rPr lang="cs-CZ" dirty="0" smtClean="0"/>
              <a:t>, K</a:t>
            </a:r>
            <a:r>
              <a:rPr lang="cs-CZ" baseline="-25000" dirty="0" smtClean="0"/>
              <a:t>A</a:t>
            </a:r>
          </a:p>
          <a:p>
            <a:pPr lvl="1"/>
            <a:r>
              <a:rPr lang="cs-CZ" dirty="0" smtClean="0"/>
              <a:t>koncentraci polutantů - nízká i vysoká je špatně</a:t>
            </a:r>
          </a:p>
        </p:txBody>
      </p:sp>
      <p:grpSp>
        <p:nvGrpSpPr>
          <p:cNvPr id="4" name="Skupina 3"/>
          <p:cNvGrpSpPr/>
          <p:nvPr/>
        </p:nvGrpSpPr>
        <p:grpSpPr>
          <a:xfrm>
            <a:off x="5796136" y="5229200"/>
            <a:ext cx="576064" cy="360040"/>
            <a:chOff x="5724128" y="-171400"/>
            <a:chExt cx="576064" cy="360040"/>
          </a:xfrm>
        </p:grpSpPr>
        <p:cxnSp>
          <p:nvCxnSpPr>
            <p:cNvPr id="5" name="Přímá spojovací čára 4"/>
            <p:cNvCxnSpPr/>
            <p:nvPr/>
          </p:nvCxnSpPr>
          <p:spPr>
            <a:xfrm>
              <a:off x="5724128" y="-171400"/>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Přímá spojovací čára 5"/>
            <p:cNvCxnSpPr/>
            <p:nvPr/>
          </p:nvCxnSpPr>
          <p:spPr>
            <a:xfrm>
              <a:off x="5724128" y="188640"/>
              <a:ext cx="57606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Volný tvar 6"/>
            <p:cNvSpPr/>
            <p:nvPr/>
          </p:nvSpPr>
          <p:spPr>
            <a:xfrm>
              <a:off x="5797899" y="-43323"/>
              <a:ext cx="492369" cy="163903"/>
            </a:xfrm>
            <a:custGeom>
              <a:avLst/>
              <a:gdLst>
                <a:gd name="connsiteX0" fmla="*/ 0 w 492369"/>
                <a:gd name="connsiteY0" fmla="*/ 163903 h 163903"/>
                <a:gd name="connsiteX1" fmla="*/ 80387 w 492369"/>
                <a:gd name="connsiteY1" fmla="*/ 153855 h 163903"/>
                <a:gd name="connsiteX2" fmla="*/ 110532 w 492369"/>
                <a:gd name="connsiteY2" fmla="*/ 143807 h 163903"/>
                <a:gd name="connsiteX3" fmla="*/ 130628 w 492369"/>
                <a:gd name="connsiteY3" fmla="*/ 113661 h 163903"/>
                <a:gd name="connsiteX4" fmla="*/ 160774 w 492369"/>
                <a:gd name="connsiteY4" fmla="*/ 83516 h 163903"/>
                <a:gd name="connsiteX5" fmla="*/ 170822 w 492369"/>
                <a:gd name="connsiteY5" fmla="*/ 53371 h 163903"/>
                <a:gd name="connsiteX6" fmla="*/ 291402 w 492369"/>
                <a:gd name="connsiteY6" fmla="*/ 33275 h 163903"/>
                <a:gd name="connsiteX7" fmla="*/ 351692 w 492369"/>
                <a:gd name="connsiteY7" fmla="*/ 73468 h 163903"/>
                <a:gd name="connsiteX8" fmla="*/ 411982 w 492369"/>
                <a:gd name="connsiteY8" fmla="*/ 113661 h 163903"/>
                <a:gd name="connsiteX9" fmla="*/ 492369 w 492369"/>
                <a:gd name="connsiteY9" fmla="*/ 133758 h 16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369" h="163903">
                  <a:moveTo>
                    <a:pt x="0" y="163903"/>
                  </a:moveTo>
                  <a:cubicBezTo>
                    <a:pt x="26796" y="160554"/>
                    <a:pt x="53818" y="158685"/>
                    <a:pt x="80387" y="153855"/>
                  </a:cubicBezTo>
                  <a:cubicBezTo>
                    <a:pt x="90808" y="151960"/>
                    <a:pt x="102261" y="150424"/>
                    <a:pt x="110532" y="143807"/>
                  </a:cubicBezTo>
                  <a:cubicBezTo>
                    <a:pt x="119962" y="136263"/>
                    <a:pt x="122897" y="122939"/>
                    <a:pt x="130628" y="113661"/>
                  </a:cubicBezTo>
                  <a:cubicBezTo>
                    <a:pt x="139725" y="102744"/>
                    <a:pt x="150725" y="93564"/>
                    <a:pt x="160774" y="83516"/>
                  </a:cubicBezTo>
                  <a:cubicBezTo>
                    <a:pt x="164123" y="73468"/>
                    <a:pt x="164947" y="62184"/>
                    <a:pt x="170822" y="53371"/>
                  </a:cubicBezTo>
                  <a:cubicBezTo>
                    <a:pt x="206402" y="0"/>
                    <a:pt x="221018" y="25454"/>
                    <a:pt x="291402" y="33275"/>
                  </a:cubicBezTo>
                  <a:cubicBezTo>
                    <a:pt x="387568" y="129441"/>
                    <a:pt x="264439" y="15300"/>
                    <a:pt x="351692" y="73468"/>
                  </a:cubicBezTo>
                  <a:cubicBezTo>
                    <a:pt x="426961" y="123647"/>
                    <a:pt x="340305" y="89769"/>
                    <a:pt x="411982" y="113661"/>
                  </a:cubicBezTo>
                  <a:cubicBezTo>
                    <a:pt x="456062" y="143048"/>
                    <a:pt x="430050" y="133758"/>
                    <a:pt x="492369" y="13375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8" name="Pravá složená závorka 7"/>
          <p:cNvSpPr/>
          <p:nvPr/>
        </p:nvSpPr>
        <p:spPr>
          <a:xfrm>
            <a:off x="5580112" y="2276872"/>
            <a:ext cx="288032" cy="10801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TextovéPole 8"/>
          <p:cNvSpPr txBox="1"/>
          <p:nvPr/>
        </p:nvSpPr>
        <p:spPr>
          <a:xfrm>
            <a:off x="6084169" y="2420888"/>
            <a:ext cx="2736303" cy="738664"/>
          </a:xfrm>
          <a:prstGeom prst="rect">
            <a:avLst/>
          </a:prstGeom>
          <a:noFill/>
        </p:spPr>
        <p:txBody>
          <a:bodyPr wrap="square" rtlCol="0">
            <a:spAutoFit/>
          </a:bodyPr>
          <a:lstStyle/>
          <a:p>
            <a:r>
              <a:rPr lang="cs-CZ" sz="1400" b="0" dirty="0" smtClean="0"/>
              <a:t>ovlivňují např. energetickou náročnost prvního ataku molekuly (E se spotřebovává)</a:t>
            </a:r>
            <a:endParaRPr lang="cs-CZ" sz="1400" b="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Faktory biotransformace organických polutantů MO</a:t>
            </a:r>
            <a:endParaRPr lang="cs-CZ" dirty="0"/>
          </a:p>
        </p:txBody>
      </p:sp>
      <p:pic>
        <p:nvPicPr>
          <p:cNvPr id="134147" name="Picture 3"/>
          <p:cNvPicPr>
            <a:picLocks noChangeAspect="1" noChangeArrowheads="1"/>
          </p:cNvPicPr>
          <p:nvPr/>
        </p:nvPicPr>
        <p:blipFill>
          <a:blip r:embed="rId2" cstate="print"/>
          <a:srcRect/>
          <a:stretch>
            <a:fillRect/>
          </a:stretch>
        </p:blipFill>
        <p:spPr bwMode="auto">
          <a:xfrm>
            <a:off x="1619672" y="1031898"/>
            <a:ext cx="6408712" cy="582610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Faktory biotransformace organických polutantů MO</a:t>
            </a:r>
            <a:endParaRPr lang="cs-CZ" dirty="0"/>
          </a:p>
        </p:txBody>
      </p:sp>
      <p:sp>
        <p:nvSpPr>
          <p:cNvPr id="3" name="Zástupný symbol pro obsah 2"/>
          <p:cNvSpPr>
            <a:spLocks noGrp="1"/>
          </p:cNvSpPr>
          <p:nvPr>
            <p:ph idx="1"/>
          </p:nvPr>
        </p:nvSpPr>
        <p:spPr/>
        <p:txBody>
          <a:bodyPr/>
          <a:lstStyle/>
          <a:p>
            <a:pPr>
              <a:buNone/>
            </a:pPr>
            <a:r>
              <a:rPr lang="cs-CZ" sz="2400" b="1" dirty="0" smtClean="0"/>
              <a:t>biodostupnost - příklad</a:t>
            </a:r>
          </a:p>
          <a:p>
            <a:r>
              <a:rPr lang="cs-CZ" dirty="0" smtClean="0"/>
              <a:t>ve vodním prostředí hraje roli také hustota polutantu:</a:t>
            </a:r>
          </a:p>
          <a:p>
            <a:pPr lvl="1"/>
            <a:r>
              <a:rPr lang="cs-CZ" sz="1600" dirty="0" smtClean="0"/>
              <a:t>lehčí než voda - klesne ke dnu (nádrž, jezero, moře, ale i </a:t>
            </a:r>
            <a:r>
              <a:rPr lang="cs-CZ" sz="1600" dirty="0" err="1" smtClean="0"/>
              <a:t>zvodeň</a:t>
            </a:r>
            <a:r>
              <a:rPr lang="cs-CZ" sz="1600" dirty="0" smtClean="0"/>
              <a:t>) - PCBs, TCE</a:t>
            </a:r>
          </a:p>
          <a:p>
            <a:pPr lvl="1"/>
            <a:r>
              <a:rPr lang="cs-CZ" sz="1600" dirty="0" err="1" smtClean="0"/>
              <a:t>težší</a:t>
            </a:r>
            <a:r>
              <a:rPr lang="cs-CZ" sz="1600" dirty="0" smtClean="0"/>
              <a:t> než voda - na povrchu - ropné látky, benzen</a:t>
            </a:r>
          </a:p>
          <a:p>
            <a:r>
              <a:rPr lang="cs-CZ" dirty="0" smtClean="0"/>
              <a:t>organické látky ve vodě - několik možností příjmu MO:</a:t>
            </a:r>
          </a:p>
          <a:p>
            <a:pPr marL="595313" lvl="1" indent="-342900">
              <a:buFont typeface="+mj-lt"/>
              <a:buAutoNum type="alphaUcPeriod"/>
            </a:pPr>
            <a:r>
              <a:rPr lang="cs-CZ" dirty="0" smtClean="0"/>
              <a:t>příjem rozpuštěné frakce </a:t>
            </a:r>
          </a:p>
          <a:p>
            <a:pPr marL="595313" lvl="1" indent="-342900">
              <a:buFont typeface="+mj-lt"/>
              <a:buAutoNum type="alphaUcPeriod"/>
            </a:pPr>
            <a:r>
              <a:rPr lang="cs-CZ" dirty="0" smtClean="0"/>
              <a:t>přímý kontakt buněk (</a:t>
            </a:r>
            <a:r>
              <a:rPr lang="cs-CZ" dirty="0" smtClean="0">
                <a:sym typeface="Symbol"/>
              </a:rPr>
              <a:t> hydrofobní povrch buněk) </a:t>
            </a:r>
          </a:p>
          <a:p>
            <a:pPr marL="595313" lvl="1" indent="-342900">
              <a:buFont typeface="+mj-lt"/>
              <a:buAutoNum type="alphaUcPeriod"/>
            </a:pPr>
            <a:r>
              <a:rPr lang="cs-CZ" dirty="0" smtClean="0">
                <a:sym typeface="Symbol"/>
              </a:rPr>
              <a:t>dispergované kapičky polutantu </a:t>
            </a:r>
            <a:r>
              <a:rPr lang="en-US" dirty="0" smtClean="0">
                <a:sym typeface="Symbol"/>
              </a:rPr>
              <a:t>&lt;</a:t>
            </a:r>
            <a:r>
              <a:rPr lang="cs-CZ" dirty="0" smtClean="0">
                <a:sym typeface="Symbol"/>
              </a:rPr>
              <a:t> µm (</a:t>
            </a:r>
            <a:r>
              <a:rPr lang="cs-CZ" dirty="0" err="1" smtClean="0">
                <a:sym typeface="Symbol"/>
              </a:rPr>
              <a:t>voceán</a:t>
            </a:r>
            <a:r>
              <a:rPr lang="cs-CZ" dirty="0" smtClean="0">
                <a:sym typeface="Symbol"/>
              </a:rPr>
              <a:t> vlny, vítr x půda)</a:t>
            </a:r>
          </a:p>
          <a:p>
            <a:pPr marL="595313" lvl="1" indent="-342900">
              <a:buFont typeface="+mj-lt"/>
              <a:buAutoNum type="alphaUcPeriod"/>
            </a:pPr>
            <a:r>
              <a:rPr lang="cs-CZ" dirty="0" smtClean="0">
                <a:sym typeface="Symbol"/>
              </a:rPr>
              <a:t>MO produkují </a:t>
            </a:r>
            <a:r>
              <a:rPr lang="cs-CZ" dirty="0" err="1" smtClean="0">
                <a:sym typeface="Symbol"/>
              </a:rPr>
              <a:t>surfaktanty</a:t>
            </a:r>
            <a:r>
              <a:rPr lang="cs-CZ" dirty="0" smtClean="0">
                <a:sym typeface="Symbol"/>
              </a:rPr>
              <a:t> a ty zvýší rozpustnost, ale i </a:t>
            </a:r>
            <a:r>
              <a:rPr lang="cs-CZ" dirty="0" err="1" smtClean="0">
                <a:sym typeface="Symbol"/>
              </a:rPr>
              <a:t>hydrofobicitu</a:t>
            </a:r>
            <a:r>
              <a:rPr lang="cs-CZ" dirty="0" smtClean="0">
                <a:sym typeface="Symbol"/>
              </a:rPr>
              <a:t> buněk </a:t>
            </a:r>
            <a:endParaRPr lang="cs-CZ" dirty="0"/>
          </a:p>
        </p:txBody>
      </p:sp>
      <p:pic>
        <p:nvPicPr>
          <p:cNvPr id="37890" name="Picture 2"/>
          <p:cNvPicPr>
            <a:picLocks noChangeAspect="1" noChangeArrowheads="1"/>
          </p:cNvPicPr>
          <p:nvPr/>
        </p:nvPicPr>
        <p:blipFill>
          <a:blip r:embed="rId2" cstate="print"/>
          <a:srcRect t="57808"/>
          <a:stretch>
            <a:fillRect/>
          </a:stretch>
        </p:blipFill>
        <p:spPr bwMode="auto">
          <a:xfrm rot="10800000">
            <a:off x="2195736" y="4404868"/>
            <a:ext cx="5041131" cy="2451545"/>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Faktory biotransformace organických polutantů MO</a:t>
            </a:r>
            <a:endParaRPr lang="cs-CZ" dirty="0"/>
          </a:p>
        </p:txBody>
      </p:sp>
      <p:sp>
        <p:nvSpPr>
          <p:cNvPr id="3077" name="Zástupný symbol pro obsah 3"/>
          <p:cNvSpPr>
            <a:spLocks noGrp="1"/>
          </p:cNvSpPr>
          <p:nvPr>
            <p:ph idx="1"/>
          </p:nvPr>
        </p:nvSpPr>
        <p:spPr>
          <a:xfrm>
            <a:off x="250825" y="908720"/>
            <a:ext cx="8642350" cy="5400005"/>
          </a:xfrm>
        </p:spPr>
        <p:txBody>
          <a:bodyPr/>
          <a:lstStyle/>
          <a:p>
            <a:r>
              <a:rPr lang="cs-CZ" b="1" dirty="0" smtClean="0"/>
              <a:t>vlastnosti polutantu - příklady: </a:t>
            </a:r>
            <a:r>
              <a:rPr lang="cs-CZ" b="1" u="sng" dirty="0" smtClean="0"/>
              <a:t>vliv struktury - sterické efekty</a:t>
            </a:r>
          </a:p>
          <a:p>
            <a:r>
              <a:rPr lang="cs-CZ" dirty="0" smtClean="0"/>
              <a:t>větvení, funkční skupiny - čím více a větší tím pomalejší degradace - vliv na vstup do reakčního místa či přestup přes membránu</a:t>
            </a:r>
          </a:p>
          <a:p>
            <a:endParaRPr lang="cs-CZ" u="sng" baseline="-25000" dirty="0" smtClean="0"/>
          </a:p>
        </p:txBody>
      </p:sp>
      <p:pic>
        <p:nvPicPr>
          <p:cNvPr id="92164" name="Picture 4"/>
          <p:cNvPicPr>
            <a:picLocks noChangeAspect="1" noChangeArrowheads="1"/>
          </p:cNvPicPr>
          <p:nvPr/>
        </p:nvPicPr>
        <p:blipFill>
          <a:blip r:embed="rId2" cstate="print"/>
          <a:srcRect/>
          <a:stretch>
            <a:fillRect/>
          </a:stretch>
        </p:blipFill>
        <p:spPr bwMode="auto">
          <a:xfrm>
            <a:off x="0" y="2436653"/>
            <a:ext cx="4499992" cy="4419760"/>
          </a:xfrm>
          <a:prstGeom prst="rect">
            <a:avLst/>
          </a:prstGeom>
          <a:noFill/>
          <a:ln w="9525">
            <a:solidFill>
              <a:schemeClr val="accent1"/>
            </a:solidFill>
            <a:miter lim="800000"/>
            <a:headEnd/>
            <a:tailEnd/>
          </a:ln>
        </p:spPr>
      </p:pic>
      <p:pic>
        <p:nvPicPr>
          <p:cNvPr id="92165" name="Picture 5"/>
          <p:cNvPicPr>
            <a:picLocks noChangeAspect="1" noChangeArrowheads="1"/>
          </p:cNvPicPr>
          <p:nvPr/>
        </p:nvPicPr>
        <p:blipFill>
          <a:blip r:embed="rId3" cstate="print"/>
          <a:srcRect l="33109" t="33758" r="13624" b="22873"/>
          <a:stretch>
            <a:fillRect/>
          </a:stretch>
        </p:blipFill>
        <p:spPr bwMode="auto">
          <a:xfrm>
            <a:off x="4654231" y="3933056"/>
            <a:ext cx="4488182" cy="2923357"/>
          </a:xfrm>
          <a:prstGeom prst="rect">
            <a:avLst/>
          </a:prstGeom>
          <a:noFill/>
          <a:ln w="9525">
            <a:solidFill>
              <a:schemeClr val="accent1"/>
            </a:solidFill>
            <a:miter lim="800000"/>
            <a:headEnd/>
            <a:tailEnd/>
          </a:ln>
        </p:spPr>
      </p:pic>
      <p:pic>
        <p:nvPicPr>
          <p:cNvPr id="92167" name="Picture 7" descr="Fig. 2. Left: tetrameric structure of halohydrin dehalogenase. The yellow regions are the places where substrate enters the active sites. Right: close up of the halide-binding region. In this picture it is occupied by the azido-group (blue) of 1-p-nitrophenyl-2-azido-ethanol (green), which is bound in the active site. The catalytic triad residues are shown on top (pink). Bottom: the halide-binding loop (grey and marine) and a water molecule.&#10; "/>
          <p:cNvPicPr>
            <a:picLocks noChangeAspect="1" noChangeArrowheads="1"/>
          </p:cNvPicPr>
          <p:nvPr/>
        </p:nvPicPr>
        <p:blipFill>
          <a:blip r:embed="rId4" cstate="print"/>
          <a:srcRect/>
          <a:stretch>
            <a:fillRect/>
          </a:stretch>
        </p:blipFill>
        <p:spPr bwMode="auto">
          <a:xfrm>
            <a:off x="5436096" y="2420888"/>
            <a:ext cx="2837778" cy="1327424"/>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Faktory biotransformace organických polutantů MO</a:t>
            </a:r>
            <a:endParaRPr lang="cs-CZ" dirty="0"/>
          </a:p>
        </p:txBody>
      </p:sp>
      <p:sp>
        <p:nvSpPr>
          <p:cNvPr id="3077" name="Zástupný symbol pro obsah 3"/>
          <p:cNvSpPr>
            <a:spLocks noGrp="1"/>
          </p:cNvSpPr>
          <p:nvPr>
            <p:ph idx="1"/>
          </p:nvPr>
        </p:nvSpPr>
        <p:spPr>
          <a:xfrm>
            <a:off x="250825" y="908720"/>
            <a:ext cx="8642350" cy="5400005"/>
          </a:xfrm>
        </p:spPr>
        <p:txBody>
          <a:bodyPr/>
          <a:lstStyle/>
          <a:p>
            <a:r>
              <a:rPr lang="cs-CZ" b="1" dirty="0" smtClean="0"/>
              <a:t>vlastnosti polutantu - příklady: </a:t>
            </a:r>
            <a:r>
              <a:rPr lang="cs-CZ" b="1" u="sng" dirty="0" smtClean="0"/>
              <a:t>vliv struktury - elektronové efekty</a:t>
            </a:r>
          </a:p>
          <a:p>
            <a:r>
              <a:rPr lang="cs-CZ" dirty="0" smtClean="0"/>
              <a:t>substituenty mohou být e- donory (CH</a:t>
            </a:r>
            <a:r>
              <a:rPr lang="cs-CZ" baseline="-25000" dirty="0" smtClean="0"/>
              <a:t>3</a:t>
            </a:r>
            <a:r>
              <a:rPr lang="cs-CZ" dirty="0" smtClean="0"/>
              <a:t>) či akceptory (Cl)</a:t>
            </a:r>
          </a:p>
          <a:p>
            <a:r>
              <a:rPr lang="cs-CZ" dirty="0" smtClean="0"/>
              <a:t>změní elektronové hustoty v reakčním místě: zvyšující e- hustotu zvýší degradaci, snižující e- hustotu sníží degradaci</a:t>
            </a:r>
          </a:p>
          <a:p>
            <a:endParaRPr lang="cs-CZ" u="sng" baseline="-25000" dirty="0" smtClean="0"/>
          </a:p>
        </p:txBody>
      </p:sp>
      <p:pic>
        <p:nvPicPr>
          <p:cNvPr id="102402" name="Picture 2"/>
          <p:cNvPicPr>
            <a:picLocks noChangeAspect="1" noChangeArrowheads="1"/>
          </p:cNvPicPr>
          <p:nvPr/>
        </p:nvPicPr>
        <p:blipFill>
          <a:blip r:embed="rId2" cstate="print"/>
          <a:srcRect/>
          <a:stretch>
            <a:fillRect/>
          </a:stretch>
        </p:blipFill>
        <p:spPr bwMode="auto">
          <a:xfrm>
            <a:off x="971600" y="2839567"/>
            <a:ext cx="7243763" cy="401843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Faktory biotransformace organických polutantů MO</a:t>
            </a:r>
            <a:endParaRPr lang="cs-CZ" dirty="0"/>
          </a:p>
        </p:txBody>
      </p:sp>
      <p:sp>
        <p:nvSpPr>
          <p:cNvPr id="3077" name="Zástupný symbol pro obsah 3"/>
          <p:cNvSpPr>
            <a:spLocks noGrp="1"/>
          </p:cNvSpPr>
          <p:nvPr>
            <p:ph idx="1"/>
          </p:nvPr>
        </p:nvSpPr>
        <p:spPr>
          <a:xfrm>
            <a:off x="250825" y="1052513"/>
            <a:ext cx="8642350" cy="5256212"/>
          </a:xfrm>
        </p:spPr>
        <p:txBody>
          <a:bodyPr/>
          <a:lstStyle/>
          <a:p>
            <a:r>
              <a:rPr lang="cs-CZ" b="1" dirty="0" smtClean="0"/>
              <a:t>vlastnosti polutantu - příklady: </a:t>
            </a:r>
            <a:r>
              <a:rPr lang="cs-CZ" b="1" u="sng" dirty="0" smtClean="0"/>
              <a:t>vliv struktury</a:t>
            </a:r>
            <a:endParaRPr lang="cs-CZ" u="sng" baseline="-25000" dirty="0" smtClean="0"/>
          </a:p>
        </p:txBody>
      </p:sp>
      <p:grpSp>
        <p:nvGrpSpPr>
          <p:cNvPr id="2" name="Group 46"/>
          <p:cNvGrpSpPr>
            <a:grpSpLocks/>
          </p:cNvGrpSpPr>
          <p:nvPr/>
        </p:nvGrpSpPr>
        <p:grpSpPr bwMode="auto">
          <a:xfrm>
            <a:off x="4644008" y="3717032"/>
            <a:ext cx="3322638" cy="531812"/>
            <a:chOff x="1622" y="2283"/>
            <a:chExt cx="2311" cy="367"/>
          </a:xfrm>
        </p:grpSpPr>
        <p:sp>
          <p:nvSpPr>
            <p:cNvPr id="3090" name="Text Box 24"/>
            <p:cNvSpPr txBox="1">
              <a:spLocks noChangeArrowheads="1"/>
            </p:cNvSpPr>
            <p:nvPr/>
          </p:nvSpPr>
          <p:spPr bwMode="auto">
            <a:xfrm>
              <a:off x="1622" y="2284"/>
              <a:ext cx="676" cy="366"/>
            </a:xfrm>
            <a:prstGeom prst="rect">
              <a:avLst/>
            </a:prstGeom>
            <a:noFill/>
            <a:ln w="19050">
              <a:noFill/>
              <a:miter lim="800000"/>
              <a:headEnd/>
              <a:tailEnd type="none" w="med" len="lg"/>
            </a:ln>
          </p:spPr>
          <p:txBody>
            <a:bodyPr wrap="none">
              <a:spAutoFit/>
            </a:bodyPr>
            <a:lstStyle/>
            <a:p>
              <a:r>
                <a:rPr lang="en-GB"/>
                <a:t>Rapidly </a:t>
              </a:r>
            </a:p>
            <a:p>
              <a:r>
                <a:rPr lang="en-GB"/>
                <a:t>degraded</a:t>
              </a:r>
              <a:endParaRPr lang="en-US"/>
            </a:p>
          </p:txBody>
        </p:sp>
        <p:sp>
          <p:nvSpPr>
            <p:cNvPr id="3091" name="Text Box 25"/>
            <p:cNvSpPr txBox="1">
              <a:spLocks noChangeArrowheads="1"/>
            </p:cNvSpPr>
            <p:nvPr/>
          </p:nvSpPr>
          <p:spPr bwMode="auto">
            <a:xfrm>
              <a:off x="3255" y="2283"/>
              <a:ext cx="678" cy="367"/>
            </a:xfrm>
            <a:prstGeom prst="rect">
              <a:avLst/>
            </a:prstGeom>
            <a:noFill/>
            <a:ln w="19050">
              <a:noFill/>
              <a:miter lim="800000"/>
              <a:headEnd/>
              <a:tailEnd type="none" w="med" len="lg"/>
            </a:ln>
          </p:spPr>
          <p:txBody>
            <a:bodyPr wrap="none">
              <a:spAutoFit/>
            </a:bodyPr>
            <a:lstStyle/>
            <a:p>
              <a:r>
                <a:rPr lang="en-GB"/>
                <a:t>Slowly </a:t>
              </a:r>
            </a:p>
            <a:p>
              <a:r>
                <a:rPr lang="en-GB"/>
                <a:t>degraded</a:t>
              </a:r>
              <a:endParaRPr lang="en-US"/>
            </a:p>
          </p:txBody>
        </p:sp>
      </p:grpSp>
      <p:grpSp>
        <p:nvGrpSpPr>
          <p:cNvPr id="4" name="Group 45"/>
          <p:cNvGrpSpPr>
            <a:grpSpLocks/>
          </p:cNvGrpSpPr>
          <p:nvPr/>
        </p:nvGrpSpPr>
        <p:grpSpPr bwMode="auto">
          <a:xfrm>
            <a:off x="4423346" y="1927919"/>
            <a:ext cx="4319587" cy="4567238"/>
            <a:chOff x="1417" y="914"/>
            <a:chExt cx="3005" cy="3151"/>
          </a:xfrm>
        </p:grpSpPr>
        <p:pic>
          <p:nvPicPr>
            <p:cNvPr id="3080" name="Picture 16"/>
            <p:cNvPicPr>
              <a:picLocks noChangeAspect="1" noChangeArrowheads="1"/>
            </p:cNvPicPr>
            <p:nvPr/>
          </p:nvPicPr>
          <p:blipFill>
            <a:blip r:embed="rId3" cstate="print"/>
            <a:srcRect/>
            <a:stretch>
              <a:fillRect/>
            </a:stretch>
          </p:blipFill>
          <p:spPr bwMode="auto">
            <a:xfrm>
              <a:off x="1786" y="949"/>
              <a:ext cx="907" cy="674"/>
            </a:xfrm>
            <a:prstGeom prst="rect">
              <a:avLst/>
            </a:prstGeom>
            <a:noFill/>
            <a:ln w="19050">
              <a:noFill/>
              <a:miter lim="800000"/>
              <a:headEnd/>
              <a:tailEnd type="none" w="med" len="lg"/>
            </a:ln>
          </p:spPr>
        </p:pic>
        <p:grpSp>
          <p:nvGrpSpPr>
            <p:cNvPr id="3081" name="Group 42"/>
            <p:cNvGrpSpPr>
              <a:grpSpLocks/>
            </p:cNvGrpSpPr>
            <p:nvPr/>
          </p:nvGrpSpPr>
          <p:grpSpPr bwMode="auto">
            <a:xfrm>
              <a:off x="3141" y="914"/>
              <a:ext cx="868" cy="695"/>
              <a:chOff x="1826" y="1240"/>
              <a:chExt cx="868" cy="695"/>
            </a:xfrm>
          </p:grpSpPr>
          <p:pic>
            <p:nvPicPr>
              <p:cNvPr id="3088" name="Picture 15"/>
              <p:cNvPicPr>
                <a:picLocks noChangeAspect="1" noChangeArrowheads="1"/>
              </p:cNvPicPr>
              <p:nvPr/>
            </p:nvPicPr>
            <p:blipFill>
              <a:blip r:embed="rId4" cstate="print"/>
              <a:srcRect/>
              <a:stretch>
                <a:fillRect/>
              </a:stretch>
            </p:blipFill>
            <p:spPr bwMode="auto">
              <a:xfrm>
                <a:off x="2156" y="1261"/>
                <a:ext cx="538" cy="674"/>
              </a:xfrm>
              <a:prstGeom prst="rect">
                <a:avLst/>
              </a:prstGeom>
              <a:noFill/>
              <a:ln w="19050">
                <a:noFill/>
                <a:miter lim="800000"/>
                <a:headEnd/>
                <a:tailEnd type="none" w="med" len="lg"/>
              </a:ln>
            </p:spPr>
          </p:pic>
          <p:sp>
            <p:nvSpPr>
              <p:cNvPr id="3089" name="Text Box 17"/>
              <p:cNvSpPr txBox="1">
                <a:spLocks noChangeArrowheads="1"/>
              </p:cNvSpPr>
              <p:nvPr/>
            </p:nvSpPr>
            <p:spPr bwMode="auto">
              <a:xfrm>
                <a:off x="1826" y="1240"/>
                <a:ext cx="731" cy="191"/>
              </a:xfrm>
              <a:prstGeom prst="rect">
                <a:avLst/>
              </a:prstGeom>
              <a:noFill/>
              <a:ln w="19050">
                <a:noFill/>
                <a:miter lim="800000"/>
                <a:headEnd/>
                <a:tailEnd type="none" w="med" len="lg"/>
              </a:ln>
            </p:spPr>
            <p:txBody>
              <a:bodyPr wrap="none">
                <a:spAutoFit/>
              </a:bodyPr>
              <a:lstStyle/>
              <a:p>
                <a:r>
                  <a:rPr lang="en-GB" sz="1200">
                    <a:solidFill>
                      <a:schemeClr val="accent2"/>
                    </a:solidFill>
                    <a:latin typeface="Comic Sans MS" pitchFamily="66" charset="0"/>
                  </a:rPr>
                  <a:t>CH</a:t>
                </a:r>
                <a:r>
                  <a:rPr lang="en-GB" sz="1200" baseline="-25000">
                    <a:solidFill>
                      <a:schemeClr val="accent2"/>
                    </a:solidFill>
                    <a:latin typeface="Comic Sans MS" pitchFamily="66" charset="0"/>
                  </a:rPr>
                  <a:t>3</a:t>
                </a:r>
                <a:r>
                  <a:rPr lang="en-GB" sz="1200">
                    <a:solidFill>
                      <a:schemeClr val="accent2"/>
                    </a:solidFill>
                    <a:latin typeface="Comic Sans MS" pitchFamily="66" charset="0"/>
                  </a:rPr>
                  <a:t>CH</a:t>
                </a:r>
                <a:r>
                  <a:rPr lang="en-GB" sz="1200" baseline="-25000">
                    <a:solidFill>
                      <a:schemeClr val="accent2"/>
                    </a:solidFill>
                    <a:latin typeface="Comic Sans MS" pitchFamily="66" charset="0"/>
                  </a:rPr>
                  <a:t>2</a:t>
                </a:r>
                <a:r>
                  <a:rPr lang="cs-CZ" sz="1200" baseline="-25000">
                    <a:solidFill>
                      <a:schemeClr val="accent2"/>
                    </a:solidFill>
                    <a:latin typeface="Comic Sans MS" pitchFamily="66" charset="0"/>
                  </a:rPr>
                  <a:t>       </a:t>
                </a:r>
                <a:endParaRPr lang="en-US" sz="1200">
                  <a:solidFill>
                    <a:schemeClr val="accent2"/>
                  </a:solidFill>
                  <a:latin typeface="Comic Sans MS" pitchFamily="66" charset="0"/>
                </a:endParaRPr>
              </a:p>
            </p:txBody>
          </p:sp>
        </p:grpSp>
        <p:grpSp>
          <p:nvGrpSpPr>
            <p:cNvPr id="3082" name="Group 35"/>
            <p:cNvGrpSpPr>
              <a:grpSpLocks/>
            </p:cNvGrpSpPr>
            <p:nvPr/>
          </p:nvGrpSpPr>
          <p:grpSpPr bwMode="auto">
            <a:xfrm>
              <a:off x="1519" y="2931"/>
              <a:ext cx="1273" cy="1134"/>
              <a:chOff x="48" y="655"/>
              <a:chExt cx="1273" cy="1134"/>
            </a:xfrm>
          </p:grpSpPr>
          <p:graphicFrame>
            <p:nvGraphicFramePr>
              <p:cNvPr id="3075" name="Object 3"/>
              <p:cNvGraphicFramePr>
                <a:graphicFrameLocks noChangeAspect="1"/>
              </p:cNvGraphicFramePr>
              <p:nvPr/>
            </p:nvGraphicFramePr>
            <p:xfrm>
              <a:off x="192" y="655"/>
              <a:ext cx="1129" cy="833"/>
            </p:xfrm>
            <a:graphic>
              <a:graphicData uri="http://schemas.openxmlformats.org/presentationml/2006/ole">
                <p:oleObj spid="_x0000_s3075" name="Document" r:id="rId5" imgW="1562040" imgH="1152360" progId="">
                  <p:embed/>
                </p:oleObj>
              </a:graphicData>
            </a:graphic>
          </p:graphicFrame>
          <p:sp>
            <p:nvSpPr>
              <p:cNvPr id="3087" name="Text Box 37"/>
              <p:cNvSpPr txBox="1">
                <a:spLocks noChangeArrowheads="1"/>
              </p:cNvSpPr>
              <p:nvPr/>
            </p:nvSpPr>
            <p:spPr bwMode="auto">
              <a:xfrm>
                <a:off x="48" y="1577"/>
                <a:ext cx="619" cy="212"/>
              </a:xfrm>
              <a:prstGeom prst="rect">
                <a:avLst/>
              </a:prstGeom>
              <a:noFill/>
              <a:ln w="19050">
                <a:noFill/>
                <a:miter lim="800000"/>
                <a:headEnd/>
                <a:tailEnd type="none" w="med" len="lg"/>
              </a:ln>
            </p:spPr>
            <p:txBody>
              <a:bodyPr wrap="none">
                <a:spAutoFit/>
              </a:bodyPr>
              <a:lstStyle/>
              <a:p>
                <a:r>
                  <a:rPr lang="en-GB">
                    <a:solidFill>
                      <a:srgbClr val="CC0066"/>
                    </a:solidFill>
                  </a:rPr>
                  <a:t>Propham</a:t>
                </a:r>
                <a:endParaRPr lang="en-US">
                  <a:solidFill>
                    <a:srgbClr val="CC0066"/>
                  </a:solidFill>
                </a:endParaRPr>
              </a:p>
            </p:txBody>
          </p:sp>
        </p:grpSp>
        <p:grpSp>
          <p:nvGrpSpPr>
            <p:cNvPr id="3083" name="Group 38"/>
            <p:cNvGrpSpPr>
              <a:grpSpLocks/>
            </p:cNvGrpSpPr>
            <p:nvPr/>
          </p:nvGrpSpPr>
          <p:grpSpPr bwMode="auto">
            <a:xfrm>
              <a:off x="3182" y="2795"/>
              <a:ext cx="1240" cy="1220"/>
              <a:chOff x="1608" y="576"/>
              <a:chExt cx="1240" cy="1220"/>
            </a:xfrm>
          </p:grpSpPr>
          <p:graphicFrame>
            <p:nvGraphicFramePr>
              <p:cNvPr id="3074" name="Object 2"/>
              <p:cNvGraphicFramePr>
                <a:graphicFrameLocks noChangeAspect="1"/>
              </p:cNvGraphicFramePr>
              <p:nvPr/>
            </p:nvGraphicFramePr>
            <p:xfrm>
              <a:off x="1608" y="576"/>
              <a:ext cx="1240" cy="971"/>
            </p:xfrm>
            <a:graphic>
              <a:graphicData uri="http://schemas.openxmlformats.org/presentationml/2006/ole">
                <p:oleObj spid="_x0000_s3074" name="Document" r:id="rId6" imgW="1714680" imgH="1343160" progId="">
                  <p:embed/>
                </p:oleObj>
              </a:graphicData>
            </a:graphic>
          </p:graphicFrame>
          <p:sp>
            <p:nvSpPr>
              <p:cNvPr id="3086" name="Text Box 40"/>
              <p:cNvSpPr txBox="1">
                <a:spLocks noChangeArrowheads="1"/>
              </p:cNvSpPr>
              <p:nvPr/>
            </p:nvSpPr>
            <p:spPr bwMode="auto">
              <a:xfrm>
                <a:off x="1656" y="1584"/>
                <a:ext cx="750" cy="212"/>
              </a:xfrm>
              <a:prstGeom prst="rect">
                <a:avLst/>
              </a:prstGeom>
              <a:noFill/>
              <a:ln w="19050">
                <a:noFill/>
                <a:miter lim="800000"/>
                <a:headEnd/>
                <a:tailEnd type="none" w="med" len="lg"/>
              </a:ln>
            </p:spPr>
            <p:txBody>
              <a:bodyPr wrap="none">
                <a:spAutoFit/>
              </a:bodyPr>
              <a:lstStyle/>
              <a:p>
                <a:r>
                  <a:rPr lang="en-GB">
                    <a:solidFill>
                      <a:srgbClr val="CC0066"/>
                    </a:solidFill>
                  </a:rPr>
                  <a:t>Propachlor</a:t>
                </a:r>
                <a:endParaRPr lang="en-US">
                  <a:solidFill>
                    <a:srgbClr val="CC0066"/>
                  </a:solidFill>
                </a:endParaRPr>
              </a:p>
            </p:txBody>
          </p:sp>
        </p:grpSp>
        <p:sp>
          <p:nvSpPr>
            <p:cNvPr id="3084" name="Text Box 43"/>
            <p:cNvSpPr txBox="1">
              <a:spLocks noChangeArrowheads="1"/>
            </p:cNvSpPr>
            <p:nvPr/>
          </p:nvSpPr>
          <p:spPr bwMode="auto">
            <a:xfrm>
              <a:off x="1417" y="1730"/>
              <a:ext cx="1100" cy="366"/>
            </a:xfrm>
            <a:prstGeom prst="rect">
              <a:avLst/>
            </a:prstGeom>
            <a:noFill/>
            <a:ln w="19050">
              <a:noFill/>
              <a:miter lim="800000"/>
              <a:headEnd/>
              <a:tailEnd type="none" w="med" len="lg"/>
            </a:ln>
          </p:spPr>
          <p:txBody>
            <a:bodyPr wrap="none">
              <a:spAutoFit/>
            </a:bodyPr>
            <a:lstStyle/>
            <a:p>
              <a:r>
                <a:rPr lang="en-GB">
                  <a:solidFill>
                    <a:srgbClr val="CC0066"/>
                  </a:solidFill>
                </a:rPr>
                <a:t>4-phenylbutyric </a:t>
              </a:r>
            </a:p>
            <a:p>
              <a:r>
                <a:rPr lang="en-GB">
                  <a:solidFill>
                    <a:srgbClr val="CC0066"/>
                  </a:solidFill>
                </a:rPr>
                <a:t>acid</a:t>
              </a:r>
              <a:endParaRPr lang="en-US">
                <a:solidFill>
                  <a:srgbClr val="CC0066"/>
                </a:solidFill>
              </a:endParaRPr>
            </a:p>
          </p:txBody>
        </p:sp>
        <p:sp>
          <p:nvSpPr>
            <p:cNvPr id="3085" name="Text Box 44"/>
            <p:cNvSpPr txBox="1">
              <a:spLocks noChangeArrowheads="1"/>
            </p:cNvSpPr>
            <p:nvPr/>
          </p:nvSpPr>
          <p:spPr bwMode="auto">
            <a:xfrm>
              <a:off x="3050" y="1729"/>
              <a:ext cx="1100" cy="366"/>
            </a:xfrm>
            <a:prstGeom prst="rect">
              <a:avLst/>
            </a:prstGeom>
            <a:noFill/>
            <a:ln w="19050">
              <a:noFill/>
              <a:miter lim="800000"/>
              <a:headEnd/>
              <a:tailEnd type="none" w="med" len="lg"/>
            </a:ln>
          </p:spPr>
          <p:txBody>
            <a:bodyPr wrap="none">
              <a:spAutoFit/>
            </a:bodyPr>
            <a:lstStyle/>
            <a:p>
              <a:r>
                <a:rPr lang="en-GB">
                  <a:solidFill>
                    <a:srgbClr val="CC0066"/>
                  </a:solidFill>
                </a:rPr>
                <a:t>2-phenylbutyric </a:t>
              </a:r>
            </a:p>
            <a:p>
              <a:r>
                <a:rPr lang="en-GB">
                  <a:solidFill>
                    <a:srgbClr val="CC0066"/>
                  </a:solidFill>
                </a:rPr>
                <a:t>acid</a:t>
              </a:r>
              <a:endParaRPr lang="en-US">
                <a:solidFill>
                  <a:srgbClr val="CC0066"/>
                </a:solidFill>
              </a:endParaRPr>
            </a:p>
          </p:txBody>
        </p:sp>
      </p:grpSp>
      <p:pic>
        <p:nvPicPr>
          <p:cNvPr id="20" name="Picture 2" descr="http://0.tqn.com/d/chemistry/1/0/P/T/1/octane.png"/>
          <p:cNvPicPr>
            <a:picLocks noChangeAspect="1" noChangeArrowheads="1"/>
          </p:cNvPicPr>
          <p:nvPr/>
        </p:nvPicPr>
        <p:blipFill>
          <a:blip r:embed="rId7" cstate="print"/>
          <a:srcRect/>
          <a:stretch>
            <a:fillRect/>
          </a:stretch>
        </p:blipFill>
        <p:spPr bwMode="auto">
          <a:xfrm>
            <a:off x="539552" y="1916832"/>
            <a:ext cx="2016125" cy="582612"/>
          </a:xfrm>
          <a:prstGeom prst="rect">
            <a:avLst/>
          </a:prstGeom>
          <a:noFill/>
          <a:ln w="9525">
            <a:noFill/>
            <a:miter lim="800000"/>
            <a:headEnd/>
            <a:tailEnd/>
          </a:ln>
        </p:spPr>
      </p:pic>
      <p:pic>
        <p:nvPicPr>
          <p:cNvPr id="21" name="Picture 4" descr="http://www.carexcanada.ca/img/benzene.png"/>
          <p:cNvPicPr>
            <a:picLocks noChangeAspect="1" noChangeArrowheads="1"/>
          </p:cNvPicPr>
          <p:nvPr/>
        </p:nvPicPr>
        <p:blipFill>
          <a:blip r:embed="rId8" cstate="print"/>
          <a:srcRect/>
          <a:stretch>
            <a:fillRect/>
          </a:stretch>
        </p:blipFill>
        <p:spPr bwMode="auto">
          <a:xfrm>
            <a:off x="899914" y="2924894"/>
            <a:ext cx="1214438" cy="1049338"/>
          </a:xfrm>
          <a:prstGeom prst="rect">
            <a:avLst/>
          </a:prstGeom>
          <a:noFill/>
          <a:ln w="9525">
            <a:noFill/>
            <a:miter lim="800000"/>
            <a:headEnd/>
            <a:tailEnd/>
          </a:ln>
        </p:spPr>
      </p:pic>
      <p:pic>
        <p:nvPicPr>
          <p:cNvPr id="22" name="Picture 8" descr="http://www.precisioncleaning.com/images/trichloroethylene_molecule.jpg"/>
          <p:cNvPicPr>
            <a:picLocks noChangeAspect="1" noChangeArrowheads="1"/>
          </p:cNvPicPr>
          <p:nvPr/>
        </p:nvPicPr>
        <p:blipFill>
          <a:blip r:embed="rId9" cstate="print">
            <a:clrChange>
              <a:clrFrom>
                <a:srgbClr val="FFFFFF"/>
              </a:clrFrom>
              <a:clrTo>
                <a:srgbClr val="FFFFFF">
                  <a:alpha val="0"/>
                </a:srgbClr>
              </a:clrTo>
            </a:clrChange>
          </a:blip>
          <a:srcRect t="16092"/>
          <a:stretch>
            <a:fillRect/>
          </a:stretch>
        </p:blipFill>
        <p:spPr bwMode="auto">
          <a:xfrm>
            <a:off x="899914" y="4293319"/>
            <a:ext cx="1333500" cy="966788"/>
          </a:xfrm>
          <a:prstGeom prst="rect">
            <a:avLst/>
          </a:prstGeom>
          <a:noFill/>
          <a:ln w="9525">
            <a:noFill/>
            <a:miter lim="800000"/>
            <a:headEnd/>
            <a:tailEnd/>
          </a:ln>
        </p:spPr>
      </p:pic>
      <p:pic>
        <p:nvPicPr>
          <p:cNvPr id="23" name="Picture 10" descr="http://www.foxriverwatch.com/pcb_molecule_1sm.jpg"/>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rot="4010231">
            <a:off x="1230114" y="5020394"/>
            <a:ext cx="860425" cy="1755775"/>
          </a:xfrm>
          <a:prstGeom prst="rect">
            <a:avLst/>
          </a:prstGeom>
          <a:noFill/>
          <a:ln w="9525">
            <a:noFill/>
            <a:miter lim="800000"/>
            <a:headEnd/>
            <a:tailEnd/>
          </a:ln>
        </p:spPr>
      </p:pic>
      <p:sp>
        <p:nvSpPr>
          <p:cNvPr id="24" name="Šipka dolů 23"/>
          <p:cNvSpPr/>
          <p:nvPr/>
        </p:nvSpPr>
        <p:spPr>
          <a:xfrm>
            <a:off x="1404739" y="2566119"/>
            <a:ext cx="195263" cy="382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5" name="Šipka dolů 24"/>
          <p:cNvSpPr/>
          <p:nvPr/>
        </p:nvSpPr>
        <p:spPr>
          <a:xfrm>
            <a:off x="1476177" y="4005982"/>
            <a:ext cx="195262" cy="384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6" name="Šipka dolů 25"/>
          <p:cNvSpPr/>
          <p:nvPr/>
        </p:nvSpPr>
        <p:spPr>
          <a:xfrm>
            <a:off x="1547614" y="5061669"/>
            <a:ext cx="195263" cy="384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Faktory biotransformace organických polutantů MO</a:t>
            </a:r>
            <a:endParaRPr lang="cs-CZ" dirty="0"/>
          </a:p>
        </p:txBody>
      </p:sp>
      <p:sp>
        <p:nvSpPr>
          <p:cNvPr id="37891" name="Zástupný symbol pro obsah 3"/>
          <p:cNvSpPr>
            <a:spLocks noGrp="1"/>
          </p:cNvSpPr>
          <p:nvPr>
            <p:ph idx="1"/>
          </p:nvPr>
        </p:nvSpPr>
        <p:spPr>
          <a:xfrm>
            <a:off x="250825" y="1052513"/>
            <a:ext cx="8642350" cy="5256212"/>
          </a:xfrm>
        </p:spPr>
        <p:txBody>
          <a:bodyPr/>
          <a:lstStyle/>
          <a:p>
            <a:r>
              <a:rPr lang="cs-CZ" b="1" dirty="0" smtClean="0"/>
              <a:t>vlastnosti polutantu - příklady: </a:t>
            </a:r>
            <a:r>
              <a:rPr lang="cs-CZ" b="1" u="sng" dirty="0" smtClean="0"/>
              <a:t>vliv pozice substituentů</a:t>
            </a:r>
          </a:p>
          <a:p>
            <a:pPr lvl="1"/>
            <a:endParaRPr lang="cs-CZ" dirty="0" smtClean="0"/>
          </a:p>
          <a:p>
            <a:pPr lvl="1"/>
            <a:endParaRPr lang="cs-CZ" dirty="0" smtClean="0"/>
          </a:p>
          <a:p>
            <a:pPr lvl="1"/>
            <a:endParaRPr lang="cs-CZ" dirty="0" smtClean="0"/>
          </a:p>
          <a:p>
            <a:pPr lvl="1"/>
            <a:endParaRPr lang="cs-CZ" dirty="0" smtClean="0"/>
          </a:p>
          <a:p>
            <a:pPr lvl="1"/>
            <a:endParaRPr lang="cs-CZ" dirty="0" smtClean="0"/>
          </a:p>
          <a:p>
            <a:pPr lvl="1"/>
            <a:endParaRPr lang="cs-CZ" dirty="0" smtClean="0"/>
          </a:p>
          <a:p>
            <a:pPr lvl="1"/>
            <a:endParaRPr lang="cs-CZ" dirty="0" smtClean="0"/>
          </a:p>
          <a:p>
            <a:pPr lvl="1"/>
            <a:endParaRPr lang="cs-CZ" dirty="0" smtClean="0"/>
          </a:p>
          <a:p>
            <a:pPr lvl="1"/>
            <a:endParaRPr lang="cs-CZ" dirty="0" smtClean="0"/>
          </a:p>
          <a:p>
            <a:pPr lvl="1"/>
            <a:endParaRPr lang="cs-CZ" dirty="0" smtClean="0"/>
          </a:p>
          <a:p>
            <a:pPr lvl="1"/>
            <a:r>
              <a:rPr lang="cs-CZ" dirty="0" smtClean="0"/>
              <a:t>Biodegradabilita chlorovaných fenolů: 2,4 &gt; </a:t>
            </a:r>
            <a:r>
              <a:rPr lang="cs-CZ" dirty="0" err="1" smtClean="0"/>
              <a:t>4</a:t>
            </a:r>
            <a:r>
              <a:rPr lang="cs-CZ" dirty="0" smtClean="0"/>
              <a:t> &gt; 3,5 &gt; 2,6 &gt; 3 nebo 5 nebo 2</a:t>
            </a:r>
          </a:p>
          <a:p>
            <a:pPr lvl="1"/>
            <a:r>
              <a:rPr lang="cs-CZ" dirty="0" err="1" smtClean="0"/>
              <a:t>trichlorfenoly</a:t>
            </a:r>
            <a:r>
              <a:rPr lang="cs-CZ" dirty="0" smtClean="0"/>
              <a:t> 2,3,6-, 2,4,5-, 3,4,5- biodegradabilní pouze za aerobních podmínek</a:t>
            </a:r>
          </a:p>
        </p:txBody>
      </p:sp>
      <p:grpSp>
        <p:nvGrpSpPr>
          <p:cNvPr id="2" name="Group 41"/>
          <p:cNvGrpSpPr>
            <a:grpSpLocks/>
          </p:cNvGrpSpPr>
          <p:nvPr/>
        </p:nvGrpSpPr>
        <p:grpSpPr bwMode="auto">
          <a:xfrm>
            <a:off x="3346450" y="3140075"/>
            <a:ext cx="4721225" cy="495300"/>
            <a:chOff x="1111" y="2068"/>
            <a:chExt cx="3445" cy="367"/>
          </a:xfrm>
        </p:grpSpPr>
        <p:sp>
          <p:nvSpPr>
            <p:cNvPr id="4113" name="Text Box 7"/>
            <p:cNvSpPr txBox="1">
              <a:spLocks noChangeArrowheads="1"/>
            </p:cNvSpPr>
            <p:nvPr/>
          </p:nvSpPr>
          <p:spPr bwMode="auto">
            <a:xfrm>
              <a:off x="1111" y="2069"/>
              <a:ext cx="678" cy="366"/>
            </a:xfrm>
            <a:prstGeom prst="rect">
              <a:avLst/>
            </a:prstGeom>
            <a:noFill/>
            <a:ln w="19050">
              <a:noFill/>
              <a:miter lim="800000"/>
              <a:headEnd/>
              <a:tailEnd type="none" w="med" len="lg"/>
            </a:ln>
          </p:spPr>
          <p:txBody>
            <a:bodyPr wrap="none">
              <a:spAutoFit/>
            </a:bodyPr>
            <a:lstStyle/>
            <a:p>
              <a:r>
                <a:rPr lang="en-GB"/>
                <a:t>Rapidly </a:t>
              </a:r>
            </a:p>
            <a:p>
              <a:r>
                <a:rPr lang="en-GB"/>
                <a:t>degraded</a:t>
              </a:r>
              <a:endParaRPr lang="en-US"/>
            </a:p>
          </p:txBody>
        </p:sp>
        <p:sp>
          <p:nvSpPr>
            <p:cNvPr id="4114" name="Text Box 8"/>
            <p:cNvSpPr txBox="1">
              <a:spLocks noChangeArrowheads="1"/>
            </p:cNvSpPr>
            <p:nvPr/>
          </p:nvSpPr>
          <p:spPr bwMode="auto">
            <a:xfrm>
              <a:off x="3878" y="2068"/>
              <a:ext cx="678" cy="367"/>
            </a:xfrm>
            <a:prstGeom prst="rect">
              <a:avLst/>
            </a:prstGeom>
            <a:noFill/>
            <a:ln w="19050">
              <a:noFill/>
              <a:miter lim="800000"/>
              <a:headEnd/>
              <a:tailEnd type="none" w="med" len="lg"/>
            </a:ln>
          </p:spPr>
          <p:txBody>
            <a:bodyPr wrap="none">
              <a:spAutoFit/>
            </a:bodyPr>
            <a:lstStyle/>
            <a:p>
              <a:r>
                <a:rPr lang="en-GB"/>
                <a:t>Slowly </a:t>
              </a:r>
            </a:p>
            <a:p>
              <a:r>
                <a:rPr lang="en-GB"/>
                <a:t>degraded</a:t>
              </a:r>
              <a:endParaRPr lang="en-US"/>
            </a:p>
          </p:txBody>
        </p:sp>
      </p:grpSp>
      <p:grpSp>
        <p:nvGrpSpPr>
          <p:cNvPr id="4105" name="Group 28"/>
          <p:cNvGrpSpPr>
            <a:grpSpLocks/>
          </p:cNvGrpSpPr>
          <p:nvPr/>
        </p:nvGrpSpPr>
        <p:grpSpPr bwMode="auto">
          <a:xfrm>
            <a:off x="2271713" y="3783013"/>
            <a:ext cx="3084512" cy="1155700"/>
            <a:chOff x="240" y="2024"/>
            <a:chExt cx="2251" cy="856"/>
          </a:xfrm>
        </p:grpSpPr>
        <p:graphicFrame>
          <p:nvGraphicFramePr>
            <p:cNvPr id="4101" name="Object 5"/>
            <p:cNvGraphicFramePr>
              <a:graphicFrameLocks noChangeAspect="1"/>
            </p:cNvGraphicFramePr>
            <p:nvPr/>
          </p:nvGraphicFramePr>
          <p:xfrm>
            <a:off x="240" y="2024"/>
            <a:ext cx="2251" cy="616"/>
          </p:xfrm>
          <a:graphic>
            <a:graphicData uri="http://schemas.openxmlformats.org/presentationml/2006/ole">
              <p:oleObj spid="_x0000_s4101" name="Document" r:id="rId3" imgW="2714760" imgH="743040" progId="">
                <p:embed/>
              </p:oleObj>
            </a:graphicData>
          </a:graphic>
        </p:graphicFrame>
        <p:sp>
          <p:nvSpPr>
            <p:cNvPr id="4112" name="Text Box 30"/>
            <p:cNvSpPr txBox="1">
              <a:spLocks noChangeArrowheads="1"/>
            </p:cNvSpPr>
            <p:nvPr/>
          </p:nvSpPr>
          <p:spPr bwMode="auto">
            <a:xfrm>
              <a:off x="898" y="2668"/>
              <a:ext cx="947" cy="212"/>
            </a:xfrm>
            <a:prstGeom prst="rect">
              <a:avLst/>
            </a:prstGeom>
            <a:noFill/>
            <a:ln w="19050">
              <a:noFill/>
              <a:miter lim="800000"/>
              <a:headEnd/>
              <a:tailEnd type="none" w="med" len="lg"/>
            </a:ln>
          </p:spPr>
          <p:txBody>
            <a:bodyPr wrap="none">
              <a:spAutoFit/>
            </a:bodyPr>
            <a:lstStyle/>
            <a:p>
              <a:r>
                <a:rPr lang="en-GB">
                  <a:solidFill>
                    <a:srgbClr val="CC0066"/>
                  </a:solidFill>
                </a:rPr>
                <a:t>Methoxychlor</a:t>
              </a:r>
              <a:endParaRPr lang="en-US">
                <a:solidFill>
                  <a:srgbClr val="CC0066"/>
                </a:solidFill>
              </a:endParaRPr>
            </a:p>
          </p:txBody>
        </p:sp>
      </p:grpSp>
      <p:grpSp>
        <p:nvGrpSpPr>
          <p:cNvPr id="4106" name="Group 31"/>
          <p:cNvGrpSpPr>
            <a:grpSpLocks/>
          </p:cNvGrpSpPr>
          <p:nvPr/>
        </p:nvGrpSpPr>
        <p:grpSpPr bwMode="auto">
          <a:xfrm>
            <a:off x="6234113" y="3802063"/>
            <a:ext cx="2565400" cy="1182687"/>
            <a:chOff x="3120" y="2024"/>
            <a:chExt cx="1872" cy="876"/>
          </a:xfrm>
        </p:grpSpPr>
        <p:graphicFrame>
          <p:nvGraphicFramePr>
            <p:cNvPr id="4100" name="Object 4"/>
            <p:cNvGraphicFramePr>
              <a:graphicFrameLocks noChangeAspect="1"/>
            </p:cNvGraphicFramePr>
            <p:nvPr/>
          </p:nvGraphicFramePr>
          <p:xfrm>
            <a:off x="3120" y="2024"/>
            <a:ext cx="1872" cy="616"/>
          </p:xfrm>
          <a:graphic>
            <a:graphicData uri="http://schemas.openxmlformats.org/presentationml/2006/ole">
              <p:oleObj spid="_x0000_s4100" name="Document" r:id="rId4" imgW="2257560" imgH="743040" progId="">
                <p:embed/>
              </p:oleObj>
            </a:graphicData>
          </a:graphic>
        </p:graphicFrame>
        <p:sp>
          <p:nvSpPr>
            <p:cNvPr id="4111" name="Text Box 33"/>
            <p:cNvSpPr txBox="1">
              <a:spLocks noChangeArrowheads="1"/>
            </p:cNvSpPr>
            <p:nvPr/>
          </p:nvSpPr>
          <p:spPr bwMode="auto">
            <a:xfrm>
              <a:off x="3928" y="2688"/>
              <a:ext cx="387" cy="212"/>
            </a:xfrm>
            <a:prstGeom prst="rect">
              <a:avLst/>
            </a:prstGeom>
            <a:noFill/>
            <a:ln w="19050">
              <a:noFill/>
              <a:miter lim="800000"/>
              <a:headEnd/>
              <a:tailEnd type="none" w="med" len="lg"/>
            </a:ln>
          </p:spPr>
          <p:txBody>
            <a:bodyPr wrap="none">
              <a:spAutoFit/>
            </a:bodyPr>
            <a:lstStyle/>
            <a:p>
              <a:r>
                <a:rPr lang="en-GB">
                  <a:solidFill>
                    <a:srgbClr val="CC0066"/>
                  </a:solidFill>
                </a:rPr>
                <a:t>DDT</a:t>
              </a:r>
              <a:endParaRPr lang="en-US">
                <a:solidFill>
                  <a:srgbClr val="CC0066"/>
                </a:solidFill>
              </a:endParaRPr>
            </a:p>
          </p:txBody>
        </p:sp>
      </p:grpSp>
      <p:grpSp>
        <p:nvGrpSpPr>
          <p:cNvPr id="4107" name="Group 34"/>
          <p:cNvGrpSpPr>
            <a:grpSpLocks/>
          </p:cNvGrpSpPr>
          <p:nvPr/>
        </p:nvGrpSpPr>
        <p:grpSpPr bwMode="auto">
          <a:xfrm>
            <a:off x="6154738" y="1916113"/>
            <a:ext cx="2987675" cy="1208087"/>
            <a:chOff x="3256" y="2961"/>
            <a:chExt cx="2180" cy="895"/>
          </a:xfrm>
        </p:grpSpPr>
        <p:graphicFrame>
          <p:nvGraphicFramePr>
            <p:cNvPr id="4099" name="Object 3"/>
            <p:cNvGraphicFramePr>
              <a:graphicFrameLocks noChangeAspect="1"/>
            </p:cNvGraphicFramePr>
            <p:nvPr/>
          </p:nvGraphicFramePr>
          <p:xfrm>
            <a:off x="3256" y="2961"/>
            <a:ext cx="1123" cy="895"/>
          </p:xfrm>
          <a:graphic>
            <a:graphicData uri="http://schemas.openxmlformats.org/presentationml/2006/ole">
              <p:oleObj spid="_x0000_s4099" name="Document" r:id="rId5" imgW="1552680" imgH="1238400" progId="">
                <p:embed/>
              </p:oleObj>
            </a:graphicData>
          </a:graphic>
        </p:graphicFrame>
        <p:sp>
          <p:nvSpPr>
            <p:cNvPr id="4110" name="Text Box 36"/>
            <p:cNvSpPr txBox="1">
              <a:spLocks noChangeArrowheads="1"/>
            </p:cNvSpPr>
            <p:nvPr/>
          </p:nvSpPr>
          <p:spPr bwMode="auto">
            <a:xfrm>
              <a:off x="4032" y="3417"/>
              <a:ext cx="1404" cy="366"/>
            </a:xfrm>
            <a:prstGeom prst="rect">
              <a:avLst/>
            </a:prstGeom>
            <a:noFill/>
            <a:ln w="19050">
              <a:noFill/>
              <a:miter lim="800000"/>
              <a:headEnd/>
              <a:tailEnd type="none" w="med" len="lg"/>
            </a:ln>
          </p:spPr>
          <p:txBody>
            <a:bodyPr wrap="none">
              <a:spAutoFit/>
            </a:bodyPr>
            <a:lstStyle/>
            <a:p>
              <a:r>
                <a:rPr lang="en-GB">
                  <a:solidFill>
                    <a:srgbClr val="CC0066"/>
                  </a:solidFill>
                </a:rPr>
                <a:t>2,4,5-trichloroacetic </a:t>
              </a:r>
            </a:p>
            <a:p>
              <a:r>
                <a:rPr lang="en-GB">
                  <a:solidFill>
                    <a:srgbClr val="CC0066"/>
                  </a:solidFill>
                </a:rPr>
                <a:t>acid (2,4,5-T)</a:t>
              </a:r>
              <a:endParaRPr lang="en-US">
                <a:solidFill>
                  <a:srgbClr val="CC0066"/>
                </a:solidFill>
              </a:endParaRPr>
            </a:p>
          </p:txBody>
        </p:sp>
      </p:grpSp>
      <p:grpSp>
        <p:nvGrpSpPr>
          <p:cNvPr id="4108" name="Group 37"/>
          <p:cNvGrpSpPr>
            <a:grpSpLocks/>
          </p:cNvGrpSpPr>
          <p:nvPr/>
        </p:nvGrpSpPr>
        <p:grpSpPr bwMode="auto">
          <a:xfrm>
            <a:off x="1870075" y="1916113"/>
            <a:ext cx="3073400" cy="1208087"/>
            <a:chOff x="-29" y="4401"/>
            <a:chExt cx="2242" cy="895"/>
          </a:xfrm>
        </p:grpSpPr>
        <p:graphicFrame>
          <p:nvGraphicFramePr>
            <p:cNvPr id="4098" name="Object 2"/>
            <p:cNvGraphicFramePr>
              <a:graphicFrameLocks noChangeAspect="1"/>
            </p:cNvGraphicFramePr>
            <p:nvPr/>
          </p:nvGraphicFramePr>
          <p:xfrm>
            <a:off x="1311" y="4401"/>
            <a:ext cx="902" cy="895"/>
          </p:xfrm>
          <a:graphic>
            <a:graphicData uri="http://schemas.openxmlformats.org/presentationml/2006/ole">
              <p:oleObj spid="_x0000_s4098" name="Document" r:id="rId6" imgW="1247760" imgH="1238400" progId="">
                <p:embed/>
              </p:oleObj>
            </a:graphicData>
          </a:graphic>
        </p:graphicFrame>
        <p:sp>
          <p:nvSpPr>
            <p:cNvPr id="4109" name="Text Box 39"/>
            <p:cNvSpPr txBox="1">
              <a:spLocks noChangeArrowheads="1"/>
            </p:cNvSpPr>
            <p:nvPr/>
          </p:nvSpPr>
          <p:spPr bwMode="auto">
            <a:xfrm>
              <a:off x="-29" y="4873"/>
              <a:ext cx="1244" cy="366"/>
            </a:xfrm>
            <a:prstGeom prst="rect">
              <a:avLst/>
            </a:prstGeom>
            <a:noFill/>
            <a:ln w="19050">
              <a:noFill/>
              <a:miter lim="800000"/>
              <a:headEnd/>
              <a:tailEnd type="none" w="med" len="lg"/>
            </a:ln>
          </p:spPr>
          <p:txBody>
            <a:bodyPr wrap="none">
              <a:spAutoFit/>
            </a:bodyPr>
            <a:lstStyle/>
            <a:p>
              <a:r>
                <a:rPr lang="en-GB">
                  <a:solidFill>
                    <a:srgbClr val="CC0066"/>
                  </a:solidFill>
                </a:rPr>
                <a:t>2,4-dichloroacetic </a:t>
              </a:r>
            </a:p>
            <a:p>
              <a:r>
                <a:rPr lang="en-GB">
                  <a:solidFill>
                    <a:srgbClr val="CC0066"/>
                  </a:solidFill>
                </a:rPr>
                <a:t>acid (2,4-D)</a:t>
              </a:r>
              <a:endParaRPr lang="en-US">
                <a:solidFill>
                  <a:srgbClr val="CC006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891">
                                            <p:txEl>
                                              <p:pRg st="11" end="11"/>
                                            </p:txEl>
                                          </p:spTgt>
                                        </p:tgtEl>
                                        <p:attrNameLst>
                                          <p:attrName>style.visibility</p:attrName>
                                        </p:attrNameLst>
                                      </p:cBhvr>
                                      <p:to>
                                        <p:strVal val="visible"/>
                                      </p:to>
                                    </p:set>
                                    <p:anim calcmode="lin" valueType="num">
                                      <p:cBhvr additive="base">
                                        <p:cTn id="12" dur="500" fill="hold"/>
                                        <p:tgtEl>
                                          <p:spTgt spid="37891">
                                            <p:txEl>
                                              <p:pRg st="11" end="1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7891">
                                            <p:txEl>
                                              <p:pRg st="11" end="1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7891">
                                            <p:txEl>
                                              <p:pRg st="12" end="12"/>
                                            </p:txEl>
                                          </p:spTgt>
                                        </p:tgtEl>
                                        <p:attrNameLst>
                                          <p:attrName>style.visibility</p:attrName>
                                        </p:attrNameLst>
                                      </p:cBhvr>
                                      <p:to>
                                        <p:strVal val="visible"/>
                                      </p:to>
                                    </p:set>
                                    <p:anim calcmode="lin" valueType="num">
                                      <p:cBhvr additive="base">
                                        <p:cTn id="16" dur="500" fill="hold"/>
                                        <p:tgtEl>
                                          <p:spTgt spid="37891">
                                            <p:txEl>
                                              <p:pRg st="12" end="1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789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Interakce organických polutantů s MO</a:t>
            </a:r>
            <a:endParaRPr lang="cs-CZ" dirty="0"/>
          </a:p>
        </p:txBody>
      </p:sp>
      <p:sp>
        <p:nvSpPr>
          <p:cNvPr id="25603" name="Zástupný symbol pro obsah 3"/>
          <p:cNvSpPr>
            <a:spLocks noGrp="1"/>
          </p:cNvSpPr>
          <p:nvPr>
            <p:ph idx="1"/>
          </p:nvPr>
        </p:nvSpPr>
        <p:spPr>
          <a:xfrm>
            <a:off x="250825" y="981075"/>
            <a:ext cx="8642350" cy="5327650"/>
          </a:xfrm>
        </p:spPr>
        <p:txBody>
          <a:bodyPr/>
          <a:lstStyle/>
          <a:p>
            <a:r>
              <a:rPr lang="cs-CZ" sz="2400" b="1" smtClean="0"/>
              <a:t>organické polutanty </a:t>
            </a:r>
            <a:r>
              <a:rPr lang="cs-CZ" sz="2400" smtClean="0"/>
              <a:t>– velice široká skupina látek různých vlastností</a:t>
            </a:r>
          </a:p>
          <a:p>
            <a:r>
              <a:rPr lang="cs-CZ" sz="2400" smtClean="0"/>
              <a:t>jaké jsou jejich zdroje?</a:t>
            </a:r>
          </a:p>
          <a:p>
            <a:r>
              <a:rPr lang="cs-CZ" sz="2400" smtClean="0"/>
              <a:t>persistentní organické polutanty (</a:t>
            </a:r>
            <a:r>
              <a:rPr lang="cs-CZ" sz="2400" b="1" smtClean="0"/>
              <a:t>POPs</a:t>
            </a:r>
            <a:r>
              <a:rPr lang="cs-CZ" sz="2400" smtClean="0"/>
              <a:t>): perzistence v prostředí, bioakumulace, toxicita (</a:t>
            </a:r>
            <a:r>
              <a:rPr lang="cs-CZ" sz="2400" b="1" smtClean="0"/>
              <a:t>PBTs</a:t>
            </a:r>
            <a:r>
              <a:rPr lang="cs-CZ" sz="2400" smtClean="0"/>
              <a:t>) – často lipofilní, hydrofóbní látky (</a:t>
            </a:r>
            <a:r>
              <a:rPr lang="cs-CZ" sz="2400" b="1" smtClean="0"/>
              <a:t>HOCs</a:t>
            </a:r>
            <a:r>
              <a:rPr lang="cs-CZ" sz="2400" smtClean="0"/>
              <a:t>)</a:t>
            </a:r>
          </a:p>
          <a:p>
            <a:r>
              <a:rPr lang="cs-CZ" sz="2400" smtClean="0"/>
              <a:t>znát různé zkratky a základní organické názvosloví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Faktory biotransformace organických polutantů MO</a:t>
            </a:r>
            <a:endParaRPr lang="cs-CZ" dirty="0"/>
          </a:p>
        </p:txBody>
      </p:sp>
      <p:sp>
        <p:nvSpPr>
          <p:cNvPr id="37891" name="Zástupný symbol pro obsah 3"/>
          <p:cNvSpPr>
            <a:spLocks noGrp="1"/>
          </p:cNvSpPr>
          <p:nvPr>
            <p:ph idx="1"/>
          </p:nvPr>
        </p:nvSpPr>
        <p:spPr>
          <a:xfrm>
            <a:off x="250825" y="1052513"/>
            <a:ext cx="8642350" cy="5256212"/>
          </a:xfrm>
        </p:spPr>
        <p:txBody>
          <a:bodyPr/>
          <a:lstStyle/>
          <a:p>
            <a:r>
              <a:rPr lang="cs-CZ" b="1" dirty="0" smtClean="0"/>
              <a:t>vlastnosti polutantu - příklady: </a:t>
            </a:r>
            <a:r>
              <a:rPr lang="cs-CZ" b="1" u="sng" dirty="0" smtClean="0"/>
              <a:t>vliv MW</a:t>
            </a:r>
          </a:p>
          <a:p>
            <a:endParaRPr lang="cs-CZ" b="1" u="sng" baseline="-25000" dirty="0" smtClean="0"/>
          </a:p>
          <a:p>
            <a:endParaRPr lang="cs-CZ" b="1" u="sng" baseline="-25000" dirty="0" smtClean="0"/>
          </a:p>
          <a:p>
            <a:pPr marL="449263" lvl="2"/>
            <a:endParaRPr lang="cs-CZ" dirty="0" smtClean="0"/>
          </a:p>
          <a:p>
            <a:pPr marL="449263" lvl="2"/>
            <a:endParaRPr lang="cs-CZ" dirty="0" smtClean="0"/>
          </a:p>
          <a:p>
            <a:pPr marL="449263" lvl="2"/>
            <a:endParaRPr lang="cs-CZ" dirty="0" smtClean="0"/>
          </a:p>
          <a:p>
            <a:pPr marL="449263" lvl="2"/>
            <a:endParaRPr lang="cs-CZ" dirty="0" smtClean="0"/>
          </a:p>
          <a:p>
            <a:pPr marL="449263" lvl="2"/>
            <a:endParaRPr lang="cs-CZ" dirty="0" smtClean="0"/>
          </a:p>
          <a:p>
            <a:pPr marL="449263" lvl="2"/>
            <a:endParaRPr lang="cs-CZ" dirty="0" smtClean="0"/>
          </a:p>
          <a:p>
            <a:pPr marL="449263" lvl="2"/>
            <a:endParaRPr lang="cs-CZ" dirty="0" smtClean="0"/>
          </a:p>
          <a:p>
            <a:pPr marL="449263" lvl="2"/>
            <a:endParaRPr lang="cs-CZ" dirty="0" smtClean="0"/>
          </a:p>
          <a:p>
            <a:pPr marL="449263" lvl="2"/>
            <a:endParaRPr lang="cs-CZ" dirty="0" smtClean="0"/>
          </a:p>
          <a:p>
            <a:pPr marL="449263" lvl="2"/>
            <a:endParaRPr lang="cs-CZ" dirty="0" smtClean="0"/>
          </a:p>
          <a:p>
            <a:pPr marL="449263" lvl="2"/>
            <a:endParaRPr lang="cs-CZ" dirty="0" smtClean="0"/>
          </a:p>
          <a:p>
            <a:pPr marL="449263" lvl="2">
              <a:buFont typeface="Arial" pitchFamily="34" charset="0"/>
              <a:buNone/>
            </a:pPr>
            <a:r>
              <a:rPr lang="cs-CZ" b="1" dirty="0" smtClean="0"/>
              <a:t>Pozn.: Ačkoliv rychlost degradace v sedimentech klesá s rostoucí molekulovou hmotností, rostoucí tendence vysokomolekulárních </a:t>
            </a:r>
            <a:r>
              <a:rPr lang="cs-CZ" b="1" dirty="0" err="1" smtClean="0"/>
              <a:t>PAHs</a:t>
            </a:r>
            <a:r>
              <a:rPr lang="cs-CZ" b="1" dirty="0" smtClean="0"/>
              <a:t> k adsorpci vyrovnává tento děj </a:t>
            </a:r>
          </a:p>
          <a:p>
            <a:pPr>
              <a:buFont typeface="Arial" pitchFamily="34" charset="0"/>
              <a:buNone/>
            </a:pPr>
            <a:endParaRPr lang="cs-CZ" b="1" u="sng" dirty="0" smtClean="0"/>
          </a:p>
        </p:txBody>
      </p:sp>
      <p:grpSp>
        <p:nvGrpSpPr>
          <p:cNvPr id="35844" name="Group 28"/>
          <p:cNvGrpSpPr>
            <a:grpSpLocks/>
          </p:cNvGrpSpPr>
          <p:nvPr/>
        </p:nvGrpSpPr>
        <p:grpSpPr bwMode="auto">
          <a:xfrm>
            <a:off x="3924300" y="1844675"/>
            <a:ext cx="4810125" cy="3671888"/>
            <a:chOff x="2744" y="864"/>
            <a:chExt cx="2830" cy="2456"/>
          </a:xfrm>
        </p:grpSpPr>
        <p:pic>
          <p:nvPicPr>
            <p:cNvPr id="35867" name="Picture 18"/>
            <p:cNvPicPr>
              <a:picLocks noChangeAspect="1" noChangeArrowheads="1"/>
            </p:cNvPicPr>
            <p:nvPr/>
          </p:nvPicPr>
          <p:blipFill>
            <a:blip r:embed="rId2" cstate="print"/>
            <a:srcRect/>
            <a:stretch>
              <a:fillRect/>
            </a:stretch>
          </p:blipFill>
          <p:spPr bwMode="auto">
            <a:xfrm>
              <a:off x="2744" y="864"/>
              <a:ext cx="498" cy="300"/>
            </a:xfrm>
            <a:prstGeom prst="rect">
              <a:avLst/>
            </a:prstGeom>
            <a:noFill/>
            <a:ln w="19050">
              <a:noFill/>
              <a:miter lim="800000"/>
              <a:headEnd/>
              <a:tailEnd type="none" w="med" len="lg"/>
            </a:ln>
          </p:spPr>
        </p:pic>
        <p:pic>
          <p:nvPicPr>
            <p:cNvPr id="35868" name="Picture 19"/>
            <p:cNvPicPr>
              <a:picLocks noChangeAspect="1" noChangeArrowheads="1"/>
            </p:cNvPicPr>
            <p:nvPr/>
          </p:nvPicPr>
          <p:blipFill>
            <a:blip r:embed="rId3" cstate="print"/>
            <a:srcRect/>
            <a:stretch>
              <a:fillRect/>
            </a:stretch>
          </p:blipFill>
          <p:spPr bwMode="auto">
            <a:xfrm>
              <a:off x="2971" y="1227"/>
              <a:ext cx="737" cy="300"/>
            </a:xfrm>
            <a:prstGeom prst="rect">
              <a:avLst/>
            </a:prstGeom>
            <a:noFill/>
            <a:ln w="19050">
              <a:noFill/>
              <a:miter lim="800000"/>
              <a:headEnd/>
              <a:tailEnd type="none" w="med" len="lg"/>
            </a:ln>
          </p:spPr>
        </p:pic>
        <p:pic>
          <p:nvPicPr>
            <p:cNvPr id="35869" name="Picture 20"/>
            <p:cNvPicPr>
              <a:picLocks noChangeAspect="1" noChangeArrowheads="1"/>
            </p:cNvPicPr>
            <p:nvPr/>
          </p:nvPicPr>
          <p:blipFill>
            <a:blip r:embed="rId4" cstate="print"/>
            <a:srcRect/>
            <a:stretch>
              <a:fillRect/>
            </a:stretch>
          </p:blipFill>
          <p:spPr bwMode="auto">
            <a:xfrm>
              <a:off x="3461" y="1417"/>
              <a:ext cx="615" cy="503"/>
            </a:xfrm>
            <a:prstGeom prst="rect">
              <a:avLst/>
            </a:prstGeom>
            <a:noFill/>
            <a:ln w="19050">
              <a:noFill/>
              <a:miter lim="800000"/>
              <a:headEnd/>
              <a:tailEnd type="none" w="med" len="lg"/>
            </a:ln>
          </p:spPr>
        </p:pic>
        <p:pic>
          <p:nvPicPr>
            <p:cNvPr id="35870" name="Picture 21"/>
            <p:cNvPicPr>
              <a:picLocks noChangeAspect="1" noChangeArrowheads="1"/>
            </p:cNvPicPr>
            <p:nvPr/>
          </p:nvPicPr>
          <p:blipFill>
            <a:blip r:embed="rId5" cstate="print"/>
            <a:srcRect/>
            <a:stretch>
              <a:fillRect/>
            </a:stretch>
          </p:blipFill>
          <p:spPr bwMode="auto">
            <a:xfrm>
              <a:off x="3853" y="1858"/>
              <a:ext cx="615" cy="503"/>
            </a:xfrm>
            <a:prstGeom prst="rect">
              <a:avLst/>
            </a:prstGeom>
            <a:noFill/>
            <a:ln w="19050">
              <a:noFill/>
              <a:miter lim="800000"/>
              <a:headEnd/>
              <a:tailEnd type="none" w="med" len="lg"/>
            </a:ln>
          </p:spPr>
        </p:pic>
        <p:pic>
          <p:nvPicPr>
            <p:cNvPr id="35871" name="Picture 22"/>
            <p:cNvPicPr>
              <a:picLocks noChangeAspect="1" noChangeArrowheads="1"/>
            </p:cNvPicPr>
            <p:nvPr/>
          </p:nvPicPr>
          <p:blipFill>
            <a:blip r:embed="rId6" cstate="print"/>
            <a:srcRect/>
            <a:stretch>
              <a:fillRect/>
            </a:stretch>
          </p:blipFill>
          <p:spPr bwMode="auto">
            <a:xfrm>
              <a:off x="4241" y="2205"/>
              <a:ext cx="853" cy="503"/>
            </a:xfrm>
            <a:prstGeom prst="rect">
              <a:avLst/>
            </a:prstGeom>
            <a:noFill/>
            <a:ln w="19050">
              <a:noFill/>
              <a:miter lim="800000"/>
              <a:headEnd/>
              <a:tailEnd type="none" w="med" len="lg"/>
            </a:ln>
          </p:spPr>
        </p:pic>
        <p:pic>
          <p:nvPicPr>
            <p:cNvPr id="35872" name="Picture 23"/>
            <p:cNvPicPr>
              <a:picLocks noChangeAspect="1" noChangeArrowheads="1"/>
            </p:cNvPicPr>
            <p:nvPr/>
          </p:nvPicPr>
          <p:blipFill>
            <a:blip r:embed="rId7" cstate="print"/>
            <a:srcRect/>
            <a:stretch>
              <a:fillRect/>
            </a:stretch>
          </p:blipFill>
          <p:spPr bwMode="auto">
            <a:xfrm>
              <a:off x="4604" y="2614"/>
              <a:ext cx="970" cy="706"/>
            </a:xfrm>
            <a:prstGeom prst="rect">
              <a:avLst/>
            </a:prstGeom>
            <a:noFill/>
            <a:ln w="19050">
              <a:noFill/>
              <a:miter lim="800000"/>
              <a:headEnd/>
              <a:tailEnd type="none" w="med" len="lg"/>
            </a:ln>
          </p:spPr>
        </p:pic>
      </p:grpSp>
      <p:grpSp>
        <p:nvGrpSpPr>
          <p:cNvPr id="35845" name="Group 29"/>
          <p:cNvGrpSpPr>
            <a:grpSpLocks/>
          </p:cNvGrpSpPr>
          <p:nvPr/>
        </p:nvGrpSpPr>
        <p:grpSpPr bwMode="auto">
          <a:xfrm>
            <a:off x="5724525" y="1989138"/>
            <a:ext cx="976313" cy="3332162"/>
            <a:chOff x="113" y="660"/>
            <a:chExt cx="704" cy="3450"/>
          </a:xfrm>
        </p:grpSpPr>
        <p:sp>
          <p:nvSpPr>
            <p:cNvPr id="35864" name="Line 25"/>
            <p:cNvSpPr>
              <a:spLocks noChangeShapeType="1"/>
            </p:cNvSpPr>
            <p:nvPr/>
          </p:nvSpPr>
          <p:spPr bwMode="auto">
            <a:xfrm flipH="1">
              <a:off x="457" y="1331"/>
              <a:ext cx="19" cy="2277"/>
            </a:xfrm>
            <a:prstGeom prst="line">
              <a:avLst/>
            </a:prstGeom>
            <a:noFill/>
            <a:ln w="19050">
              <a:solidFill>
                <a:srgbClr val="000080"/>
              </a:solidFill>
              <a:round/>
              <a:headEnd/>
              <a:tailEnd type="triangle" w="med" len="lg"/>
            </a:ln>
          </p:spPr>
          <p:txBody>
            <a:bodyPr/>
            <a:lstStyle/>
            <a:p>
              <a:endParaRPr lang="cs-CZ"/>
            </a:p>
          </p:txBody>
        </p:sp>
        <p:sp>
          <p:nvSpPr>
            <p:cNvPr id="35865" name="Text Box 26"/>
            <p:cNvSpPr txBox="1">
              <a:spLocks noChangeArrowheads="1"/>
            </p:cNvSpPr>
            <p:nvPr/>
          </p:nvSpPr>
          <p:spPr bwMode="auto">
            <a:xfrm>
              <a:off x="140" y="660"/>
              <a:ext cx="677" cy="366"/>
            </a:xfrm>
            <a:prstGeom prst="rect">
              <a:avLst/>
            </a:prstGeom>
            <a:noFill/>
            <a:ln w="19050">
              <a:noFill/>
              <a:miter lim="800000"/>
              <a:headEnd/>
              <a:tailEnd type="none" w="med" len="lg"/>
            </a:ln>
          </p:spPr>
          <p:txBody>
            <a:bodyPr wrap="none">
              <a:spAutoFit/>
            </a:bodyPr>
            <a:lstStyle/>
            <a:p>
              <a:r>
                <a:rPr lang="en-GB"/>
                <a:t>Rapidly </a:t>
              </a:r>
            </a:p>
            <a:p>
              <a:r>
                <a:rPr lang="en-GB"/>
                <a:t>degraded</a:t>
              </a:r>
              <a:endParaRPr lang="en-US"/>
            </a:p>
          </p:txBody>
        </p:sp>
        <p:sp>
          <p:nvSpPr>
            <p:cNvPr id="35866" name="Text Box 27"/>
            <p:cNvSpPr txBox="1">
              <a:spLocks noChangeArrowheads="1"/>
            </p:cNvSpPr>
            <p:nvPr/>
          </p:nvSpPr>
          <p:spPr bwMode="auto">
            <a:xfrm>
              <a:off x="113" y="3744"/>
              <a:ext cx="677" cy="366"/>
            </a:xfrm>
            <a:prstGeom prst="rect">
              <a:avLst/>
            </a:prstGeom>
            <a:noFill/>
            <a:ln w="19050">
              <a:noFill/>
              <a:miter lim="800000"/>
              <a:headEnd/>
              <a:tailEnd type="none" w="med" len="lg"/>
            </a:ln>
          </p:spPr>
          <p:txBody>
            <a:bodyPr wrap="none">
              <a:spAutoFit/>
            </a:bodyPr>
            <a:lstStyle/>
            <a:p>
              <a:r>
                <a:rPr lang="en-GB"/>
                <a:t>Slowly </a:t>
              </a:r>
            </a:p>
            <a:p>
              <a:r>
                <a:rPr lang="en-GB"/>
                <a:t>degraded</a:t>
              </a:r>
              <a:endParaRPr lang="en-US"/>
            </a:p>
          </p:txBody>
        </p:sp>
      </p:grpSp>
      <p:grpSp>
        <p:nvGrpSpPr>
          <p:cNvPr id="5" name="Group 64"/>
          <p:cNvGrpSpPr>
            <a:grpSpLocks/>
          </p:cNvGrpSpPr>
          <p:nvPr/>
        </p:nvGrpSpPr>
        <p:grpSpPr bwMode="auto">
          <a:xfrm>
            <a:off x="182563" y="2262188"/>
            <a:ext cx="4222750" cy="3405187"/>
            <a:chOff x="39" y="618"/>
            <a:chExt cx="2660" cy="2145"/>
          </a:xfrm>
        </p:grpSpPr>
        <p:grpSp>
          <p:nvGrpSpPr>
            <p:cNvPr id="35857" name="Group 45"/>
            <p:cNvGrpSpPr>
              <a:grpSpLocks/>
            </p:cNvGrpSpPr>
            <p:nvPr/>
          </p:nvGrpSpPr>
          <p:grpSpPr bwMode="auto">
            <a:xfrm>
              <a:off x="39" y="686"/>
              <a:ext cx="2660" cy="2077"/>
              <a:chOff x="124" y="1968"/>
              <a:chExt cx="2660" cy="2077"/>
            </a:xfrm>
          </p:grpSpPr>
          <p:grpSp>
            <p:nvGrpSpPr>
              <p:cNvPr id="35859" name="Group 46"/>
              <p:cNvGrpSpPr>
                <a:grpSpLocks/>
              </p:cNvGrpSpPr>
              <p:nvPr/>
            </p:nvGrpSpPr>
            <p:grpSpPr bwMode="auto">
              <a:xfrm>
                <a:off x="384" y="1968"/>
                <a:ext cx="2400" cy="1824"/>
                <a:chOff x="960" y="2064"/>
                <a:chExt cx="2880" cy="1824"/>
              </a:xfrm>
            </p:grpSpPr>
            <p:sp>
              <p:nvSpPr>
                <p:cNvPr id="35862" name="Line 47"/>
                <p:cNvSpPr>
                  <a:spLocks noChangeShapeType="1"/>
                </p:cNvSpPr>
                <p:nvPr/>
              </p:nvSpPr>
              <p:spPr bwMode="auto">
                <a:xfrm>
                  <a:off x="960" y="2064"/>
                  <a:ext cx="0" cy="1824"/>
                </a:xfrm>
                <a:prstGeom prst="line">
                  <a:avLst/>
                </a:prstGeom>
                <a:noFill/>
                <a:ln w="25400">
                  <a:solidFill>
                    <a:srgbClr val="000099"/>
                  </a:solidFill>
                  <a:round/>
                  <a:headEnd/>
                  <a:tailEnd/>
                </a:ln>
              </p:spPr>
              <p:txBody>
                <a:bodyPr/>
                <a:lstStyle/>
                <a:p>
                  <a:endParaRPr lang="cs-CZ"/>
                </a:p>
              </p:txBody>
            </p:sp>
            <p:sp>
              <p:nvSpPr>
                <p:cNvPr id="35863" name="Line 48"/>
                <p:cNvSpPr>
                  <a:spLocks noChangeShapeType="1"/>
                </p:cNvSpPr>
                <p:nvPr/>
              </p:nvSpPr>
              <p:spPr bwMode="auto">
                <a:xfrm>
                  <a:off x="960" y="3888"/>
                  <a:ext cx="2880" cy="0"/>
                </a:xfrm>
                <a:prstGeom prst="line">
                  <a:avLst/>
                </a:prstGeom>
                <a:noFill/>
                <a:ln w="25400">
                  <a:solidFill>
                    <a:srgbClr val="000099"/>
                  </a:solidFill>
                  <a:round/>
                  <a:headEnd/>
                  <a:tailEnd/>
                </a:ln>
              </p:spPr>
              <p:txBody>
                <a:bodyPr/>
                <a:lstStyle/>
                <a:p>
                  <a:endParaRPr lang="cs-CZ"/>
                </a:p>
              </p:txBody>
            </p:sp>
          </p:grpSp>
          <p:sp>
            <p:nvSpPr>
              <p:cNvPr id="35860" name="Text Box 49"/>
              <p:cNvSpPr txBox="1">
                <a:spLocks noChangeArrowheads="1"/>
              </p:cNvSpPr>
              <p:nvPr/>
            </p:nvSpPr>
            <p:spPr bwMode="auto">
              <a:xfrm>
                <a:off x="1200" y="3833"/>
                <a:ext cx="446" cy="212"/>
              </a:xfrm>
              <a:prstGeom prst="rect">
                <a:avLst/>
              </a:prstGeom>
              <a:noFill/>
              <a:ln w="25400">
                <a:noFill/>
                <a:miter lim="800000"/>
                <a:headEnd/>
                <a:tailEnd/>
              </a:ln>
            </p:spPr>
            <p:txBody>
              <a:bodyPr wrap="none">
                <a:spAutoFit/>
              </a:bodyPr>
              <a:lstStyle/>
              <a:p>
                <a:r>
                  <a:rPr lang="en-GB"/>
                  <a:t>Time </a:t>
                </a:r>
                <a:endParaRPr lang="en-US"/>
              </a:p>
            </p:txBody>
          </p:sp>
          <p:sp>
            <p:nvSpPr>
              <p:cNvPr id="35861" name="Text Box 50"/>
              <p:cNvSpPr txBox="1">
                <a:spLocks noChangeArrowheads="1"/>
              </p:cNvSpPr>
              <p:nvPr/>
            </p:nvSpPr>
            <p:spPr bwMode="auto">
              <a:xfrm rot="-5400000">
                <a:off x="-182" y="2746"/>
                <a:ext cx="824" cy="212"/>
              </a:xfrm>
              <a:prstGeom prst="rect">
                <a:avLst/>
              </a:prstGeom>
              <a:noFill/>
              <a:ln w="25400">
                <a:noFill/>
                <a:miter lim="800000"/>
                <a:headEnd/>
                <a:tailEnd/>
              </a:ln>
            </p:spPr>
            <p:txBody>
              <a:bodyPr wrap="none">
                <a:spAutoFit/>
              </a:bodyPr>
              <a:lstStyle/>
              <a:p>
                <a:r>
                  <a:rPr lang="en-GB"/>
                  <a:t>[Substrate]</a:t>
                </a:r>
                <a:endParaRPr lang="en-US"/>
              </a:p>
            </p:txBody>
          </p:sp>
        </p:grpSp>
        <p:sp>
          <p:nvSpPr>
            <p:cNvPr id="35858" name="Text Box 51"/>
            <p:cNvSpPr txBox="1">
              <a:spLocks noChangeArrowheads="1"/>
            </p:cNvSpPr>
            <p:nvPr/>
          </p:nvSpPr>
          <p:spPr bwMode="auto">
            <a:xfrm>
              <a:off x="439" y="618"/>
              <a:ext cx="1965" cy="212"/>
            </a:xfrm>
            <a:prstGeom prst="rect">
              <a:avLst/>
            </a:prstGeom>
            <a:noFill/>
            <a:ln w="25400">
              <a:noFill/>
              <a:miter lim="800000"/>
              <a:headEnd/>
              <a:tailEnd/>
            </a:ln>
          </p:spPr>
          <p:txBody>
            <a:bodyPr wrap="none">
              <a:spAutoFit/>
            </a:bodyPr>
            <a:lstStyle/>
            <a:p>
              <a:r>
                <a:rPr lang="en-GB"/>
                <a:t>Degradation of PAHs in a soil</a:t>
              </a:r>
              <a:endParaRPr lang="en-US"/>
            </a:p>
          </p:txBody>
        </p:sp>
      </p:grpSp>
      <p:grpSp>
        <p:nvGrpSpPr>
          <p:cNvPr id="8" name="Group 65"/>
          <p:cNvGrpSpPr>
            <a:grpSpLocks/>
          </p:cNvGrpSpPr>
          <p:nvPr/>
        </p:nvGrpSpPr>
        <p:grpSpPr bwMode="auto">
          <a:xfrm>
            <a:off x="595313" y="2636838"/>
            <a:ext cx="865187" cy="2641600"/>
            <a:chOff x="299" y="854"/>
            <a:chExt cx="545" cy="1664"/>
          </a:xfrm>
        </p:grpSpPr>
        <p:sp>
          <p:nvSpPr>
            <p:cNvPr id="35855" name="Freeform 29"/>
            <p:cNvSpPr>
              <a:spLocks/>
            </p:cNvSpPr>
            <p:nvPr/>
          </p:nvSpPr>
          <p:spPr bwMode="auto">
            <a:xfrm>
              <a:off x="299" y="854"/>
              <a:ext cx="528" cy="1664"/>
            </a:xfrm>
            <a:custGeom>
              <a:avLst/>
              <a:gdLst>
                <a:gd name="T0" fmla="*/ 0 w 1584"/>
                <a:gd name="T1" fmla="*/ 24 h 1664"/>
                <a:gd name="T2" fmla="*/ 0 w 1584"/>
                <a:gd name="T3" fmla="*/ 24 h 1664"/>
                <a:gd name="T4" fmla="*/ 0 w 1584"/>
                <a:gd name="T5" fmla="*/ 72 h 1664"/>
                <a:gd name="T6" fmla="*/ 0 w 1584"/>
                <a:gd name="T7" fmla="*/ 456 h 1664"/>
                <a:gd name="T8" fmla="*/ 0 w 1584"/>
                <a:gd name="T9" fmla="*/ 1464 h 1664"/>
                <a:gd name="T10" fmla="*/ 0 w 1584"/>
                <a:gd name="T11" fmla="*/ 1656 h 1664"/>
                <a:gd name="T12" fmla="*/ 0 60000 65536"/>
                <a:gd name="T13" fmla="*/ 0 60000 65536"/>
                <a:gd name="T14" fmla="*/ 0 60000 65536"/>
                <a:gd name="T15" fmla="*/ 0 60000 65536"/>
                <a:gd name="T16" fmla="*/ 0 60000 65536"/>
                <a:gd name="T17" fmla="*/ 0 60000 65536"/>
                <a:gd name="T18" fmla="*/ 0 w 1584"/>
                <a:gd name="T19" fmla="*/ 0 h 1664"/>
                <a:gd name="T20" fmla="*/ 1584 w 1584"/>
                <a:gd name="T21" fmla="*/ 1664 h 1664"/>
              </a:gdLst>
              <a:ahLst/>
              <a:cxnLst>
                <a:cxn ang="T12">
                  <a:pos x="T0" y="T1"/>
                </a:cxn>
                <a:cxn ang="T13">
                  <a:pos x="T2" y="T3"/>
                </a:cxn>
                <a:cxn ang="T14">
                  <a:pos x="T4" y="T5"/>
                </a:cxn>
                <a:cxn ang="T15">
                  <a:pos x="T6" y="T7"/>
                </a:cxn>
                <a:cxn ang="T16">
                  <a:pos x="T8" y="T9"/>
                </a:cxn>
                <a:cxn ang="T17">
                  <a:pos x="T10" y="T11"/>
                </a:cxn>
              </a:cxnLst>
              <a:rect l="T18" t="T19" r="T20" b="T21"/>
              <a:pathLst>
                <a:path w="1584" h="1664">
                  <a:moveTo>
                    <a:pt x="0" y="24"/>
                  </a:moveTo>
                  <a:cubicBezTo>
                    <a:pt x="148" y="20"/>
                    <a:pt x="296" y="16"/>
                    <a:pt x="384" y="24"/>
                  </a:cubicBezTo>
                  <a:cubicBezTo>
                    <a:pt x="472" y="32"/>
                    <a:pt x="464" y="0"/>
                    <a:pt x="528" y="72"/>
                  </a:cubicBezTo>
                  <a:cubicBezTo>
                    <a:pt x="592" y="144"/>
                    <a:pt x="656" y="224"/>
                    <a:pt x="768" y="456"/>
                  </a:cubicBezTo>
                  <a:cubicBezTo>
                    <a:pt x="880" y="688"/>
                    <a:pt x="1064" y="1264"/>
                    <a:pt x="1200" y="1464"/>
                  </a:cubicBezTo>
                  <a:cubicBezTo>
                    <a:pt x="1336" y="1664"/>
                    <a:pt x="1520" y="1624"/>
                    <a:pt x="1584" y="1656"/>
                  </a:cubicBezTo>
                </a:path>
              </a:pathLst>
            </a:custGeom>
            <a:noFill/>
            <a:ln w="25400" cap="flat" cmpd="sng">
              <a:solidFill>
                <a:srgbClr val="000099"/>
              </a:solidFill>
              <a:prstDash val="solid"/>
              <a:round/>
              <a:headEnd type="none" w="med" len="med"/>
              <a:tailEnd type="none" w="med" len="med"/>
            </a:ln>
          </p:spPr>
          <p:txBody>
            <a:bodyPr/>
            <a:lstStyle/>
            <a:p>
              <a:endParaRPr lang="cs-CZ"/>
            </a:p>
          </p:txBody>
        </p:sp>
        <p:pic>
          <p:nvPicPr>
            <p:cNvPr id="35856" name="Picture 60"/>
            <p:cNvPicPr>
              <a:picLocks noChangeAspect="1" noChangeArrowheads="1"/>
            </p:cNvPicPr>
            <p:nvPr/>
          </p:nvPicPr>
          <p:blipFill>
            <a:blip r:embed="rId8" cstate="print"/>
            <a:srcRect/>
            <a:stretch>
              <a:fillRect/>
            </a:stretch>
          </p:blipFill>
          <p:spPr bwMode="auto">
            <a:xfrm>
              <a:off x="346" y="1196"/>
              <a:ext cx="498" cy="300"/>
            </a:xfrm>
            <a:prstGeom prst="rect">
              <a:avLst/>
            </a:prstGeom>
            <a:solidFill>
              <a:schemeClr val="bg1"/>
            </a:solidFill>
            <a:ln w="19050">
              <a:noFill/>
              <a:miter lim="800000"/>
              <a:headEnd/>
              <a:tailEnd type="none" w="med" len="lg"/>
            </a:ln>
          </p:spPr>
        </p:pic>
      </p:grpSp>
      <p:grpSp>
        <p:nvGrpSpPr>
          <p:cNvPr id="9" name="Group 66"/>
          <p:cNvGrpSpPr>
            <a:grpSpLocks/>
          </p:cNvGrpSpPr>
          <p:nvPr/>
        </p:nvGrpSpPr>
        <p:grpSpPr bwMode="auto">
          <a:xfrm>
            <a:off x="823913" y="2636838"/>
            <a:ext cx="2133600" cy="2641600"/>
            <a:chOff x="443" y="854"/>
            <a:chExt cx="1344" cy="1664"/>
          </a:xfrm>
        </p:grpSpPr>
        <p:sp>
          <p:nvSpPr>
            <p:cNvPr id="35853" name="Freeform 35"/>
            <p:cNvSpPr>
              <a:spLocks/>
            </p:cNvSpPr>
            <p:nvPr/>
          </p:nvSpPr>
          <p:spPr bwMode="auto">
            <a:xfrm>
              <a:off x="443" y="854"/>
              <a:ext cx="1344" cy="1664"/>
            </a:xfrm>
            <a:custGeom>
              <a:avLst/>
              <a:gdLst>
                <a:gd name="T0" fmla="*/ 0 w 1584"/>
                <a:gd name="T1" fmla="*/ 24 h 1664"/>
                <a:gd name="T2" fmla="*/ 53 w 1584"/>
                <a:gd name="T3" fmla="*/ 24 h 1664"/>
                <a:gd name="T4" fmla="*/ 74 w 1584"/>
                <a:gd name="T5" fmla="*/ 72 h 1664"/>
                <a:gd name="T6" fmla="*/ 107 w 1584"/>
                <a:gd name="T7" fmla="*/ 456 h 1664"/>
                <a:gd name="T8" fmla="*/ 167 w 1584"/>
                <a:gd name="T9" fmla="*/ 1464 h 1664"/>
                <a:gd name="T10" fmla="*/ 221 w 1584"/>
                <a:gd name="T11" fmla="*/ 1656 h 1664"/>
                <a:gd name="T12" fmla="*/ 0 60000 65536"/>
                <a:gd name="T13" fmla="*/ 0 60000 65536"/>
                <a:gd name="T14" fmla="*/ 0 60000 65536"/>
                <a:gd name="T15" fmla="*/ 0 60000 65536"/>
                <a:gd name="T16" fmla="*/ 0 60000 65536"/>
                <a:gd name="T17" fmla="*/ 0 60000 65536"/>
                <a:gd name="T18" fmla="*/ 0 w 1584"/>
                <a:gd name="T19" fmla="*/ 0 h 1664"/>
                <a:gd name="T20" fmla="*/ 1584 w 1584"/>
                <a:gd name="T21" fmla="*/ 1664 h 1664"/>
              </a:gdLst>
              <a:ahLst/>
              <a:cxnLst>
                <a:cxn ang="T12">
                  <a:pos x="T0" y="T1"/>
                </a:cxn>
                <a:cxn ang="T13">
                  <a:pos x="T2" y="T3"/>
                </a:cxn>
                <a:cxn ang="T14">
                  <a:pos x="T4" y="T5"/>
                </a:cxn>
                <a:cxn ang="T15">
                  <a:pos x="T6" y="T7"/>
                </a:cxn>
                <a:cxn ang="T16">
                  <a:pos x="T8" y="T9"/>
                </a:cxn>
                <a:cxn ang="T17">
                  <a:pos x="T10" y="T11"/>
                </a:cxn>
              </a:cxnLst>
              <a:rect l="T18" t="T19" r="T20" b="T21"/>
              <a:pathLst>
                <a:path w="1584" h="1664">
                  <a:moveTo>
                    <a:pt x="0" y="24"/>
                  </a:moveTo>
                  <a:cubicBezTo>
                    <a:pt x="148" y="20"/>
                    <a:pt x="296" y="16"/>
                    <a:pt x="384" y="24"/>
                  </a:cubicBezTo>
                  <a:cubicBezTo>
                    <a:pt x="472" y="32"/>
                    <a:pt x="464" y="0"/>
                    <a:pt x="528" y="72"/>
                  </a:cubicBezTo>
                  <a:cubicBezTo>
                    <a:pt x="592" y="144"/>
                    <a:pt x="656" y="224"/>
                    <a:pt x="768" y="456"/>
                  </a:cubicBezTo>
                  <a:cubicBezTo>
                    <a:pt x="880" y="688"/>
                    <a:pt x="1064" y="1264"/>
                    <a:pt x="1200" y="1464"/>
                  </a:cubicBezTo>
                  <a:cubicBezTo>
                    <a:pt x="1336" y="1664"/>
                    <a:pt x="1520" y="1624"/>
                    <a:pt x="1584" y="1656"/>
                  </a:cubicBezTo>
                </a:path>
              </a:pathLst>
            </a:custGeom>
            <a:noFill/>
            <a:ln w="25400" cap="flat" cmpd="sng">
              <a:solidFill>
                <a:srgbClr val="000099"/>
              </a:solidFill>
              <a:prstDash val="solid"/>
              <a:round/>
              <a:headEnd type="none" w="med" len="med"/>
              <a:tailEnd type="none" w="med" len="med"/>
            </a:ln>
          </p:spPr>
          <p:txBody>
            <a:bodyPr/>
            <a:lstStyle/>
            <a:p>
              <a:endParaRPr lang="cs-CZ"/>
            </a:p>
          </p:txBody>
        </p:sp>
        <p:pic>
          <p:nvPicPr>
            <p:cNvPr id="35854" name="Picture 61"/>
            <p:cNvPicPr>
              <a:picLocks noChangeAspect="1" noChangeArrowheads="1"/>
            </p:cNvPicPr>
            <p:nvPr/>
          </p:nvPicPr>
          <p:blipFill>
            <a:blip r:embed="rId9" cstate="print"/>
            <a:srcRect/>
            <a:stretch>
              <a:fillRect/>
            </a:stretch>
          </p:blipFill>
          <p:spPr bwMode="auto">
            <a:xfrm>
              <a:off x="890" y="1418"/>
              <a:ext cx="615" cy="503"/>
            </a:xfrm>
            <a:prstGeom prst="rect">
              <a:avLst/>
            </a:prstGeom>
            <a:solidFill>
              <a:schemeClr val="bg1"/>
            </a:solidFill>
            <a:ln w="19050">
              <a:noFill/>
              <a:miter lim="800000"/>
              <a:headEnd/>
              <a:tailEnd type="none" w="med" len="lg"/>
            </a:ln>
          </p:spPr>
        </p:pic>
      </p:grpSp>
      <p:grpSp>
        <p:nvGrpSpPr>
          <p:cNvPr id="10" name="Group 67"/>
          <p:cNvGrpSpPr>
            <a:grpSpLocks/>
          </p:cNvGrpSpPr>
          <p:nvPr/>
        </p:nvGrpSpPr>
        <p:grpSpPr bwMode="auto">
          <a:xfrm>
            <a:off x="900113" y="2636838"/>
            <a:ext cx="3429000" cy="2641600"/>
            <a:chOff x="491" y="854"/>
            <a:chExt cx="2160" cy="1664"/>
          </a:xfrm>
        </p:grpSpPr>
        <p:sp>
          <p:nvSpPr>
            <p:cNvPr id="35851" name="Freeform 32"/>
            <p:cNvSpPr>
              <a:spLocks/>
            </p:cNvSpPr>
            <p:nvPr/>
          </p:nvSpPr>
          <p:spPr bwMode="auto">
            <a:xfrm>
              <a:off x="491" y="854"/>
              <a:ext cx="2160" cy="1664"/>
            </a:xfrm>
            <a:custGeom>
              <a:avLst/>
              <a:gdLst>
                <a:gd name="T0" fmla="*/ 0 w 1584"/>
                <a:gd name="T1" fmla="*/ 24 h 1664"/>
                <a:gd name="T2" fmla="*/ 15908 w 1584"/>
                <a:gd name="T3" fmla="*/ 24 h 1664"/>
                <a:gd name="T4" fmla="*/ 21832 w 1584"/>
                <a:gd name="T5" fmla="*/ 72 h 1664"/>
                <a:gd name="T6" fmla="*/ 31740 w 1584"/>
                <a:gd name="T7" fmla="*/ 456 h 1664"/>
                <a:gd name="T8" fmla="*/ 49595 w 1584"/>
                <a:gd name="T9" fmla="*/ 1464 h 1664"/>
                <a:gd name="T10" fmla="*/ 65470 w 1584"/>
                <a:gd name="T11" fmla="*/ 1656 h 1664"/>
                <a:gd name="T12" fmla="*/ 0 60000 65536"/>
                <a:gd name="T13" fmla="*/ 0 60000 65536"/>
                <a:gd name="T14" fmla="*/ 0 60000 65536"/>
                <a:gd name="T15" fmla="*/ 0 60000 65536"/>
                <a:gd name="T16" fmla="*/ 0 60000 65536"/>
                <a:gd name="T17" fmla="*/ 0 60000 65536"/>
                <a:gd name="T18" fmla="*/ 0 w 1584"/>
                <a:gd name="T19" fmla="*/ 0 h 1664"/>
                <a:gd name="T20" fmla="*/ 1584 w 1584"/>
                <a:gd name="T21" fmla="*/ 1664 h 1664"/>
              </a:gdLst>
              <a:ahLst/>
              <a:cxnLst>
                <a:cxn ang="T12">
                  <a:pos x="T0" y="T1"/>
                </a:cxn>
                <a:cxn ang="T13">
                  <a:pos x="T2" y="T3"/>
                </a:cxn>
                <a:cxn ang="T14">
                  <a:pos x="T4" y="T5"/>
                </a:cxn>
                <a:cxn ang="T15">
                  <a:pos x="T6" y="T7"/>
                </a:cxn>
                <a:cxn ang="T16">
                  <a:pos x="T8" y="T9"/>
                </a:cxn>
                <a:cxn ang="T17">
                  <a:pos x="T10" y="T11"/>
                </a:cxn>
              </a:cxnLst>
              <a:rect l="T18" t="T19" r="T20" b="T21"/>
              <a:pathLst>
                <a:path w="1584" h="1664">
                  <a:moveTo>
                    <a:pt x="0" y="24"/>
                  </a:moveTo>
                  <a:cubicBezTo>
                    <a:pt x="148" y="20"/>
                    <a:pt x="296" y="16"/>
                    <a:pt x="384" y="24"/>
                  </a:cubicBezTo>
                  <a:cubicBezTo>
                    <a:pt x="472" y="32"/>
                    <a:pt x="464" y="0"/>
                    <a:pt x="528" y="72"/>
                  </a:cubicBezTo>
                  <a:cubicBezTo>
                    <a:pt x="592" y="144"/>
                    <a:pt x="656" y="224"/>
                    <a:pt x="768" y="456"/>
                  </a:cubicBezTo>
                  <a:cubicBezTo>
                    <a:pt x="880" y="688"/>
                    <a:pt x="1064" y="1264"/>
                    <a:pt x="1200" y="1464"/>
                  </a:cubicBezTo>
                  <a:cubicBezTo>
                    <a:pt x="1336" y="1664"/>
                    <a:pt x="1520" y="1624"/>
                    <a:pt x="1584" y="1656"/>
                  </a:cubicBezTo>
                </a:path>
              </a:pathLst>
            </a:custGeom>
            <a:noFill/>
            <a:ln w="25400" cap="flat" cmpd="sng">
              <a:solidFill>
                <a:srgbClr val="000099"/>
              </a:solidFill>
              <a:prstDash val="solid"/>
              <a:round/>
              <a:headEnd type="none" w="med" len="med"/>
              <a:tailEnd type="none" w="med" len="med"/>
            </a:ln>
          </p:spPr>
          <p:txBody>
            <a:bodyPr/>
            <a:lstStyle/>
            <a:p>
              <a:endParaRPr lang="cs-CZ"/>
            </a:p>
          </p:txBody>
        </p:sp>
        <p:pic>
          <p:nvPicPr>
            <p:cNvPr id="35852" name="Picture 62"/>
            <p:cNvPicPr>
              <a:picLocks noChangeAspect="1" noChangeArrowheads="1"/>
            </p:cNvPicPr>
            <p:nvPr/>
          </p:nvPicPr>
          <p:blipFill>
            <a:blip r:embed="rId10" cstate="print"/>
            <a:srcRect/>
            <a:stretch>
              <a:fillRect/>
            </a:stretch>
          </p:blipFill>
          <p:spPr bwMode="auto">
            <a:xfrm>
              <a:off x="1661" y="1831"/>
              <a:ext cx="615" cy="503"/>
            </a:xfrm>
            <a:prstGeom prst="rect">
              <a:avLst/>
            </a:prstGeom>
            <a:solidFill>
              <a:schemeClr val="bg1"/>
            </a:solidFill>
            <a:ln w="19050">
              <a:noFill/>
              <a:miter lim="800000"/>
              <a:headEnd/>
              <a:tailEnd type="none" w="med" len="lg"/>
            </a:ln>
          </p:spPr>
        </p:pic>
      </p:grpSp>
      <p:sp>
        <p:nvSpPr>
          <p:cNvPr id="35850" name="Obdélník 48"/>
          <p:cNvSpPr>
            <a:spLocks noChangeArrowheads="1"/>
          </p:cNvSpPr>
          <p:nvPr/>
        </p:nvSpPr>
        <p:spPr bwMode="auto">
          <a:xfrm>
            <a:off x="6948488" y="1125538"/>
            <a:ext cx="2193925" cy="2122487"/>
          </a:xfrm>
          <a:prstGeom prst="rect">
            <a:avLst/>
          </a:prstGeom>
          <a:noFill/>
          <a:ln w="9525">
            <a:noFill/>
            <a:miter lim="800000"/>
            <a:headEnd/>
            <a:tailEnd/>
          </a:ln>
        </p:spPr>
        <p:txBody>
          <a:bodyPr>
            <a:spAutoFit/>
          </a:bodyPr>
          <a:lstStyle/>
          <a:p>
            <a:pPr algn="ctr"/>
            <a:r>
              <a:rPr lang="cs-CZ" sz="1200"/>
              <a:t>Bakterie jsou schopny za přítomnosti jiného, využitelného zdroje uhlíku biokonverze výšekondenzovaných PAHs</a:t>
            </a:r>
          </a:p>
          <a:p>
            <a:pPr algn="ctr"/>
            <a:endParaRPr lang="cs-CZ" sz="1200"/>
          </a:p>
          <a:p>
            <a:pPr algn="ctr"/>
            <a:r>
              <a:rPr lang="cs-CZ" sz="1200"/>
              <a:t>Ve směsné mikrobiální populaci byla pozorována značná degradace multijaderných PAHs</a:t>
            </a:r>
          </a:p>
          <a:p>
            <a:pPr algn="ctr"/>
            <a:endParaRPr lang="cs-CZ"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7891">
                                            <p:txEl>
                                              <p:pRg st="14" end="14"/>
                                            </p:txEl>
                                          </p:spTgt>
                                        </p:tgtEl>
                                        <p:attrNameLst>
                                          <p:attrName>style.visibility</p:attrName>
                                        </p:attrNameLst>
                                      </p:cBhvr>
                                      <p:to>
                                        <p:strVal val="visible"/>
                                      </p:to>
                                    </p:set>
                                    <p:anim calcmode="lin" valueType="num">
                                      <p:cBhvr additive="base">
                                        <p:cTn id="27" dur="500" fill="hold"/>
                                        <p:tgtEl>
                                          <p:spTgt spid="37891">
                                            <p:txEl>
                                              <p:pRg st="14" end="1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7891">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Faktory biotransformace organických polutantů MO</a:t>
            </a:r>
            <a:endParaRPr lang="cs-CZ" dirty="0"/>
          </a:p>
        </p:txBody>
      </p:sp>
      <p:sp>
        <p:nvSpPr>
          <p:cNvPr id="5124" name="Zástupný symbol pro obsah 3"/>
          <p:cNvSpPr>
            <a:spLocks noGrp="1"/>
          </p:cNvSpPr>
          <p:nvPr>
            <p:ph idx="1"/>
          </p:nvPr>
        </p:nvSpPr>
        <p:spPr>
          <a:xfrm>
            <a:off x="179388" y="908050"/>
            <a:ext cx="8642350" cy="5256213"/>
          </a:xfrm>
        </p:spPr>
        <p:txBody>
          <a:bodyPr/>
          <a:lstStyle/>
          <a:p>
            <a:r>
              <a:rPr lang="cs-CZ" sz="1800" b="1" dirty="0" smtClean="0"/>
              <a:t>schopnosti a stav MO, společenstva</a:t>
            </a:r>
          </a:p>
          <a:p>
            <a:r>
              <a:rPr lang="cs-CZ" sz="1600" dirty="0" smtClean="0"/>
              <a:t>enzymatická výbava, genetická výbava</a:t>
            </a:r>
          </a:p>
          <a:p>
            <a:r>
              <a:rPr lang="cs-CZ" sz="1600" dirty="0" smtClean="0"/>
              <a:t>typ metabolismu</a:t>
            </a:r>
          </a:p>
          <a:p>
            <a:r>
              <a:rPr lang="cs-CZ" sz="1600" dirty="0" smtClean="0"/>
              <a:t>schopnosti přijmout polutant do buňky</a:t>
            </a:r>
          </a:p>
          <a:p>
            <a:r>
              <a:rPr lang="cs-CZ" sz="1600" dirty="0" smtClean="0"/>
              <a:t>stavu buňky</a:t>
            </a:r>
          </a:p>
          <a:p>
            <a:r>
              <a:rPr lang="cs-CZ" sz="1600" dirty="0" smtClean="0"/>
              <a:t>„aklimatizace“ (</a:t>
            </a:r>
            <a:r>
              <a:rPr lang="cs-CZ" sz="1600" dirty="0" err="1" smtClean="0"/>
              <a:t>lag</a:t>
            </a:r>
            <a:r>
              <a:rPr lang="cs-CZ" sz="1600" dirty="0" smtClean="0"/>
              <a:t> fáze)</a:t>
            </a:r>
          </a:p>
          <a:p>
            <a:pPr lvl="1"/>
            <a:r>
              <a:rPr lang="cs-CZ" sz="1400" dirty="0" smtClean="0"/>
              <a:t>dřívější „zkušenost“ s danou látkou </a:t>
            </a:r>
            <a:br>
              <a:rPr lang="cs-CZ" sz="1400" dirty="0" smtClean="0"/>
            </a:br>
            <a:r>
              <a:rPr lang="cs-CZ" sz="1400" dirty="0" smtClean="0"/>
              <a:t>či jejím přírodním analogem</a:t>
            </a:r>
          </a:p>
          <a:p>
            <a:pPr lvl="1"/>
            <a:r>
              <a:rPr lang="cs-CZ" sz="1400" dirty="0" smtClean="0"/>
              <a:t>schopnost adaptace, mutace, genový transfer</a:t>
            </a:r>
          </a:p>
          <a:p>
            <a:pPr lvl="1"/>
            <a:r>
              <a:rPr lang="cs-CZ" sz="1400" dirty="0" smtClean="0"/>
              <a:t>čas nutný k indukci </a:t>
            </a:r>
            <a:r>
              <a:rPr lang="cs-CZ" sz="1400" dirty="0" err="1" smtClean="0"/>
              <a:t>biosyntézi</a:t>
            </a:r>
            <a:r>
              <a:rPr lang="cs-CZ" sz="1400" dirty="0" smtClean="0"/>
              <a:t> enzymů</a:t>
            </a:r>
          </a:p>
          <a:p>
            <a:r>
              <a:rPr lang="cs-CZ" sz="1600" dirty="0" smtClean="0"/>
              <a:t>vlastnostech celého </a:t>
            </a:r>
            <a:r>
              <a:rPr lang="cs-CZ" sz="1600" u="sng" dirty="0" smtClean="0"/>
              <a:t>konsorcia </a:t>
            </a:r>
            <a:br>
              <a:rPr lang="cs-CZ" sz="1600" u="sng" dirty="0" smtClean="0"/>
            </a:br>
            <a:r>
              <a:rPr lang="cs-CZ" sz="1600" dirty="0" smtClean="0"/>
              <a:t>– návaznost metabolických drah - </a:t>
            </a:r>
            <a:r>
              <a:rPr lang="cs-CZ" sz="1600" dirty="0" err="1" smtClean="0"/>
              <a:t>komenzalismus</a:t>
            </a:r>
            <a:r>
              <a:rPr lang="cs-CZ" sz="1600" dirty="0" smtClean="0"/>
              <a:t>, synergismus</a:t>
            </a:r>
          </a:p>
        </p:txBody>
      </p:sp>
      <p:grpSp>
        <p:nvGrpSpPr>
          <p:cNvPr id="2" name="Group 69"/>
          <p:cNvGrpSpPr>
            <a:grpSpLocks/>
          </p:cNvGrpSpPr>
          <p:nvPr/>
        </p:nvGrpSpPr>
        <p:grpSpPr bwMode="auto">
          <a:xfrm>
            <a:off x="5205413" y="1479550"/>
            <a:ext cx="1371600" cy="2641600"/>
            <a:chOff x="3168" y="2136"/>
            <a:chExt cx="864" cy="1664"/>
          </a:xfrm>
        </p:grpSpPr>
        <p:sp>
          <p:nvSpPr>
            <p:cNvPr id="5147" name="Freeform 38"/>
            <p:cNvSpPr>
              <a:spLocks/>
            </p:cNvSpPr>
            <p:nvPr/>
          </p:nvSpPr>
          <p:spPr bwMode="auto">
            <a:xfrm>
              <a:off x="3168" y="2136"/>
              <a:ext cx="528" cy="1664"/>
            </a:xfrm>
            <a:custGeom>
              <a:avLst/>
              <a:gdLst>
                <a:gd name="T0" fmla="*/ 0 w 1584"/>
                <a:gd name="T1" fmla="*/ 24 h 1664"/>
                <a:gd name="T2" fmla="*/ 0 w 1584"/>
                <a:gd name="T3" fmla="*/ 24 h 1664"/>
                <a:gd name="T4" fmla="*/ 0 w 1584"/>
                <a:gd name="T5" fmla="*/ 72 h 1664"/>
                <a:gd name="T6" fmla="*/ 0 w 1584"/>
                <a:gd name="T7" fmla="*/ 456 h 1664"/>
                <a:gd name="T8" fmla="*/ 0 w 1584"/>
                <a:gd name="T9" fmla="*/ 1464 h 1664"/>
                <a:gd name="T10" fmla="*/ 0 w 1584"/>
                <a:gd name="T11" fmla="*/ 1656 h 1664"/>
                <a:gd name="T12" fmla="*/ 0 60000 65536"/>
                <a:gd name="T13" fmla="*/ 0 60000 65536"/>
                <a:gd name="T14" fmla="*/ 0 60000 65536"/>
                <a:gd name="T15" fmla="*/ 0 60000 65536"/>
                <a:gd name="T16" fmla="*/ 0 60000 65536"/>
                <a:gd name="T17" fmla="*/ 0 60000 65536"/>
                <a:gd name="T18" fmla="*/ 0 w 1584"/>
                <a:gd name="T19" fmla="*/ 0 h 1664"/>
                <a:gd name="T20" fmla="*/ 1584 w 1584"/>
                <a:gd name="T21" fmla="*/ 1664 h 1664"/>
              </a:gdLst>
              <a:ahLst/>
              <a:cxnLst>
                <a:cxn ang="T12">
                  <a:pos x="T0" y="T1"/>
                </a:cxn>
                <a:cxn ang="T13">
                  <a:pos x="T2" y="T3"/>
                </a:cxn>
                <a:cxn ang="T14">
                  <a:pos x="T4" y="T5"/>
                </a:cxn>
                <a:cxn ang="T15">
                  <a:pos x="T6" y="T7"/>
                </a:cxn>
                <a:cxn ang="T16">
                  <a:pos x="T8" y="T9"/>
                </a:cxn>
                <a:cxn ang="T17">
                  <a:pos x="T10" y="T11"/>
                </a:cxn>
              </a:cxnLst>
              <a:rect l="T18" t="T19" r="T20" b="T21"/>
              <a:pathLst>
                <a:path w="1584" h="1664">
                  <a:moveTo>
                    <a:pt x="0" y="24"/>
                  </a:moveTo>
                  <a:cubicBezTo>
                    <a:pt x="148" y="20"/>
                    <a:pt x="296" y="16"/>
                    <a:pt x="384" y="24"/>
                  </a:cubicBezTo>
                  <a:cubicBezTo>
                    <a:pt x="472" y="32"/>
                    <a:pt x="464" y="0"/>
                    <a:pt x="528" y="72"/>
                  </a:cubicBezTo>
                  <a:cubicBezTo>
                    <a:pt x="592" y="144"/>
                    <a:pt x="656" y="224"/>
                    <a:pt x="768" y="456"/>
                  </a:cubicBezTo>
                  <a:cubicBezTo>
                    <a:pt x="880" y="688"/>
                    <a:pt x="1064" y="1264"/>
                    <a:pt x="1200" y="1464"/>
                  </a:cubicBezTo>
                  <a:cubicBezTo>
                    <a:pt x="1336" y="1664"/>
                    <a:pt x="1520" y="1624"/>
                    <a:pt x="1584" y="1656"/>
                  </a:cubicBezTo>
                </a:path>
              </a:pathLst>
            </a:custGeom>
            <a:noFill/>
            <a:ln w="25400" cap="flat" cmpd="sng">
              <a:solidFill>
                <a:srgbClr val="000099"/>
              </a:solidFill>
              <a:prstDash val="solid"/>
              <a:round/>
              <a:headEnd type="none" w="med" len="med"/>
              <a:tailEnd type="none" w="med" len="med"/>
            </a:ln>
          </p:spPr>
          <p:txBody>
            <a:bodyPr/>
            <a:lstStyle/>
            <a:p>
              <a:endParaRPr lang="cs-CZ"/>
            </a:p>
          </p:txBody>
        </p:sp>
        <p:sp>
          <p:nvSpPr>
            <p:cNvPr id="5148" name="Text Box 40"/>
            <p:cNvSpPr txBox="1">
              <a:spLocks noChangeArrowheads="1"/>
            </p:cNvSpPr>
            <p:nvPr/>
          </p:nvSpPr>
          <p:spPr bwMode="auto">
            <a:xfrm>
              <a:off x="3204" y="2898"/>
              <a:ext cx="828" cy="366"/>
            </a:xfrm>
            <a:prstGeom prst="rect">
              <a:avLst/>
            </a:prstGeom>
            <a:solidFill>
              <a:schemeClr val="bg1"/>
            </a:solidFill>
            <a:ln w="25400">
              <a:noFill/>
              <a:miter lim="800000"/>
              <a:headEnd/>
              <a:tailEnd/>
            </a:ln>
          </p:spPr>
          <p:txBody>
            <a:bodyPr wrap="none">
              <a:spAutoFit/>
            </a:bodyPr>
            <a:lstStyle/>
            <a:p>
              <a:r>
                <a:rPr lang="en-GB"/>
                <a:t>Bacterial </a:t>
              </a:r>
            </a:p>
            <a:p>
              <a:r>
                <a:rPr lang="en-GB"/>
                <a:t>degradation</a:t>
              </a:r>
              <a:endParaRPr lang="en-US"/>
            </a:p>
          </p:txBody>
        </p:sp>
      </p:grpSp>
      <p:grpSp>
        <p:nvGrpSpPr>
          <p:cNvPr id="4" name="Group 41"/>
          <p:cNvGrpSpPr>
            <a:grpSpLocks/>
          </p:cNvGrpSpPr>
          <p:nvPr/>
        </p:nvGrpSpPr>
        <p:grpSpPr bwMode="auto">
          <a:xfrm>
            <a:off x="5205413" y="1479550"/>
            <a:ext cx="3429000" cy="2641600"/>
            <a:chOff x="3168" y="2136"/>
            <a:chExt cx="2160" cy="1664"/>
          </a:xfrm>
        </p:grpSpPr>
        <p:sp>
          <p:nvSpPr>
            <p:cNvPr id="5145" name="Freeform 42"/>
            <p:cNvSpPr>
              <a:spLocks/>
            </p:cNvSpPr>
            <p:nvPr/>
          </p:nvSpPr>
          <p:spPr bwMode="auto">
            <a:xfrm>
              <a:off x="3168" y="2136"/>
              <a:ext cx="2160" cy="1664"/>
            </a:xfrm>
            <a:custGeom>
              <a:avLst/>
              <a:gdLst>
                <a:gd name="T0" fmla="*/ 0 w 1584"/>
                <a:gd name="T1" fmla="*/ 24 h 1664"/>
                <a:gd name="T2" fmla="*/ 15908 w 1584"/>
                <a:gd name="T3" fmla="*/ 24 h 1664"/>
                <a:gd name="T4" fmla="*/ 21832 w 1584"/>
                <a:gd name="T5" fmla="*/ 72 h 1664"/>
                <a:gd name="T6" fmla="*/ 31740 w 1584"/>
                <a:gd name="T7" fmla="*/ 456 h 1664"/>
                <a:gd name="T8" fmla="*/ 49595 w 1584"/>
                <a:gd name="T9" fmla="*/ 1464 h 1664"/>
                <a:gd name="T10" fmla="*/ 65470 w 1584"/>
                <a:gd name="T11" fmla="*/ 1656 h 1664"/>
                <a:gd name="T12" fmla="*/ 0 60000 65536"/>
                <a:gd name="T13" fmla="*/ 0 60000 65536"/>
                <a:gd name="T14" fmla="*/ 0 60000 65536"/>
                <a:gd name="T15" fmla="*/ 0 60000 65536"/>
                <a:gd name="T16" fmla="*/ 0 60000 65536"/>
                <a:gd name="T17" fmla="*/ 0 60000 65536"/>
                <a:gd name="T18" fmla="*/ 0 w 1584"/>
                <a:gd name="T19" fmla="*/ 0 h 1664"/>
                <a:gd name="T20" fmla="*/ 1584 w 1584"/>
                <a:gd name="T21" fmla="*/ 1664 h 1664"/>
              </a:gdLst>
              <a:ahLst/>
              <a:cxnLst>
                <a:cxn ang="T12">
                  <a:pos x="T0" y="T1"/>
                </a:cxn>
                <a:cxn ang="T13">
                  <a:pos x="T2" y="T3"/>
                </a:cxn>
                <a:cxn ang="T14">
                  <a:pos x="T4" y="T5"/>
                </a:cxn>
                <a:cxn ang="T15">
                  <a:pos x="T6" y="T7"/>
                </a:cxn>
                <a:cxn ang="T16">
                  <a:pos x="T8" y="T9"/>
                </a:cxn>
                <a:cxn ang="T17">
                  <a:pos x="T10" y="T11"/>
                </a:cxn>
              </a:cxnLst>
              <a:rect l="T18" t="T19" r="T20" b="T21"/>
              <a:pathLst>
                <a:path w="1584" h="1664">
                  <a:moveTo>
                    <a:pt x="0" y="24"/>
                  </a:moveTo>
                  <a:cubicBezTo>
                    <a:pt x="148" y="20"/>
                    <a:pt x="296" y="16"/>
                    <a:pt x="384" y="24"/>
                  </a:cubicBezTo>
                  <a:cubicBezTo>
                    <a:pt x="472" y="32"/>
                    <a:pt x="464" y="0"/>
                    <a:pt x="528" y="72"/>
                  </a:cubicBezTo>
                  <a:cubicBezTo>
                    <a:pt x="592" y="144"/>
                    <a:pt x="656" y="224"/>
                    <a:pt x="768" y="456"/>
                  </a:cubicBezTo>
                  <a:cubicBezTo>
                    <a:pt x="880" y="688"/>
                    <a:pt x="1064" y="1264"/>
                    <a:pt x="1200" y="1464"/>
                  </a:cubicBezTo>
                  <a:cubicBezTo>
                    <a:pt x="1336" y="1664"/>
                    <a:pt x="1520" y="1624"/>
                    <a:pt x="1584" y="1656"/>
                  </a:cubicBezTo>
                </a:path>
              </a:pathLst>
            </a:custGeom>
            <a:noFill/>
            <a:ln w="25400" cap="flat" cmpd="sng">
              <a:solidFill>
                <a:srgbClr val="000099"/>
              </a:solidFill>
              <a:prstDash val="solid"/>
              <a:round/>
              <a:headEnd type="none" w="med" len="med"/>
              <a:tailEnd type="none" w="med" len="med"/>
            </a:ln>
          </p:spPr>
          <p:txBody>
            <a:bodyPr/>
            <a:lstStyle/>
            <a:p>
              <a:endParaRPr lang="cs-CZ"/>
            </a:p>
          </p:txBody>
        </p:sp>
        <p:sp>
          <p:nvSpPr>
            <p:cNvPr id="5146" name="Text Box 43"/>
            <p:cNvSpPr txBox="1">
              <a:spLocks noChangeArrowheads="1"/>
            </p:cNvSpPr>
            <p:nvPr/>
          </p:nvSpPr>
          <p:spPr bwMode="auto">
            <a:xfrm>
              <a:off x="4164" y="3138"/>
              <a:ext cx="828" cy="366"/>
            </a:xfrm>
            <a:prstGeom prst="rect">
              <a:avLst/>
            </a:prstGeom>
            <a:solidFill>
              <a:schemeClr val="bg1"/>
            </a:solidFill>
            <a:ln w="25400">
              <a:noFill/>
              <a:miter lim="800000"/>
              <a:headEnd/>
              <a:tailEnd/>
            </a:ln>
          </p:spPr>
          <p:txBody>
            <a:bodyPr wrap="none">
              <a:spAutoFit/>
            </a:bodyPr>
            <a:lstStyle/>
            <a:p>
              <a:r>
                <a:rPr lang="en-GB"/>
                <a:t>Fungal </a:t>
              </a:r>
            </a:p>
            <a:p>
              <a:r>
                <a:rPr lang="en-GB"/>
                <a:t>degradation</a:t>
              </a:r>
              <a:endParaRPr lang="en-US"/>
            </a:p>
          </p:txBody>
        </p:sp>
      </p:grpSp>
      <p:grpSp>
        <p:nvGrpSpPr>
          <p:cNvPr id="5" name="Group 68"/>
          <p:cNvGrpSpPr>
            <a:grpSpLocks/>
          </p:cNvGrpSpPr>
          <p:nvPr/>
        </p:nvGrpSpPr>
        <p:grpSpPr bwMode="auto">
          <a:xfrm>
            <a:off x="4792663" y="908050"/>
            <a:ext cx="4349750" cy="3602038"/>
            <a:chOff x="2908" y="1776"/>
            <a:chExt cx="2740" cy="2269"/>
          </a:xfrm>
        </p:grpSpPr>
        <p:grpSp>
          <p:nvGrpSpPr>
            <p:cNvPr id="5136" name="Group 52"/>
            <p:cNvGrpSpPr>
              <a:grpSpLocks/>
            </p:cNvGrpSpPr>
            <p:nvPr/>
          </p:nvGrpSpPr>
          <p:grpSpPr bwMode="auto">
            <a:xfrm>
              <a:off x="2908" y="1776"/>
              <a:ext cx="2740" cy="2269"/>
              <a:chOff x="2908" y="1776"/>
              <a:chExt cx="2740" cy="2269"/>
            </a:xfrm>
          </p:grpSpPr>
          <p:grpSp>
            <p:nvGrpSpPr>
              <p:cNvPr id="5138" name="Group 53"/>
              <p:cNvGrpSpPr>
                <a:grpSpLocks/>
              </p:cNvGrpSpPr>
              <p:nvPr/>
            </p:nvGrpSpPr>
            <p:grpSpPr bwMode="auto">
              <a:xfrm>
                <a:off x="2908" y="1968"/>
                <a:ext cx="2660" cy="2077"/>
                <a:chOff x="124" y="1968"/>
                <a:chExt cx="2660" cy="2077"/>
              </a:xfrm>
            </p:grpSpPr>
            <p:grpSp>
              <p:nvGrpSpPr>
                <p:cNvPr id="5140" name="Group 54"/>
                <p:cNvGrpSpPr>
                  <a:grpSpLocks/>
                </p:cNvGrpSpPr>
                <p:nvPr/>
              </p:nvGrpSpPr>
              <p:grpSpPr bwMode="auto">
                <a:xfrm>
                  <a:off x="384" y="1968"/>
                  <a:ext cx="2400" cy="1824"/>
                  <a:chOff x="960" y="2064"/>
                  <a:chExt cx="2880" cy="1824"/>
                </a:xfrm>
              </p:grpSpPr>
              <p:sp>
                <p:nvSpPr>
                  <p:cNvPr id="5143" name="Line 55"/>
                  <p:cNvSpPr>
                    <a:spLocks noChangeShapeType="1"/>
                  </p:cNvSpPr>
                  <p:nvPr/>
                </p:nvSpPr>
                <p:spPr bwMode="auto">
                  <a:xfrm>
                    <a:off x="960" y="2064"/>
                    <a:ext cx="0" cy="1824"/>
                  </a:xfrm>
                  <a:prstGeom prst="line">
                    <a:avLst/>
                  </a:prstGeom>
                  <a:noFill/>
                  <a:ln w="25400">
                    <a:solidFill>
                      <a:srgbClr val="000099"/>
                    </a:solidFill>
                    <a:round/>
                    <a:headEnd/>
                    <a:tailEnd/>
                  </a:ln>
                </p:spPr>
                <p:txBody>
                  <a:bodyPr/>
                  <a:lstStyle/>
                  <a:p>
                    <a:endParaRPr lang="cs-CZ"/>
                  </a:p>
                </p:txBody>
              </p:sp>
              <p:sp>
                <p:nvSpPr>
                  <p:cNvPr id="5144" name="Line 56"/>
                  <p:cNvSpPr>
                    <a:spLocks noChangeShapeType="1"/>
                  </p:cNvSpPr>
                  <p:nvPr/>
                </p:nvSpPr>
                <p:spPr bwMode="auto">
                  <a:xfrm>
                    <a:off x="960" y="3888"/>
                    <a:ext cx="2880" cy="0"/>
                  </a:xfrm>
                  <a:prstGeom prst="line">
                    <a:avLst/>
                  </a:prstGeom>
                  <a:noFill/>
                  <a:ln w="25400">
                    <a:solidFill>
                      <a:srgbClr val="000099"/>
                    </a:solidFill>
                    <a:round/>
                    <a:headEnd/>
                    <a:tailEnd/>
                  </a:ln>
                </p:spPr>
                <p:txBody>
                  <a:bodyPr/>
                  <a:lstStyle/>
                  <a:p>
                    <a:endParaRPr lang="cs-CZ"/>
                  </a:p>
                </p:txBody>
              </p:sp>
            </p:grpSp>
            <p:sp>
              <p:nvSpPr>
                <p:cNvPr id="5141" name="Text Box 57"/>
                <p:cNvSpPr txBox="1">
                  <a:spLocks noChangeArrowheads="1"/>
                </p:cNvSpPr>
                <p:nvPr/>
              </p:nvSpPr>
              <p:spPr bwMode="auto">
                <a:xfrm>
                  <a:off x="1200" y="3833"/>
                  <a:ext cx="446" cy="212"/>
                </a:xfrm>
                <a:prstGeom prst="rect">
                  <a:avLst/>
                </a:prstGeom>
                <a:noFill/>
                <a:ln w="25400">
                  <a:noFill/>
                  <a:miter lim="800000"/>
                  <a:headEnd/>
                  <a:tailEnd/>
                </a:ln>
              </p:spPr>
              <p:txBody>
                <a:bodyPr wrap="none">
                  <a:spAutoFit/>
                </a:bodyPr>
                <a:lstStyle/>
                <a:p>
                  <a:r>
                    <a:rPr lang="en-GB"/>
                    <a:t>Time </a:t>
                  </a:r>
                  <a:endParaRPr lang="en-US"/>
                </a:p>
              </p:txBody>
            </p:sp>
            <p:sp>
              <p:nvSpPr>
                <p:cNvPr id="5142" name="Text Box 58"/>
                <p:cNvSpPr txBox="1">
                  <a:spLocks noChangeArrowheads="1"/>
                </p:cNvSpPr>
                <p:nvPr/>
              </p:nvSpPr>
              <p:spPr bwMode="auto">
                <a:xfrm rot="-5400000">
                  <a:off x="-182" y="2746"/>
                  <a:ext cx="824" cy="212"/>
                </a:xfrm>
                <a:prstGeom prst="rect">
                  <a:avLst/>
                </a:prstGeom>
                <a:noFill/>
                <a:ln w="25400">
                  <a:noFill/>
                  <a:miter lim="800000"/>
                  <a:headEnd/>
                  <a:tailEnd/>
                </a:ln>
              </p:spPr>
              <p:txBody>
                <a:bodyPr wrap="none">
                  <a:spAutoFit/>
                </a:bodyPr>
                <a:lstStyle/>
                <a:p>
                  <a:r>
                    <a:rPr lang="en-GB"/>
                    <a:t>[Substrate]</a:t>
                  </a:r>
                  <a:endParaRPr lang="en-US"/>
                </a:p>
              </p:txBody>
            </p:sp>
          </p:grpSp>
          <p:sp>
            <p:nvSpPr>
              <p:cNvPr id="5139" name="Text Box 59"/>
              <p:cNvSpPr txBox="1">
                <a:spLocks noChangeArrowheads="1"/>
              </p:cNvSpPr>
              <p:nvPr/>
            </p:nvSpPr>
            <p:spPr bwMode="auto">
              <a:xfrm>
                <a:off x="3123" y="1776"/>
                <a:ext cx="2525" cy="366"/>
              </a:xfrm>
              <a:prstGeom prst="rect">
                <a:avLst/>
              </a:prstGeom>
              <a:noFill/>
              <a:ln w="25400">
                <a:noFill/>
                <a:miter lim="800000"/>
                <a:headEnd/>
                <a:tailEnd/>
              </a:ln>
            </p:spPr>
            <p:txBody>
              <a:bodyPr wrap="none">
                <a:spAutoFit/>
              </a:bodyPr>
              <a:lstStyle/>
              <a:p>
                <a:r>
                  <a:rPr lang="en-GB"/>
                  <a:t>Degradation of phenanthrene in a soil </a:t>
                </a:r>
              </a:p>
              <a:p>
                <a:r>
                  <a:rPr lang="en-GB"/>
                  <a:t>by bacteria and fungi</a:t>
                </a:r>
                <a:endParaRPr lang="en-US"/>
              </a:p>
            </p:txBody>
          </p:sp>
        </p:grpSp>
        <p:pic>
          <p:nvPicPr>
            <p:cNvPr id="5137" name="Picture 63"/>
            <p:cNvPicPr>
              <a:picLocks noChangeAspect="1" noChangeArrowheads="1"/>
            </p:cNvPicPr>
            <p:nvPr/>
          </p:nvPicPr>
          <p:blipFill>
            <a:blip r:embed="rId3" cstate="print"/>
            <a:srcRect/>
            <a:stretch>
              <a:fillRect/>
            </a:stretch>
          </p:blipFill>
          <p:spPr bwMode="auto">
            <a:xfrm>
              <a:off x="4649" y="2387"/>
              <a:ext cx="615" cy="503"/>
            </a:xfrm>
            <a:prstGeom prst="rect">
              <a:avLst/>
            </a:prstGeom>
            <a:noFill/>
            <a:ln w="19050">
              <a:noFill/>
              <a:miter lim="800000"/>
              <a:headEnd/>
              <a:tailEnd type="none" w="med" len="lg"/>
            </a:ln>
          </p:spPr>
        </p:pic>
      </p:grpSp>
      <p:sp>
        <p:nvSpPr>
          <p:cNvPr id="21" name="Text Box 4"/>
          <p:cNvSpPr txBox="1">
            <a:spLocks noChangeArrowheads="1"/>
          </p:cNvSpPr>
          <p:nvPr/>
        </p:nvSpPr>
        <p:spPr bwMode="auto">
          <a:xfrm>
            <a:off x="0" y="5084763"/>
            <a:ext cx="2268538" cy="1223962"/>
          </a:xfrm>
          <a:prstGeom prst="rect">
            <a:avLst/>
          </a:prstGeom>
          <a:noFill/>
          <a:ln w="9525">
            <a:noFill/>
            <a:miter lim="800000"/>
            <a:headEnd/>
            <a:tailEnd/>
          </a:ln>
        </p:spPr>
        <p:txBody>
          <a:bodyPr>
            <a:spAutoFit/>
          </a:bodyPr>
          <a:lstStyle/>
          <a:p>
            <a:pPr algn="just">
              <a:defRPr/>
            </a:pPr>
            <a:r>
              <a:rPr lang="en-US" sz="1050" dirty="0"/>
              <a:t>Evolution of pyrene catabolism for 50 mg pyrene kg</a:t>
            </a:r>
            <a:r>
              <a:rPr lang="en-US" sz="1050" baseline="30000" dirty="0"/>
              <a:t>-1</a:t>
            </a:r>
            <a:r>
              <a:rPr lang="en-US" sz="1050" dirty="0"/>
              <a:t> (A), 2 x 50 mg pyrene kg</a:t>
            </a:r>
            <a:r>
              <a:rPr lang="en-US" sz="1050" baseline="30000" dirty="0"/>
              <a:t>-1</a:t>
            </a:r>
            <a:r>
              <a:rPr lang="en-US" sz="1050" dirty="0"/>
              <a:t> (B) and 4 x 50 mg pyrene kg</a:t>
            </a:r>
            <a:r>
              <a:rPr lang="en-US" sz="1050" baseline="30000" dirty="0"/>
              <a:t>-1 </a:t>
            </a:r>
            <a:r>
              <a:rPr lang="en-US" sz="1050" dirty="0"/>
              <a:t>(C) amendments, over 0 (</a:t>
            </a:r>
            <a:r>
              <a:rPr lang="en-US" sz="1050" dirty="0">
                <a:sym typeface="Wingdings 3" pitchFamily="18" charset="2"/>
              </a:rPr>
              <a:t></a:t>
            </a:r>
            <a:r>
              <a:rPr lang="en-US" sz="1050" dirty="0"/>
              <a:t>), 4 (</a:t>
            </a:r>
            <a:r>
              <a:rPr lang="en-US" sz="1050" dirty="0">
                <a:sym typeface="Wingdings 2" pitchFamily="18" charset="2"/>
              </a:rPr>
              <a:t></a:t>
            </a:r>
            <a:r>
              <a:rPr lang="en-US" sz="1050" dirty="0"/>
              <a:t>), 8(</a:t>
            </a:r>
            <a:r>
              <a:rPr lang="en-US" sz="1050" dirty="0">
                <a:sym typeface="Wingdings 2" pitchFamily="18" charset="2"/>
              </a:rPr>
              <a:t></a:t>
            </a:r>
            <a:r>
              <a:rPr lang="en-US" sz="1050" dirty="0"/>
              <a:t>) and 12(</a:t>
            </a:r>
            <a:r>
              <a:rPr lang="en-US" sz="1050" dirty="0">
                <a:sym typeface="Wingdings 3" pitchFamily="18" charset="2"/>
              </a:rPr>
              <a:t></a:t>
            </a:r>
            <a:r>
              <a:rPr lang="en-US" sz="1050" dirty="0"/>
              <a:t>) weeks soil-pyrene contact time. Error bars are the SEM of n=3.</a:t>
            </a:r>
          </a:p>
        </p:txBody>
      </p:sp>
      <p:grpSp>
        <p:nvGrpSpPr>
          <p:cNvPr id="5129" name="Group 5"/>
          <p:cNvGrpSpPr>
            <a:grpSpLocks/>
          </p:cNvGrpSpPr>
          <p:nvPr/>
        </p:nvGrpSpPr>
        <p:grpSpPr bwMode="auto">
          <a:xfrm>
            <a:off x="2483768" y="4941168"/>
            <a:ext cx="6658645" cy="1840632"/>
            <a:chOff x="113" y="436"/>
            <a:chExt cx="5699" cy="2178"/>
          </a:xfrm>
        </p:grpSpPr>
        <p:pic>
          <p:nvPicPr>
            <p:cNvPr id="5133" name="Picture 6"/>
            <p:cNvPicPr>
              <a:picLocks noChangeAspect="1" noChangeArrowheads="1"/>
            </p:cNvPicPr>
            <p:nvPr/>
          </p:nvPicPr>
          <p:blipFill>
            <a:blip r:embed="rId4" cstate="print"/>
            <a:srcRect/>
            <a:stretch>
              <a:fillRect/>
            </a:stretch>
          </p:blipFill>
          <p:spPr bwMode="auto">
            <a:xfrm>
              <a:off x="3797" y="436"/>
              <a:ext cx="2015" cy="2064"/>
            </a:xfrm>
            <a:prstGeom prst="rect">
              <a:avLst/>
            </a:prstGeom>
            <a:noFill/>
            <a:ln w="9525">
              <a:noFill/>
              <a:miter lim="800000"/>
              <a:headEnd/>
              <a:tailEnd/>
            </a:ln>
          </p:spPr>
        </p:pic>
        <p:pic>
          <p:nvPicPr>
            <p:cNvPr id="5134" name="Picture 7"/>
            <p:cNvPicPr>
              <a:picLocks noChangeAspect="1" noChangeArrowheads="1"/>
            </p:cNvPicPr>
            <p:nvPr/>
          </p:nvPicPr>
          <p:blipFill>
            <a:blip r:embed="rId5" cstate="print"/>
            <a:srcRect/>
            <a:stretch>
              <a:fillRect/>
            </a:stretch>
          </p:blipFill>
          <p:spPr bwMode="auto">
            <a:xfrm>
              <a:off x="1893" y="436"/>
              <a:ext cx="2129" cy="2064"/>
            </a:xfrm>
            <a:prstGeom prst="rect">
              <a:avLst/>
            </a:prstGeom>
            <a:noFill/>
            <a:ln w="9525">
              <a:noFill/>
              <a:miter lim="800000"/>
              <a:headEnd/>
              <a:tailEnd/>
            </a:ln>
          </p:spPr>
        </p:pic>
        <p:pic>
          <p:nvPicPr>
            <p:cNvPr id="5135" name="Picture 8"/>
            <p:cNvPicPr>
              <a:picLocks noChangeAspect="1" noChangeArrowheads="1"/>
            </p:cNvPicPr>
            <p:nvPr/>
          </p:nvPicPr>
          <p:blipFill>
            <a:blip r:embed="rId6" cstate="print"/>
            <a:srcRect/>
            <a:stretch>
              <a:fillRect/>
            </a:stretch>
          </p:blipFill>
          <p:spPr bwMode="auto">
            <a:xfrm>
              <a:off x="113" y="436"/>
              <a:ext cx="2127" cy="2060"/>
            </a:xfrm>
            <a:prstGeom prst="rect">
              <a:avLst/>
            </a:prstGeom>
            <a:noFill/>
            <a:ln w="9525">
              <a:noFill/>
              <a:miter lim="800000"/>
              <a:headEnd/>
              <a:tailEnd/>
            </a:ln>
          </p:spPr>
        </p:pic>
        <p:graphicFrame>
          <p:nvGraphicFramePr>
            <p:cNvPr id="5122" name="Object 2"/>
            <p:cNvGraphicFramePr>
              <a:graphicFrameLocks noChangeAspect="1"/>
            </p:cNvGraphicFramePr>
            <p:nvPr/>
          </p:nvGraphicFramePr>
          <p:xfrm>
            <a:off x="2789" y="2483"/>
            <a:ext cx="530" cy="131"/>
          </p:xfrm>
          <a:graphic>
            <a:graphicData uri="http://schemas.openxmlformats.org/presentationml/2006/ole">
              <p:oleObj spid="_x0000_s5122" name="SPW 6.0 Graph" r:id="rId7" imgW="842040" imgH="207360" progId="">
                <p:embed/>
              </p:oleObj>
            </a:graphicData>
          </a:graphic>
        </p:graphicFrame>
      </p:grpSp>
      <p:sp>
        <p:nvSpPr>
          <p:cNvPr id="5130" name="Text Box 11"/>
          <p:cNvSpPr txBox="1">
            <a:spLocks noChangeArrowheads="1"/>
          </p:cNvSpPr>
          <p:nvPr/>
        </p:nvSpPr>
        <p:spPr bwMode="auto">
          <a:xfrm>
            <a:off x="2771775" y="5013325"/>
            <a:ext cx="263525" cy="369888"/>
          </a:xfrm>
          <a:prstGeom prst="rect">
            <a:avLst/>
          </a:prstGeom>
          <a:noFill/>
          <a:ln w="9525">
            <a:noFill/>
            <a:miter lim="800000"/>
            <a:headEnd/>
            <a:tailEnd/>
          </a:ln>
        </p:spPr>
        <p:txBody>
          <a:bodyPr>
            <a:spAutoFit/>
          </a:bodyPr>
          <a:lstStyle/>
          <a:p>
            <a:r>
              <a:rPr lang="en-US" sz="1800"/>
              <a:t>A</a:t>
            </a:r>
          </a:p>
        </p:txBody>
      </p:sp>
      <p:sp>
        <p:nvSpPr>
          <p:cNvPr id="5131" name="Text Box 12"/>
          <p:cNvSpPr txBox="1">
            <a:spLocks noChangeArrowheads="1"/>
          </p:cNvSpPr>
          <p:nvPr/>
        </p:nvSpPr>
        <p:spPr bwMode="auto">
          <a:xfrm>
            <a:off x="5003800" y="4941888"/>
            <a:ext cx="247650" cy="368300"/>
          </a:xfrm>
          <a:prstGeom prst="rect">
            <a:avLst/>
          </a:prstGeom>
          <a:noFill/>
          <a:ln w="9525">
            <a:noFill/>
            <a:miter lim="800000"/>
            <a:headEnd/>
            <a:tailEnd/>
          </a:ln>
        </p:spPr>
        <p:txBody>
          <a:bodyPr>
            <a:spAutoFit/>
          </a:bodyPr>
          <a:lstStyle/>
          <a:p>
            <a:r>
              <a:rPr lang="en-US" sz="1800"/>
              <a:t>B</a:t>
            </a:r>
          </a:p>
        </p:txBody>
      </p:sp>
      <p:sp>
        <p:nvSpPr>
          <p:cNvPr id="5132" name="Text Box 13"/>
          <p:cNvSpPr txBox="1">
            <a:spLocks noChangeArrowheads="1"/>
          </p:cNvSpPr>
          <p:nvPr/>
        </p:nvSpPr>
        <p:spPr bwMode="auto">
          <a:xfrm>
            <a:off x="7019925" y="5013325"/>
            <a:ext cx="242888" cy="369888"/>
          </a:xfrm>
          <a:prstGeom prst="rect">
            <a:avLst/>
          </a:prstGeom>
          <a:noFill/>
          <a:ln w="9525">
            <a:noFill/>
            <a:miter lim="800000"/>
            <a:headEnd/>
            <a:tailEnd/>
          </a:ln>
        </p:spPr>
        <p:txBody>
          <a:bodyPr>
            <a:spAutoFit/>
          </a:bodyPr>
          <a:lstStyle/>
          <a:p>
            <a:r>
              <a:rPr lang="en-US" sz="1800"/>
              <a:t>C</a:t>
            </a:r>
          </a:p>
        </p:txBody>
      </p:sp>
      <p:sp>
        <p:nvSpPr>
          <p:cNvPr id="29" name="TextovéPole 28"/>
          <p:cNvSpPr txBox="1"/>
          <p:nvPr/>
        </p:nvSpPr>
        <p:spPr>
          <a:xfrm>
            <a:off x="2843808" y="5733256"/>
            <a:ext cx="481222" cy="338554"/>
          </a:xfrm>
          <a:prstGeom prst="rect">
            <a:avLst/>
          </a:prstGeom>
          <a:noFill/>
        </p:spPr>
        <p:txBody>
          <a:bodyPr wrap="none" rtlCol="0">
            <a:spAutoFit/>
          </a:bodyPr>
          <a:lstStyle/>
          <a:p>
            <a:r>
              <a:rPr lang="cs-CZ" dirty="0" err="1" smtClean="0"/>
              <a:t>lag</a:t>
            </a:r>
            <a:endParaRPr lang="cs-CZ" dirty="0"/>
          </a:p>
        </p:txBody>
      </p:sp>
      <p:cxnSp>
        <p:nvCxnSpPr>
          <p:cNvPr id="31" name="Přímá spojovací šipka 30"/>
          <p:cNvCxnSpPr>
            <a:stCxn id="29" idx="2"/>
          </p:cNvCxnSpPr>
          <p:nvPr/>
        </p:nvCxnSpPr>
        <p:spPr>
          <a:xfrm flipH="1">
            <a:off x="3059832" y="6071810"/>
            <a:ext cx="24587" cy="3095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cielo.isciii.es/img/revistas/im/v7n3/03-Diaz-Fig2.gif"/>
          <p:cNvPicPr>
            <a:picLocks noChangeAspect="1" noChangeArrowheads="1"/>
          </p:cNvPicPr>
          <p:nvPr/>
        </p:nvPicPr>
        <p:blipFill>
          <a:blip r:embed="rId2" cstate="print"/>
          <a:srcRect/>
          <a:stretch>
            <a:fillRect/>
          </a:stretch>
        </p:blipFill>
        <p:spPr bwMode="auto">
          <a:xfrm>
            <a:off x="3599949" y="3214563"/>
            <a:ext cx="5542464" cy="3643437"/>
          </a:xfrm>
          <a:prstGeom prst="rect">
            <a:avLst/>
          </a:prstGeom>
          <a:noFill/>
          <a:ln w="9525">
            <a:noFill/>
            <a:miter lim="800000"/>
            <a:headEnd/>
            <a:tailEnd/>
          </a:ln>
        </p:spPr>
      </p:pic>
      <p:sp>
        <p:nvSpPr>
          <p:cNvPr id="3" name="Nadpis 2"/>
          <p:cNvSpPr>
            <a:spLocks noGrp="1"/>
          </p:cNvSpPr>
          <p:nvPr>
            <p:ph type="title"/>
          </p:nvPr>
        </p:nvSpPr>
        <p:spPr/>
        <p:txBody>
          <a:bodyPr/>
          <a:lstStyle/>
          <a:p>
            <a:pPr>
              <a:defRPr/>
            </a:pPr>
            <a:r>
              <a:rPr lang="cs-CZ" dirty="0" smtClean="0"/>
              <a:t>Faktory biotransformace organických polutantů MO</a:t>
            </a:r>
            <a:endParaRPr lang="cs-CZ" dirty="0"/>
          </a:p>
        </p:txBody>
      </p:sp>
      <p:sp>
        <p:nvSpPr>
          <p:cNvPr id="36868" name="Zástupný symbol pro obsah 3"/>
          <p:cNvSpPr>
            <a:spLocks noGrp="1"/>
          </p:cNvSpPr>
          <p:nvPr>
            <p:ph idx="1"/>
          </p:nvPr>
        </p:nvSpPr>
        <p:spPr>
          <a:xfrm>
            <a:off x="250825" y="1052513"/>
            <a:ext cx="8642350" cy="5256212"/>
          </a:xfrm>
        </p:spPr>
        <p:txBody>
          <a:bodyPr/>
          <a:lstStyle/>
          <a:p>
            <a:r>
              <a:rPr lang="cs-CZ" sz="1800" b="1" dirty="0" smtClean="0"/>
              <a:t>faktory prostředí</a:t>
            </a:r>
          </a:p>
          <a:p>
            <a:r>
              <a:rPr lang="cs-CZ" sz="1800" dirty="0" smtClean="0"/>
              <a:t>vše, co ovlivní biodostupnost/osud látky</a:t>
            </a:r>
          </a:p>
          <a:p>
            <a:r>
              <a:rPr lang="cs-CZ" sz="1800" dirty="0" smtClean="0"/>
              <a:t>pH, T, kyslík, substrát (např. dostupný zdroj C), živiny (C/N/P - 100/10/1)</a:t>
            </a:r>
          </a:p>
          <a:p>
            <a:r>
              <a:rPr lang="cs-CZ" sz="1800" dirty="0" smtClean="0"/>
              <a:t>přítomnost dalších látek – </a:t>
            </a:r>
            <a:r>
              <a:rPr lang="cs-CZ" sz="1800" dirty="0" err="1" smtClean="0"/>
              <a:t>kosubstráty</a:t>
            </a:r>
            <a:r>
              <a:rPr lang="cs-CZ" sz="1800" dirty="0" smtClean="0"/>
              <a:t>, TEA apod.</a:t>
            </a:r>
          </a:p>
          <a:p>
            <a:r>
              <a:rPr lang="cs-CZ" sz="1800" dirty="0" smtClean="0"/>
              <a:t>potřeby MO - zejména dostatek vody (</a:t>
            </a:r>
            <a:r>
              <a:rPr lang="cs-CZ" sz="1800" dirty="0" err="1" smtClean="0"/>
              <a:t>a</a:t>
            </a:r>
            <a:r>
              <a:rPr lang="cs-CZ" sz="1800" baseline="-25000" dirty="0" err="1" smtClean="0"/>
              <a:t>w</a:t>
            </a:r>
            <a:r>
              <a:rPr lang="cs-CZ" sz="1800" dirty="0" smtClean="0"/>
              <a:t> </a:t>
            </a:r>
            <a:r>
              <a:rPr lang="en-US" sz="1800" dirty="0" smtClean="0"/>
              <a:t>&gt;</a:t>
            </a:r>
            <a:r>
              <a:rPr lang="cs-CZ" sz="1800" dirty="0" smtClean="0"/>
              <a:t> 0,96 pro </a:t>
            </a:r>
            <a:r>
              <a:rPr lang="cs-CZ" sz="1800" dirty="0" err="1" smtClean="0"/>
              <a:t>bct</a:t>
            </a:r>
            <a:r>
              <a:rPr lang="cs-CZ" sz="1800" dirty="0" smtClean="0"/>
              <a:t> a </a:t>
            </a:r>
            <a:r>
              <a:rPr lang="en-US" sz="1800" dirty="0" smtClean="0"/>
              <a:t>&gt;</a:t>
            </a:r>
            <a:r>
              <a:rPr lang="cs-CZ" sz="1800" dirty="0" smtClean="0"/>
              <a:t> 0,7 pro houby)</a:t>
            </a:r>
          </a:p>
        </p:txBody>
      </p:sp>
      <p:pic>
        <p:nvPicPr>
          <p:cNvPr id="38913" name="Picture 1"/>
          <p:cNvPicPr>
            <a:picLocks noChangeAspect="1" noChangeArrowheads="1"/>
          </p:cNvPicPr>
          <p:nvPr/>
        </p:nvPicPr>
        <p:blipFill>
          <a:blip r:embed="rId3" cstate="print"/>
          <a:srcRect/>
          <a:stretch>
            <a:fillRect/>
          </a:stretch>
        </p:blipFill>
        <p:spPr bwMode="auto">
          <a:xfrm>
            <a:off x="0" y="3284983"/>
            <a:ext cx="2568414" cy="3571429"/>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3"/>
                                        </p:tgtEl>
                                        <p:attrNameLst>
                                          <p:attrName>style.visibility</p:attrName>
                                        </p:attrNameLst>
                                      </p:cBhvr>
                                      <p:to>
                                        <p:strVal val="visible"/>
                                      </p:to>
                                    </p:set>
                                    <p:anim calcmode="lin" valueType="num">
                                      <p:cBhvr additive="base">
                                        <p:cTn id="7" dur="500" fill="hold"/>
                                        <p:tgtEl>
                                          <p:spTgt spid="38913"/>
                                        </p:tgtEl>
                                        <p:attrNameLst>
                                          <p:attrName>ppt_x</p:attrName>
                                        </p:attrNameLst>
                                      </p:cBhvr>
                                      <p:tavLst>
                                        <p:tav tm="0">
                                          <p:val>
                                            <p:strVal val="#ppt_x"/>
                                          </p:val>
                                        </p:tav>
                                        <p:tav tm="100000">
                                          <p:val>
                                            <p:strVal val="#ppt_x"/>
                                          </p:val>
                                        </p:tav>
                                      </p:tavLst>
                                    </p:anim>
                                    <p:anim calcmode="lin" valueType="num">
                                      <p:cBhvr additive="base">
                                        <p:cTn id="8" dur="500" fill="hold"/>
                                        <p:tgtEl>
                                          <p:spTgt spid="389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Faktory biotransformace organických polutantů MO</a:t>
            </a:r>
            <a:endParaRPr lang="cs-CZ" dirty="0"/>
          </a:p>
        </p:txBody>
      </p:sp>
      <p:sp>
        <p:nvSpPr>
          <p:cNvPr id="43011" name="Zástupný symbol pro obsah 2"/>
          <p:cNvSpPr>
            <a:spLocks noGrp="1"/>
          </p:cNvSpPr>
          <p:nvPr>
            <p:ph idx="1"/>
          </p:nvPr>
        </p:nvSpPr>
        <p:spPr>
          <a:xfrm>
            <a:off x="250825" y="1052513"/>
            <a:ext cx="8642350" cy="5256212"/>
          </a:xfrm>
        </p:spPr>
        <p:txBody>
          <a:bodyPr/>
          <a:lstStyle/>
          <a:p>
            <a:pPr>
              <a:buFont typeface="Arial" pitchFamily="34" charset="0"/>
              <a:buNone/>
            </a:pPr>
            <a:r>
              <a:rPr lang="cs-CZ" b="1" dirty="0" smtClean="0"/>
              <a:t>zásadní rozdíl mezi</a:t>
            </a:r>
          </a:p>
          <a:p>
            <a:r>
              <a:rPr lang="cs-CZ" b="1" dirty="0" smtClean="0"/>
              <a:t>anaerobní</a:t>
            </a:r>
          </a:p>
          <a:p>
            <a:pPr lvl="1"/>
            <a:r>
              <a:rPr lang="cs-CZ" dirty="0" smtClean="0"/>
              <a:t>podmínky bez kyslíku (např. sedimenty)</a:t>
            </a:r>
          </a:p>
          <a:p>
            <a:pPr lvl="1"/>
            <a:r>
              <a:rPr lang="cs-CZ" dirty="0" smtClean="0"/>
              <a:t>pomalá, delší aklimatizace</a:t>
            </a:r>
          </a:p>
          <a:p>
            <a:pPr lvl="1"/>
            <a:r>
              <a:rPr lang="cs-CZ" dirty="0" smtClean="0"/>
              <a:t>menší spektrum metabolických cest</a:t>
            </a:r>
          </a:p>
          <a:p>
            <a:pPr lvl="1"/>
            <a:r>
              <a:rPr lang="cs-CZ" dirty="0" smtClean="0"/>
              <a:t>v ideálním případě produkce CH</a:t>
            </a:r>
            <a:r>
              <a:rPr lang="cs-CZ" baseline="-25000" dirty="0" smtClean="0"/>
              <a:t>4</a:t>
            </a:r>
            <a:r>
              <a:rPr lang="cs-CZ" dirty="0" smtClean="0"/>
              <a:t> a CO</a:t>
            </a:r>
            <a:r>
              <a:rPr lang="cs-CZ" baseline="-25000" dirty="0" smtClean="0"/>
              <a:t>2</a:t>
            </a:r>
            <a:r>
              <a:rPr lang="cs-CZ" dirty="0" smtClean="0"/>
              <a:t> (jako v ČOV)</a:t>
            </a:r>
          </a:p>
          <a:p>
            <a:pPr lvl="1"/>
            <a:r>
              <a:rPr lang="cs-CZ" dirty="0" smtClean="0"/>
              <a:t>často ve spojitosti s redukčními pochody - reduktivní </a:t>
            </a:r>
            <a:r>
              <a:rPr lang="cs-CZ" dirty="0" err="1" smtClean="0"/>
              <a:t>dehalogenace</a:t>
            </a:r>
            <a:r>
              <a:rPr lang="cs-CZ" dirty="0" smtClean="0"/>
              <a:t>; např. propojení s denitrifikací, redukcí železa, </a:t>
            </a:r>
            <a:r>
              <a:rPr lang="cs-CZ" dirty="0" err="1" smtClean="0"/>
              <a:t>desulfurikací</a:t>
            </a:r>
            <a:endParaRPr lang="cs-CZ" dirty="0" smtClean="0"/>
          </a:p>
          <a:p>
            <a:endParaRPr lang="cs-CZ" b="1" dirty="0" smtClean="0"/>
          </a:p>
          <a:p>
            <a:r>
              <a:rPr lang="cs-CZ" b="1" dirty="0" smtClean="0"/>
              <a:t>aerobní</a:t>
            </a:r>
          </a:p>
          <a:p>
            <a:pPr lvl="1"/>
            <a:r>
              <a:rPr lang="cs-CZ" dirty="0" smtClean="0"/>
              <a:t>prostředí s kyslíkem</a:t>
            </a:r>
          </a:p>
          <a:p>
            <a:pPr lvl="1"/>
            <a:r>
              <a:rPr lang="cs-CZ" dirty="0" smtClean="0"/>
              <a:t>rychlejší, nutný např. pro vysoce redukované polutanty (</a:t>
            </a:r>
            <a:r>
              <a:rPr lang="cs-CZ" dirty="0" err="1" smtClean="0"/>
              <a:t>alkany</a:t>
            </a:r>
            <a:r>
              <a:rPr lang="cs-CZ" dirty="0" smtClean="0"/>
              <a:t> </a:t>
            </a:r>
            <a:r>
              <a:rPr lang="en-US" dirty="0" smtClean="0"/>
              <a:t>&gt;</a:t>
            </a:r>
            <a:r>
              <a:rPr lang="cs-CZ" dirty="0" smtClean="0"/>
              <a:t> C</a:t>
            </a:r>
            <a:r>
              <a:rPr lang="cs-CZ" baseline="-25000" dirty="0" smtClean="0"/>
              <a:t>16</a:t>
            </a:r>
            <a:r>
              <a:rPr lang="cs-CZ" dirty="0" smtClean="0"/>
              <a:t>)</a:t>
            </a:r>
          </a:p>
          <a:p>
            <a:pPr lvl="1"/>
            <a:r>
              <a:rPr lang="cs-CZ" dirty="0" smtClean="0"/>
              <a:t>vznik kyslíkatých meziproduktů</a:t>
            </a:r>
          </a:p>
          <a:p>
            <a:pPr lvl="1"/>
            <a:r>
              <a:rPr lang="cs-CZ" dirty="0" smtClean="0"/>
              <a:t>nutná určitá struktura POPs - např. halogenace brání v přístupu enzymů štěpících aromatický kruh - kombinace aero- a </a:t>
            </a:r>
            <a:r>
              <a:rPr lang="cs-CZ" dirty="0" err="1" smtClean="0"/>
              <a:t>anaero</a:t>
            </a:r>
            <a:r>
              <a:rPr lang="cs-CZ" dirty="0" smtClean="0"/>
              <a:t>- v </a:t>
            </a:r>
            <a:r>
              <a:rPr lang="cs-CZ" dirty="0" err="1" smtClean="0"/>
              <a:t>bioremediaci</a:t>
            </a:r>
            <a:endParaRPr lang="cs-CZ" dirty="0" smtClean="0"/>
          </a:p>
        </p:txBody>
      </p:sp>
      <p:pic>
        <p:nvPicPr>
          <p:cNvPr id="37892" name="Picture 2" descr="http://www.tut.ac.jp/english/newsletter/archive/no2/research_highlights/img/research01_img_00L.gif"/>
          <p:cNvPicPr>
            <a:picLocks noChangeAspect="1" noChangeArrowheads="1"/>
          </p:cNvPicPr>
          <p:nvPr/>
        </p:nvPicPr>
        <p:blipFill>
          <a:blip r:embed="rId2" cstate="print"/>
          <a:srcRect l="39299"/>
          <a:stretch>
            <a:fillRect/>
          </a:stretch>
        </p:blipFill>
        <p:spPr bwMode="auto">
          <a:xfrm>
            <a:off x="6156176" y="980728"/>
            <a:ext cx="2785169" cy="1758215"/>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1">
                                            <p:txEl>
                                              <p:pRg st="8" end="8"/>
                                            </p:txEl>
                                          </p:spTgt>
                                        </p:tgtEl>
                                        <p:attrNameLst>
                                          <p:attrName>style.visibility</p:attrName>
                                        </p:attrNameLst>
                                      </p:cBhvr>
                                      <p:to>
                                        <p:strVal val="visible"/>
                                      </p:to>
                                    </p:set>
                                    <p:anim calcmode="lin" valueType="num">
                                      <p:cBhvr additive="base">
                                        <p:cTn id="7" dur="500" fill="hold"/>
                                        <p:tgtEl>
                                          <p:spTgt spid="43011">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011">
                                            <p:txEl>
                                              <p:pRg st="9" end="9"/>
                                            </p:txEl>
                                          </p:spTgt>
                                        </p:tgtEl>
                                        <p:attrNameLst>
                                          <p:attrName>style.visibility</p:attrName>
                                        </p:attrNameLst>
                                      </p:cBhvr>
                                      <p:to>
                                        <p:strVal val="visible"/>
                                      </p:to>
                                    </p:set>
                                    <p:anim calcmode="lin" valueType="num">
                                      <p:cBhvr additive="base">
                                        <p:cTn id="11" dur="500" fill="hold"/>
                                        <p:tgtEl>
                                          <p:spTgt spid="43011">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3011">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011">
                                            <p:txEl>
                                              <p:pRg st="10" end="10"/>
                                            </p:txEl>
                                          </p:spTgt>
                                        </p:tgtEl>
                                        <p:attrNameLst>
                                          <p:attrName>style.visibility</p:attrName>
                                        </p:attrNameLst>
                                      </p:cBhvr>
                                      <p:to>
                                        <p:strVal val="visible"/>
                                      </p:to>
                                    </p:set>
                                    <p:anim calcmode="lin" valueType="num">
                                      <p:cBhvr additive="base">
                                        <p:cTn id="15" dur="500" fill="hold"/>
                                        <p:tgtEl>
                                          <p:spTgt spid="43011">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3011">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011">
                                            <p:txEl>
                                              <p:pRg st="11" end="11"/>
                                            </p:txEl>
                                          </p:spTgt>
                                        </p:tgtEl>
                                        <p:attrNameLst>
                                          <p:attrName>style.visibility</p:attrName>
                                        </p:attrNameLst>
                                      </p:cBhvr>
                                      <p:to>
                                        <p:strVal val="visible"/>
                                      </p:to>
                                    </p:set>
                                    <p:anim calcmode="lin" valueType="num">
                                      <p:cBhvr additive="base">
                                        <p:cTn id="19" dur="500" fill="hold"/>
                                        <p:tgtEl>
                                          <p:spTgt spid="43011">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3011">
                                            <p:txEl>
                                              <p:pRg st="12" end="12"/>
                                            </p:txEl>
                                          </p:spTgt>
                                        </p:tgtEl>
                                        <p:attrNameLst>
                                          <p:attrName>style.visibility</p:attrName>
                                        </p:attrNameLst>
                                      </p:cBhvr>
                                      <p:to>
                                        <p:strVal val="visible"/>
                                      </p:to>
                                    </p:set>
                                    <p:anim calcmode="lin" valueType="num">
                                      <p:cBhvr additive="base">
                                        <p:cTn id="23" dur="500" fill="hold"/>
                                        <p:tgtEl>
                                          <p:spTgt spid="43011">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301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Faktory biotransformace organických polutantů MO</a:t>
            </a:r>
            <a:endParaRPr lang="cs-CZ" dirty="0"/>
          </a:p>
        </p:txBody>
      </p:sp>
      <p:pic>
        <p:nvPicPr>
          <p:cNvPr id="38915" name="Picture 2"/>
          <p:cNvPicPr>
            <a:picLocks noChangeAspect="1" noChangeArrowheads="1"/>
          </p:cNvPicPr>
          <p:nvPr/>
        </p:nvPicPr>
        <p:blipFill>
          <a:blip r:embed="rId2" cstate="print"/>
          <a:srcRect/>
          <a:stretch>
            <a:fillRect/>
          </a:stretch>
        </p:blipFill>
        <p:spPr bwMode="auto">
          <a:xfrm>
            <a:off x="684213" y="1017588"/>
            <a:ext cx="8099425" cy="5840412"/>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3779912" cy="1196752"/>
          </a:xfrm>
        </p:spPr>
        <p:txBody>
          <a:bodyPr/>
          <a:lstStyle/>
          <a:p>
            <a:r>
              <a:rPr lang="cs-CZ" dirty="0" smtClean="0"/>
              <a:t>Faktory biotransformace organických polutantů MO</a:t>
            </a:r>
            <a:endParaRPr lang="cs-CZ" dirty="0"/>
          </a:p>
        </p:txBody>
      </p:sp>
      <p:pic>
        <p:nvPicPr>
          <p:cNvPr id="108546" name="Picture 2"/>
          <p:cNvPicPr>
            <a:picLocks noChangeAspect="1" noChangeArrowheads="1"/>
          </p:cNvPicPr>
          <p:nvPr/>
        </p:nvPicPr>
        <p:blipFill>
          <a:blip r:embed="rId2" cstate="print"/>
          <a:srcRect/>
          <a:stretch>
            <a:fillRect/>
          </a:stretch>
        </p:blipFill>
        <p:spPr bwMode="auto">
          <a:xfrm>
            <a:off x="3751263" y="0"/>
            <a:ext cx="5391150" cy="686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Faktory biotransformace organických polutantů MO</a:t>
            </a:r>
            <a:endParaRPr lang="cs-CZ" dirty="0"/>
          </a:p>
        </p:txBody>
      </p:sp>
      <p:sp>
        <p:nvSpPr>
          <p:cNvPr id="5" name="Zástupný symbol pro obsah 4"/>
          <p:cNvSpPr>
            <a:spLocks noGrp="1"/>
          </p:cNvSpPr>
          <p:nvPr>
            <p:ph idx="1"/>
          </p:nvPr>
        </p:nvSpPr>
        <p:spPr/>
        <p:txBody>
          <a:bodyPr/>
          <a:lstStyle/>
          <a:p>
            <a:r>
              <a:rPr lang="cs-CZ" dirty="0" smtClean="0"/>
              <a:t>často zapojeno více kroků</a:t>
            </a:r>
          </a:p>
          <a:p>
            <a:r>
              <a:rPr lang="cs-CZ" dirty="0" smtClean="0"/>
              <a:t>kombinace aero-/</a:t>
            </a:r>
            <a:r>
              <a:rPr lang="cs-CZ" dirty="0" err="1" smtClean="0"/>
              <a:t>anaero</a:t>
            </a:r>
            <a:r>
              <a:rPr lang="cs-CZ" dirty="0" smtClean="0"/>
              <a:t>-</a:t>
            </a:r>
            <a:r>
              <a:rPr lang="cs-CZ" dirty="0" err="1" smtClean="0"/>
              <a:t>bních</a:t>
            </a:r>
            <a:r>
              <a:rPr lang="cs-CZ" dirty="0" smtClean="0"/>
              <a:t/>
            </a:r>
            <a:br>
              <a:rPr lang="cs-CZ" dirty="0" smtClean="0"/>
            </a:br>
            <a:r>
              <a:rPr lang="cs-CZ" dirty="0" smtClean="0"/>
              <a:t>podmínek (i záměrně)</a:t>
            </a:r>
            <a:endParaRPr lang="cs-CZ" dirty="0"/>
          </a:p>
        </p:txBody>
      </p:sp>
      <p:pic>
        <p:nvPicPr>
          <p:cNvPr id="4" name="Picture 9" descr="178"/>
          <p:cNvPicPr>
            <a:picLocks noChangeAspect="1" noChangeArrowheads="1"/>
          </p:cNvPicPr>
          <p:nvPr/>
        </p:nvPicPr>
        <p:blipFill>
          <a:blip r:embed="rId2" cstate="print"/>
          <a:srcRect l="17607" t="6439" r="4575" b="24117"/>
          <a:stretch>
            <a:fillRect/>
          </a:stretch>
        </p:blipFill>
        <p:spPr bwMode="auto">
          <a:xfrm>
            <a:off x="4067944" y="996314"/>
            <a:ext cx="5076056" cy="5861685"/>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Základní mechanismy biotransformace </a:t>
            </a:r>
            <a:r>
              <a:rPr lang="cs-CZ" dirty="0" err="1" smtClean="0"/>
              <a:t>org</a:t>
            </a:r>
            <a:r>
              <a:rPr lang="cs-CZ" dirty="0" smtClean="0"/>
              <a:t>. polutantů MO</a:t>
            </a:r>
            <a:endParaRPr lang="cs-CZ" dirty="0"/>
          </a:p>
        </p:txBody>
      </p:sp>
      <p:sp>
        <p:nvSpPr>
          <p:cNvPr id="45059" name="Zástupný symbol pro obsah 2"/>
          <p:cNvSpPr>
            <a:spLocks noGrp="1"/>
          </p:cNvSpPr>
          <p:nvPr>
            <p:ph idx="1"/>
          </p:nvPr>
        </p:nvSpPr>
        <p:spPr>
          <a:xfrm>
            <a:off x="250825" y="1052513"/>
            <a:ext cx="8642350" cy="5256212"/>
          </a:xfrm>
        </p:spPr>
        <p:txBody>
          <a:bodyPr/>
          <a:lstStyle/>
          <a:p>
            <a:r>
              <a:rPr lang="cs-CZ" dirty="0" err="1" smtClean="0"/>
              <a:t>dealkylace</a:t>
            </a:r>
            <a:r>
              <a:rPr lang="cs-CZ" dirty="0" smtClean="0"/>
              <a:t>: odštěpení alkylu </a:t>
            </a:r>
          </a:p>
          <a:p>
            <a:r>
              <a:rPr lang="cs-CZ" dirty="0" err="1" smtClean="0"/>
              <a:t>dealkoxylace</a:t>
            </a:r>
            <a:r>
              <a:rPr lang="cs-CZ" dirty="0" smtClean="0"/>
              <a:t>: odštěpení </a:t>
            </a:r>
            <a:r>
              <a:rPr lang="cs-CZ" dirty="0" err="1" smtClean="0"/>
              <a:t>alkoxy</a:t>
            </a:r>
            <a:r>
              <a:rPr lang="cs-CZ" dirty="0" smtClean="0"/>
              <a:t> skupiny</a:t>
            </a:r>
          </a:p>
          <a:p>
            <a:r>
              <a:rPr lang="cs-CZ" dirty="0" smtClean="0"/>
              <a:t>dekarboxylace: </a:t>
            </a:r>
            <a:r>
              <a:rPr lang="en-US" dirty="0" smtClean="0"/>
              <a:t>-</a:t>
            </a:r>
            <a:r>
              <a:rPr lang="cs-CZ" dirty="0" smtClean="0"/>
              <a:t>COOH </a:t>
            </a:r>
            <a:r>
              <a:rPr lang="cs-CZ" dirty="0" smtClean="0">
                <a:sym typeface="Wingdings" pitchFamily="2" charset="2"/>
              </a:rPr>
              <a:t></a:t>
            </a:r>
            <a:r>
              <a:rPr lang="en-US" dirty="0" smtClean="0">
                <a:sym typeface="Wingdings" pitchFamily="2" charset="2"/>
              </a:rPr>
              <a:t> -COH </a:t>
            </a:r>
            <a:r>
              <a:rPr lang="cs-CZ" dirty="0" smtClean="0">
                <a:sym typeface="Wingdings" pitchFamily="2" charset="2"/>
              </a:rPr>
              <a:t>nebo -COOH  -CH</a:t>
            </a:r>
            <a:endParaRPr lang="cs-CZ" dirty="0" smtClean="0"/>
          </a:p>
          <a:p>
            <a:r>
              <a:rPr lang="cs-CZ" dirty="0" smtClean="0"/>
              <a:t>štěpení etherů</a:t>
            </a:r>
          </a:p>
          <a:p>
            <a:r>
              <a:rPr lang="cs-CZ" dirty="0" smtClean="0"/>
              <a:t>hydrolýza: adice vody </a:t>
            </a:r>
            <a:r>
              <a:rPr lang="cs-CZ" dirty="0" smtClean="0">
                <a:sym typeface="Wingdings" pitchFamily="2" charset="2"/>
              </a:rPr>
              <a:t></a:t>
            </a:r>
            <a:r>
              <a:rPr lang="en-US" dirty="0" smtClean="0">
                <a:sym typeface="Wingdings" pitchFamily="2" charset="2"/>
              </a:rPr>
              <a:t> </a:t>
            </a:r>
            <a:r>
              <a:rPr lang="cs-CZ" dirty="0" smtClean="0">
                <a:sym typeface="Wingdings" pitchFamily="2" charset="2"/>
              </a:rPr>
              <a:t>-OH či -COOH</a:t>
            </a:r>
          </a:p>
          <a:p>
            <a:r>
              <a:rPr lang="cs-CZ" dirty="0" smtClean="0"/>
              <a:t>oxidace: -OH </a:t>
            </a:r>
            <a:r>
              <a:rPr lang="cs-CZ" dirty="0" smtClean="0">
                <a:sym typeface="Wingdings" pitchFamily="2" charset="2"/>
              </a:rPr>
              <a:t> -COH či -COOH nebo epoxid</a:t>
            </a:r>
            <a:endParaRPr lang="cs-CZ" dirty="0" smtClean="0"/>
          </a:p>
          <a:p>
            <a:r>
              <a:rPr lang="cs-CZ" dirty="0" smtClean="0"/>
              <a:t>hydroxylace: připojení -OH</a:t>
            </a:r>
          </a:p>
          <a:p>
            <a:r>
              <a:rPr lang="cs-CZ" dirty="0" smtClean="0"/>
              <a:t>epoxidace</a:t>
            </a:r>
          </a:p>
          <a:p>
            <a:r>
              <a:rPr lang="cs-CZ" dirty="0" err="1" smtClean="0"/>
              <a:t>methylace</a:t>
            </a:r>
            <a:r>
              <a:rPr lang="cs-CZ" dirty="0" smtClean="0"/>
              <a:t>: vznik </a:t>
            </a:r>
            <a:r>
              <a:rPr lang="cs-CZ" dirty="0" err="1" smtClean="0"/>
              <a:t>methyletherů</a:t>
            </a:r>
            <a:r>
              <a:rPr lang="cs-CZ" dirty="0" smtClean="0"/>
              <a:t> </a:t>
            </a:r>
          </a:p>
          <a:p>
            <a:r>
              <a:rPr lang="cs-CZ" dirty="0" smtClean="0"/>
              <a:t>vznik nebo štěpení aromatického kruhu (např. aromatická oxidace) </a:t>
            </a:r>
          </a:p>
          <a:p>
            <a:r>
              <a:rPr lang="cs-CZ" dirty="0" smtClean="0"/>
              <a:t>redukce: např. -NO</a:t>
            </a:r>
            <a:r>
              <a:rPr lang="cs-CZ" baseline="-25000" dirty="0" smtClean="0"/>
              <a:t>2</a:t>
            </a:r>
            <a:r>
              <a:rPr lang="cs-CZ" dirty="0" smtClean="0"/>
              <a:t> </a:t>
            </a:r>
            <a:r>
              <a:rPr lang="cs-CZ" dirty="0" smtClean="0">
                <a:sym typeface="Wingdings" pitchFamily="2" charset="2"/>
              </a:rPr>
              <a:t></a:t>
            </a:r>
            <a:r>
              <a:rPr lang="en-US" dirty="0" smtClean="0">
                <a:sym typeface="Wingdings" pitchFamily="2" charset="2"/>
              </a:rPr>
              <a:t> -NH</a:t>
            </a:r>
            <a:r>
              <a:rPr lang="en-US" baseline="-25000" dirty="0" smtClean="0">
                <a:sym typeface="Wingdings" pitchFamily="2" charset="2"/>
              </a:rPr>
              <a:t>2</a:t>
            </a:r>
            <a:endParaRPr lang="cs-CZ" baseline="-25000" dirty="0" smtClean="0">
              <a:sym typeface="Wingdings" pitchFamily="2" charset="2"/>
            </a:endParaRPr>
          </a:p>
          <a:p>
            <a:r>
              <a:rPr lang="cs-CZ" dirty="0" err="1" smtClean="0"/>
              <a:t>dehalogenace</a:t>
            </a:r>
            <a:r>
              <a:rPr lang="cs-CZ" dirty="0" smtClean="0"/>
              <a:t>: -X </a:t>
            </a:r>
            <a:r>
              <a:rPr lang="cs-CZ" dirty="0" smtClean="0">
                <a:sym typeface="Wingdings" pitchFamily="2" charset="2"/>
              </a:rPr>
              <a:t></a:t>
            </a:r>
            <a:r>
              <a:rPr lang="en-US" dirty="0" smtClean="0">
                <a:sym typeface="Wingdings" pitchFamily="2" charset="2"/>
              </a:rPr>
              <a:t> </a:t>
            </a:r>
            <a:r>
              <a:rPr lang="cs-CZ" dirty="0" smtClean="0">
                <a:sym typeface="Wingdings" pitchFamily="2" charset="2"/>
              </a:rPr>
              <a:t>-</a:t>
            </a:r>
            <a:r>
              <a:rPr lang="en-US" dirty="0" smtClean="0">
                <a:sym typeface="Wingdings" pitchFamily="2" charset="2"/>
              </a:rPr>
              <a:t>H</a:t>
            </a:r>
            <a:r>
              <a:rPr lang="cs-CZ" dirty="0" smtClean="0">
                <a:sym typeface="Wingdings" pitchFamily="2" charset="2"/>
              </a:rPr>
              <a:t> (</a:t>
            </a:r>
            <a:r>
              <a:rPr lang="cs-CZ" dirty="0" err="1" smtClean="0">
                <a:sym typeface="Wingdings" pitchFamily="2" charset="2"/>
              </a:rPr>
              <a:t>hydrolitická</a:t>
            </a:r>
            <a:r>
              <a:rPr lang="cs-CZ" dirty="0" smtClean="0">
                <a:sym typeface="Wingdings" pitchFamily="2" charset="2"/>
              </a:rPr>
              <a:t>, reduktivní, </a:t>
            </a:r>
            <a:br>
              <a:rPr lang="cs-CZ" dirty="0" smtClean="0">
                <a:sym typeface="Wingdings" pitchFamily="2" charset="2"/>
              </a:rPr>
            </a:br>
            <a:r>
              <a:rPr lang="cs-CZ" dirty="0" err="1" smtClean="0">
                <a:sym typeface="Wingdings" pitchFamily="2" charset="2"/>
              </a:rPr>
              <a:t>dehydrodehalogenace</a:t>
            </a:r>
            <a:r>
              <a:rPr lang="cs-CZ" dirty="0" smtClean="0">
                <a:sym typeface="Wingdings" pitchFamily="2" charset="2"/>
              </a:rPr>
              <a:t>)</a:t>
            </a:r>
          </a:p>
          <a:p>
            <a:endParaRPr lang="en-US" baseline="-25000" dirty="0" smtClean="0">
              <a:sym typeface="Wingdings" pitchFamily="2" charset="2"/>
            </a:endParaRPr>
          </a:p>
        </p:txBody>
      </p:sp>
      <p:pic>
        <p:nvPicPr>
          <p:cNvPr id="45060" name="Picture 2" descr="http://www.annualreviews.org/na101/home/literatum/publisher/ar/journals/content/micro/1996/micro.1996.50.issue-1/annurev.micro.50.1.553/production/images/medium/mi50_0553_1.gif"/>
          <p:cNvPicPr>
            <a:picLocks noChangeAspect="1" noChangeArrowheads="1"/>
          </p:cNvPicPr>
          <p:nvPr/>
        </p:nvPicPr>
        <p:blipFill>
          <a:blip r:embed="rId2" cstate="print"/>
          <a:srcRect r="66736"/>
          <a:stretch>
            <a:fillRect/>
          </a:stretch>
        </p:blipFill>
        <p:spPr bwMode="auto">
          <a:xfrm>
            <a:off x="7698714" y="5085183"/>
            <a:ext cx="1445286" cy="1771229"/>
          </a:xfrm>
          <a:prstGeom prst="rect">
            <a:avLst/>
          </a:prstGeom>
          <a:noFill/>
          <a:ln w="9525">
            <a:solidFill>
              <a:schemeClr val="accent1"/>
            </a:solidFill>
            <a:miter lim="800000"/>
            <a:headEnd/>
            <a:tailEnd/>
          </a:ln>
        </p:spPr>
      </p:pic>
      <p:sp>
        <p:nvSpPr>
          <p:cNvPr id="5" name="Šipka doprava 4"/>
          <p:cNvSpPr/>
          <p:nvPr/>
        </p:nvSpPr>
        <p:spPr>
          <a:xfrm rot="1557022">
            <a:off x="6672280" y="5003227"/>
            <a:ext cx="1008062"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04449" name="Picture 1"/>
          <p:cNvPicPr>
            <a:picLocks noChangeAspect="1" noChangeArrowheads="1"/>
          </p:cNvPicPr>
          <p:nvPr/>
        </p:nvPicPr>
        <p:blipFill>
          <a:blip r:embed="rId3" cstate="print"/>
          <a:srcRect/>
          <a:stretch>
            <a:fillRect/>
          </a:stretch>
        </p:blipFill>
        <p:spPr bwMode="auto">
          <a:xfrm>
            <a:off x="5148064" y="2492896"/>
            <a:ext cx="2181225" cy="495300"/>
          </a:xfrm>
          <a:prstGeom prst="rect">
            <a:avLst/>
          </a:prstGeom>
          <a:noFill/>
          <a:ln w="9525">
            <a:solidFill>
              <a:schemeClr val="accent1"/>
            </a:solidFill>
            <a:miter lim="800000"/>
            <a:headEnd/>
            <a:tailEnd/>
          </a:ln>
        </p:spPr>
      </p:pic>
      <p:pic>
        <p:nvPicPr>
          <p:cNvPr id="104450" name="Picture 2"/>
          <p:cNvPicPr>
            <a:picLocks noChangeAspect="1" noChangeArrowheads="1"/>
          </p:cNvPicPr>
          <p:nvPr/>
        </p:nvPicPr>
        <p:blipFill>
          <a:blip r:embed="rId4" cstate="print"/>
          <a:srcRect/>
          <a:stretch>
            <a:fillRect/>
          </a:stretch>
        </p:blipFill>
        <p:spPr bwMode="auto">
          <a:xfrm>
            <a:off x="3635896" y="3429000"/>
            <a:ext cx="1066800" cy="28575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l="62167" t="8482" r="3223" b="1462"/>
          <a:stretch>
            <a:fillRect/>
          </a:stretch>
        </p:blipFill>
        <p:spPr bwMode="auto">
          <a:xfrm>
            <a:off x="4427538" y="-3175"/>
            <a:ext cx="4714875" cy="6861175"/>
          </a:xfrm>
          <a:prstGeom prst="rect">
            <a:avLst/>
          </a:prstGeom>
          <a:noFill/>
          <a:ln w="9525">
            <a:noFill/>
            <a:miter lim="800000"/>
            <a:headEnd/>
            <a:tailEnd/>
          </a:ln>
        </p:spPr>
      </p:pic>
      <p:sp>
        <p:nvSpPr>
          <p:cNvPr id="4" name="Nadpis 3"/>
          <p:cNvSpPr>
            <a:spLocks noGrp="1"/>
          </p:cNvSpPr>
          <p:nvPr>
            <p:ph type="title"/>
          </p:nvPr>
        </p:nvSpPr>
        <p:spPr>
          <a:xfrm>
            <a:off x="0" y="0"/>
            <a:ext cx="4284663" cy="1125538"/>
          </a:xfrm>
        </p:spPr>
        <p:txBody>
          <a:bodyPr/>
          <a:lstStyle/>
          <a:p>
            <a:pPr>
              <a:defRPr/>
            </a:pPr>
            <a:r>
              <a:rPr lang="cs-CZ" dirty="0" smtClean="0"/>
              <a:t>Základní mechanismy biotransformace </a:t>
            </a:r>
            <a:r>
              <a:rPr lang="cs-CZ" dirty="0" err="1" smtClean="0"/>
              <a:t>org</a:t>
            </a:r>
            <a:r>
              <a:rPr lang="cs-CZ" dirty="0" smtClean="0"/>
              <a:t>. polutantů MO</a:t>
            </a:r>
            <a:endParaRPr lang="cs-CZ" dirty="0"/>
          </a:p>
        </p:txBody>
      </p:sp>
      <p:sp>
        <p:nvSpPr>
          <p:cNvPr id="5" name="Zástupný symbol pro obsah 2"/>
          <p:cNvSpPr txBox="1">
            <a:spLocks/>
          </p:cNvSpPr>
          <p:nvPr/>
        </p:nvSpPr>
        <p:spPr>
          <a:xfrm>
            <a:off x="250825" y="1268413"/>
            <a:ext cx="8642350" cy="5040312"/>
          </a:xfrm>
          <a:prstGeom prst="rect">
            <a:avLst/>
          </a:prstGeom>
        </p:spPr>
        <p:txBody>
          <a:bodyPr/>
          <a:lstStyle/>
          <a:p>
            <a:pPr marL="176213" indent="-165100" eaLnBrk="0" hangingPunct="0">
              <a:spcAft>
                <a:spcPts val="600"/>
              </a:spcAft>
              <a:buClr>
                <a:schemeClr val="accent1"/>
              </a:buClr>
              <a:buFont typeface="Arial" pitchFamily="34" charset="0"/>
              <a:buNone/>
              <a:defRPr/>
            </a:pPr>
            <a:r>
              <a:rPr lang="cs-CZ" sz="2000" dirty="0">
                <a:solidFill>
                  <a:srgbClr val="818184"/>
                </a:solidFill>
                <a:latin typeface="+mn-lt"/>
              </a:rPr>
              <a:t>Hydrolýza</a:t>
            </a:r>
            <a:endParaRPr lang="cs-CZ" sz="2000" b="0" dirty="0">
              <a:solidFill>
                <a:srgbClr val="818184"/>
              </a:solidFill>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l="1849" t="3534" r="5936" b="3896"/>
          <a:stretch>
            <a:fillRect/>
          </a:stretch>
        </p:blipFill>
        <p:spPr bwMode="auto">
          <a:xfrm>
            <a:off x="3276600" y="919163"/>
            <a:ext cx="5867400" cy="5937250"/>
          </a:xfrm>
          <a:prstGeom prst="rect">
            <a:avLst/>
          </a:prstGeom>
          <a:noFill/>
          <a:ln w="9525">
            <a:solidFill>
              <a:srgbClr val="000000"/>
            </a:solidFill>
            <a:miter lim="800000"/>
            <a:headEnd/>
            <a:tailEnd/>
          </a:ln>
        </p:spPr>
      </p:pic>
      <p:sp>
        <p:nvSpPr>
          <p:cNvPr id="3" name="Zástupný symbol pro obsah 2"/>
          <p:cNvSpPr txBox="1">
            <a:spLocks/>
          </p:cNvSpPr>
          <p:nvPr/>
        </p:nvSpPr>
        <p:spPr>
          <a:xfrm>
            <a:off x="107950" y="1052513"/>
            <a:ext cx="8785225" cy="5256212"/>
          </a:xfrm>
          <a:prstGeom prst="rect">
            <a:avLst/>
          </a:prstGeom>
        </p:spPr>
        <p:txBody>
          <a:bodyPr/>
          <a:lstStyle/>
          <a:p>
            <a:pPr marL="176213" indent="-165100" eaLnBrk="0" hangingPunct="0">
              <a:spcAft>
                <a:spcPts val="600"/>
              </a:spcAft>
              <a:buClr>
                <a:schemeClr val="accent1"/>
              </a:buClr>
              <a:buFont typeface="Arial" pitchFamily="34" charset="0"/>
              <a:buNone/>
              <a:defRPr/>
            </a:pPr>
            <a:r>
              <a:rPr lang="cs-CZ" sz="1800" dirty="0">
                <a:solidFill>
                  <a:srgbClr val="818184"/>
                </a:solidFill>
                <a:latin typeface="+mn-lt"/>
              </a:rPr>
              <a:t>Štěpení benzenového jádra</a:t>
            </a:r>
          </a:p>
        </p:txBody>
      </p:sp>
      <p:sp>
        <p:nvSpPr>
          <p:cNvPr id="4" name="Nadpis 3"/>
          <p:cNvSpPr>
            <a:spLocks noGrp="1"/>
          </p:cNvSpPr>
          <p:nvPr>
            <p:ph type="title"/>
          </p:nvPr>
        </p:nvSpPr>
        <p:spPr/>
        <p:txBody>
          <a:bodyPr/>
          <a:lstStyle/>
          <a:p>
            <a:pPr>
              <a:defRPr/>
            </a:pPr>
            <a:r>
              <a:rPr lang="cs-CZ" dirty="0" smtClean="0"/>
              <a:t>Základní mechanismy biotransformace </a:t>
            </a:r>
            <a:r>
              <a:rPr lang="cs-CZ" dirty="0" err="1" smtClean="0"/>
              <a:t>org</a:t>
            </a:r>
            <a:r>
              <a:rPr lang="cs-CZ" dirty="0" smtClean="0"/>
              <a:t>. polutantů MO</a:t>
            </a:r>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3924300" cy="928688"/>
          </a:xfrm>
        </p:spPr>
        <p:txBody>
          <a:bodyPr/>
          <a:lstStyle/>
          <a:p>
            <a:pPr>
              <a:defRPr/>
            </a:pPr>
            <a:r>
              <a:rPr lang="cs-CZ" dirty="0" smtClean="0"/>
              <a:t>Příklady struktur organických polutantů</a:t>
            </a:r>
            <a:endParaRPr lang="cs-CZ" dirty="0"/>
          </a:p>
        </p:txBody>
      </p:sp>
      <p:pic>
        <p:nvPicPr>
          <p:cNvPr id="26627" name="Picture 2"/>
          <p:cNvPicPr>
            <a:picLocks noChangeAspect="1" noChangeArrowheads="1"/>
          </p:cNvPicPr>
          <p:nvPr/>
        </p:nvPicPr>
        <p:blipFill>
          <a:blip r:embed="rId2" cstate="print"/>
          <a:srcRect/>
          <a:stretch>
            <a:fillRect/>
          </a:stretch>
        </p:blipFill>
        <p:spPr bwMode="auto">
          <a:xfrm>
            <a:off x="3995738" y="-6350"/>
            <a:ext cx="5113337" cy="6862763"/>
          </a:xfrm>
          <a:prstGeom prst="rect">
            <a:avLst/>
          </a:prstGeom>
          <a:noFill/>
          <a:ln w="9525">
            <a:noFill/>
            <a:miter lim="800000"/>
            <a:headEnd/>
            <a:tailEnd/>
          </a:ln>
        </p:spPr>
      </p:pic>
      <p:pic>
        <p:nvPicPr>
          <p:cNvPr id="26628" name="Picture 5" descr="http://upload.wikimedia.org/wikipedia/commons/thumb/d/d2/2%2C4-Dichlorophenoxyacetic_acid_structure.svg/200px-2%2C4-Dichlorophenoxyacetic_acid_structure.svg.png">
            <a:hlinkClick r:id="rId3" tooltip="2,4-Dichlorophenoxyacetic acid"/>
          </p:cNvPr>
          <p:cNvPicPr>
            <a:picLocks noChangeAspect="1" noChangeArrowheads="1"/>
          </p:cNvPicPr>
          <p:nvPr/>
        </p:nvPicPr>
        <p:blipFill>
          <a:blip r:embed="rId4" cstate="print"/>
          <a:srcRect/>
          <a:stretch>
            <a:fillRect/>
          </a:stretch>
        </p:blipFill>
        <p:spPr bwMode="auto">
          <a:xfrm>
            <a:off x="468313" y="1196975"/>
            <a:ext cx="1770062" cy="947738"/>
          </a:xfrm>
          <a:prstGeom prst="rect">
            <a:avLst/>
          </a:prstGeom>
          <a:noFill/>
          <a:ln w="9525">
            <a:noFill/>
            <a:miter lim="800000"/>
            <a:headEnd/>
            <a:tailEnd/>
          </a:ln>
        </p:spPr>
      </p:pic>
      <p:sp>
        <p:nvSpPr>
          <p:cNvPr id="26629" name="TextovéPole 4"/>
          <p:cNvSpPr txBox="1">
            <a:spLocks noChangeArrowheads="1"/>
          </p:cNvSpPr>
          <p:nvPr/>
        </p:nvSpPr>
        <p:spPr bwMode="auto">
          <a:xfrm>
            <a:off x="107950" y="1052513"/>
            <a:ext cx="2728913" cy="246062"/>
          </a:xfrm>
          <a:prstGeom prst="rect">
            <a:avLst/>
          </a:prstGeom>
          <a:noFill/>
          <a:ln w="9525">
            <a:noFill/>
            <a:miter lim="800000"/>
            <a:headEnd/>
            <a:tailEnd/>
          </a:ln>
        </p:spPr>
        <p:txBody>
          <a:bodyPr wrap="none">
            <a:spAutoFit/>
          </a:bodyPr>
          <a:lstStyle/>
          <a:p>
            <a:r>
              <a:rPr lang="cs-CZ" sz="1000" b="0"/>
              <a:t>2,4 – D (2,4 – dichlorofenoxyoctová kyselina)</a:t>
            </a:r>
          </a:p>
        </p:txBody>
      </p:sp>
      <p:pic>
        <p:nvPicPr>
          <p:cNvPr id="26630" name="Picture 7" descr="http://upload.wikimedia.org/wikipedia/commons/thumb/a/a5/Dicamba.png/150px-Dicamba.png">
            <a:hlinkClick r:id="rId5"/>
          </p:cNvPr>
          <p:cNvPicPr>
            <a:picLocks noChangeAspect="1" noChangeArrowheads="1"/>
          </p:cNvPicPr>
          <p:nvPr/>
        </p:nvPicPr>
        <p:blipFill>
          <a:blip r:embed="rId6" cstate="print"/>
          <a:srcRect/>
          <a:stretch>
            <a:fillRect/>
          </a:stretch>
        </p:blipFill>
        <p:spPr bwMode="auto">
          <a:xfrm>
            <a:off x="2987675" y="1700213"/>
            <a:ext cx="885825" cy="939800"/>
          </a:xfrm>
          <a:prstGeom prst="rect">
            <a:avLst/>
          </a:prstGeom>
          <a:noFill/>
          <a:ln w="9525">
            <a:noFill/>
            <a:miter lim="800000"/>
            <a:headEnd/>
            <a:tailEnd/>
          </a:ln>
        </p:spPr>
      </p:pic>
      <p:sp>
        <p:nvSpPr>
          <p:cNvPr id="26631" name="TextovéPole 6"/>
          <p:cNvSpPr txBox="1">
            <a:spLocks noChangeArrowheads="1"/>
          </p:cNvSpPr>
          <p:nvPr/>
        </p:nvSpPr>
        <p:spPr bwMode="auto">
          <a:xfrm>
            <a:off x="2987675" y="1341438"/>
            <a:ext cx="760413" cy="246062"/>
          </a:xfrm>
          <a:prstGeom prst="rect">
            <a:avLst/>
          </a:prstGeom>
          <a:noFill/>
          <a:ln w="9525">
            <a:noFill/>
            <a:miter lim="800000"/>
            <a:headEnd/>
            <a:tailEnd/>
          </a:ln>
        </p:spPr>
        <p:txBody>
          <a:bodyPr wrap="none">
            <a:spAutoFit/>
          </a:bodyPr>
          <a:lstStyle/>
          <a:p>
            <a:r>
              <a:rPr lang="cs-CZ" sz="1000" b="0"/>
              <a:t>Dicambda</a:t>
            </a:r>
          </a:p>
        </p:txBody>
      </p:sp>
      <p:pic>
        <p:nvPicPr>
          <p:cNvPr id="26632" name="Picture 9" descr="http://upload.wikimedia.org/wikipedia/commons/thumb/6/60/Picloram.png/200px-Picloram.png">
            <a:hlinkClick r:id="rId7"/>
          </p:cNvPr>
          <p:cNvPicPr>
            <a:picLocks noChangeAspect="1" noChangeArrowheads="1"/>
          </p:cNvPicPr>
          <p:nvPr/>
        </p:nvPicPr>
        <p:blipFill>
          <a:blip r:embed="rId8" cstate="print"/>
          <a:srcRect/>
          <a:stretch>
            <a:fillRect/>
          </a:stretch>
        </p:blipFill>
        <p:spPr bwMode="auto">
          <a:xfrm>
            <a:off x="468313" y="2492375"/>
            <a:ext cx="1201737" cy="985838"/>
          </a:xfrm>
          <a:prstGeom prst="rect">
            <a:avLst/>
          </a:prstGeom>
          <a:noFill/>
          <a:ln w="9525">
            <a:noFill/>
            <a:miter lim="800000"/>
            <a:headEnd/>
            <a:tailEnd/>
          </a:ln>
        </p:spPr>
      </p:pic>
      <p:sp>
        <p:nvSpPr>
          <p:cNvPr id="26633" name="TextovéPole 8"/>
          <p:cNvSpPr txBox="1">
            <a:spLocks noChangeArrowheads="1"/>
          </p:cNvSpPr>
          <p:nvPr/>
        </p:nvSpPr>
        <p:spPr bwMode="auto">
          <a:xfrm>
            <a:off x="684213" y="2276475"/>
            <a:ext cx="682625" cy="246063"/>
          </a:xfrm>
          <a:prstGeom prst="rect">
            <a:avLst/>
          </a:prstGeom>
          <a:noFill/>
          <a:ln w="9525">
            <a:noFill/>
            <a:miter lim="800000"/>
            <a:headEnd/>
            <a:tailEnd/>
          </a:ln>
        </p:spPr>
        <p:txBody>
          <a:bodyPr wrap="none">
            <a:spAutoFit/>
          </a:bodyPr>
          <a:lstStyle/>
          <a:p>
            <a:r>
              <a:rPr lang="cs-CZ" sz="1000" b="0"/>
              <a:t>Picloram</a:t>
            </a:r>
          </a:p>
        </p:txBody>
      </p:sp>
      <p:pic>
        <p:nvPicPr>
          <p:cNvPr id="26634" name="Picture 11" descr="http://upload.wikimedia.org/wikipedia/commons/thumb/7/73/Paraquat.svg/200px-Paraquat.svg.png">
            <a:hlinkClick r:id="rId9"/>
          </p:cNvPr>
          <p:cNvPicPr>
            <a:picLocks noChangeAspect="1" noChangeArrowheads="1"/>
          </p:cNvPicPr>
          <p:nvPr/>
        </p:nvPicPr>
        <p:blipFill>
          <a:blip r:embed="rId10" cstate="print"/>
          <a:srcRect/>
          <a:stretch>
            <a:fillRect/>
          </a:stretch>
        </p:blipFill>
        <p:spPr bwMode="auto">
          <a:xfrm>
            <a:off x="2124075" y="3357563"/>
            <a:ext cx="1905000" cy="609600"/>
          </a:xfrm>
          <a:prstGeom prst="rect">
            <a:avLst/>
          </a:prstGeom>
          <a:noFill/>
          <a:ln w="9525">
            <a:noFill/>
            <a:miter lim="800000"/>
            <a:headEnd/>
            <a:tailEnd/>
          </a:ln>
        </p:spPr>
      </p:pic>
      <p:sp>
        <p:nvSpPr>
          <p:cNvPr id="26635" name="TextovéPole 10"/>
          <p:cNvSpPr txBox="1">
            <a:spLocks noChangeArrowheads="1"/>
          </p:cNvSpPr>
          <p:nvPr/>
        </p:nvSpPr>
        <p:spPr bwMode="auto">
          <a:xfrm>
            <a:off x="2700338" y="2924175"/>
            <a:ext cx="700087" cy="247650"/>
          </a:xfrm>
          <a:prstGeom prst="rect">
            <a:avLst/>
          </a:prstGeom>
          <a:noFill/>
          <a:ln w="9525">
            <a:noFill/>
            <a:miter lim="800000"/>
            <a:headEnd/>
            <a:tailEnd/>
          </a:ln>
        </p:spPr>
        <p:txBody>
          <a:bodyPr wrap="none">
            <a:spAutoFit/>
          </a:bodyPr>
          <a:lstStyle/>
          <a:p>
            <a:r>
              <a:rPr lang="cs-CZ" sz="1000" b="0"/>
              <a:t>Paraquat</a:t>
            </a:r>
          </a:p>
        </p:txBody>
      </p:sp>
      <p:pic>
        <p:nvPicPr>
          <p:cNvPr id="26636" name="Picture 13" descr="http://upload.wikimedia.org/wikipedia/commons/thumb/8/89/Glyphosate-2D-skeletal.png/200px-Glyphosate-2D-skeletal.png">
            <a:hlinkClick r:id="rId11"/>
          </p:cNvPr>
          <p:cNvPicPr>
            <a:picLocks noChangeAspect="1" noChangeArrowheads="1"/>
          </p:cNvPicPr>
          <p:nvPr/>
        </p:nvPicPr>
        <p:blipFill>
          <a:blip r:embed="rId12" cstate="print"/>
          <a:srcRect/>
          <a:stretch>
            <a:fillRect/>
          </a:stretch>
        </p:blipFill>
        <p:spPr bwMode="auto">
          <a:xfrm>
            <a:off x="395288" y="5516563"/>
            <a:ext cx="1566862" cy="666750"/>
          </a:xfrm>
          <a:prstGeom prst="rect">
            <a:avLst/>
          </a:prstGeom>
          <a:noFill/>
          <a:ln w="9525">
            <a:noFill/>
            <a:miter lim="800000"/>
            <a:headEnd/>
            <a:tailEnd/>
          </a:ln>
        </p:spPr>
      </p:pic>
      <p:sp>
        <p:nvSpPr>
          <p:cNvPr id="26637" name="TextovéPole 12"/>
          <p:cNvSpPr txBox="1">
            <a:spLocks noChangeArrowheads="1"/>
          </p:cNvSpPr>
          <p:nvPr/>
        </p:nvSpPr>
        <p:spPr bwMode="auto">
          <a:xfrm>
            <a:off x="755650" y="5300663"/>
            <a:ext cx="828675" cy="246062"/>
          </a:xfrm>
          <a:prstGeom prst="rect">
            <a:avLst/>
          </a:prstGeom>
          <a:noFill/>
          <a:ln w="9525">
            <a:noFill/>
            <a:miter lim="800000"/>
            <a:headEnd/>
            <a:tailEnd/>
          </a:ln>
        </p:spPr>
        <p:txBody>
          <a:bodyPr wrap="none">
            <a:spAutoFit/>
          </a:bodyPr>
          <a:lstStyle/>
          <a:p>
            <a:r>
              <a:rPr lang="cs-CZ" sz="1000" b="0"/>
              <a:t>Glyphosate</a:t>
            </a:r>
          </a:p>
        </p:txBody>
      </p:sp>
      <p:pic>
        <p:nvPicPr>
          <p:cNvPr id="26638" name="Picture 15" descr="http://upload.wikimedia.org/wikipedia/commons/thumb/0/00/Carbaryl-2D-skeletal.png/100px-Carbaryl-2D-skeletal.png">
            <a:hlinkClick r:id="rId13"/>
          </p:cNvPr>
          <p:cNvPicPr>
            <a:picLocks noChangeAspect="1" noChangeArrowheads="1"/>
          </p:cNvPicPr>
          <p:nvPr/>
        </p:nvPicPr>
        <p:blipFill>
          <a:blip r:embed="rId14" cstate="print"/>
          <a:srcRect/>
          <a:stretch>
            <a:fillRect/>
          </a:stretch>
        </p:blipFill>
        <p:spPr bwMode="auto">
          <a:xfrm>
            <a:off x="2771775" y="4365625"/>
            <a:ext cx="952500" cy="1314450"/>
          </a:xfrm>
          <a:prstGeom prst="rect">
            <a:avLst/>
          </a:prstGeom>
          <a:noFill/>
          <a:ln w="9525">
            <a:noFill/>
            <a:miter lim="800000"/>
            <a:headEnd/>
            <a:tailEnd/>
          </a:ln>
        </p:spPr>
      </p:pic>
      <p:sp>
        <p:nvSpPr>
          <p:cNvPr id="26639" name="TextovéPole 14"/>
          <p:cNvSpPr txBox="1">
            <a:spLocks noChangeArrowheads="1"/>
          </p:cNvSpPr>
          <p:nvPr/>
        </p:nvSpPr>
        <p:spPr bwMode="auto">
          <a:xfrm>
            <a:off x="2268538" y="4556125"/>
            <a:ext cx="668337" cy="246063"/>
          </a:xfrm>
          <a:prstGeom prst="rect">
            <a:avLst/>
          </a:prstGeom>
          <a:noFill/>
          <a:ln w="9525">
            <a:noFill/>
            <a:miter lim="800000"/>
            <a:headEnd/>
            <a:tailEnd/>
          </a:ln>
        </p:spPr>
        <p:txBody>
          <a:bodyPr wrap="none">
            <a:spAutoFit/>
          </a:bodyPr>
          <a:lstStyle/>
          <a:p>
            <a:r>
              <a:rPr lang="cs-CZ" sz="1000" b="0"/>
              <a:t>Carbaryl</a:t>
            </a:r>
          </a:p>
        </p:txBody>
      </p:sp>
      <p:pic>
        <p:nvPicPr>
          <p:cNvPr id="26640" name="Picture 19" descr="http://upload.wikimedia.org/wikipedia/commons/thumb/d/d3/Dimethoate_Structural_Formulae_.V.1.svg/200px-Dimethoate_Structural_Formulae_.V.1.svg.png">
            <a:hlinkClick r:id="rId15"/>
          </p:cNvPr>
          <p:cNvPicPr>
            <a:picLocks noChangeAspect="1" noChangeArrowheads="1"/>
          </p:cNvPicPr>
          <p:nvPr/>
        </p:nvPicPr>
        <p:blipFill>
          <a:blip r:embed="rId16" cstate="print"/>
          <a:srcRect/>
          <a:stretch>
            <a:fillRect/>
          </a:stretch>
        </p:blipFill>
        <p:spPr bwMode="auto">
          <a:xfrm>
            <a:off x="323850" y="3933825"/>
            <a:ext cx="1584325" cy="973138"/>
          </a:xfrm>
          <a:prstGeom prst="rect">
            <a:avLst/>
          </a:prstGeom>
          <a:noFill/>
          <a:ln w="9525">
            <a:noFill/>
            <a:miter lim="800000"/>
            <a:headEnd/>
            <a:tailEnd/>
          </a:ln>
        </p:spPr>
      </p:pic>
      <p:sp>
        <p:nvSpPr>
          <p:cNvPr id="26641" name="TextovéPole 17"/>
          <p:cNvSpPr txBox="1">
            <a:spLocks noChangeArrowheads="1"/>
          </p:cNvSpPr>
          <p:nvPr/>
        </p:nvSpPr>
        <p:spPr bwMode="auto">
          <a:xfrm>
            <a:off x="611188" y="3644900"/>
            <a:ext cx="838200" cy="246063"/>
          </a:xfrm>
          <a:prstGeom prst="rect">
            <a:avLst/>
          </a:prstGeom>
          <a:noFill/>
          <a:ln w="9525">
            <a:noFill/>
            <a:miter lim="800000"/>
            <a:headEnd/>
            <a:tailEnd/>
          </a:ln>
        </p:spPr>
        <p:txBody>
          <a:bodyPr wrap="none">
            <a:spAutoFit/>
          </a:bodyPr>
          <a:lstStyle/>
          <a:p>
            <a:r>
              <a:rPr lang="cs-CZ" sz="1000" b="0"/>
              <a:t>Dimethoate</a:t>
            </a:r>
          </a:p>
        </p:txBody>
      </p:sp>
      <p:pic>
        <p:nvPicPr>
          <p:cNvPr id="40962" name="Picture 2" descr="http://upload.wikimedia.org/wikipedia/commons/thumb/a/a7/Tetrachloroethylene.svg/100px-Tetrachloroethylene.svg.png">
            <a:hlinkClick r:id="rId17" tooltip="Tetrachloroethylene"/>
          </p:cNvPr>
          <p:cNvPicPr>
            <a:picLocks noChangeAspect="1" noChangeArrowheads="1"/>
          </p:cNvPicPr>
          <p:nvPr/>
        </p:nvPicPr>
        <p:blipFill>
          <a:blip r:embed="rId18" cstate="print"/>
          <a:srcRect/>
          <a:stretch>
            <a:fillRect/>
          </a:stretch>
        </p:blipFill>
        <p:spPr bwMode="auto">
          <a:xfrm>
            <a:off x="5508104" y="1556792"/>
            <a:ext cx="513427" cy="421011"/>
          </a:xfrm>
          <a:prstGeom prst="rect">
            <a:avLst/>
          </a:prstGeom>
          <a:noFill/>
        </p:spPr>
      </p:pic>
      <p:pic>
        <p:nvPicPr>
          <p:cNvPr id="40964" name="Picture 4" descr="http://upload.wikimedia.org/wikipedia/commons/thumb/d/d8/Trikloreten.svg/120px-Trikloreten.svg.png">
            <a:hlinkClick r:id="rId19"/>
          </p:cNvPr>
          <p:cNvPicPr>
            <a:picLocks noChangeAspect="1" noChangeArrowheads="1"/>
          </p:cNvPicPr>
          <p:nvPr/>
        </p:nvPicPr>
        <p:blipFill>
          <a:blip r:embed="rId20" cstate="print"/>
          <a:srcRect/>
          <a:stretch>
            <a:fillRect/>
          </a:stretch>
        </p:blipFill>
        <p:spPr bwMode="auto">
          <a:xfrm>
            <a:off x="4860032" y="1772816"/>
            <a:ext cx="504056" cy="39484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 mikrobiální degradace </a:t>
            </a:r>
            <a:r>
              <a:rPr lang="cs-CZ" dirty="0" err="1" smtClean="0"/>
              <a:t>alkanů</a:t>
            </a:r>
            <a:endParaRPr lang="cs-CZ" dirty="0"/>
          </a:p>
        </p:txBody>
      </p:sp>
      <p:sp>
        <p:nvSpPr>
          <p:cNvPr id="5" name="Zástupný symbol pro obsah 4"/>
          <p:cNvSpPr>
            <a:spLocks noGrp="1"/>
          </p:cNvSpPr>
          <p:nvPr>
            <p:ph idx="1"/>
          </p:nvPr>
        </p:nvSpPr>
        <p:spPr>
          <a:xfrm>
            <a:off x="251520" y="1052736"/>
            <a:ext cx="2963158" cy="5256584"/>
          </a:xfrm>
        </p:spPr>
        <p:txBody>
          <a:bodyPr/>
          <a:lstStyle/>
          <a:p>
            <a:r>
              <a:rPr lang="cs-CZ" sz="1600" dirty="0" smtClean="0"/>
              <a:t>podoba s metabolismem mastných kyselin – </a:t>
            </a:r>
            <a:r>
              <a:rPr lang="el-GR" sz="1600" dirty="0" smtClean="0"/>
              <a:t>β</a:t>
            </a:r>
            <a:r>
              <a:rPr lang="cs-CZ" sz="1600" dirty="0" smtClean="0"/>
              <a:t>-oxidace</a:t>
            </a:r>
          </a:p>
          <a:p>
            <a:r>
              <a:rPr lang="cs-CZ" sz="1600" dirty="0" smtClean="0"/>
              <a:t>optimální degradace je u n-</a:t>
            </a:r>
            <a:r>
              <a:rPr lang="cs-CZ" sz="1600" dirty="0" err="1" smtClean="0"/>
              <a:t>alkanů</a:t>
            </a:r>
            <a:r>
              <a:rPr lang="cs-CZ" sz="1600" dirty="0" smtClean="0"/>
              <a:t> C10-C18 (vyšší malá rozpustnost ve vodě, nižší možná toxicita – butan)</a:t>
            </a:r>
          </a:p>
          <a:p>
            <a:r>
              <a:rPr lang="cs-CZ" sz="1600" dirty="0" smtClean="0"/>
              <a:t>proces vysoké BOD</a:t>
            </a:r>
          </a:p>
          <a:p>
            <a:r>
              <a:rPr lang="cs-CZ" sz="1600" dirty="0" smtClean="0"/>
              <a:t>větvené – horší degradace</a:t>
            </a:r>
          </a:p>
          <a:p>
            <a:r>
              <a:rPr lang="cs-CZ" sz="1600" dirty="0" smtClean="0"/>
              <a:t>metylace obecně snižuje </a:t>
            </a:r>
            <a:r>
              <a:rPr lang="cs-CZ" sz="1600" dirty="0" err="1" smtClean="0"/>
              <a:t>degradabilitu</a:t>
            </a:r>
            <a:endParaRPr lang="cs-CZ" sz="1600" dirty="0" smtClean="0"/>
          </a:p>
          <a:p>
            <a:endParaRPr lang="cs-CZ" sz="1600" dirty="0" smtClean="0"/>
          </a:p>
          <a:p>
            <a:r>
              <a:rPr lang="cs-CZ" sz="1600" dirty="0" smtClean="0"/>
              <a:t>v anaerobních podmínkách velice těžko odbouratelné (ropa před vytěžením nedegraduje i když v ní žijí MO …)</a:t>
            </a:r>
          </a:p>
          <a:p>
            <a:endParaRPr lang="cs-CZ" sz="1600" dirty="0"/>
          </a:p>
        </p:txBody>
      </p:sp>
      <p:pic>
        <p:nvPicPr>
          <p:cNvPr id="105474" name="Picture 2"/>
          <p:cNvPicPr>
            <a:picLocks noChangeAspect="1" noChangeArrowheads="1"/>
          </p:cNvPicPr>
          <p:nvPr/>
        </p:nvPicPr>
        <p:blipFill>
          <a:blip r:embed="rId2" cstate="print"/>
          <a:srcRect/>
          <a:stretch>
            <a:fillRect/>
          </a:stretch>
        </p:blipFill>
        <p:spPr bwMode="auto">
          <a:xfrm rot="10800000">
            <a:off x="3131840" y="1055154"/>
            <a:ext cx="6010572" cy="5703156"/>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rot="16200000">
            <a:off x="2553331" y="267331"/>
            <a:ext cx="5357826" cy="7823512"/>
          </a:xfrm>
          <a:prstGeom prst="rect">
            <a:avLst/>
          </a:prstGeom>
          <a:noFill/>
          <a:ln w="9525">
            <a:solidFill>
              <a:schemeClr val="accent1"/>
            </a:solidFill>
            <a:miter lim="800000"/>
            <a:headEnd/>
            <a:tailEnd/>
          </a:ln>
          <a:effectLst/>
        </p:spPr>
      </p:pic>
      <p:sp>
        <p:nvSpPr>
          <p:cNvPr id="2" name="Nadpis 1"/>
          <p:cNvSpPr>
            <a:spLocks noGrp="1"/>
          </p:cNvSpPr>
          <p:nvPr>
            <p:ph type="title"/>
          </p:nvPr>
        </p:nvSpPr>
        <p:spPr/>
        <p:txBody>
          <a:bodyPr/>
          <a:lstStyle/>
          <a:p>
            <a:r>
              <a:rPr lang="cs-CZ" dirty="0" smtClean="0"/>
              <a:t>Příklad - mikrobiální degradace alkenů</a:t>
            </a:r>
            <a:endParaRPr lang="cs-CZ" dirty="0"/>
          </a:p>
        </p:txBody>
      </p:sp>
      <p:sp>
        <p:nvSpPr>
          <p:cNvPr id="5" name="Zástupný symbol pro obsah 4"/>
          <p:cNvSpPr>
            <a:spLocks noGrp="1"/>
          </p:cNvSpPr>
          <p:nvPr>
            <p:ph idx="1"/>
          </p:nvPr>
        </p:nvSpPr>
        <p:spPr>
          <a:xfrm>
            <a:off x="251520" y="1052736"/>
            <a:ext cx="3177472" cy="1733322"/>
          </a:xfrm>
          <a:solidFill>
            <a:schemeClr val="bg1"/>
          </a:solidFill>
        </p:spPr>
        <p:txBody>
          <a:bodyPr/>
          <a:lstStyle/>
          <a:p>
            <a:r>
              <a:rPr lang="cs-CZ" sz="1600" dirty="0" smtClean="0"/>
              <a:t>podobná degradovatelnost jako </a:t>
            </a:r>
            <a:r>
              <a:rPr lang="cs-CZ" sz="1600" dirty="0" err="1" smtClean="0"/>
              <a:t>alkanů</a:t>
            </a:r>
            <a:endParaRPr lang="cs-CZ" sz="1600" dirty="0" smtClean="0"/>
          </a:p>
          <a:p>
            <a:r>
              <a:rPr lang="cs-CZ" sz="1600" dirty="0" smtClean="0"/>
              <a:t>atak koncové nebo n-1 metylové skupiny, nebo atak dvojné vazby vedoucí k alkoholu či epoxidu</a:t>
            </a:r>
            <a:endParaRPr lang="cs-CZ" sz="16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 mikrobiální degradace </a:t>
            </a:r>
            <a:r>
              <a:rPr lang="cs-CZ" dirty="0" err="1" smtClean="0"/>
              <a:t>alifátů</a:t>
            </a:r>
            <a:r>
              <a:rPr lang="cs-CZ" dirty="0" smtClean="0"/>
              <a:t> v </a:t>
            </a:r>
            <a:r>
              <a:rPr lang="cs-CZ" dirty="0" err="1" smtClean="0"/>
              <a:t>anaer</a:t>
            </a:r>
            <a:r>
              <a:rPr lang="cs-CZ" dirty="0" smtClean="0"/>
              <a:t>. podmínkách</a:t>
            </a:r>
            <a:endParaRPr lang="cs-CZ" dirty="0"/>
          </a:p>
        </p:txBody>
      </p:sp>
      <p:sp>
        <p:nvSpPr>
          <p:cNvPr id="6" name="Zástupný symbol pro obsah 5"/>
          <p:cNvSpPr>
            <a:spLocks noGrp="1"/>
          </p:cNvSpPr>
          <p:nvPr>
            <p:ph idx="1"/>
          </p:nvPr>
        </p:nvSpPr>
        <p:spPr/>
        <p:txBody>
          <a:bodyPr/>
          <a:lstStyle/>
          <a:p>
            <a:endParaRPr lang="cs-CZ" dirty="0"/>
          </a:p>
        </p:txBody>
      </p:sp>
      <p:pic>
        <p:nvPicPr>
          <p:cNvPr id="149506" name="Picture 2"/>
          <p:cNvPicPr>
            <a:picLocks noChangeAspect="1" noChangeArrowheads="1"/>
          </p:cNvPicPr>
          <p:nvPr/>
        </p:nvPicPr>
        <p:blipFill>
          <a:blip r:embed="rId2" cstate="print"/>
          <a:srcRect/>
          <a:stretch>
            <a:fillRect/>
          </a:stretch>
        </p:blipFill>
        <p:spPr bwMode="auto">
          <a:xfrm>
            <a:off x="1619672" y="2708920"/>
            <a:ext cx="5904656" cy="28083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 mikrobiální degradace cykloalkanů</a:t>
            </a:r>
            <a:endParaRPr lang="cs-CZ" dirty="0"/>
          </a:p>
        </p:txBody>
      </p:sp>
      <p:sp>
        <p:nvSpPr>
          <p:cNvPr id="5" name="Zástupný symbol pro obsah 4"/>
          <p:cNvSpPr>
            <a:spLocks noGrp="1"/>
          </p:cNvSpPr>
          <p:nvPr>
            <p:ph idx="1"/>
          </p:nvPr>
        </p:nvSpPr>
        <p:spPr>
          <a:xfrm>
            <a:off x="251520" y="1052736"/>
            <a:ext cx="8606760" cy="5256584"/>
          </a:xfrm>
        </p:spPr>
        <p:txBody>
          <a:bodyPr/>
          <a:lstStyle/>
          <a:p>
            <a:r>
              <a:rPr lang="cs-CZ" dirty="0" smtClean="0"/>
              <a:t>není korelace mezi biodegradací n-</a:t>
            </a:r>
            <a:r>
              <a:rPr lang="cs-CZ" dirty="0" err="1" smtClean="0"/>
              <a:t>alkanů</a:t>
            </a:r>
            <a:r>
              <a:rPr lang="cs-CZ" dirty="0" smtClean="0"/>
              <a:t> a n-cykloalkanů</a:t>
            </a:r>
          </a:p>
          <a:p>
            <a:r>
              <a:rPr lang="cs-CZ" dirty="0" smtClean="0"/>
              <a:t>dosti často </a:t>
            </a:r>
            <a:r>
              <a:rPr lang="cs-CZ" dirty="0" err="1" smtClean="0"/>
              <a:t>kometabolická</a:t>
            </a:r>
            <a:r>
              <a:rPr lang="cs-CZ" dirty="0" smtClean="0"/>
              <a:t> degradace a </a:t>
            </a:r>
            <a:r>
              <a:rPr lang="cs-CZ" dirty="0" err="1" smtClean="0"/>
              <a:t>komenzalismus</a:t>
            </a:r>
            <a:endParaRPr lang="cs-CZ" dirty="0" smtClean="0"/>
          </a:p>
          <a:p>
            <a:r>
              <a:rPr lang="cs-CZ" dirty="0" smtClean="0"/>
              <a:t>OH, C=O, COOH substituce zvyšují rychlost, alkyl- skupiny snižují</a:t>
            </a:r>
            <a:endParaRPr lang="cs-CZ" dirty="0"/>
          </a:p>
        </p:txBody>
      </p:sp>
      <p:pic>
        <p:nvPicPr>
          <p:cNvPr id="123906" name="Picture 2"/>
          <p:cNvPicPr>
            <a:picLocks noChangeAspect="1" noChangeArrowheads="1"/>
          </p:cNvPicPr>
          <p:nvPr/>
        </p:nvPicPr>
        <p:blipFill>
          <a:blip r:embed="rId2" cstate="print"/>
          <a:srcRect/>
          <a:stretch>
            <a:fillRect/>
          </a:stretch>
        </p:blipFill>
        <p:spPr bwMode="auto">
          <a:xfrm rot="16200000">
            <a:off x="2937182" y="848976"/>
            <a:ext cx="2755244" cy="7486664"/>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BTEX</a:t>
            </a:r>
            <a:endParaRPr lang="cs-CZ" dirty="0"/>
          </a:p>
        </p:txBody>
      </p:sp>
      <p:pic>
        <p:nvPicPr>
          <p:cNvPr id="62467" name="Picture 2"/>
          <p:cNvPicPr>
            <a:picLocks noChangeAspect="1" noChangeArrowheads="1"/>
          </p:cNvPicPr>
          <p:nvPr/>
        </p:nvPicPr>
        <p:blipFill>
          <a:blip r:embed="rId2" cstate="print"/>
          <a:srcRect t="37462" b="1656"/>
          <a:stretch>
            <a:fillRect/>
          </a:stretch>
        </p:blipFill>
        <p:spPr bwMode="auto">
          <a:xfrm>
            <a:off x="0" y="4509119"/>
            <a:ext cx="6084168" cy="2347293"/>
          </a:xfrm>
          <a:prstGeom prst="rect">
            <a:avLst/>
          </a:prstGeom>
          <a:noFill/>
          <a:ln w="9525">
            <a:solidFill>
              <a:srgbClr val="000000"/>
            </a:solidFill>
            <a:miter lim="800000"/>
            <a:headEnd/>
            <a:tailEnd/>
          </a:ln>
        </p:spPr>
      </p:pic>
      <p:pic>
        <p:nvPicPr>
          <p:cNvPr id="62468" name="Picture 2"/>
          <p:cNvPicPr>
            <a:picLocks noChangeAspect="1" noChangeArrowheads="1"/>
          </p:cNvPicPr>
          <p:nvPr/>
        </p:nvPicPr>
        <p:blipFill>
          <a:blip r:embed="rId2" cstate="print"/>
          <a:srcRect r="32362" b="62698"/>
          <a:stretch>
            <a:fillRect/>
          </a:stretch>
        </p:blipFill>
        <p:spPr bwMode="auto">
          <a:xfrm>
            <a:off x="0" y="2564904"/>
            <a:ext cx="4355976" cy="1929473"/>
          </a:xfrm>
          <a:prstGeom prst="rect">
            <a:avLst/>
          </a:prstGeom>
          <a:noFill/>
          <a:ln w="9525">
            <a:solidFill>
              <a:srgbClr val="000000"/>
            </a:solidFill>
            <a:miter lim="800000"/>
            <a:headEnd/>
            <a:tailEnd/>
          </a:ln>
        </p:spPr>
      </p:pic>
      <p:pic>
        <p:nvPicPr>
          <p:cNvPr id="99329" name="Picture 1"/>
          <p:cNvPicPr>
            <a:picLocks noChangeAspect="1" noChangeArrowheads="1"/>
          </p:cNvPicPr>
          <p:nvPr/>
        </p:nvPicPr>
        <p:blipFill>
          <a:blip r:embed="rId3" cstate="print"/>
          <a:srcRect/>
          <a:stretch>
            <a:fillRect/>
          </a:stretch>
        </p:blipFill>
        <p:spPr bwMode="auto">
          <a:xfrm>
            <a:off x="4627563" y="980728"/>
            <a:ext cx="4514850" cy="4105275"/>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PAHs</a:t>
            </a:r>
            <a:endParaRPr lang="cs-CZ" dirty="0"/>
          </a:p>
        </p:txBody>
      </p:sp>
      <p:sp>
        <p:nvSpPr>
          <p:cNvPr id="48131" name="Zástupný symbol pro obsah 2"/>
          <p:cNvSpPr>
            <a:spLocks noGrp="1"/>
          </p:cNvSpPr>
          <p:nvPr>
            <p:ph idx="1"/>
          </p:nvPr>
        </p:nvSpPr>
        <p:spPr>
          <a:xfrm>
            <a:off x="250825" y="981075"/>
            <a:ext cx="3457079" cy="5327650"/>
          </a:xfrm>
        </p:spPr>
        <p:txBody>
          <a:bodyPr/>
          <a:lstStyle/>
          <a:p>
            <a:pPr>
              <a:buFont typeface="Arial" pitchFamily="34" charset="0"/>
              <a:buNone/>
            </a:pPr>
            <a:r>
              <a:rPr lang="cs-CZ" sz="1600" b="1" dirty="0" smtClean="0"/>
              <a:t>bakterie</a:t>
            </a:r>
          </a:p>
          <a:p>
            <a:r>
              <a:rPr lang="cs-CZ" sz="1600" dirty="0" err="1" smtClean="0"/>
              <a:t>dioxygenázy</a:t>
            </a:r>
            <a:r>
              <a:rPr lang="cs-CZ" sz="1600" dirty="0" smtClean="0"/>
              <a:t> </a:t>
            </a:r>
            <a:r>
              <a:rPr lang="cs-CZ" sz="1600" dirty="0" smtClean="0">
                <a:sym typeface="Wingdings" pitchFamily="2" charset="2"/>
              </a:rPr>
              <a:t></a:t>
            </a:r>
            <a:r>
              <a:rPr lang="en-US" sz="1600" dirty="0" smtClean="0">
                <a:sym typeface="Wingdings" pitchFamily="2" charset="2"/>
              </a:rPr>
              <a:t> </a:t>
            </a:r>
            <a:r>
              <a:rPr lang="cs-CZ" sz="1600" dirty="0" smtClean="0"/>
              <a:t>cis-</a:t>
            </a:r>
            <a:r>
              <a:rPr lang="cs-CZ" sz="1600" dirty="0" err="1" smtClean="0"/>
              <a:t>dihydrodioly</a:t>
            </a:r>
            <a:r>
              <a:rPr lang="cs-CZ" sz="1600" dirty="0" smtClean="0"/>
              <a:t> </a:t>
            </a:r>
            <a:r>
              <a:rPr lang="cs-CZ" sz="1600" dirty="0" smtClean="0">
                <a:sym typeface="Wingdings" pitchFamily="2" charset="2"/>
              </a:rPr>
              <a:t></a:t>
            </a:r>
            <a:r>
              <a:rPr lang="en-US" sz="1600" dirty="0" smtClean="0">
                <a:sym typeface="Wingdings" pitchFamily="2" charset="2"/>
              </a:rPr>
              <a:t> </a:t>
            </a:r>
            <a:r>
              <a:rPr lang="cs-CZ" sz="1600" dirty="0" smtClean="0"/>
              <a:t>katechol</a:t>
            </a:r>
            <a:r>
              <a:rPr lang="en-US" sz="1600" dirty="0" smtClean="0"/>
              <a:t> a </a:t>
            </a:r>
            <a:r>
              <a:rPr lang="cs-CZ" sz="1600" dirty="0" err="1" smtClean="0"/>
              <a:t>protokatechová</a:t>
            </a:r>
            <a:r>
              <a:rPr lang="cs-CZ" sz="1600" dirty="0" smtClean="0"/>
              <a:t> kyselina (3,4-</a:t>
            </a:r>
            <a:r>
              <a:rPr lang="cs-CZ" sz="1600" dirty="0" err="1" smtClean="0"/>
              <a:t>dihydroxybenzoová</a:t>
            </a:r>
            <a:r>
              <a:rPr lang="cs-CZ" sz="1600" dirty="0" smtClean="0"/>
              <a:t> kyselina) nebo kyselina </a:t>
            </a:r>
            <a:r>
              <a:rPr lang="cs-CZ" sz="1600" dirty="0" err="1" smtClean="0"/>
              <a:t>gentisová</a:t>
            </a:r>
            <a:r>
              <a:rPr lang="cs-CZ" sz="1600" dirty="0" smtClean="0"/>
              <a:t> (2,5-</a:t>
            </a:r>
            <a:r>
              <a:rPr lang="cs-CZ" sz="1600" dirty="0" err="1" smtClean="0"/>
              <a:t>dihydroxybenzoová</a:t>
            </a:r>
            <a:r>
              <a:rPr lang="cs-CZ" sz="1600" dirty="0" smtClean="0"/>
              <a:t> kyselina)</a:t>
            </a:r>
          </a:p>
          <a:p>
            <a:r>
              <a:rPr lang="cs-CZ" sz="1600" dirty="0" smtClean="0"/>
              <a:t>dále rozštěpení benzenového jádra (</a:t>
            </a:r>
            <a:r>
              <a:rPr lang="cs-CZ" sz="1600" dirty="0" err="1" smtClean="0"/>
              <a:t>orto</a:t>
            </a:r>
            <a:r>
              <a:rPr lang="cs-CZ" sz="1600" dirty="0" smtClean="0"/>
              <a:t>- nebo meta-) za vzniku kyseliny octové, jantarové nebo </a:t>
            </a:r>
            <a:r>
              <a:rPr lang="cs-CZ" sz="1600" dirty="0" err="1" smtClean="0"/>
              <a:t>fumarové</a:t>
            </a:r>
            <a:r>
              <a:rPr lang="cs-CZ" sz="1600" dirty="0" smtClean="0"/>
              <a:t> a </a:t>
            </a:r>
            <a:r>
              <a:rPr lang="cs-CZ" sz="1600" dirty="0" err="1" smtClean="0"/>
              <a:t>pyrohroznové</a:t>
            </a:r>
            <a:r>
              <a:rPr lang="cs-CZ" sz="1600" dirty="0" smtClean="0"/>
              <a:t>, které vstupují do </a:t>
            </a:r>
            <a:r>
              <a:rPr lang="cs-CZ" sz="1600" dirty="0" err="1" smtClean="0"/>
              <a:t>Krebsova</a:t>
            </a:r>
            <a:r>
              <a:rPr lang="cs-CZ" sz="1600" dirty="0" smtClean="0"/>
              <a:t> cyklu</a:t>
            </a:r>
          </a:p>
          <a:p>
            <a:r>
              <a:rPr lang="cs-CZ" sz="1600" dirty="0" smtClean="0"/>
              <a:t>mikrobiální degradace dobře známa u naftalenu, </a:t>
            </a:r>
            <a:r>
              <a:rPr lang="cs-CZ" sz="1600" dirty="0" err="1" smtClean="0"/>
              <a:t>antracenu</a:t>
            </a:r>
            <a:r>
              <a:rPr lang="cs-CZ" sz="1600" dirty="0" smtClean="0"/>
              <a:t>, </a:t>
            </a:r>
            <a:r>
              <a:rPr lang="cs-CZ" sz="1600" dirty="0" err="1" smtClean="0"/>
              <a:t>BaP</a:t>
            </a:r>
            <a:r>
              <a:rPr lang="cs-CZ" sz="1600" dirty="0" smtClean="0"/>
              <a:t> a fenantrenu, degradační mechanismy ostatních PAHs jsou většinou neznámy</a:t>
            </a:r>
          </a:p>
          <a:p>
            <a:r>
              <a:rPr lang="cs-CZ" sz="1600" dirty="0" smtClean="0"/>
              <a:t>při detoxifikaci konjugace s GSH</a:t>
            </a:r>
          </a:p>
        </p:txBody>
      </p:sp>
      <p:pic>
        <p:nvPicPr>
          <p:cNvPr id="114689" name="Picture 1"/>
          <p:cNvPicPr>
            <a:picLocks noChangeAspect="1" noChangeArrowheads="1"/>
          </p:cNvPicPr>
          <p:nvPr/>
        </p:nvPicPr>
        <p:blipFill>
          <a:blip r:embed="rId2" cstate="print"/>
          <a:srcRect/>
          <a:stretch>
            <a:fillRect/>
          </a:stretch>
        </p:blipFill>
        <p:spPr bwMode="auto">
          <a:xfrm>
            <a:off x="3618140" y="1340768"/>
            <a:ext cx="5524273" cy="551723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PAHs</a:t>
            </a:r>
            <a:endParaRPr lang="cs-CZ" dirty="0"/>
          </a:p>
        </p:txBody>
      </p:sp>
      <p:sp>
        <p:nvSpPr>
          <p:cNvPr id="3" name="Zástupný symbol pro obsah 2"/>
          <p:cNvSpPr>
            <a:spLocks noGrp="1"/>
          </p:cNvSpPr>
          <p:nvPr>
            <p:ph idx="1"/>
          </p:nvPr>
        </p:nvSpPr>
        <p:spPr>
          <a:xfrm>
            <a:off x="250825" y="981075"/>
            <a:ext cx="4608513" cy="5327650"/>
          </a:xfrm>
        </p:spPr>
        <p:txBody>
          <a:bodyPr/>
          <a:lstStyle/>
          <a:p>
            <a:pPr>
              <a:buFont typeface="Arial" pitchFamily="34" charset="0"/>
              <a:buNone/>
              <a:defRPr/>
            </a:pPr>
            <a:r>
              <a:rPr lang="cs-CZ" b="1" dirty="0" smtClean="0"/>
              <a:t>bakterie</a:t>
            </a:r>
          </a:p>
          <a:p>
            <a:pPr indent="4763">
              <a:buFont typeface="Arial" pitchFamily="34" charset="0"/>
              <a:buNone/>
              <a:defRPr/>
            </a:pPr>
            <a:r>
              <a:rPr lang="cs-CZ" sz="1800" dirty="0" smtClean="0"/>
              <a:t>příklady látek identifikovaných po </a:t>
            </a:r>
            <a:r>
              <a:rPr lang="cs-CZ" sz="1800" dirty="0" err="1" smtClean="0"/>
              <a:t>metabolizaci</a:t>
            </a:r>
            <a:r>
              <a:rPr lang="cs-CZ" sz="1800" dirty="0" smtClean="0"/>
              <a:t> </a:t>
            </a:r>
            <a:r>
              <a:rPr lang="cs-CZ" sz="1800" dirty="0" err="1" smtClean="0"/>
              <a:t>pyrenu</a:t>
            </a:r>
            <a:r>
              <a:rPr lang="cs-CZ" sz="1800" dirty="0" smtClean="0"/>
              <a:t> </a:t>
            </a:r>
            <a:r>
              <a:rPr lang="cs-CZ" sz="1800" i="1" dirty="0" err="1" smtClean="0"/>
              <a:t>Mycobacterium</a:t>
            </a:r>
            <a:r>
              <a:rPr lang="cs-CZ" sz="1800" dirty="0" smtClean="0"/>
              <a:t> </a:t>
            </a:r>
            <a:r>
              <a:rPr lang="cs-CZ" sz="1800" dirty="0" err="1" smtClean="0"/>
              <a:t>sp</a:t>
            </a:r>
            <a:r>
              <a:rPr lang="cs-CZ" sz="1800" dirty="0" smtClean="0"/>
              <a:t>.</a:t>
            </a:r>
          </a:p>
        </p:txBody>
      </p:sp>
      <p:pic>
        <p:nvPicPr>
          <p:cNvPr id="49156" name="Picture 2"/>
          <p:cNvPicPr>
            <a:picLocks noChangeAspect="1" noChangeArrowheads="1"/>
          </p:cNvPicPr>
          <p:nvPr/>
        </p:nvPicPr>
        <p:blipFill>
          <a:blip r:embed="rId2" cstate="print"/>
          <a:srcRect l="6319" t="4436" r="59866" b="9032"/>
          <a:stretch>
            <a:fillRect/>
          </a:stretch>
        </p:blipFill>
        <p:spPr bwMode="auto">
          <a:xfrm>
            <a:off x="5003800" y="933450"/>
            <a:ext cx="4138613" cy="5922963"/>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PAHs</a:t>
            </a:r>
            <a:endParaRPr lang="cs-CZ" dirty="0"/>
          </a:p>
        </p:txBody>
      </p:sp>
      <p:sp>
        <p:nvSpPr>
          <p:cNvPr id="50179" name="Zástupný symbol pro obsah 2"/>
          <p:cNvSpPr>
            <a:spLocks noGrp="1"/>
          </p:cNvSpPr>
          <p:nvPr>
            <p:ph idx="1"/>
          </p:nvPr>
        </p:nvSpPr>
        <p:spPr>
          <a:xfrm>
            <a:off x="250825" y="981075"/>
            <a:ext cx="8642350" cy="5327650"/>
          </a:xfrm>
        </p:spPr>
        <p:txBody>
          <a:bodyPr/>
          <a:lstStyle/>
          <a:p>
            <a:pPr>
              <a:buFont typeface="Arial" pitchFamily="34" charset="0"/>
              <a:buNone/>
            </a:pPr>
            <a:r>
              <a:rPr lang="cs-CZ" sz="1600" b="1" dirty="0" smtClean="0"/>
              <a:t>houby</a:t>
            </a:r>
          </a:p>
          <a:p>
            <a:r>
              <a:rPr lang="cs-CZ" sz="1600" dirty="0" smtClean="0"/>
              <a:t>enzymatický systém cytochromu P-450 </a:t>
            </a:r>
            <a:r>
              <a:rPr lang="cs-CZ" sz="1600" dirty="0" err="1" smtClean="0"/>
              <a:t>monooxygenázy</a:t>
            </a:r>
            <a:r>
              <a:rPr lang="cs-CZ" sz="1600" dirty="0" smtClean="0"/>
              <a:t> </a:t>
            </a:r>
            <a:r>
              <a:rPr lang="cs-CZ" sz="1600" dirty="0" smtClean="0">
                <a:sym typeface="Wingdings" pitchFamily="2" charset="2"/>
              </a:rPr>
              <a:t></a:t>
            </a:r>
            <a:r>
              <a:rPr lang="en-US" sz="1600" dirty="0" smtClean="0">
                <a:sym typeface="Wingdings" pitchFamily="2" charset="2"/>
              </a:rPr>
              <a:t> </a:t>
            </a:r>
            <a:r>
              <a:rPr lang="cs-CZ" sz="1600" dirty="0" smtClean="0"/>
              <a:t>trans-</a:t>
            </a:r>
            <a:r>
              <a:rPr lang="cs-CZ" sz="1600" dirty="0" err="1" smtClean="0"/>
              <a:t>dihydrodiol</a:t>
            </a:r>
            <a:r>
              <a:rPr lang="cs-CZ" sz="1600" dirty="0" smtClean="0"/>
              <a:t> cestou </a:t>
            </a:r>
            <a:r>
              <a:rPr lang="cs-CZ" sz="1600" dirty="0" err="1" smtClean="0"/>
              <a:t>arenoxidových</a:t>
            </a:r>
            <a:r>
              <a:rPr lang="cs-CZ" sz="1600" dirty="0" smtClean="0"/>
              <a:t> meziproduktů</a:t>
            </a:r>
            <a:endParaRPr lang="en-US" sz="1600" dirty="0" smtClean="0"/>
          </a:p>
          <a:p>
            <a:r>
              <a:rPr lang="cs-CZ" sz="1600" dirty="0" smtClean="0"/>
              <a:t>případně vzniká fenol, který je konjugován (s sulfáty, </a:t>
            </a:r>
            <a:r>
              <a:rPr lang="cs-CZ" sz="1600" dirty="0" err="1" smtClean="0"/>
              <a:t>glukuronovou</a:t>
            </a:r>
            <a:r>
              <a:rPr lang="cs-CZ" sz="1600" dirty="0" smtClean="0"/>
              <a:t> kyselinou, GSH) a vyloučen či podléhá za účasti enzymatického systému cytochromu P450 epoxidaci</a:t>
            </a:r>
          </a:p>
          <a:p>
            <a:r>
              <a:rPr lang="cs-CZ" sz="1600" dirty="0" err="1" smtClean="0"/>
              <a:t>white</a:t>
            </a:r>
            <a:r>
              <a:rPr lang="cs-CZ" sz="1600" dirty="0" smtClean="0"/>
              <a:t>-rot </a:t>
            </a:r>
            <a:r>
              <a:rPr lang="cs-CZ" sz="1600" dirty="0" err="1" smtClean="0"/>
              <a:t>fungi</a:t>
            </a:r>
            <a:r>
              <a:rPr lang="cs-CZ" sz="1600" dirty="0" smtClean="0"/>
              <a:t> - kompletní mineralizace na CO</a:t>
            </a:r>
            <a:r>
              <a:rPr lang="cs-CZ" sz="1600" baseline="-25000" dirty="0" smtClean="0"/>
              <a:t>2</a:t>
            </a:r>
            <a:r>
              <a:rPr lang="cs-CZ" sz="1600" dirty="0" smtClean="0"/>
              <a:t> a vodu</a:t>
            </a:r>
          </a:p>
          <a:p>
            <a:r>
              <a:rPr lang="cs-CZ" sz="1600" dirty="0" smtClean="0"/>
              <a:t>Epoxid - elektrofilní molekula schopná vazby na nukleofilní DNA a RNA </a:t>
            </a:r>
            <a:r>
              <a:rPr lang="cs-CZ" sz="1600" dirty="0" smtClean="0">
                <a:sym typeface="Wingdings" pitchFamily="2" charset="2"/>
              </a:rPr>
              <a:t> </a:t>
            </a:r>
            <a:r>
              <a:rPr lang="cs-CZ" sz="1600" dirty="0" err="1" smtClean="0">
                <a:sym typeface="Wingdings" pitchFamily="2" charset="2"/>
              </a:rPr>
              <a:t>genotoxicita</a:t>
            </a:r>
            <a:endParaRPr lang="cs-CZ" sz="1600" dirty="0" smtClean="0"/>
          </a:p>
        </p:txBody>
      </p:sp>
      <p:pic>
        <p:nvPicPr>
          <p:cNvPr id="112641" name="Picture 1"/>
          <p:cNvPicPr>
            <a:picLocks noChangeAspect="1" noChangeArrowheads="1"/>
          </p:cNvPicPr>
          <p:nvPr/>
        </p:nvPicPr>
        <p:blipFill>
          <a:blip r:embed="rId2" cstate="print"/>
          <a:srcRect/>
          <a:stretch>
            <a:fillRect/>
          </a:stretch>
        </p:blipFill>
        <p:spPr bwMode="auto">
          <a:xfrm>
            <a:off x="2201466" y="3256413"/>
            <a:ext cx="6942534" cy="360000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PAHs</a:t>
            </a:r>
            <a:endParaRPr lang="cs-CZ" dirty="0"/>
          </a:p>
        </p:txBody>
      </p:sp>
      <p:sp>
        <p:nvSpPr>
          <p:cNvPr id="51203" name="Zástupný symbol pro obsah 2"/>
          <p:cNvSpPr>
            <a:spLocks noGrp="1"/>
          </p:cNvSpPr>
          <p:nvPr>
            <p:ph idx="1"/>
          </p:nvPr>
        </p:nvSpPr>
        <p:spPr>
          <a:xfrm>
            <a:off x="250825" y="981075"/>
            <a:ext cx="8642350" cy="5327650"/>
          </a:xfrm>
        </p:spPr>
        <p:txBody>
          <a:bodyPr/>
          <a:lstStyle/>
          <a:p>
            <a:pPr>
              <a:buFont typeface="Arial" pitchFamily="34" charset="0"/>
              <a:buNone/>
            </a:pPr>
            <a:r>
              <a:rPr lang="cs-CZ" b="1" smtClean="0"/>
              <a:t>houby</a:t>
            </a:r>
          </a:p>
        </p:txBody>
      </p:sp>
      <p:pic>
        <p:nvPicPr>
          <p:cNvPr id="51204" name="Picture 44" descr="nrmicro2519-f4"/>
          <p:cNvPicPr>
            <a:picLocks noChangeAspect="1" noChangeArrowheads="1"/>
          </p:cNvPicPr>
          <p:nvPr/>
        </p:nvPicPr>
        <p:blipFill>
          <a:blip r:embed="rId2" cstate="print"/>
          <a:srcRect b="50269"/>
          <a:stretch>
            <a:fillRect/>
          </a:stretch>
        </p:blipFill>
        <p:spPr bwMode="auto">
          <a:xfrm>
            <a:off x="827088" y="1341438"/>
            <a:ext cx="7826375" cy="4619625"/>
          </a:xfrm>
          <a:prstGeom prst="rect">
            <a:avLst/>
          </a:prstGeom>
          <a:noFill/>
          <a:ln w="9525">
            <a:solidFill>
              <a:srgbClr val="000000"/>
            </a:solidFill>
            <a:miter lim="800000"/>
            <a:headEnd/>
            <a:tailEnd/>
          </a:ln>
        </p:spPr>
      </p:pic>
      <p:sp>
        <p:nvSpPr>
          <p:cNvPr id="51205" name="Obdélník 4"/>
          <p:cNvSpPr>
            <a:spLocks noChangeArrowheads="1"/>
          </p:cNvSpPr>
          <p:nvPr/>
        </p:nvSpPr>
        <p:spPr bwMode="auto">
          <a:xfrm>
            <a:off x="1908175" y="6026150"/>
            <a:ext cx="6946900" cy="830263"/>
          </a:xfrm>
          <a:prstGeom prst="rect">
            <a:avLst/>
          </a:prstGeom>
          <a:noFill/>
          <a:ln w="9525">
            <a:noFill/>
            <a:miter lim="800000"/>
            <a:headEnd/>
            <a:tailEnd/>
          </a:ln>
        </p:spPr>
        <p:txBody>
          <a:bodyPr>
            <a:spAutoFit/>
          </a:bodyPr>
          <a:lstStyle/>
          <a:p>
            <a:r>
              <a:rPr lang="en-US" sz="1200" b="0"/>
              <a:t>An example of fungal polycyclic aromatic hydrocarbon biodegradation: the biochemical pathway and products reported for the co-metabolic fungal degradation of benzo[</a:t>
            </a:r>
            <a:r>
              <a:rPr lang="en-US" sz="1200" b="0" i="1"/>
              <a:t>a</a:t>
            </a:r>
            <a:r>
              <a:rPr lang="en-US" sz="1200" b="0"/>
              <a:t>]pyrene. Note that the epoxide intermediates that arise from initial intracellular attack by cytochrome P450s and precede the formation of hydroxylated products are not shown</a:t>
            </a:r>
            <a:endParaRPr lang="cs-CZ" sz="1200" b="0"/>
          </a:p>
        </p:txBody>
      </p:sp>
      <p:sp>
        <p:nvSpPr>
          <p:cNvPr id="6" name="TextovéPole 5"/>
          <p:cNvSpPr txBox="1"/>
          <p:nvPr/>
        </p:nvSpPr>
        <p:spPr>
          <a:xfrm>
            <a:off x="539552" y="5733256"/>
            <a:ext cx="1486304" cy="276999"/>
          </a:xfrm>
          <a:prstGeom prst="rect">
            <a:avLst/>
          </a:prstGeom>
          <a:solidFill>
            <a:schemeClr val="accent3">
              <a:lumMod val="60000"/>
              <a:lumOff val="40000"/>
            </a:schemeClr>
          </a:solidFill>
        </p:spPr>
        <p:txBody>
          <a:bodyPr wrap="none" rtlCol="0">
            <a:spAutoFit/>
          </a:bodyPr>
          <a:lstStyle/>
          <a:p>
            <a:pPr algn="ctr"/>
            <a:r>
              <a:rPr lang="cs-CZ" sz="1200" dirty="0" err="1" smtClean="0">
                <a:solidFill>
                  <a:srgbClr val="FF0000"/>
                </a:solidFill>
              </a:rPr>
              <a:t>dead</a:t>
            </a:r>
            <a:r>
              <a:rPr lang="cs-CZ" sz="1200" dirty="0" smtClean="0">
                <a:solidFill>
                  <a:srgbClr val="FF0000"/>
                </a:solidFill>
              </a:rPr>
              <a:t>-</a:t>
            </a:r>
            <a:r>
              <a:rPr lang="cs-CZ" sz="1200" dirty="0" err="1" smtClean="0">
                <a:solidFill>
                  <a:srgbClr val="FF0000"/>
                </a:solidFill>
              </a:rPr>
              <a:t>end</a:t>
            </a:r>
            <a:r>
              <a:rPr lang="cs-CZ" sz="1200" dirty="0" smtClean="0">
                <a:solidFill>
                  <a:srgbClr val="FF0000"/>
                </a:solidFill>
              </a:rPr>
              <a:t> produkt</a:t>
            </a:r>
            <a:endParaRPr lang="cs-CZ" sz="1200" dirty="0">
              <a:solidFill>
                <a:srgbClr val="FF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l="4851" t="6624" r="8002" b="4146"/>
          <a:stretch>
            <a:fillRect/>
          </a:stretch>
        </p:blipFill>
        <p:spPr bwMode="auto">
          <a:xfrm>
            <a:off x="1116013" y="984250"/>
            <a:ext cx="6769100" cy="5872163"/>
          </a:xfrm>
          <a:prstGeom prst="rect">
            <a:avLst/>
          </a:prstGeom>
          <a:noFill/>
          <a:ln w="9525">
            <a:solidFill>
              <a:srgbClr val="000000"/>
            </a:solidFill>
            <a:miter lim="800000"/>
            <a:headEnd/>
            <a:tailEnd/>
          </a:ln>
        </p:spPr>
      </p:pic>
      <p:sp>
        <p:nvSpPr>
          <p:cNvPr id="3" name="Nadpis 2"/>
          <p:cNvSpPr>
            <a:spLocks noGrp="1"/>
          </p:cNvSpPr>
          <p:nvPr>
            <p:ph type="title"/>
          </p:nvPr>
        </p:nvSpPr>
        <p:spPr/>
        <p:txBody>
          <a:bodyPr/>
          <a:lstStyle/>
          <a:p>
            <a:pPr>
              <a:defRPr/>
            </a:pPr>
            <a:r>
              <a:rPr lang="cs-CZ" dirty="0" smtClean="0"/>
              <a:t>Příklad - mikrobiální degradace PAHs</a:t>
            </a:r>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3924300" cy="928688"/>
          </a:xfrm>
        </p:spPr>
        <p:txBody>
          <a:bodyPr/>
          <a:lstStyle/>
          <a:p>
            <a:pPr>
              <a:defRPr/>
            </a:pPr>
            <a:r>
              <a:rPr lang="cs-CZ" dirty="0" smtClean="0"/>
              <a:t>Příklady struktur organických polutantů</a:t>
            </a:r>
            <a:endParaRPr lang="cs-CZ" dirty="0"/>
          </a:p>
        </p:txBody>
      </p:sp>
      <p:pic>
        <p:nvPicPr>
          <p:cNvPr id="27651" name="Picture 2"/>
          <p:cNvPicPr>
            <a:picLocks noChangeAspect="1" noChangeArrowheads="1"/>
          </p:cNvPicPr>
          <p:nvPr/>
        </p:nvPicPr>
        <p:blipFill>
          <a:blip r:embed="rId2" cstate="print"/>
          <a:srcRect/>
          <a:stretch>
            <a:fillRect/>
          </a:stretch>
        </p:blipFill>
        <p:spPr bwMode="auto">
          <a:xfrm>
            <a:off x="3797300" y="0"/>
            <a:ext cx="5311775" cy="6856413"/>
          </a:xfrm>
          <a:prstGeom prst="rect">
            <a:avLst/>
          </a:prstGeom>
          <a:noFill/>
          <a:ln w="9525">
            <a:noFill/>
            <a:miter lim="800000"/>
            <a:headEnd/>
            <a:tailEnd/>
          </a:ln>
        </p:spPr>
      </p:pic>
      <p:sp>
        <p:nvSpPr>
          <p:cNvPr id="27652" name="Rectangle 36"/>
          <p:cNvSpPr>
            <a:spLocks noChangeArrowheads="1"/>
          </p:cNvSpPr>
          <p:nvPr/>
        </p:nvSpPr>
        <p:spPr bwMode="auto">
          <a:xfrm>
            <a:off x="0" y="950913"/>
            <a:ext cx="3779838" cy="2168525"/>
          </a:xfrm>
          <a:prstGeom prst="rect">
            <a:avLst/>
          </a:prstGeom>
          <a:gradFill rotWithShape="0">
            <a:gsLst>
              <a:gs pos="0">
                <a:srgbClr val="D1C39F"/>
              </a:gs>
              <a:gs pos="17500">
                <a:srgbClr val="F0EBD5"/>
              </a:gs>
              <a:gs pos="50000">
                <a:srgbClr val="FFEFD1"/>
              </a:gs>
              <a:gs pos="82500">
                <a:srgbClr val="F0EBD5"/>
              </a:gs>
              <a:gs pos="100000">
                <a:srgbClr val="D1C39F"/>
              </a:gs>
            </a:gsLst>
            <a:lin ang="5400000" scaled="1"/>
          </a:gradFill>
          <a:ln w="9525">
            <a:solidFill>
              <a:srgbClr val="000000"/>
            </a:solidFill>
            <a:miter lim="800000"/>
            <a:headEnd/>
            <a:tailEnd/>
          </a:ln>
        </p:spPr>
        <p:txBody>
          <a:bodyPr/>
          <a:lstStyle/>
          <a:p>
            <a:endParaRPr lang="cs-CZ"/>
          </a:p>
        </p:txBody>
      </p:sp>
      <p:sp>
        <p:nvSpPr>
          <p:cNvPr id="27653" name="Text Box 20"/>
          <p:cNvSpPr txBox="1">
            <a:spLocks noChangeArrowheads="1"/>
          </p:cNvSpPr>
          <p:nvPr/>
        </p:nvSpPr>
        <p:spPr bwMode="auto">
          <a:xfrm>
            <a:off x="1133475" y="1020763"/>
            <a:ext cx="301625" cy="234950"/>
          </a:xfrm>
          <a:prstGeom prst="rect">
            <a:avLst/>
          </a:prstGeom>
          <a:noFill/>
          <a:ln w="9525">
            <a:noFill/>
            <a:miter lim="800000"/>
            <a:headEnd/>
            <a:tailEnd/>
          </a:ln>
        </p:spPr>
        <p:txBody>
          <a:bodyPr wrap="none" lIns="18288" tIns="18288" rIns="18288" bIns="18288" anchor="ctr">
            <a:spAutoFit/>
          </a:bodyPr>
          <a:lstStyle/>
          <a:p>
            <a:pPr algn="ctr"/>
            <a:r>
              <a:rPr lang="cs-CZ" sz="1200" u="sng">
                <a:solidFill>
                  <a:srgbClr val="000000"/>
                </a:solidFill>
                <a:cs typeface="Arial CE" pitchFamily="34" charset="0"/>
              </a:rPr>
              <a:t>HCB</a:t>
            </a:r>
          </a:p>
        </p:txBody>
      </p:sp>
      <p:sp>
        <p:nvSpPr>
          <p:cNvPr id="27654" name="Text Box 22"/>
          <p:cNvSpPr txBox="1">
            <a:spLocks noChangeArrowheads="1"/>
          </p:cNvSpPr>
          <p:nvPr/>
        </p:nvSpPr>
        <p:spPr bwMode="auto">
          <a:xfrm>
            <a:off x="1892300" y="1816100"/>
            <a:ext cx="582613" cy="242888"/>
          </a:xfrm>
          <a:prstGeom prst="rect">
            <a:avLst/>
          </a:prstGeom>
          <a:noFill/>
          <a:ln w="9525">
            <a:noFill/>
            <a:miter lim="800000"/>
            <a:headEnd/>
            <a:tailEnd/>
          </a:ln>
        </p:spPr>
        <p:txBody>
          <a:bodyPr wrap="none" lIns="18288" tIns="18288" rIns="18288" bIns="18288" anchor="ctr">
            <a:spAutoFit/>
          </a:bodyPr>
          <a:lstStyle/>
          <a:p>
            <a:pPr algn="ctr"/>
            <a:r>
              <a:rPr lang="cs-CZ" sz="1200" u="sng">
                <a:solidFill>
                  <a:srgbClr val="000000"/>
                </a:solidFill>
                <a:cs typeface="Arial CE" pitchFamily="34" charset="0"/>
              </a:rPr>
              <a:t>p,p' DDE</a:t>
            </a:r>
          </a:p>
        </p:txBody>
      </p:sp>
      <p:sp>
        <p:nvSpPr>
          <p:cNvPr id="27655" name="Text Box 24"/>
          <p:cNvSpPr txBox="1">
            <a:spLocks noChangeArrowheads="1"/>
          </p:cNvSpPr>
          <p:nvPr/>
        </p:nvSpPr>
        <p:spPr bwMode="auto">
          <a:xfrm>
            <a:off x="2662238" y="1063625"/>
            <a:ext cx="582612" cy="233363"/>
          </a:xfrm>
          <a:prstGeom prst="rect">
            <a:avLst/>
          </a:prstGeom>
          <a:noFill/>
          <a:ln w="9525">
            <a:noFill/>
            <a:miter lim="800000"/>
            <a:headEnd/>
            <a:tailEnd/>
          </a:ln>
        </p:spPr>
        <p:txBody>
          <a:bodyPr wrap="none" lIns="18288" tIns="18288" rIns="18288" bIns="18288" anchor="ctr">
            <a:spAutoFit/>
          </a:bodyPr>
          <a:lstStyle/>
          <a:p>
            <a:pPr algn="ctr"/>
            <a:r>
              <a:rPr lang="cs-CZ" sz="1200" u="sng">
                <a:solidFill>
                  <a:srgbClr val="000000"/>
                </a:solidFill>
                <a:cs typeface="Arial CE" pitchFamily="34" charset="0"/>
              </a:rPr>
              <a:t>p,p' DDT</a:t>
            </a:r>
          </a:p>
        </p:txBody>
      </p:sp>
      <p:sp>
        <p:nvSpPr>
          <p:cNvPr id="27656" name="Text Box 28"/>
          <p:cNvSpPr txBox="1">
            <a:spLocks noChangeArrowheads="1"/>
          </p:cNvSpPr>
          <p:nvPr/>
        </p:nvSpPr>
        <p:spPr bwMode="auto">
          <a:xfrm>
            <a:off x="392113" y="1824038"/>
            <a:ext cx="301625" cy="234950"/>
          </a:xfrm>
          <a:prstGeom prst="rect">
            <a:avLst/>
          </a:prstGeom>
          <a:noFill/>
          <a:ln w="9525">
            <a:noFill/>
            <a:miter lim="800000"/>
            <a:headEnd/>
            <a:tailEnd/>
          </a:ln>
        </p:spPr>
        <p:txBody>
          <a:bodyPr wrap="none" lIns="18288" tIns="18288" rIns="18288" bIns="18288" anchor="ctr">
            <a:spAutoFit/>
          </a:bodyPr>
          <a:lstStyle/>
          <a:p>
            <a:pPr algn="ctr"/>
            <a:r>
              <a:rPr lang="cs-CZ" sz="1200" u="sng">
                <a:solidFill>
                  <a:srgbClr val="000000"/>
                </a:solidFill>
                <a:cs typeface="Arial CE" pitchFamily="34" charset="0"/>
              </a:rPr>
              <a:t>HCH</a:t>
            </a:r>
          </a:p>
        </p:txBody>
      </p:sp>
      <p:pic>
        <p:nvPicPr>
          <p:cNvPr id="27657" name="Picture 31"/>
          <p:cNvPicPr>
            <a:picLocks noChangeAspect="1" noChangeArrowheads="1"/>
          </p:cNvPicPr>
          <p:nvPr/>
        </p:nvPicPr>
        <p:blipFill>
          <a:blip r:embed="rId3" cstate="print"/>
          <a:srcRect/>
          <a:stretch>
            <a:fillRect/>
          </a:stretch>
        </p:blipFill>
        <p:spPr bwMode="auto">
          <a:xfrm>
            <a:off x="47625" y="2046288"/>
            <a:ext cx="968375" cy="1035050"/>
          </a:xfrm>
          <a:prstGeom prst="rect">
            <a:avLst/>
          </a:prstGeom>
          <a:noFill/>
          <a:ln w="9525">
            <a:noFill/>
            <a:miter lim="800000"/>
            <a:headEnd/>
            <a:tailEnd/>
          </a:ln>
        </p:spPr>
      </p:pic>
      <p:sp>
        <p:nvSpPr>
          <p:cNvPr id="27658" name="Text Box 37"/>
          <p:cNvSpPr txBox="1">
            <a:spLocks noChangeArrowheads="1"/>
          </p:cNvSpPr>
          <p:nvPr/>
        </p:nvSpPr>
        <p:spPr bwMode="auto">
          <a:xfrm>
            <a:off x="0" y="1003300"/>
            <a:ext cx="611188" cy="260350"/>
          </a:xfrm>
          <a:prstGeom prst="rect">
            <a:avLst/>
          </a:prstGeom>
          <a:noFill/>
          <a:ln w="9525">
            <a:solidFill>
              <a:srgbClr val="000000"/>
            </a:solidFill>
            <a:miter lim="800000"/>
            <a:headEnd/>
            <a:tailEnd/>
          </a:ln>
        </p:spPr>
        <p:txBody>
          <a:bodyPr lIns="18288" tIns="22860" rIns="18288" bIns="22860" anchor="ctr">
            <a:spAutoFit/>
          </a:bodyPr>
          <a:lstStyle/>
          <a:p>
            <a:pPr algn="ctr"/>
            <a:r>
              <a:rPr lang="cs-CZ" sz="1400">
                <a:solidFill>
                  <a:srgbClr val="000000"/>
                </a:solidFill>
                <a:cs typeface="Arial CE" pitchFamily="34" charset="0"/>
              </a:rPr>
              <a:t>OCPs</a:t>
            </a:r>
          </a:p>
        </p:txBody>
      </p:sp>
      <p:pic>
        <p:nvPicPr>
          <p:cNvPr id="27659" name="Picture 75"/>
          <p:cNvPicPr>
            <a:picLocks noChangeAspect="1" noChangeArrowheads="1"/>
          </p:cNvPicPr>
          <p:nvPr/>
        </p:nvPicPr>
        <p:blipFill>
          <a:blip r:embed="rId4" cstate="print"/>
          <a:srcRect/>
          <a:stretch>
            <a:fillRect/>
          </a:stretch>
        </p:blipFill>
        <p:spPr bwMode="auto">
          <a:xfrm>
            <a:off x="806450" y="1214438"/>
            <a:ext cx="879475" cy="933450"/>
          </a:xfrm>
          <a:prstGeom prst="rect">
            <a:avLst/>
          </a:prstGeom>
          <a:noFill/>
          <a:ln w="9525">
            <a:noFill/>
            <a:miter lim="800000"/>
            <a:headEnd/>
            <a:tailEnd/>
          </a:ln>
        </p:spPr>
      </p:pic>
      <p:pic>
        <p:nvPicPr>
          <p:cNvPr id="27660" name="Picture 76"/>
          <p:cNvPicPr>
            <a:picLocks noChangeAspect="1" noChangeArrowheads="1"/>
          </p:cNvPicPr>
          <p:nvPr/>
        </p:nvPicPr>
        <p:blipFill>
          <a:blip r:embed="rId5" cstate="print"/>
          <a:srcRect/>
          <a:stretch>
            <a:fillRect/>
          </a:stretch>
        </p:blipFill>
        <p:spPr bwMode="auto">
          <a:xfrm>
            <a:off x="1258888" y="2030413"/>
            <a:ext cx="1682750" cy="635000"/>
          </a:xfrm>
          <a:prstGeom prst="rect">
            <a:avLst/>
          </a:prstGeom>
          <a:noFill/>
          <a:ln w="9525">
            <a:noFill/>
            <a:miter lim="800000"/>
            <a:headEnd/>
            <a:tailEnd/>
          </a:ln>
        </p:spPr>
      </p:pic>
      <p:pic>
        <p:nvPicPr>
          <p:cNvPr id="27661" name="Picture 77"/>
          <p:cNvPicPr>
            <a:picLocks noChangeAspect="1" noChangeArrowheads="1"/>
          </p:cNvPicPr>
          <p:nvPr/>
        </p:nvPicPr>
        <p:blipFill>
          <a:blip r:embed="rId6" cstate="print"/>
          <a:srcRect/>
          <a:stretch>
            <a:fillRect/>
          </a:stretch>
        </p:blipFill>
        <p:spPr bwMode="auto">
          <a:xfrm>
            <a:off x="2033588" y="1274763"/>
            <a:ext cx="1676400" cy="679450"/>
          </a:xfrm>
          <a:prstGeom prst="rect">
            <a:avLst/>
          </a:prstGeom>
          <a:noFill/>
          <a:ln w="9525">
            <a:noFill/>
            <a:miter lim="800000"/>
            <a:headEnd/>
            <a:tailEnd/>
          </a:ln>
        </p:spPr>
      </p:pic>
      <p:pic>
        <p:nvPicPr>
          <p:cNvPr id="27662" name="Picture 85"/>
          <p:cNvPicPr>
            <a:picLocks noChangeAspect="1" noChangeArrowheads="1"/>
          </p:cNvPicPr>
          <p:nvPr/>
        </p:nvPicPr>
        <p:blipFill>
          <a:blip r:embed="rId7" cstate="print"/>
          <a:srcRect/>
          <a:stretch>
            <a:fillRect/>
          </a:stretch>
        </p:blipFill>
        <p:spPr bwMode="auto">
          <a:xfrm>
            <a:off x="2081213" y="2636838"/>
            <a:ext cx="1676400" cy="495300"/>
          </a:xfrm>
          <a:prstGeom prst="rect">
            <a:avLst/>
          </a:prstGeom>
          <a:noFill/>
          <a:ln w="9525">
            <a:noFill/>
            <a:miter lim="800000"/>
            <a:headEnd/>
            <a:tailEnd/>
          </a:ln>
        </p:spPr>
      </p:pic>
      <p:sp>
        <p:nvSpPr>
          <p:cNvPr id="27663" name="Text Box 86"/>
          <p:cNvSpPr txBox="1">
            <a:spLocks noChangeArrowheads="1"/>
          </p:cNvSpPr>
          <p:nvPr/>
        </p:nvSpPr>
        <p:spPr bwMode="auto">
          <a:xfrm>
            <a:off x="2751138" y="2446338"/>
            <a:ext cx="595312" cy="254000"/>
          </a:xfrm>
          <a:prstGeom prst="rect">
            <a:avLst/>
          </a:prstGeom>
          <a:noFill/>
          <a:ln w="9525">
            <a:noFill/>
            <a:miter lim="800000"/>
            <a:headEnd/>
            <a:tailEnd/>
          </a:ln>
        </p:spPr>
        <p:txBody>
          <a:bodyPr wrap="none" lIns="18288" tIns="18288" rIns="18288" bIns="18288" anchor="ctr">
            <a:spAutoFit/>
          </a:bodyPr>
          <a:lstStyle/>
          <a:p>
            <a:pPr algn="ctr"/>
            <a:r>
              <a:rPr lang="cs-CZ" sz="1200" u="sng">
                <a:solidFill>
                  <a:srgbClr val="000000"/>
                </a:solidFill>
                <a:cs typeface="Arial CE" pitchFamily="34" charset="0"/>
              </a:rPr>
              <a:t>p,p' DDD</a:t>
            </a:r>
          </a:p>
        </p:txBody>
      </p:sp>
      <p:pic>
        <p:nvPicPr>
          <p:cNvPr id="27664" name="Picture 5" descr="http://upload.wikimedia.org/wikipedia/commons/thumb/0/02/Camphor_structure.png/100px-Camphor_structure.png">
            <a:hlinkClick r:id="rId8" tooltip="Structural formula of camphor"/>
          </p:cNvPr>
          <p:cNvPicPr>
            <a:picLocks noChangeAspect="1" noChangeArrowheads="1"/>
          </p:cNvPicPr>
          <p:nvPr/>
        </p:nvPicPr>
        <p:blipFill>
          <a:blip r:embed="rId9" cstate="print"/>
          <a:srcRect/>
          <a:stretch>
            <a:fillRect/>
          </a:stretch>
        </p:blipFill>
        <p:spPr bwMode="auto">
          <a:xfrm>
            <a:off x="179388" y="3429000"/>
            <a:ext cx="671512" cy="1033463"/>
          </a:xfrm>
          <a:prstGeom prst="rect">
            <a:avLst/>
          </a:prstGeom>
          <a:noFill/>
          <a:ln w="9525">
            <a:noFill/>
            <a:miter lim="800000"/>
            <a:headEnd/>
            <a:tailEnd/>
          </a:ln>
        </p:spPr>
      </p:pic>
      <p:sp>
        <p:nvSpPr>
          <p:cNvPr id="27665" name="TextovéPole 16"/>
          <p:cNvSpPr txBox="1">
            <a:spLocks noChangeArrowheads="1"/>
          </p:cNvSpPr>
          <p:nvPr/>
        </p:nvSpPr>
        <p:spPr bwMode="auto">
          <a:xfrm>
            <a:off x="107950" y="3213100"/>
            <a:ext cx="711200" cy="246063"/>
          </a:xfrm>
          <a:prstGeom prst="rect">
            <a:avLst/>
          </a:prstGeom>
          <a:noFill/>
          <a:ln w="9525">
            <a:noFill/>
            <a:miter lim="800000"/>
            <a:headEnd/>
            <a:tailEnd/>
          </a:ln>
        </p:spPr>
        <p:txBody>
          <a:bodyPr wrap="none">
            <a:spAutoFit/>
          </a:bodyPr>
          <a:lstStyle/>
          <a:p>
            <a:r>
              <a:rPr lang="cs-CZ" sz="1000" b="0"/>
              <a:t>Camphor</a:t>
            </a:r>
          </a:p>
        </p:txBody>
      </p:sp>
      <p:pic>
        <p:nvPicPr>
          <p:cNvPr id="27666" name="Picture 7" descr="http://upload.wikimedia.org/wikipedia/commons/thumb/2/2d/Toxaphen.svg/200px-Toxaphen.svg.png">
            <a:hlinkClick r:id="rId10"/>
          </p:cNvPr>
          <p:cNvPicPr>
            <a:picLocks noChangeAspect="1" noChangeArrowheads="1"/>
          </p:cNvPicPr>
          <p:nvPr/>
        </p:nvPicPr>
        <p:blipFill>
          <a:blip r:embed="rId11" cstate="print"/>
          <a:srcRect/>
          <a:stretch>
            <a:fillRect/>
          </a:stretch>
        </p:blipFill>
        <p:spPr bwMode="auto">
          <a:xfrm>
            <a:off x="971550" y="3500438"/>
            <a:ext cx="1265238" cy="854075"/>
          </a:xfrm>
          <a:prstGeom prst="rect">
            <a:avLst/>
          </a:prstGeom>
          <a:noFill/>
          <a:ln w="9525">
            <a:noFill/>
            <a:miter lim="800000"/>
            <a:headEnd/>
            <a:tailEnd/>
          </a:ln>
        </p:spPr>
      </p:pic>
      <p:sp>
        <p:nvSpPr>
          <p:cNvPr id="27667" name="TextovéPole 18"/>
          <p:cNvSpPr txBox="1">
            <a:spLocks noChangeArrowheads="1"/>
          </p:cNvSpPr>
          <p:nvPr/>
        </p:nvSpPr>
        <p:spPr bwMode="auto">
          <a:xfrm>
            <a:off x="1258888" y="3213100"/>
            <a:ext cx="820737" cy="246063"/>
          </a:xfrm>
          <a:prstGeom prst="rect">
            <a:avLst/>
          </a:prstGeom>
          <a:noFill/>
          <a:ln w="9525">
            <a:noFill/>
            <a:miter lim="800000"/>
            <a:headEnd/>
            <a:tailEnd/>
          </a:ln>
        </p:spPr>
        <p:txBody>
          <a:bodyPr wrap="none">
            <a:spAutoFit/>
          </a:bodyPr>
          <a:lstStyle/>
          <a:p>
            <a:r>
              <a:rPr lang="cs-CZ" sz="1000" b="0"/>
              <a:t>Toxaphene</a:t>
            </a:r>
          </a:p>
        </p:txBody>
      </p:sp>
      <p:pic>
        <p:nvPicPr>
          <p:cNvPr id="27668" name="Picture 6" descr="http://upload.wikimedia.org/wikipedia/commons/thumb/b/b9/DieldrinSynthesis.png/480px-DieldrinSynthesis.png"/>
          <p:cNvPicPr>
            <a:picLocks noChangeAspect="1" noChangeArrowheads="1"/>
          </p:cNvPicPr>
          <p:nvPr/>
        </p:nvPicPr>
        <p:blipFill>
          <a:blip r:embed="rId12" cstate="print"/>
          <a:srcRect l="75600" b="57550"/>
          <a:stretch>
            <a:fillRect/>
          </a:stretch>
        </p:blipFill>
        <p:spPr bwMode="auto">
          <a:xfrm>
            <a:off x="1370013" y="4724400"/>
            <a:ext cx="1054100" cy="1008063"/>
          </a:xfrm>
          <a:prstGeom prst="rect">
            <a:avLst/>
          </a:prstGeom>
          <a:noFill/>
          <a:ln w="9525">
            <a:noFill/>
            <a:miter lim="800000"/>
            <a:headEnd/>
            <a:tailEnd/>
          </a:ln>
        </p:spPr>
      </p:pic>
      <p:pic>
        <p:nvPicPr>
          <p:cNvPr id="27669" name="Picture 6" descr="http://upload.wikimedia.org/wikipedia/commons/thumb/b/b9/DieldrinSynthesis.png/480px-DieldrinSynthesis.png"/>
          <p:cNvPicPr>
            <a:picLocks noChangeAspect="1" noChangeArrowheads="1"/>
          </p:cNvPicPr>
          <p:nvPr/>
        </p:nvPicPr>
        <p:blipFill>
          <a:blip r:embed="rId12" cstate="print"/>
          <a:srcRect l="37799" t="48682" r="30701" b="6415"/>
          <a:stretch>
            <a:fillRect/>
          </a:stretch>
        </p:blipFill>
        <p:spPr bwMode="auto">
          <a:xfrm>
            <a:off x="2411413" y="4724400"/>
            <a:ext cx="1285875" cy="1008063"/>
          </a:xfrm>
          <a:prstGeom prst="rect">
            <a:avLst/>
          </a:prstGeom>
          <a:noFill/>
          <a:ln w="9525">
            <a:noFill/>
            <a:miter lim="800000"/>
            <a:headEnd/>
            <a:tailEnd/>
          </a:ln>
        </p:spPr>
      </p:pic>
      <p:pic>
        <p:nvPicPr>
          <p:cNvPr id="27670" name="Picture 21" descr="Strukturní vzorec endrinu">
            <a:hlinkClick r:id="rId13" tooltip="Strukturní vzorec endrinu"/>
          </p:cNvPr>
          <p:cNvPicPr>
            <a:picLocks noChangeAspect="1" noChangeArrowheads="1"/>
          </p:cNvPicPr>
          <p:nvPr/>
        </p:nvPicPr>
        <p:blipFill>
          <a:blip r:embed="rId14" cstate="print"/>
          <a:srcRect/>
          <a:stretch>
            <a:fillRect/>
          </a:stretch>
        </p:blipFill>
        <p:spPr bwMode="auto">
          <a:xfrm>
            <a:off x="288925" y="4941888"/>
            <a:ext cx="1008063" cy="906462"/>
          </a:xfrm>
          <a:prstGeom prst="rect">
            <a:avLst/>
          </a:prstGeom>
          <a:noFill/>
          <a:ln w="9525">
            <a:noFill/>
            <a:miter lim="800000"/>
            <a:headEnd/>
            <a:tailEnd/>
          </a:ln>
        </p:spPr>
      </p:pic>
      <p:sp>
        <p:nvSpPr>
          <p:cNvPr id="27671" name="TextovéPole 18"/>
          <p:cNvSpPr txBox="1">
            <a:spLocks noChangeArrowheads="1"/>
          </p:cNvSpPr>
          <p:nvPr/>
        </p:nvSpPr>
        <p:spPr bwMode="auto">
          <a:xfrm>
            <a:off x="217488" y="4581525"/>
            <a:ext cx="552450" cy="246063"/>
          </a:xfrm>
          <a:prstGeom prst="rect">
            <a:avLst/>
          </a:prstGeom>
          <a:noFill/>
          <a:ln w="9525">
            <a:noFill/>
            <a:miter lim="800000"/>
            <a:headEnd/>
            <a:tailEnd/>
          </a:ln>
        </p:spPr>
        <p:txBody>
          <a:bodyPr wrap="none">
            <a:spAutoFit/>
          </a:bodyPr>
          <a:lstStyle/>
          <a:p>
            <a:r>
              <a:rPr lang="cs-CZ" sz="1000" b="0"/>
              <a:t>Endrin</a:t>
            </a:r>
          </a:p>
        </p:txBody>
      </p:sp>
      <p:pic>
        <p:nvPicPr>
          <p:cNvPr id="27672" name="Picture 23" descr="http://upload.wikimedia.org/wikipedia/commons/thumb/2/28/Chlordane.png/200px-Chlordane.png">
            <a:hlinkClick r:id="rId15"/>
          </p:cNvPr>
          <p:cNvPicPr>
            <a:picLocks noChangeAspect="1" noChangeArrowheads="1"/>
          </p:cNvPicPr>
          <p:nvPr/>
        </p:nvPicPr>
        <p:blipFill>
          <a:blip r:embed="rId16" cstate="print"/>
          <a:srcRect/>
          <a:stretch>
            <a:fillRect/>
          </a:stretch>
        </p:blipFill>
        <p:spPr bwMode="auto">
          <a:xfrm>
            <a:off x="2555875" y="3644900"/>
            <a:ext cx="1152525" cy="777875"/>
          </a:xfrm>
          <a:prstGeom prst="rect">
            <a:avLst/>
          </a:prstGeom>
          <a:noFill/>
          <a:ln w="9525">
            <a:noFill/>
            <a:miter lim="800000"/>
            <a:headEnd/>
            <a:tailEnd/>
          </a:ln>
        </p:spPr>
      </p:pic>
      <p:sp>
        <p:nvSpPr>
          <p:cNvPr id="27673" name="TextovéPole 18"/>
          <p:cNvSpPr txBox="1">
            <a:spLocks noChangeArrowheads="1"/>
          </p:cNvSpPr>
          <p:nvPr/>
        </p:nvSpPr>
        <p:spPr bwMode="auto">
          <a:xfrm>
            <a:off x="2627313" y="3213100"/>
            <a:ext cx="703262" cy="246063"/>
          </a:xfrm>
          <a:prstGeom prst="rect">
            <a:avLst/>
          </a:prstGeom>
          <a:noFill/>
          <a:ln w="9525">
            <a:noFill/>
            <a:miter lim="800000"/>
            <a:headEnd/>
            <a:tailEnd/>
          </a:ln>
        </p:spPr>
        <p:txBody>
          <a:bodyPr wrap="none">
            <a:spAutoFit/>
          </a:bodyPr>
          <a:lstStyle/>
          <a:p>
            <a:r>
              <a:rPr lang="cs-CZ" sz="1000" b="0"/>
              <a:t>Chlordan</a:t>
            </a:r>
          </a:p>
        </p:txBody>
      </p:sp>
      <p:sp>
        <p:nvSpPr>
          <p:cNvPr id="26" name="TextovéPole 25"/>
          <p:cNvSpPr txBox="1"/>
          <p:nvPr/>
        </p:nvSpPr>
        <p:spPr>
          <a:xfrm>
            <a:off x="7236296" y="4869160"/>
            <a:ext cx="694234" cy="389513"/>
          </a:xfrm>
          <a:prstGeom prst="ellipse">
            <a:avLst/>
          </a:prstGeom>
          <a:solidFill>
            <a:schemeClr val="accent3">
              <a:lumMod val="20000"/>
              <a:lumOff val="80000"/>
            </a:schemeClr>
          </a:solidFill>
          <a:ln>
            <a:solidFill>
              <a:srgbClr val="000000"/>
            </a:solidFill>
          </a:ln>
        </p:spPr>
        <p:txBody>
          <a:bodyPr>
            <a:spAutoFit/>
          </a:bodyPr>
          <a:lstStyle/>
          <a:p>
            <a:pPr>
              <a:defRPr/>
            </a:pPr>
            <a:r>
              <a:rPr lang="cs-CZ" sz="1200" dirty="0" err="1">
                <a:ln>
                  <a:solidFill>
                    <a:sysClr val="windowText" lastClr="000000"/>
                  </a:solidFill>
                </a:ln>
              </a:rPr>
              <a:t>CPs</a:t>
            </a:r>
            <a:endParaRPr lang="cs-CZ" sz="1200" dirty="0">
              <a:ln>
                <a:solidFill>
                  <a:sysClr val="windowText" lastClr="000000"/>
                </a:solidFill>
              </a:ln>
            </a:endParaRPr>
          </a:p>
        </p:txBody>
      </p:sp>
      <p:sp>
        <p:nvSpPr>
          <p:cNvPr id="27" name="TextovéPole 26"/>
          <p:cNvSpPr txBox="1"/>
          <p:nvPr/>
        </p:nvSpPr>
        <p:spPr>
          <a:xfrm>
            <a:off x="7308304" y="5229200"/>
            <a:ext cx="870085" cy="389513"/>
          </a:xfrm>
          <a:prstGeom prst="ellipse">
            <a:avLst/>
          </a:prstGeom>
          <a:solidFill>
            <a:schemeClr val="accent3">
              <a:lumMod val="20000"/>
              <a:lumOff val="80000"/>
            </a:schemeClr>
          </a:solidFill>
          <a:ln>
            <a:solidFill>
              <a:srgbClr val="000000"/>
            </a:solidFill>
          </a:ln>
        </p:spPr>
        <p:txBody>
          <a:bodyPr>
            <a:spAutoFit/>
          </a:bodyPr>
          <a:lstStyle/>
          <a:p>
            <a:pPr>
              <a:defRPr/>
            </a:pPr>
            <a:r>
              <a:rPr lang="cs-CZ" sz="1200" dirty="0">
                <a:ln>
                  <a:solidFill>
                    <a:sysClr val="windowText" lastClr="000000"/>
                  </a:solidFill>
                </a:ln>
              </a:rPr>
              <a:t>PCNs</a:t>
            </a:r>
          </a:p>
        </p:txBody>
      </p:sp>
      <p:sp>
        <p:nvSpPr>
          <p:cNvPr id="28" name="TextovéPole 27"/>
          <p:cNvSpPr txBox="1"/>
          <p:nvPr/>
        </p:nvSpPr>
        <p:spPr>
          <a:xfrm>
            <a:off x="7812360" y="4941168"/>
            <a:ext cx="992417" cy="389513"/>
          </a:xfrm>
          <a:prstGeom prst="ellipse">
            <a:avLst/>
          </a:prstGeom>
          <a:solidFill>
            <a:schemeClr val="accent3">
              <a:lumMod val="20000"/>
              <a:lumOff val="80000"/>
            </a:schemeClr>
          </a:solidFill>
          <a:ln>
            <a:solidFill>
              <a:srgbClr val="000000"/>
            </a:solidFill>
          </a:ln>
        </p:spPr>
        <p:txBody>
          <a:bodyPr>
            <a:spAutoFit/>
          </a:bodyPr>
          <a:lstStyle/>
          <a:p>
            <a:pPr>
              <a:defRPr/>
            </a:pPr>
            <a:r>
              <a:rPr lang="cs-CZ" sz="1200" dirty="0" err="1">
                <a:ln>
                  <a:solidFill>
                    <a:sysClr val="windowText" lastClr="000000"/>
                  </a:solidFill>
                </a:ln>
              </a:rPr>
              <a:t>PCBzs</a:t>
            </a:r>
            <a:endParaRPr lang="cs-CZ" sz="1200" dirty="0">
              <a:ln>
                <a:solidFill>
                  <a:sysClr val="windowText" lastClr="000000"/>
                </a:solidFill>
              </a:ln>
            </a:endParaRPr>
          </a:p>
        </p:txBody>
      </p:sp>
      <p:sp>
        <p:nvSpPr>
          <p:cNvPr id="29" name="TextovéPole 28"/>
          <p:cNvSpPr txBox="1"/>
          <p:nvPr/>
        </p:nvSpPr>
        <p:spPr>
          <a:xfrm>
            <a:off x="8028384" y="5301208"/>
            <a:ext cx="825128" cy="389513"/>
          </a:xfrm>
          <a:prstGeom prst="ellipse">
            <a:avLst/>
          </a:prstGeom>
          <a:solidFill>
            <a:schemeClr val="accent3">
              <a:lumMod val="20000"/>
              <a:lumOff val="80000"/>
            </a:schemeClr>
          </a:solidFill>
          <a:ln>
            <a:solidFill>
              <a:srgbClr val="000000"/>
            </a:solidFill>
          </a:ln>
        </p:spPr>
        <p:txBody>
          <a:bodyPr>
            <a:spAutoFit/>
          </a:bodyPr>
          <a:lstStyle/>
          <a:p>
            <a:pPr>
              <a:defRPr/>
            </a:pPr>
            <a:r>
              <a:rPr lang="cs-CZ" sz="1200" dirty="0" err="1">
                <a:ln>
                  <a:solidFill>
                    <a:sysClr val="windowText" lastClr="000000"/>
                  </a:solidFill>
                </a:ln>
              </a:rPr>
              <a:t>PCTs</a:t>
            </a:r>
            <a:endParaRPr lang="cs-CZ" sz="1200" dirty="0">
              <a:ln>
                <a:solidFill>
                  <a:sysClr val="windowText" lastClr="000000"/>
                </a:solidFill>
              </a:ln>
            </a:endParaRPr>
          </a:p>
        </p:txBody>
      </p:sp>
      <p:sp>
        <p:nvSpPr>
          <p:cNvPr id="30" name="TextovéPole 29"/>
          <p:cNvSpPr txBox="1"/>
          <p:nvPr/>
        </p:nvSpPr>
        <p:spPr>
          <a:xfrm>
            <a:off x="7596336" y="5589240"/>
            <a:ext cx="1032558" cy="389513"/>
          </a:xfrm>
          <a:prstGeom prst="ellipse">
            <a:avLst/>
          </a:prstGeom>
          <a:solidFill>
            <a:schemeClr val="accent3">
              <a:lumMod val="20000"/>
              <a:lumOff val="80000"/>
            </a:schemeClr>
          </a:solidFill>
          <a:ln>
            <a:solidFill>
              <a:srgbClr val="000000"/>
            </a:solidFill>
          </a:ln>
        </p:spPr>
        <p:txBody>
          <a:bodyPr>
            <a:spAutoFit/>
          </a:bodyPr>
          <a:lstStyle/>
          <a:p>
            <a:pPr>
              <a:defRPr/>
            </a:pPr>
            <a:r>
              <a:rPr lang="cs-CZ" sz="1200" dirty="0" err="1">
                <a:ln>
                  <a:solidFill>
                    <a:sysClr val="windowText" lastClr="000000"/>
                  </a:solidFill>
                </a:ln>
              </a:rPr>
              <a:t>PCDEs</a:t>
            </a:r>
            <a:endParaRPr lang="cs-CZ" sz="1200" dirty="0">
              <a:ln>
                <a:solidFill>
                  <a:sysClr val="windowText" lastClr="000000"/>
                </a:solidFill>
              </a:ln>
            </a:endParaRPr>
          </a:p>
        </p:txBody>
      </p:sp>
      <p:sp>
        <p:nvSpPr>
          <p:cNvPr id="31" name="TextovéPole 30"/>
          <p:cNvSpPr txBox="1"/>
          <p:nvPr/>
        </p:nvSpPr>
        <p:spPr>
          <a:xfrm>
            <a:off x="7740351" y="6309320"/>
            <a:ext cx="1402061" cy="389513"/>
          </a:xfrm>
          <a:prstGeom prst="ellipse">
            <a:avLst/>
          </a:prstGeom>
          <a:solidFill>
            <a:schemeClr val="accent3">
              <a:lumMod val="20000"/>
              <a:lumOff val="80000"/>
            </a:schemeClr>
          </a:solidFill>
          <a:ln>
            <a:solidFill>
              <a:srgbClr val="000000"/>
            </a:solidFill>
          </a:ln>
        </p:spPr>
        <p:txBody>
          <a:bodyPr>
            <a:spAutoFit/>
          </a:bodyPr>
          <a:lstStyle/>
          <a:p>
            <a:pPr>
              <a:defRPr/>
            </a:pPr>
            <a:r>
              <a:rPr lang="cs-CZ" sz="1200" dirty="0" err="1">
                <a:ln>
                  <a:solidFill>
                    <a:sysClr val="windowText" lastClr="000000"/>
                  </a:solidFill>
                </a:ln>
              </a:rPr>
              <a:t>PBDEs</a:t>
            </a:r>
            <a:r>
              <a:rPr lang="cs-CZ" sz="1200" dirty="0">
                <a:ln>
                  <a:solidFill>
                    <a:sysClr val="windowText" lastClr="000000"/>
                  </a:solidFill>
                </a:ln>
              </a:rPr>
              <a:t> …</a:t>
            </a:r>
          </a:p>
        </p:txBody>
      </p:sp>
      <p:sp>
        <p:nvSpPr>
          <p:cNvPr id="27680" name="TextovéPole 18"/>
          <p:cNvSpPr txBox="1">
            <a:spLocks noChangeArrowheads="1"/>
          </p:cNvSpPr>
          <p:nvPr/>
        </p:nvSpPr>
        <p:spPr bwMode="auto">
          <a:xfrm>
            <a:off x="1512888" y="4437063"/>
            <a:ext cx="554037" cy="246062"/>
          </a:xfrm>
          <a:prstGeom prst="rect">
            <a:avLst/>
          </a:prstGeom>
          <a:noFill/>
          <a:ln w="9525">
            <a:noFill/>
            <a:miter lim="800000"/>
            <a:headEnd/>
            <a:tailEnd/>
          </a:ln>
        </p:spPr>
        <p:txBody>
          <a:bodyPr wrap="none">
            <a:spAutoFit/>
          </a:bodyPr>
          <a:lstStyle/>
          <a:p>
            <a:r>
              <a:rPr lang="cs-CZ" sz="1000" b="0"/>
              <a:t>ALdrin</a:t>
            </a:r>
          </a:p>
        </p:txBody>
      </p:sp>
      <p:sp>
        <p:nvSpPr>
          <p:cNvPr id="27681" name="TextovéPole 18"/>
          <p:cNvSpPr txBox="1">
            <a:spLocks noChangeArrowheads="1"/>
          </p:cNvSpPr>
          <p:nvPr/>
        </p:nvSpPr>
        <p:spPr bwMode="auto">
          <a:xfrm>
            <a:off x="2736850" y="4508500"/>
            <a:ext cx="619125" cy="246063"/>
          </a:xfrm>
          <a:prstGeom prst="rect">
            <a:avLst/>
          </a:prstGeom>
          <a:noFill/>
          <a:ln w="9525">
            <a:noFill/>
            <a:miter lim="800000"/>
            <a:headEnd/>
            <a:tailEnd/>
          </a:ln>
        </p:spPr>
        <p:txBody>
          <a:bodyPr wrap="none">
            <a:spAutoFit/>
          </a:bodyPr>
          <a:lstStyle/>
          <a:p>
            <a:r>
              <a:rPr lang="cs-CZ" sz="1000" b="0"/>
              <a:t>Dieldrin</a:t>
            </a:r>
          </a:p>
        </p:txBody>
      </p:sp>
      <p:pic>
        <p:nvPicPr>
          <p:cNvPr id="27682" name="Picture 24"/>
          <p:cNvPicPr>
            <a:picLocks noChangeAspect="1" noChangeArrowheads="1"/>
          </p:cNvPicPr>
          <p:nvPr/>
        </p:nvPicPr>
        <p:blipFill>
          <a:blip r:embed="rId17" cstate="print">
            <a:grayscl/>
            <a:biLevel thresh="50000"/>
          </a:blip>
          <a:srcRect/>
          <a:stretch>
            <a:fillRect/>
          </a:stretch>
        </p:blipFill>
        <p:spPr bwMode="auto">
          <a:xfrm>
            <a:off x="2411413" y="5980113"/>
            <a:ext cx="1312862" cy="876300"/>
          </a:xfrm>
          <a:prstGeom prst="rect">
            <a:avLst/>
          </a:prstGeom>
          <a:noFill/>
          <a:ln w="9525">
            <a:noFill/>
            <a:miter lim="800000"/>
            <a:headEnd/>
            <a:tailEnd/>
          </a:ln>
        </p:spPr>
      </p:pic>
      <p:sp>
        <p:nvSpPr>
          <p:cNvPr id="27683" name="TextovéPole 18"/>
          <p:cNvSpPr txBox="1">
            <a:spLocks noChangeArrowheads="1"/>
          </p:cNvSpPr>
          <p:nvPr/>
        </p:nvSpPr>
        <p:spPr bwMode="auto">
          <a:xfrm>
            <a:off x="2195513" y="5732463"/>
            <a:ext cx="801687" cy="247650"/>
          </a:xfrm>
          <a:prstGeom prst="rect">
            <a:avLst/>
          </a:prstGeom>
          <a:noFill/>
          <a:ln w="9525">
            <a:noFill/>
            <a:miter lim="800000"/>
            <a:headEnd/>
            <a:tailEnd/>
          </a:ln>
        </p:spPr>
        <p:txBody>
          <a:bodyPr wrap="none">
            <a:spAutoFit/>
          </a:bodyPr>
          <a:lstStyle/>
          <a:p>
            <a:r>
              <a:rPr lang="cs-CZ" sz="1000" b="0"/>
              <a:t>Heptachlor</a:t>
            </a:r>
          </a:p>
        </p:txBody>
      </p:sp>
      <p:pic>
        <p:nvPicPr>
          <p:cNvPr id="27684" name="Picture 25"/>
          <p:cNvPicPr>
            <a:picLocks noChangeAspect="1" noChangeArrowheads="1"/>
          </p:cNvPicPr>
          <p:nvPr/>
        </p:nvPicPr>
        <p:blipFill>
          <a:blip r:embed="rId18" cstate="print"/>
          <a:srcRect/>
          <a:stretch>
            <a:fillRect/>
          </a:stretch>
        </p:blipFill>
        <p:spPr bwMode="auto">
          <a:xfrm>
            <a:off x="971550" y="6021388"/>
            <a:ext cx="1285875" cy="836612"/>
          </a:xfrm>
          <a:prstGeom prst="rect">
            <a:avLst/>
          </a:prstGeom>
          <a:noFill/>
          <a:ln w="9525">
            <a:noFill/>
            <a:miter lim="800000"/>
            <a:headEnd/>
            <a:tailEnd/>
          </a:ln>
        </p:spPr>
      </p:pic>
      <p:sp>
        <p:nvSpPr>
          <p:cNvPr id="27685" name="TextovéPole 18"/>
          <p:cNvSpPr txBox="1">
            <a:spLocks noChangeArrowheads="1"/>
          </p:cNvSpPr>
          <p:nvPr/>
        </p:nvSpPr>
        <p:spPr bwMode="auto">
          <a:xfrm>
            <a:off x="1042988" y="5732463"/>
            <a:ext cx="822325" cy="247650"/>
          </a:xfrm>
          <a:prstGeom prst="rect">
            <a:avLst/>
          </a:prstGeom>
          <a:noFill/>
          <a:ln w="9525">
            <a:noFill/>
            <a:miter lim="800000"/>
            <a:headEnd/>
            <a:tailEnd/>
          </a:ln>
        </p:spPr>
        <p:txBody>
          <a:bodyPr wrap="none">
            <a:spAutoFit/>
          </a:bodyPr>
          <a:lstStyle/>
          <a:p>
            <a:r>
              <a:rPr lang="cs-CZ" sz="1000" b="0"/>
              <a:t>Endosulfan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PAHs</a:t>
            </a:r>
            <a:endParaRPr lang="cs-CZ" dirty="0"/>
          </a:p>
        </p:txBody>
      </p:sp>
      <p:sp>
        <p:nvSpPr>
          <p:cNvPr id="53251" name="Zástupný symbol pro obsah 2"/>
          <p:cNvSpPr>
            <a:spLocks noGrp="1"/>
          </p:cNvSpPr>
          <p:nvPr>
            <p:ph idx="1"/>
          </p:nvPr>
        </p:nvSpPr>
        <p:spPr>
          <a:xfrm>
            <a:off x="250825" y="1052513"/>
            <a:ext cx="8642350" cy="5256212"/>
          </a:xfrm>
        </p:spPr>
        <p:txBody>
          <a:bodyPr/>
          <a:lstStyle/>
          <a:p>
            <a:pPr>
              <a:buFont typeface="Arial" pitchFamily="34" charset="0"/>
              <a:buNone/>
            </a:pPr>
            <a:r>
              <a:rPr lang="cs-CZ" b="1" smtClean="0"/>
              <a:t>Faktory</a:t>
            </a:r>
            <a:r>
              <a:rPr lang="en-US" b="1" smtClean="0"/>
              <a:t> </a:t>
            </a:r>
            <a:r>
              <a:rPr lang="cs-CZ" b="1" smtClean="0"/>
              <a:t>ovlivňují</a:t>
            </a:r>
            <a:r>
              <a:rPr lang="en-US" b="1" smtClean="0"/>
              <a:t>c</a:t>
            </a:r>
            <a:r>
              <a:rPr lang="cs-CZ" b="1" smtClean="0"/>
              <a:t>í mikrobiální degradaci PAHs:</a:t>
            </a:r>
          </a:p>
          <a:p>
            <a:r>
              <a:rPr lang="cs-CZ" smtClean="0"/>
              <a:t>Předcházející expozice - delší expozice MO PAHs </a:t>
            </a:r>
            <a:r>
              <a:rPr lang="cs-CZ" smtClean="0">
                <a:sym typeface="Wingdings" pitchFamily="2" charset="2"/>
              </a:rPr>
              <a:t></a:t>
            </a:r>
            <a:r>
              <a:rPr lang="en-US" smtClean="0">
                <a:sym typeface="Wingdings" pitchFamily="2" charset="2"/>
              </a:rPr>
              <a:t> </a:t>
            </a:r>
            <a:r>
              <a:rPr lang="cs-CZ" smtClean="0"/>
              <a:t>adaptac</a:t>
            </a:r>
            <a:r>
              <a:rPr lang="en-US" smtClean="0"/>
              <a:t>e</a:t>
            </a:r>
            <a:r>
              <a:rPr lang="cs-CZ" smtClean="0"/>
              <a:t>; větší míra degradace v kontaminovaných prostředích</a:t>
            </a:r>
          </a:p>
          <a:p>
            <a:r>
              <a:rPr lang="cs-CZ" smtClean="0"/>
              <a:t>Chemická struktura - PAHs s nižší Mr degradovány rychleji ; alkylace PAHs inhibuje degradaci</a:t>
            </a:r>
          </a:p>
          <a:p>
            <a:r>
              <a:rPr lang="cs-CZ" smtClean="0"/>
              <a:t>Dostupný kyslík - molekulární kyslík nezbytný pro degradaci PAHs; za anaerobních podmínek probíhá degradace velmi pomalu, pokud vůbec</a:t>
            </a:r>
          </a:p>
          <a:p>
            <a:r>
              <a:rPr lang="cs-CZ" smtClean="0"/>
              <a:t>Dostupné živiny - limitující v prostředí, kde je hodně organického odpadu (N,P); jiné zdroje C </a:t>
            </a:r>
            <a:r>
              <a:rPr lang="cs-CZ" smtClean="0">
                <a:sym typeface="Wingdings" pitchFamily="2" charset="2"/>
              </a:rPr>
              <a:t></a:t>
            </a:r>
            <a:r>
              <a:rPr lang="en-US" smtClean="0">
                <a:sym typeface="Wingdings" pitchFamily="2" charset="2"/>
              </a:rPr>
              <a:t> </a:t>
            </a:r>
            <a:r>
              <a:rPr lang="cs-CZ" smtClean="0"/>
              <a:t>degradac</a:t>
            </a:r>
            <a:r>
              <a:rPr lang="en-US" smtClean="0"/>
              <a:t>e</a:t>
            </a:r>
            <a:r>
              <a:rPr lang="cs-CZ" smtClean="0"/>
              <a:t> PAHs až po spotřebování </a:t>
            </a:r>
            <a:r>
              <a:rPr lang="en-US" smtClean="0"/>
              <a:t>C</a:t>
            </a:r>
          </a:p>
          <a:p>
            <a:r>
              <a:rPr lang="cs-CZ" smtClean="0"/>
              <a:t>Teplota, pH, salinita - slabě probíhá degradace v zimě; rychleji při pH = 8 než pro pH = 5</a:t>
            </a:r>
          </a:p>
          <a:p>
            <a:endParaRPr lang="cs-CZ"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 mikrobiální degradace ropných látek</a:t>
            </a:r>
            <a:endParaRPr lang="cs-CZ" dirty="0"/>
          </a:p>
        </p:txBody>
      </p:sp>
      <p:sp>
        <p:nvSpPr>
          <p:cNvPr id="3" name="Zástupný symbol pro obsah 2"/>
          <p:cNvSpPr>
            <a:spLocks noGrp="1"/>
          </p:cNvSpPr>
          <p:nvPr>
            <p:ph idx="1"/>
          </p:nvPr>
        </p:nvSpPr>
        <p:spPr/>
        <p:txBody>
          <a:bodyPr/>
          <a:lstStyle/>
          <a:p>
            <a:r>
              <a:rPr lang="cs-CZ" sz="1800" b="1" dirty="0" smtClean="0"/>
              <a:t>surová ropa </a:t>
            </a:r>
            <a:r>
              <a:rPr lang="cs-CZ" sz="1800" dirty="0" smtClean="0"/>
              <a:t>- komplexní směs uhlovodíků (alifatické, aromatické, asfalt)</a:t>
            </a:r>
          </a:p>
          <a:p>
            <a:r>
              <a:rPr lang="cs-CZ" sz="1800" dirty="0" smtClean="0"/>
              <a:t>n-</a:t>
            </a:r>
            <a:r>
              <a:rPr lang="cs-CZ" sz="1800" dirty="0" err="1" smtClean="0"/>
              <a:t>alkany</a:t>
            </a:r>
            <a:r>
              <a:rPr lang="cs-CZ" sz="1800" dirty="0" smtClean="0"/>
              <a:t>, rozvětvené </a:t>
            </a:r>
            <a:r>
              <a:rPr lang="cs-CZ" sz="1800" dirty="0" err="1" smtClean="0"/>
              <a:t>alkany</a:t>
            </a:r>
            <a:r>
              <a:rPr lang="cs-CZ" sz="1800" dirty="0" smtClean="0"/>
              <a:t>, cykloalkany, aromáty - degradovatelnost viz výše</a:t>
            </a:r>
          </a:p>
          <a:p>
            <a:r>
              <a:rPr lang="cs-CZ" sz="1800" dirty="0" smtClean="0"/>
              <a:t>asfalt, kerogen - sloučeniny nedegradovatelné nebo velmi pomalu</a:t>
            </a:r>
          </a:p>
          <a:p>
            <a:r>
              <a:rPr lang="cs-CZ" sz="1800" dirty="0" smtClean="0"/>
              <a:t>ropné pryskyřice - omezená mikrobiální degradace</a:t>
            </a:r>
          </a:p>
          <a:p>
            <a:r>
              <a:rPr lang="cs-CZ" sz="1800" b="1" dirty="0" smtClean="0"/>
              <a:t>lehká ropa</a:t>
            </a:r>
          </a:p>
          <a:p>
            <a:pPr lvl="1"/>
            <a:r>
              <a:rPr lang="cs-CZ" sz="1600" dirty="0" smtClean="0"/>
              <a:t>10-40% degradovatelných </a:t>
            </a:r>
            <a:r>
              <a:rPr lang="cs-CZ" sz="1600" dirty="0" err="1" smtClean="0"/>
              <a:t>alkanů</a:t>
            </a:r>
            <a:endParaRPr lang="cs-CZ" sz="1600" dirty="0" smtClean="0"/>
          </a:p>
          <a:p>
            <a:pPr lvl="1"/>
            <a:r>
              <a:rPr lang="cs-CZ" sz="1600" dirty="0" smtClean="0"/>
              <a:t>2-20% lehkých aromatických uhlovodíků</a:t>
            </a:r>
          </a:p>
          <a:p>
            <a:pPr lvl="1"/>
            <a:r>
              <a:rPr lang="cs-CZ" sz="1600" dirty="0" smtClean="0"/>
              <a:t>2-10% vysokomolekulárních těžce degradovatelných </a:t>
            </a:r>
            <a:r>
              <a:rPr lang="cs-CZ" sz="1600" dirty="0" err="1" smtClean="0"/>
              <a:t>polyaromátů</a:t>
            </a:r>
            <a:endParaRPr lang="cs-CZ" sz="1600" dirty="0" smtClean="0"/>
          </a:p>
          <a:p>
            <a:pPr lvl="1"/>
            <a:r>
              <a:rPr lang="cs-CZ" sz="1600" dirty="0" smtClean="0"/>
              <a:t>1-5% </a:t>
            </a:r>
            <a:r>
              <a:rPr lang="cs-CZ" sz="1600" dirty="0" err="1" smtClean="0"/>
              <a:t>asfaltických</a:t>
            </a:r>
            <a:r>
              <a:rPr lang="cs-CZ" sz="1600" dirty="0" smtClean="0"/>
              <a:t> látek a ropných pryskyřic</a:t>
            </a:r>
          </a:p>
          <a:p>
            <a:r>
              <a:rPr lang="cs-CZ" sz="1800" dirty="0" smtClean="0"/>
              <a:t>těžká ropa</a:t>
            </a:r>
          </a:p>
          <a:p>
            <a:pPr lvl="1"/>
            <a:r>
              <a:rPr lang="en-US" sz="1600" dirty="0" smtClean="0"/>
              <a:t>&lt;</a:t>
            </a:r>
            <a:r>
              <a:rPr lang="cs-CZ" sz="1600" dirty="0" smtClean="0"/>
              <a:t> 1% odbouratelných </a:t>
            </a:r>
            <a:r>
              <a:rPr lang="cs-CZ" sz="1600" dirty="0" err="1" smtClean="0"/>
              <a:t>alifátů</a:t>
            </a:r>
            <a:endParaRPr lang="cs-CZ" sz="1600" dirty="0" smtClean="0"/>
          </a:p>
          <a:p>
            <a:pPr lvl="1"/>
            <a:r>
              <a:rPr lang="en-US" sz="1600" dirty="0" smtClean="0"/>
              <a:t>&lt;</a:t>
            </a:r>
            <a:r>
              <a:rPr lang="cs-CZ" sz="1600" dirty="0" smtClean="0"/>
              <a:t> 2% lehkých aromatických uhlovodíků</a:t>
            </a:r>
          </a:p>
          <a:p>
            <a:pPr lvl="1"/>
            <a:r>
              <a:rPr lang="cs-CZ" sz="1600" dirty="0" smtClean="0"/>
              <a:t>až 35% vysokomolekulárních těžce degradovatelných </a:t>
            </a:r>
            <a:r>
              <a:rPr lang="cs-CZ" sz="1600" dirty="0" err="1" smtClean="0"/>
              <a:t>polyaromátů</a:t>
            </a:r>
            <a:endParaRPr lang="cs-CZ" sz="1600" dirty="0" smtClean="0"/>
          </a:p>
          <a:p>
            <a:pPr lvl="1"/>
            <a:r>
              <a:rPr lang="cs-CZ" sz="1600" dirty="0" smtClean="0"/>
              <a:t>až 25% </a:t>
            </a:r>
            <a:r>
              <a:rPr lang="cs-CZ" sz="1600" dirty="0" err="1" smtClean="0"/>
              <a:t>asfaltických</a:t>
            </a:r>
            <a:r>
              <a:rPr lang="cs-CZ" sz="1600" dirty="0" smtClean="0"/>
              <a:t> látek a 20% ropných pryskyřic</a:t>
            </a:r>
          </a:p>
        </p:txBody>
      </p:sp>
      <p:pic>
        <p:nvPicPr>
          <p:cNvPr id="4" name="Picture 4" descr="http://www.theblogismine.com/wp-content/uploads/2010/06/Scientists-find-bacteria-that-can-clean-oil-spill-4-570x334.jpg"/>
          <p:cNvPicPr>
            <a:picLocks noChangeAspect="1" noChangeArrowheads="1"/>
          </p:cNvPicPr>
          <p:nvPr/>
        </p:nvPicPr>
        <p:blipFill>
          <a:blip r:embed="rId2" cstate="print"/>
          <a:srcRect/>
          <a:stretch>
            <a:fillRect/>
          </a:stretch>
        </p:blipFill>
        <p:spPr bwMode="auto">
          <a:xfrm>
            <a:off x="7011925" y="5609609"/>
            <a:ext cx="2130488" cy="1248391"/>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 mikrobiální degradace ropných látek</a:t>
            </a:r>
            <a:endParaRPr lang="cs-CZ" dirty="0"/>
          </a:p>
        </p:txBody>
      </p:sp>
      <p:sp>
        <p:nvSpPr>
          <p:cNvPr id="3" name="Zástupný symbol pro obsah 2"/>
          <p:cNvSpPr>
            <a:spLocks noGrp="1"/>
          </p:cNvSpPr>
          <p:nvPr>
            <p:ph idx="1"/>
          </p:nvPr>
        </p:nvSpPr>
        <p:spPr/>
        <p:txBody>
          <a:bodyPr/>
          <a:lstStyle/>
          <a:p>
            <a:r>
              <a:rPr lang="cs-CZ" sz="1800" dirty="0" smtClean="0"/>
              <a:t>žádná surová ropa není zcela degradována</a:t>
            </a:r>
          </a:p>
          <a:p>
            <a:r>
              <a:rPr lang="cs-CZ" sz="1800" dirty="0" smtClean="0"/>
              <a:t>na procesech biologické degradace ropných látek se podílí více než 70 rodů MO</a:t>
            </a:r>
          </a:p>
          <a:p>
            <a:r>
              <a:rPr lang="cs-CZ" sz="1800" dirty="0" smtClean="0"/>
              <a:t>většina těchto rodů je všeobecně rozšířena, ale platí: ekosystémy nekontaminované ropnými uhlovodíky - málo degradátorů ropných uhlovodíků </a:t>
            </a:r>
            <a:r>
              <a:rPr lang="cs-CZ" sz="1800" b="1" dirty="0" smtClean="0"/>
              <a:t>x</a:t>
            </a:r>
            <a:r>
              <a:rPr lang="cs-CZ" sz="1800" dirty="0" smtClean="0"/>
              <a:t> prostředí ropnými uhlovodíky kontaminované - vysoké počty</a:t>
            </a:r>
          </a:p>
          <a:p>
            <a:r>
              <a:rPr lang="cs-CZ" sz="1800" dirty="0" smtClean="0"/>
              <a:t>nejvýznamnější </a:t>
            </a:r>
            <a:r>
              <a:rPr lang="cs-CZ" sz="1800" dirty="0" err="1" smtClean="0"/>
              <a:t>degradátoři</a:t>
            </a:r>
            <a:r>
              <a:rPr lang="cs-CZ" sz="1800" dirty="0" smtClean="0"/>
              <a:t> ropy: rody </a:t>
            </a:r>
            <a:r>
              <a:rPr lang="cs-CZ" sz="1800" i="1" dirty="0" smtClean="0"/>
              <a:t>Pseudomonas, </a:t>
            </a:r>
            <a:r>
              <a:rPr lang="cs-CZ" sz="1800" i="1" dirty="0" err="1" smtClean="0"/>
              <a:t>Achromobacter</a:t>
            </a:r>
            <a:r>
              <a:rPr lang="cs-CZ" sz="1800" i="1" dirty="0" smtClean="0"/>
              <a:t> , Arthrobacter, </a:t>
            </a:r>
            <a:r>
              <a:rPr lang="cs-CZ" sz="1800" i="1" dirty="0" err="1" smtClean="0"/>
              <a:t>Acinetobacter</a:t>
            </a:r>
            <a:r>
              <a:rPr lang="cs-CZ" sz="1800" i="1" dirty="0" smtClean="0"/>
              <a:t>, </a:t>
            </a:r>
            <a:r>
              <a:rPr lang="cs-CZ" sz="1800" i="1" dirty="0" err="1" smtClean="0"/>
              <a:t>Flavobacterium</a:t>
            </a:r>
            <a:r>
              <a:rPr lang="cs-CZ" sz="1800" i="1" dirty="0" smtClean="0"/>
              <a:t>, </a:t>
            </a:r>
            <a:r>
              <a:rPr lang="cs-CZ" sz="1800" i="1" dirty="0" err="1" smtClean="0"/>
              <a:t>Brevibacterium</a:t>
            </a:r>
            <a:r>
              <a:rPr lang="cs-CZ" sz="1800" i="1" dirty="0" smtClean="0"/>
              <a:t>, </a:t>
            </a:r>
            <a:r>
              <a:rPr lang="cs-CZ" sz="1800" i="1" dirty="0" err="1" smtClean="0"/>
              <a:t>Corynebacterium</a:t>
            </a:r>
            <a:r>
              <a:rPr lang="cs-CZ" sz="1800" i="1" dirty="0" smtClean="0"/>
              <a:t>, </a:t>
            </a:r>
            <a:r>
              <a:rPr lang="cs-CZ" sz="1800" i="1" dirty="0" err="1" smtClean="0"/>
              <a:t>Flavobacterium</a:t>
            </a:r>
            <a:r>
              <a:rPr lang="cs-CZ" sz="1800" i="1" dirty="0" smtClean="0"/>
              <a:t>, </a:t>
            </a:r>
            <a:r>
              <a:rPr lang="cs-CZ" sz="1800" i="1" dirty="0" err="1" smtClean="0"/>
              <a:t>Nocardia</a:t>
            </a:r>
            <a:r>
              <a:rPr lang="cs-CZ" sz="1800" i="1" dirty="0" smtClean="0"/>
              <a:t>, Candida, </a:t>
            </a:r>
            <a:r>
              <a:rPr lang="cs-CZ" sz="1800" i="1" dirty="0" err="1" smtClean="0"/>
              <a:t>Rhodotorula</a:t>
            </a:r>
            <a:r>
              <a:rPr lang="cs-CZ" sz="1800" i="1" dirty="0" smtClean="0"/>
              <a:t> a </a:t>
            </a:r>
            <a:r>
              <a:rPr lang="cs-CZ" sz="1800" i="1" dirty="0" err="1" smtClean="0"/>
              <a:t>Sporobolomyces</a:t>
            </a:r>
            <a:endParaRPr lang="cs-CZ" sz="1800" i="1" dirty="0" smtClean="0"/>
          </a:p>
          <a:p>
            <a:r>
              <a:rPr lang="cs-CZ" sz="1800" dirty="0" smtClean="0"/>
              <a:t>ve vodě bakterie a kvasinky, v půdách rovněž houby (např. </a:t>
            </a:r>
            <a:r>
              <a:rPr lang="cs-CZ" sz="1800" i="1" dirty="0" err="1" smtClean="0"/>
              <a:t>Penicillium</a:t>
            </a:r>
            <a:r>
              <a:rPr lang="cs-CZ" sz="1800" dirty="0" smtClean="0"/>
              <a:t>)</a:t>
            </a:r>
          </a:p>
          <a:p>
            <a:r>
              <a:rPr lang="cs-CZ" sz="1800" dirty="0" smtClean="0"/>
              <a:t>MO degradující ropné uhlovodíky produkují často </a:t>
            </a:r>
            <a:r>
              <a:rPr lang="cs-CZ" sz="1800" dirty="0" err="1" smtClean="0"/>
              <a:t>emulzifikační</a:t>
            </a:r>
            <a:r>
              <a:rPr lang="cs-CZ" sz="1800" dirty="0" smtClean="0"/>
              <a:t> látky</a:t>
            </a:r>
          </a:p>
        </p:txBody>
      </p:sp>
      <p:pic>
        <p:nvPicPr>
          <p:cNvPr id="4" name="Picture 2" descr="http://www.nature.com/nrmicro/journal/v4/n3/images/nrmicro1348-f4.jpg"/>
          <p:cNvPicPr>
            <a:picLocks noChangeAspect="1" noChangeArrowheads="1"/>
          </p:cNvPicPr>
          <p:nvPr/>
        </p:nvPicPr>
        <p:blipFill>
          <a:blip r:embed="rId2" cstate="print"/>
          <a:srcRect/>
          <a:stretch>
            <a:fillRect/>
          </a:stretch>
        </p:blipFill>
        <p:spPr bwMode="auto">
          <a:xfrm>
            <a:off x="5555633" y="4365103"/>
            <a:ext cx="3442764" cy="2491309"/>
          </a:xfrm>
          <a:prstGeom prst="rect">
            <a:avLst/>
          </a:prstGeom>
          <a:noFill/>
          <a:ln>
            <a:solidFill>
              <a:schemeClr val="accent1"/>
            </a:solidFill>
          </a:ln>
        </p:spPr>
      </p:pic>
      <p:pic>
        <p:nvPicPr>
          <p:cNvPr id="5" name="Picture 6" descr="http://www.open.edu/openlearn/files/ole/ole_images/graphs-and-diagrams/labelled-diagrams/the-marine-bacterium-alcanivorax-feeds-on-oil/the%20marine%20bacterium%20alcanivorax%20feeds%20on%20oil_0.jpg"/>
          <p:cNvPicPr>
            <a:picLocks noChangeAspect="1" noChangeArrowheads="1"/>
          </p:cNvPicPr>
          <p:nvPr/>
        </p:nvPicPr>
        <p:blipFill>
          <a:blip r:embed="rId3" cstate="print"/>
          <a:srcRect/>
          <a:stretch>
            <a:fillRect/>
          </a:stretch>
        </p:blipFill>
        <p:spPr bwMode="auto">
          <a:xfrm>
            <a:off x="3059832" y="4725144"/>
            <a:ext cx="2236649" cy="1524649"/>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3131840" cy="1340768"/>
          </a:xfrm>
        </p:spPr>
        <p:txBody>
          <a:bodyPr/>
          <a:lstStyle/>
          <a:p>
            <a:r>
              <a:rPr lang="cs-CZ" dirty="0" smtClean="0"/>
              <a:t>Příklad - mikrobiální degradace ropných látek</a:t>
            </a:r>
            <a:endParaRPr lang="cs-CZ" dirty="0"/>
          </a:p>
        </p:txBody>
      </p:sp>
      <p:pic>
        <p:nvPicPr>
          <p:cNvPr id="116739" name="Picture 3"/>
          <p:cNvPicPr>
            <a:picLocks noChangeAspect="1" noChangeArrowheads="1"/>
          </p:cNvPicPr>
          <p:nvPr/>
        </p:nvPicPr>
        <p:blipFill>
          <a:blip r:embed="rId2" cstate="print"/>
          <a:srcRect l="3563" t="3136" r="4122" b="20219"/>
          <a:stretch>
            <a:fillRect/>
          </a:stretch>
        </p:blipFill>
        <p:spPr bwMode="auto">
          <a:xfrm>
            <a:off x="3154594" y="0"/>
            <a:ext cx="5987819" cy="6856413"/>
          </a:xfrm>
          <a:prstGeom prst="rect">
            <a:avLst/>
          </a:prstGeom>
          <a:noFill/>
          <a:ln w="9525">
            <a:noFill/>
            <a:miter lim="800000"/>
            <a:headEnd/>
            <a:tailEnd/>
          </a:ln>
        </p:spPr>
      </p:pic>
      <p:pic>
        <p:nvPicPr>
          <p:cNvPr id="10" name="Picture 3"/>
          <p:cNvPicPr>
            <a:picLocks noChangeAspect="1" noChangeArrowheads="1"/>
          </p:cNvPicPr>
          <p:nvPr/>
        </p:nvPicPr>
        <p:blipFill>
          <a:blip r:embed="rId2" cstate="print"/>
          <a:srcRect t="81812" r="51304"/>
          <a:stretch>
            <a:fillRect/>
          </a:stretch>
        </p:blipFill>
        <p:spPr bwMode="auto">
          <a:xfrm>
            <a:off x="0" y="3544045"/>
            <a:ext cx="3188599" cy="1642510"/>
          </a:xfrm>
          <a:prstGeom prst="rect">
            <a:avLst/>
          </a:prstGeom>
          <a:noFill/>
          <a:ln w="9525">
            <a:noFill/>
            <a:miter lim="800000"/>
            <a:headEnd/>
            <a:tailEnd/>
          </a:ln>
        </p:spPr>
      </p:pic>
      <p:pic>
        <p:nvPicPr>
          <p:cNvPr id="11" name="Picture 3"/>
          <p:cNvPicPr>
            <a:picLocks noChangeAspect="1" noChangeArrowheads="1"/>
          </p:cNvPicPr>
          <p:nvPr/>
        </p:nvPicPr>
        <p:blipFill>
          <a:blip r:embed="rId2" cstate="print"/>
          <a:srcRect l="51071" t="81812"/>
          <a:stretch>
            <a:fillRect/>
          </a:stretch>
        </p:blipFill>
        <p:spPr bwMode="auto">
          <a:xfrm>
            <a:off x="0" y="5128221"/>
            <a:ext cx="3203848" cy="1642510"/>
          </a:xfrm>
          <a:prstGeom prst="rect">
            <a:avLst/>
          </a:prstGeom>
          <a:noFill/>
          <a:ln w="9525">
            <a:noFill/>
            <a:miter lim="800000"/>
            <a:headEnd/>
            <a:tailEnd/>
          </a:ln>
        </p:spPr>
      </p:pic>
      <p:pic>
        <p:nvPicPr>
          <p:cNvPr id="116738" name="Picture 2"/>
          <p:cNvPicPr>
            <a:picLocks noChangeAspect="1" noChangeArrowheads="1"/>
          </p:cNvPicPr>
          <p:nvPr/>
        </p:nvPicPr>
        <p:blipFill>
          <a:blip r:embed="rId3" cstate="print"/>
          <a:srcRect/>
          <a:stretch>
            <a:fillRect/>
          </a:stretch>
        </p:blipFill>
        <p:spPr bwMode="auto">
          <a:xfrm>
            <a:off x="0" y="2607941"/>
            <a:ext cx="3203848" cy="813508"/>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a:t>
            </a:r>
            <a:r>
              <a:rPr lang="cs-CZ" dirty="0" err="1" smtClean="0"/>
              <a:t>nitrolátek</a:t>
            </a:r>
            <a:endParaRPr lang="cs-CZ" dirty="0"/>
          </a:p>
        </p:txBody>
      </p:sp>
      <p:pic>
        <p:nvPicPr>
          <p:cNvPr id="54275" name="Picture 1"/>
          <p:cNvPicPr>
            <a:picLocks noChangeAspect="1" noChangeArrowheads="1"/>
          </p:cNvPicPr>
          <p:nvPr/>
        </p:nvPicPr>
        <p:blipFill>
          <a:blip r:embed="rId2" cstate="print"/>
          <a:srcRect/>
          <a:stretch>
            <a:fillRect/>
          </a:stretch>
        </p:blipFill>
        <p:spPr bwMode="auto">
          <a:xfrm>
            <a:off x="0" y="1125538"/>
            <a:ext cx="9163050" cy="4786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251520" y="1052736"/>
            <a:ext cx="8535322" cy="5256584"/>
          </a:xfrm>
        </p:spPr>
        <p:txBody>
          <a:bodyPr/>
          <a:lstStyle/>
          <a:p>
            <a:r>
              <a:rPr lang="cs-CZ" dirty="0" smtClean="0"/>
              <a:t>přítomnost 2, 3 a více Cl zpomaluje aerobní degradaci</a:t>
            </a:r>
          </a:p>
          <a:p>
            <a:r>
              <a:rPr lang="cs-CZ" dirty="0" smtClean="0"/>
              <a:t>problém nastává např. při degradaci aromatických látek, kdy adice hydroxylu na katechol či </a:t>
            </a:r>
            <a:r>
              <a:rPr lang="cs-CZ" dirty="0" err="1" smtClean="0"/>
              <a:t>dihydroxybenzen</a:t>
            </a:r>
            <a:r>
              <a:rPr lang="cs-CZ" dirty="0" smtClean="0"/>
              <a:t> vyžaduje nesubstituované uhlíky na štěpené vazbě (</a:t>
            </a:r>
            <a:r>
              <a:rPr lang="cs-CZ" dirty="0" err="1" smtClean="0"/>
              <a:t>halohen</a:t>
            </a:r>
            <a:r>
              <a:rPr lang="cs-CZ" dirty="0" smtClean="0"/>
              <a:t> je ale blokuje)</a:t>
            </a:r>
          </a:p>
          <a:p>
            <a:r>
              <a:rPr lang="cs-CZ" dirty="0" smtClean="0"/>
              <a:t>méně-chlorované jsou lépe degradovány v aerobních podmínkách a více-chlorované v anaerobních</a:t>
            </a:r>
            <a:endParaRPr lang="cs-CZ" dirty="0"/>
          </a:p>
        </p:txBody>
      </p:sp>
      <p:sp>
        <p:nvSpPr>
          <p:cNvPr id="2" name="Nadpis 1"/>
          <p:cNvSpPr>
            <a:spLocks noGrp="1"/>
          </p:cNvSpPr>
          <p:nvPr>
            <p:ph type="title"/>
          </p:nvPr>
        </p:nvSpPr>
        <p:spPr/>
        <p:txBody>
          <a:bodyPr/>
          <a:lstStyle/>
          <a:p>
            <a:pPr>
              <a:defRPr/>
            </a:pPr>
            <a:r>
              <a:rPr lang="cs-CZ" dirty="0" smtClean="0"/>
              <a:t>Příklad - mikrobiální degradace halogenovaných </a:t>
            </a:r>
            <a:r>
              <a:rPr lang="cs-CZ" dirty="0" err="1" smtClean="0"/>
              <a:t>OPs</a:t>
            </a:r>
            <a:endParaRPr lang="cs-CZ"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a:xfrm>
            <a:off x="251520" y="1052736"/>
            <a:ext cx="8535322" cy="5256584"/>
          </a:xfrm>
        </p:spPr>
        <p:txBody>
          <a:bodyPr/>
          <a:lstStyle/>
          <a:p>
            <a:pPr marL="595313" lvl="1" indent="-342900">
              <a:buFont typeface="+mj-lt"/>
              <a:buAutoNum type="arabicPeriod"/>
            </a:pPr>
            <a:r>
              <a:rPr lang="cs-CZ" b="1" dirty="0" err="1" smtClean="0"/>
              <a:t>dehalogenace</a:t>
            </a:r>
            <a:r>
              <a:rPr lang="cs-CZ" b="1" dirty="0" smtClean="0"/>
              <a:t> substitucí</a:t>
            </a:r>
          </a:p>
          <a:p>
            <a:pPr lvl="1"/>
            <a:r>
              <a:rPr lang="cs-CZ" dirty="0" smtClean="0"/>
              <a:t>hydrolytická</a:t>
            </a:r>
          </a:p>
          <a:p>
            <a:pPr lvl="1"/>
            <a:endParaRPr lang="cs-CZ" dirty="0" smtClean="0"/>
          </a:p>
          <a:p>
            <a:pPr marL="595313" lvl="1" indent="-342900">
              <a:buFont typeface="+mj-lt"/>
              <a:buAutoNum type="arabicPeriod" startAt="2"/>
            </a:pPr>
            <a:r>
              <a:rPr lang="cs-CZ" b="1" dirty="0" err="1" smtClean="0"/>
              <a:t>dehalogenace</a:t>
            </a:r>
            <a:r>
              <a:rPr lang="cs-CZ" b="1" dirty="0" smtClean="0"/>
              <a:t> oxidací</a:t>
            </a:r>
          </a:p>
          <a:p>
            <a:pPr marL="595313" lvl="1" indent="-342900">
              <a:buNone/>
            </a:pPr>
            <a:r>
              <a:rPr lang="cs-CZ" dirty="0" smtClean="0"/>
              <a:t>	</a:t>
            </a:r>
            <a:r>
              <a:rPr lang="cs-CZ" dirty="0" err="1" smtClean="0"/>
              <a:t>monooxygenázy</a:t>
            </a:r>
            <a:r>
              <a:rPr lang="cs-CZ" dirty="0" smtClean="0"/>
              <a:t> či </a:t>
            </a:r>
            <a:r>
              <a:rPr lang="cs-CZ" dirty="0" err="1" smtClean="0"/>
              <a:t>dioxygenázy</a:t>
            </a:r>
            <a:r>
              <a:rPr lang="cs-CZ" dirty="0" smtClean="0"/>
              <a:t> oxidují </a:t>
            </a:r>
            <a:r>
              <a:rPr lang="cs-CZ" dirty="0" err="1" smtClean="0"/>
              <a:t>vysocechlorované</a:t>
            </a:r>
            <a:r>
              <a:rPr lang="cs-CZ" dirty="0" smtClean="0"/>
              <a:t> látky typu TCE – </a:t>
            </a:r>
            <a:r>
              <a:rPr lang="cs-CZ" dirty="0" err="1" smtClean="0"/>
              <a:t>kometabolismus</a:t>
            </a:r>
            <a:r>
              <a:rPr lang="cs-CZ" dirty="0" smtClean="0"/>
              <a:t> (enzymy mají širokou substrátovou </a:t>
            </a:r>
            <a:r>
              <a:rPr lang="cs-CZ" dirty="0" err="1" smtClean="0"/>
              <a:t>specifitu</a:t>
            </a:r>
            <a:r>
              <a:rPr lang="cs-CZ" dirty="0" smtClean="0"/>
              <a:t>, typicky oxidují metan, amoniak, toluen, propan)</a:t>
            </a:r>
          </a:p>
          <a:p>
            <a:endParaRPr lang="cs-CZ" dirty="0"/>
          </a:p>
        </p:txBody>
      </p:sp>
      <p:sp>
        <p:nvSpPr>
          <p:cNvPr id="2" name="Nadpis 1"/>
          <p:cNvSpPr>
            <a:spLocks noGrp="1"/>
          </p:cNvSpPr>
          <p:nvPr>
            <p:ph type="title"/>
          </p:nvPr>
        </p:nvSpPr>
        <p:spPr/>
        <p:txBody>
          <a:bodyPr/>
          <a:lstStyle/>
          <a:p>
            <a:pPr>
              <a:defRPr/>
            </a:pPr>
            <a:r>
              <a:rPr lang="cs-CZ" dirty="0" smtClean="0"/>
              <a:t>Příklad - mikrobiální degradace halogenovaných </a:t>
            </a:r>
            <a:r>
              <a:rPr lang="cs-CZ" dirty="0" err="1" smtClean="0"/>
              <a:t>OPs</a:t>
            </a:r>
            <a:endParaRPr lang="cs-CZ" dirty="0"/>
          </a:p>
        </p:txBody>
      </p:sp>
      <p:pic>
        <p:nvPicPr>
          <p:cNvPr id="87042" name="Picture 2"/>
          <p:cNvPicPr>
            <a:picLocks noChangeAspect="1" noChangeArrowheads="1"/>
          </p:cNvPicPr>
          <p:nvPr/>
        </p:nvPicPr>
        <p:blipFill>
          <a:blip r:embed="rId2" cstate="print"/>
          <a:srcRect/>
          <a:stretch>
            <a:fillRect/>
          </a:stretch>
        </p:blipFill>
        <p:spPr bwMode="auto">
          <a:xfrm rot="16200000">
            <a:off x="5346187" y="-441532"/>
            <a:ext cx="1259937" cy="4104456"/>
          </a:xfrm>
          <a:prstGeom prst="rect">
            <a:avLst/>
          </a:prstGeom>
          <a:noFill/>
          <a:ln w="9525">
            <a:solidFill>
              <a:schemeClr val="accent1"/>
            </a:solidFill>
            <a:miter lim="800000"/>
            <a:headEnd/>
            <a:tailEnd/>
          </a:ln>
          <a:effectLst/>
        </p:spPr>
      </p:pic>
      <p:pic>
        <p:nvPicPr>
          <p:cNvPr id="7" name="Picture 2"/>
          <p:cNvPicPr>
            <a:picLocks noChangeAspect="1" noChangeArrowheads="1"/>
          </p:cNvPicPr>
          <p:nvPr/>
        </p:nvPicPr>
        <p:blipFill>
          <a:blip r:embed="rId3" cstate="print"/>
          <a:srcRect l="31221"/>
          <a:stretch>
            <a:fillRect/>
          </a:stretch>
        </p:blipFill>
        <p:spPr bwMode="auto">
          <a:xfrm>
            <a:off x="0" y="4092042"/>
            <a:ext cx="5040560" cy="2765958"/>
          </a:xfrm>
          <a:prstGeom prst="rect">
            <a:avLst/>
          </a:prstGeom>
          <a:noFill/>
          <a:ln w="9525">
            <a:noFill/>
            <a:miter lim="800000"/>
            <a:headEnd/>
            <a:tailEnd/>
          </a:ln>
        </p:spPr>
      </p:pic>
      <p:pic>
        <p:nvPicPr>
          <p:cNvPr id="87044" name="Picture 4"/>
          <p:cNvPicPr>
            <a:picLocks noChangeAspect="1" noChangeArrowheads="1"/>
          </p:cNvPicPr>
          <p:nvPr/>
        </p:nvPicPr>
        <p:blipFill>
          <a:blip r:embed="rId4" cstate="print"/>
          <a:srcRect/>
          <a:stretch>
            <a:fillRect/>
          </a:stretch>
        </p:blipFill>
        <p:spPr bwMode="auto">
          <a:xfrm rot="16200000">
            <a:off x="5341413" y="2011515"/>
            <a:ext cx="2296085" cy="4987039"/>
          </a:xfrm>
          <a:prstGeom prst="rect">
            <a:avLst/>
          </a:prstGeom>
          <a:noFill/>
          <a:ln w="9525">
            <a:solidFill>
              <a:schemeClr val="accent1"/>
            </a:solidFill>
            <a:miter lim="800000"/>
            <a:headEnd/>
            <a:tailEnd/>
          </a:ln>
          <a:effectLst/>
        </p:spPr>
      </p:pic>
      <p:sp>
        <p:nvSpPr>
          <p:cNvPr id="8" name="Obdélník 7"/>
          <p:cNvSpPr/>
          <p:nvPr/>
        </p:nvSpPr>
        <p:spPr>
          <a:xfrm>
            <a:off x="2915816" y="4221088"/>
            <a:ext cx="2088232" cy="263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obsah 5"/>
          <p:cNvSpPr>
            <a:spLocks noGrp="1"/>
          </p:cNvSpPr>
          <p:nvPr>
            <p:ph idx="1"/>
          </p:nvPr>
        </p:nvSpPr>
        <p:spPr>
          <a:xfrm>
            <a:off x="107504" y="908720"/>
            <a:ext cx="5328592" cy="5400600"/>
          </a:xfrm>
        </p:spPr>
        <p:txBody>
          <a:bodyPr/>
          <a:lstStyle/>
          <a:p>
            <a:pPr lvl="1">
              <a:buNone/>
            </a:pPr>
            <a:r>
              <a:rPr lang="cs-CZ" b="1" dirty="0" smtClean="0"/>
              <a:t>3. Reduktivní </a:t>
            </a:r>
            <a:r>
              <a:rPr lang="cs-CZ" b="1" dirty="0" err="1" smtClean="0"/>
              <a:t>dehalogenace</a:t>
            </a:r>
            <a:r>
              <a:rPr lang="cs-CZ" dirty="0" smtClean="0"/>
              <a:t> </a:t>
            </a:r>
          </a:p>
          <a:p>
            <a:pPr lvl="1"/>
            <a:r>
              <a:rPr lang="cs-CZ" sz="1600" dirty="0" smtClean="0"/>
              <a:t>v </a:t>
            </a:r>
            <a:r>
              <a:rPr lang="cs-CZ" sz="1600" dirty="0" err="1" smtClean="0"/>
              <a:t>anaerobnim</a:t>
            </a:r>
            <a:r>
              <a:rPr lang="cs-CZ" sz="1600" dirty="0" smtClean="0"/>
              <a:t> prostředí, ale také v aerobním, pokud má chlorovaná látky větší redukční potenciál než O</a:t>
            </a:r>
            <a:r>
              <a:rPr lang="cs-CZ" sz="1600" baseline="-25000" dirty="0" smtClean="0"/>
              <a:t>2</a:t>
            </a:r>
            <a:r>
              <a:rPr lang="cs-CZ" sz="1600" dirty="0" smtClean="0"/>
              <a:t> (</a:t>
            </a:r>
            <a:r>
              <a:rPr lang="cs-CZ" sz="1600" dirty="0" err="1" smtClean="0"/>
              <a:t>hexachloretan</a:t>
            </a:r>
            <a:r>
              <a:rPr lang="cs-CZ" sz="1600" dirty="0" smtClean="0"/>
              <a:t>, </a:t>
            </a:r>
            <a:r>
              <a:rPr lang="cs-CZ" sz="1600" dirty="0" err="1" smtClean="0"/>
              <a:t>dibromoetan</a:t>
            </a:r>
            <a:r>
              <a:rPr lang="cs-CZ" sz="1600" dirty="0" smtClean="0"/>
              <a:t>)</a:t>
            </a:r>
          </a:p>
          <a:p>
            <a:pPr lvl="1"/>
            <a:r>
              <a:rPr lang="cs-CZ" sz="1600" dirty="0" smtClean="0"/>
              <a:t>první krok: e- z redukovaného kovu se přesune na </a:t>
            </a:r>
            <a:r>
              <a:rPr lang="cs-CZ" sz="1600" dirty="0" err="1" smtClean="0"/>
              <a:t>alifát</a:t>
            </a:r>
            <a:r>
              <a:rPr lang="cs-CZ" sz="1600" dirty="0" smtClean="0"/>
              <a:t> </a:t>
            </a:r>
            <a:r>
              <a:rPr lang="cs-CZ" sz="1600" dirty="0" smtClean="0">
                <a:sym typeface="Wingdings" pitchFamily="2" charset="2"/>
              </a:rPr>
              <a:t> alkyl-radikál a odštěpí se volný halogen; alkyl-radikál buď naváže vodík, nebo ztrácí další chlor a vzniká dvojná vazba</a:t>
            </a:r>
            <a:endParaRPr lang="cs-CZ" dirty="0" smtClean="0"/>
          </a:p>
          <a:p>
            <a:pPr lvl="1"/>
            <a:endParaRPr lang="cs-CZ" dirty="0" smtClean="0"/>
          </a:p>
          <a:p>
            <a:pPr lvl="1"/>
            <a:endParaRPr lang="cs-CZ" dirty="0" smtClean="0"/>
          </a:p>
          <a:p>
            <a:endParaRPr lang="cs-CZ" dirty="0"/>
          </a:p>
        </p:txBody>
      </p:sp>
      <p:sp>
        <p:nvSpPr>
          <p:cNvPr id="2" name="Nadpis 1"/>
          <p:cNvSpPr>
            <a:spLocks noGrp="1"/>
          </p:cNvSpPr>
          <p:nvPr>
            <p:ph type="title"/>
          </p:nvPr>
        </p:nvSpPr>
        <p:spPr/>
        <p:txBody>
          <a:bodyPr/>
          <a:lstStyle/>
          <a:p>
            <a:pPr>
              <a:defRPr/>
            </a:pPr>
            <a:r>
              <a:rPr lang="cs-CZ" dirty="0" smtClean="0"/>
              <a:t>Příklad - mikrobiální degradace halogenovaných </a:t>
            </a:r>
            <a:r>
              <a:rPr lang="cs-CZ" dirty="0" err="1" smtClean="0"/>
              <a:t>OPs</a:t>
            </a:r>
            <a:endParaRPr lang="cs-CZ" dirty="0"/>
          </a:p>
        </p:txBody>
      </p:sp>
      <p:pic>
        <p:nvPicPr>
          <p:cNvPr id="7" name="Picture 3"/>
          <p:cNvPicPr>
            <a:picLocks noChangeAspect="1" noChangeArrowheads="1"/>
          </p:cNvPicPr>
          <p:nvPr/>
        </p:nvPicPr>
        <p:blipFill>
          <a:blip r:embed="rId2" cstate="print"/>
          <a:srcRect/>
          <a:stretch>
            <a:fillRect/>
          </a:stretch>
        </p:blipFill>
        <p:spPr bwMode="auto">
          <a:xfrm rot="16200000">
            <a:off x="1281494" y="3495483"/>
            <a:ext cx="2081021" cy="4644010"/>
          </a:xfrm>
          <a:prstGeom prst="rect">
            <a:avLst/>
          </a:prstGeom>
          <a:noFill/>
          <a:ln w="9525">
            <a:solidFill>
              <a:schemeClr val="accent1"/>
            </a:solidFill>
            <a:miter lim="800000"/>
            <a:headEnd/>
            <a:tailEnd/>
          </a:ln>
          <a:effectLst/>
        </p:spPr>
      </p:pic>
      <p:pic>
        <p:nvPicPr>
          <p:cNvPr id="63491" name="Picture 2" descr="http://ars.sciencedirect.com/content/image/1-s2.0-S0958166911000309-gr1.jpg"/>
          <p:cNvPicPr>
            <a:picLocks noChangeAspect="1" noChangeArrowheads="1"/>
          </p:cNvPicPr>
          <p:nvPr/>
        </p:nvPicPr>
        <p:blipFill>
          <a:blip r:embed="rId3" cstate="print"/>
          <a:srcRect/>
          <a:stretch>
            <a:fillRect/>
          </a:stretch>
        </p:blipFill>
        <p:spPr bwMode="auto">
          <a:xfrm>
            <a:off x="5761150" y="4365104"/>
            <a:ext cx="3382849" cy="2492896"/>
          </a:xfrm>
          <a:prstGeom prst="rect">
            <a:avLst/>
          </a:prstGeom>
          <a:noFill/>
          <a:ln w="9525">
            <a:solidFill>
              <a:srgbClr val="000000"/>
            </a:solidFill>
            <a:miter lim="800000"/>
            <a:headEnd/>
            <a:tailEnd/>
          </a:ln>
        </p:spPr>
      </p:pic>
      <p:pic>
        <p:nvPicPr>
          <p:cNvPr id="87041" name="Picture 1"/>
          <p:cNvPicPr>
            <a:picLocks noChangeAspect="1" noChangeArrowheads="1"/>
          </p:cNvPicPr>
          <p:nvPr/>
        </p:nvPicPr>
        <p:blipFill>
          <a:blip r:embed="rId4" cstate="print"/>
          <a:srcRect/>
          <a:stretch>
            <a:fillRect/>
          </a:stretch>
        </p:blipFill>
        <p:spPr bwMode="auto">
          <a:xfrm>
            <a:off x="5401737" y="1052735"/>
            <a:ext cx="3740676" cy="2880321"/>
          </a:xfrm>
          <a:prstGeom prst="rect">
            <a:avLst/>
          </a:prstGeom>
          <a:noFill/>
          <a:ln w="9525">
            <a:solidFill>
              <a:schemeClr val="accent1"/>
            </a:solidFill>
            <a:miter lim="800000"/>
            <a:headEnd/>
            <a:tailEnd/>
          </a:ln>
        </p:spPr>
      </p:pic>
      <p:pic>
        <p:nvPicPr>
          <p:cNvPr id="8" name="Picture 2"/>
          <p:cNvPicPr>
            <a:picLocks noChangeAspect="1" noChangeArrowheads="1"/>
          </p:cNvPicPr>
          <p:nvPr/>
        </p:nvPicPr>
        <p:blipFill>
          <a:blip r:embed="rId5" cstate="print"/>
          <a:srcRect l="31221"/>
          <a:stretch>
            <a:fillRect/>
          </a:stretch>
        </p:blipFill>
        <p:spPr bwMode="auto">
          <a:xfrm>
            <a:off x="0" y="3212976"/>
            <a:ext cx="2771800" cy="1520998"/>
          </a:xfrm>
          <a:prstGeom prst="rect">
            <a:avLst/>
          </a:prstGeom>
          <a:noFill/>
          <a:ln w="9525">
            <a:noFill/>
            <a:miter lim="800000"/>
            <a:headEnd/>
            <a:tailEnd/>
          </a:ln>
        </p:spPr>
      </p:pic>
      <p:sp>
        <p:nvSpPr>
          <p:cNvPr id="10" name="Obdélník 9"/>
          <p:cNvSpPr/>
          <p:nvPr/>
        </p:nvSpPr>
        <p:spPr>
          <a:xfrm>
            <a:off x="1475656" y="3356992"/>
            <a:ext cx="1296144" cy="13681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halogenovaných </a:t>
            </a:r>
            <a:r>
              <a:rPr lang="cs-CZ" dirty="0" err="1" smtClean="0"/>
              <a:t>OPs</a:t>
            </a:r>
            <a:endParaRPr lang="cs-CZ" dirty="0"/>
          </a:p>
        </p:txBody>
      </p:sp>
      <p:sp>
        <p:nvSpPr>
          <p:cNvPr id="3" name="Zástupný symbol pro obsah 2"/>
          <p:cNvSpPr>
            <a:spLocks noGrp="1"/>
          </p:cNvSpPr>
          <p:nvPr>
            <p:ph idx="1"/>
          </p:nvPr>
        </p:nvSpPr>
        <p:spPr>
          <a:xfrm>
            <a:off x="250825" y="1052513"/>
            <a:ext cx="8642350" cy="5256212"/>
          </a:xfrm>
        </p:spPr>
        <p:txBody>
          <a:bodyPr/>
          <a:lstStyle/>
          <a:p>
            <a:pPr>
              <a:buFont typeface="Arial" pitchFamily="34" charset="0"/>
              <a:buNone/>
              <a:defRPr/>
            </a:pPr>
            <a:r>
              <a:rPr lang="cs-CZ" b="1" dirty="0" smtClean="0"/>
              <a:t>Reduktivní </a:t>
            </a:r>
            <a:r>
              <a:rPr lang="cs-CZ" b="1" dirty="0" err="1" smtClean="0"/>
              <a:t>dehalogenace</a:t>
            </a:r>
            <a:r>
              <a:rPr lang="cs-CZ" b="1" dirty="0" smtClean="0"/>
              <a:t> - 2 základní varianty</a:t>
            </a:r>
          </a:p>
          <a:p>
            <a:pPr marL="468313" indent="-457200">
              <a:buFont typeface="+mj-lt"/>
              <a:buAutoNum type="arabicPeriod"/>
              <a:defRPr/>
            </a:pPr>
            <a:r>
              <a:rPr lang="cs-CZ" dirty="0" smtClean="0"/>
              <a:t>Eliminace dvou halogenů za vzniku = vazby (</a:t>
            </a:r>
            <a:r>
              <a:rPr lang="cs-CZ" dirty="0" err="1" smtClean="0"/>
              <a:t>dihaloeliminace</a:t>
            </a:r>
            <a:r>
              <a:rPr lang="cs-CZ" dirty="0" smtClean="0"/>
              <a:t>)</a:t>
            </a:r>
          </a:p>
          <a:p>
            <a:pPr marL="468313" indent="-457200">
              <a:buFont typeface="+mj-lt"/>
              <a:buAutoNum type="arabicPeriod"/>
              <a:defRPr/>
            </a:pPr>
            <a:endParaRPr lang="cs-CZ" dirty="0" smtClean="0"/>
          </a:p>
          <a:p>
            <a:pPr marL="468313" indent="-457200">
              <a:buFont typeface="+mj-lt"/>
              <a:buAutoNum type="arabicPeriod"/>
              <a:defRPr/>
            </a:pPr>
            <a:endParaRPr lang="cs-CZ" dirty="0" smtClean="0"/>
          </a:p>
          <a:p>
            <a:pPr marL="468313" indent="-457200">
              <a:buFont typeface="+mj-lt"/>
              <a:buAutoNum type="arabicPeriod"/>
              <a:defRPr/>
            </a:pPr>
            <a:endParaRPr lang="cs-CZ" dirty="0" smtClean="0"/>
          </a:p>
          <a:p>
            <a:pPr marL="468313" indent="-457200">
              <a:buFont typeface="+mj-lt"/>
              <a:buAutoNum type="arabicPeriod"/>
              <a:defRPr/>
            </a:pPr>
            <a:endParaRPr lang="cs-CZ" dirty="0" smtClean="0"/>
          </a:p>
          <a:p>
            <a:pPr marL="468313" indent="-457200">
              <a:buFont typeface="+mj-lt"/>
              <a:buAutoNum type="arabicPeriod"/>
              <a:defRPr/>
            </a:pPr>
            <a:r>
              <a:rPr lang="cs-CZ" dirty="0" err="1" smtClean="0"/>
              <a:t>Hydrogenolysis</a:t>
            </a:r>
            <a:r>
              <a:rPr lang="cs-CZ" dirty="0" smtClean="0"/>
              <a:t> - alkylová, arylová</a:t>
            </a:r>
          </a:p>
          <a:p>
            <a:pPr marL="468313" indent="-457200">
              <a:buFont typeface="+mj-lt"/>
              <a:buAutoNum type="arabicPeriod"/>
              <a:defRPr/>
            </a:pPr>
            <a:endParaRPr lang="cs-CZ" dirty="0"/>
          </a:p>
        </p:txBody>
      </p:sp>
      <p:grpSp>
        <p:nvGrpSpPr>
          <p:cNvPr id="4" name="Group 5"/>
          <p:cNvGrpSpPr>
            <a:grpSpLocks/>
          </p:cNvGrpSpPr>
          <p:nvPr/>
        </p:nvGrpSpPr>
        <p:grpSpPr bwMode="auto">
          <a:xfrm>
            <a:off x="4284663" y="1916113"/>
            <a:ext cx="1792287" cy="1087437"/>
            <a:chOff x="338" y="1968"/>
            <a:chExt cx="1534" cy="937"/>
          </a:xfrm>
        </p:grpSpPr>
        <p:graphicFrame>
          <p:nvGraphicFramePr>
            <p:cNvPr id="12295" name="Object 3"/>
            <p:cNvGraphicFramePr>
              <a:graphicFrameLocks noChangeAspect="1"/>
            </p:cNvGraphicFramePr>
            <p:nvPr/>
          </p:nvGraphicFramePr>
          <p:xfrm>
            <a:off x="624" y="1968"/>
            <a:ext cx="817" cy="634"/>
          </p:xfrm>
          <a:graphic>
            <a:graphicData uri="http://schemas.openxmlformats.org/presentationml/2006/ole">
              <p:oleObj spid="_x0000_s86023" name="Document" r:id="rId3" imgW="933480" imgH="723960" progId="">
                <p:embed/>
              </p:oleObj>
            </a:graphicData>
          </a:graphic>
        </p:graphicFrame>
        <p:sp>
          <p:nvSpPr>
            <p:cNvPr id="12321" name="Text Box 7"/>
            <p:cNvSpPr txBox="1">
              <a:spLocks noChangeArrowheads="1"/>
            </p:cNvSpPr>
            <p:nvPr/>
          </p:nvSpPr>
          <p:spPr bwMode="auto">
            <a:xfrm>
              <a:off x="338" y="2640"/>
              <a:ext cx="1534" cy="265"/>
            </a:xfrm>
            <a:prstGeom prst="rect">
              <a:avLst/>
            </a:prstGeom>
            <a:noFill/>
            <a:ln w="19050">
              <a:noFill/>
              <a:miter lim="800000"/>
              <a:headEnd/>
              <a:tailEnd type="none" w="med" len="lg"/>
            </a:ln>
          </p:spPr>
          <p:txBody>
            <a:bodyPr wrap="none">
              <a:spAutoFit/>
            </a:bodyPr>
            <a:lstStyle/>
            <a:p>
              <a:r>
                <a:rPr lang="en-GB" sz="1400">
                  <a:solidFill>
                    <a:srgbClr val="CC0066"/>
                  </a:solidFill>
                </a:rPr>
                <a:t>1,2-Dichloroethane</a:t>
              </a:r>
              <a:endParaRPr lang="en-US" sz="1400">
                <a:solidFill>
                  <a:srgbClr val="CC0066"/>
                </a:solidFill>
              </a:endParaRPr>
            </a:p>
          </p:txBody>
        </p:sp>
      </p:grpSp>
      <p:grpSp>
        <p:nvGrpSpPr>
          <p:cNvPr id="5" name="Group 8"/>
          <p:cNvGrpSpPr>
            <a:grpSpLocks/>
          </p:cNvGrpSpPr>
          <p:nvPr/>
        </p:nvGrpSpPr>
        <p:grpSpPr bwMode="auto">
          <a:xfrm>
            <a:off x="5940425" y="1616075"/>
            <a:ext cx="3017838" cy="1344613"/>
            <a:chOff x="2016" y="1706"/>
            <a:chExt cx="2581" cy="1160"/>
          </a:xfrm>
        </p:grpSpPr>
        <p:graphicFrame>
          <p:nvGraphicFramePr>
            <p:cNvPr id="12294" name="Object 2"/>
            <p:cNvGraphicFramePr>
              <a:graphicFrameLocks noChangeAspect="1"/>
            </p:cNvGraphicFramePr>
            <p:nvPr/>
          </p:nvGraphicFramePr>
          <p:xfrm>
            <a:off x="3828" y="2052"/>
            <a:ext cx="684" cy="500"/>
          </p:xfrm>
          <a:graphic>
            <a:graphicData uri="http://schemas.openxmlformats.org/presentationml/2006/ole">
              <p:oleObj spid="_x0000_s86022" name="Document" r:id="rId4" imgW="781200" imgH="571680" progId="">
                <p:embed/>
              </p:oleObj>
            </a:graphicData>
          </a:graphic>
        </p:graphicFrame>
        <p:sp>
          <p:nvSpPr>
            <p:cNvPr id="12316" name="Line 10"/>
            <p:cNvSpPr>
              <a:spLocks noChangeShapeType="1"/>
            </p:cNvSpPr>
            <p:nvPr/>
          </p:nvSpPr>
          <p:spPr bwMode="auto">
            <a:xfrm>
              <a:off x="2016" y="2304"/>
              <a:ext cx="1440" cy="0"/>
            </a:xfrm>
            <a:prstGeom prst="line">
              <a:avLst/>
            </a:prstGeom>
            <a:noFill/>
            <a:ln w="25400">
              <a:solidFill>
                <a:srgbClr val="0000FF"/>
              </a:solidFill>
              <a:round/>
              <a:headEnd/>
              <a:tailEnd type="stealth" w="med" len="lg"/>
            </a:ln>
          </p:spPr>
          <p:txBody>
            <a:bodyPr/>
            <a:lstStyle/>
            <a:p>
              <a:endParaRPr lang="cs-CZ"/>
            </a:p>
          </p:txBody>
        </p:sp>
        <p:sp>
          <p:nvSpPr>
            <p:cNvPr id="12317" name="Freeform 11"/>
            <p:cNvSpPr>
              <a:spLocks/>
            </p:cNvSpPr>
            <p:nvPr/>
          </p:nvSpPr>
          <p:spPr bwMode="auto">
            <a:xfrm>
              <a:off x="2352" y="1968"/>
              <a:ext cx="768" cy="624"/>
            </a:xfrm>
            <a:custGeom>
              <a:avLst/>
              <a:gdLst>
                <a:gd name="T0" fmla="*/ 0 w 768"/>
                <a:gd name="T1" fmla="*/ 0 h 624"/>
                <a:gd name="T2" fmla="*/ 96 w 768"/>
                <a:gd name="T3" fmla="*/ 192 h 624"/>
                <a:gd name="T4" fmla="*/ 288 w 768"/>
                <a:gd name="T5" fmla="*/ 336 h 624"/>
                <a:gd name="T6" fmla="*/ 576 w 768"/>
                <a:gd name="T7" fmla="*/ 384 h 624"/>
                <a:gd name="T8" fmla="*/ 768 w 768"/>
                <a:gd name="T9" fmla="*/ 624 h 624"/>
                <a:gd name="T10" fmla="*/ 0 60000 65536"/>
                <a:gd name="T11" fmla="*/ 0 60000 65536"/>
                <a:gd name="T12" fmla="*/ 0 60000 65536"/>
                <a:gd name="T13" fmla="*/ 0 60000 65536"/>
                <a:gd name="T14" fmla="*/ 0 60000 65536"/>
                <a:gd name="T15" fmla="*/ 0 w 768"/>
                <a:gd name="T16" fmla="*/ 0 h 624"/>
                <a:gd name="T17" fmla="*/ 768 w 768"/>
                <a:gd name="T18" fmla="*/ 624 h 624"/>
              </a:gdLst>
              <a:ahLst/>
              <a:cxnLst>
                <a:cxn ang="T10">
                  <a:pos x="T0" y="T1"/>
                </a:cxn>
                <a:cxn ang="T11">
                  <a:pos x="T2" y="T3"/>
                </a:cxn>
                <a:cxn ang="T12">
                  <a:pos x="T4" y="T5"/>
                </a:cxn>
                <a:cxn ang="T13">
                  <a:pos x="T6" y="T7"/>
                </a:cxn>
                <a:cxn ang="T14">
                  <a:pos x="T8" y="T9"/>
                </a:cxn>
              </a:cxnLst>
              <a:rect l="T15" t="T16" r="T17" b="T18"/>
              <a:pathLst>
                <a:path w="768" h="624">
                  <a:moveTo>
                    <a:pt x="0" y="0"/>
                  </a:moveTo>
                  <a:cubicBezTo>
                    <a:pt x="24" y="68"/>
                    <a:pt x="48" y="136"/>
                    <a:pt x="96" y="192"/>
                  </a:cubicBezTo>
                  <a:cubicBezTo>
                    <a:pt x="144" y="248"/>
                    <a:pt x="208" y="304"/>
                    <a:pt x="288" y="336"/>
                  </a:cubicBezTo>
                  <a:cubicBezTo>
                    <a:pt x="368" y="368"/>
                    <a:pt x="496" y="336"/>
                    <a:pt x="576" y="384"/>
                  </a:cubicBezTo>
                  <a:cubicBezTo>
                    <a:pt x="656" y="432"/>
                    <a:pt x="736" y="584"/>
                    <a:pt x="768" y="624"/>
                  </a:cubicBezTo>
                </a:path>
              </a:pathLst>
            </a:custGeom>
            <a:noFill/>
            <a:ln w="25400" cap="flat" cmpd="sng">
              <a:solidFill>
                <a:srgbClr val="0000FF"/>
              </a:solidFill>
              <a:prstDash val="solid"/>
              <a:round/>
              <a:headEnd type="none" w="med" len="med"/>
              <a:tailEnd type="stealth" w="med" len="lg"/>
            </a:ln>
          </p:spPr>
          <p:txBody>
            <a:bodyPr/>
            <a:lstStyle/>
            <a:p>
              <a:endParaRPr lang="cs-CZ"/>
            </a:p>
          </p:txBody>
        </p:sp>
        <p:sp>
          <p:nvSpPr>
            <p:cNvPr id="12318" name="Text Box 12"/>
            <p:cNvSpPr txBox="1">
              <a:spLocks noChangeArrowheads="1"/>
            </p:cNvSpPr>
            <p:nvPr/>
          </p:nvSpPr>
          <p:spPr bwMode="auto">
            <a:xfrm>
              <a:off x="2150" y="1706"/>
              <a:ext cx="362" cy="265"/>
            </a:xfrm>
            <a:prstGeom prst="rect">
              <a:avLst/>
            </a:prstGeom>
            <a:noFill/>
            <a:ln w="19050">
              <a:noFill/>
              <a:miter lim="800000"/>
              <a:headEnd/>
              <a:tailEnd type="none" w="med" len="lg"/>
            </a:ln>
          </p:spPr>
          <p:txBody>
            <a:bodyPr wrap="none">
              <a:spAutoFit/>
            </a:bodyPr>
            <a:lstStyle/>
            <a:p>
              <a:r>
                <a:rPr lang="en-GB" sz="1400">
                  <a:solidFill>
                    <a:srgbClr val="0000FF"/>
                  </a:solidFill>
                </a:rPr>
                <a:t>2e</a:t>
              </a:r>
              <a:r>
                <a:rPr lang="en-GB" sz="1400" baseline="30000">
                  <a:solidFill>
                    <a:srgbClr val="0000FF"/>
                  </a:solidFill>
                </a:rPr>
                <a:t>-</a:t>
              </a:r>
              <a:endParaRPr lang="en-US" sz="1400">
                <a:solidFill>
                  <a:srgbClr val="0000FF"/>
                </a:solidFill>
              </a:endParaRPr>
            </a:p>
          </p:txBody>
        </p:sp>
        <p:sp>
          <p:nvSpPr>
            <p:cNvPr id="12319" name="Text Box 13"/>
            <p:cNvSpPr txBox="1">
              <a:spLocks noChangeArrowheads="1"/>
            </p:cNvSpPr>
            <p:nvPr/>
          </p:nvSpPr>
          <p:spPr bwMode="auto">
            <a:xfrm>
              <a:off x="3085" y="2601"/>
              <a:ext cx="431" cy="265"/>
            </a:xfrm>
            <a:prstGeom prst="rect">
              <a:avLst/>
            </a:prstGeom>
            <a:noFill/>
            <a:ln w="19050">
              <a:noFill/>
              <a:miter lim="800000"/>
              <a:headEnd/>
              <a:tailEnd type="none" w="med" len="lg"/>
            </a:ln>
          </p:spPr>
          <p:txBody>
            <a:bodyPr wrap="none">
              <a:spAutoFit/>
            </a:bodyPr>
            <a:lstStyle/>
            <a:p>
              <a:r>
                <a:rPr lang="en-GB" sz="1400">
                  <a:solidFill>
                    <a:srgbClr val="0000FF"/>
                  </a:solidFill>
                </a:rPr>
                <a:t>2Cl</a:t>
              </a:r>
              <a:r>
                <a:rPr lang="en-GB" sz="1400" baseline="30000">
                  <a:solidFill>
                    <a:srgbClr val="0000FF"/>
                  </a:solidFill>
                </a:rPr>
                <a:t>-</a:t>
              </a:r>
              <a:endParaRPr lang="en-US" sz="1400">
                <a:solidFill>
                  <a:srgbClr val="0000FF"/>
                </a:solidFill>
              </a:endParaRPr>
            </a:p>
          </p:txBody>
        </p:sp>
        <p:sp>
          <p:nvSpPr>
            <p:cNvPr id="12320" name="Text Box 14"/>
            <p:cNvSpPr txBox="1">
              <a:spLocks noChangeArrowheads="1"/>
            </p:cNvSpPr>
            <p:nvPr/>
          </p:nvSpPr>
          <p:spPr bwMode="auto">
            <a:xfrm>
              <a:off x="3802" y="2575"/>
              <a:ext cx="795" cy="265"/>
            </a:xfrm>
            <a:prstGeom prst="rect">
              <a:avLst/>
            </a:prstGeom>
            <a:noFill/>
            <a:ln w="19050">
              <a:noFill/>
              <a:miter lim="800000"/>
              <a:headEnd/>
              <a:tailEnd type="none" w="med" len="lg"/>
            </a:ln>
          </p:spPr>
          <p:txBody>
            <a:bodyPr wrap="none">
              <a:spAutoFit/>
            </a:bodyPr>
            <a:lstStyle/>
            <a:p>
              <a:r>
                <a:rPr lang="en-GB" sz="1400">
                  <a:solidFill>
                    <a:srgbClr val="CC0066"/>
                  </a:solidFill>
                </a:rPr>
                <a:t>Ethylene</a:t>
              </a:r>
              <a:endParaRPr lang="en-US" sz="1400">
                <a:solidFill>
                  <a:srgbClr val="CC0066"/>
                </a:solidFill>
              </a:endParaRPr>
            </a:p>
          </p:txBody>
        </p:sp>
      </p:grpSp>
      <p:grpSp>
        <p:nvGrpSpPr>
          <p:cNvPr id="6" name="Group 4"/>
          <p:cNvGrpSpPr>
            <a:grpSpLocks/>
          </p:cNvGrpSpPr>
          <p:nvPr/>
        </p:nvGrpSpPr>
        <p:grpSpPr bwMode="auto">
          <a:xfrm>
            <a:off x="3097213" y="3727450"/>
            <a:ext cx="2276475" cy="1027113"/>
            <a:chOff x="-131" y="1913"/>
            <a:chExt cx="2408" cy="955"/>
          </a:xfrm>
        </p:grpSpPr>
        <p:graphicFrame>
          <p:nvGraphicFramePr>
            <p:cNvPr id="12293" name="Object 3"/>
            <p:cNvGraphicFramePr>
              <a:graphicFrameLocks noChangeAspect="1"/>
            </p:cNvGraphicFramePr>
            <p:nvPr/>
          </p:nvGraphicFramePr>
          <p:xfrm>
            <a:off x="960" y="1913"/>
            <a:ext cx="960" cy="554"/>
          </p:xfrm>
          <a:graphic>
            <a:graphicData uri="http://schemas.openxmlformats.org/presentationml/2006/ole">
              <p:oleObj spid="_x0000_s86021" name="Document" r:id="rId5" imgW="990720" imgH="571680" progId="">
                <p:embed/>
              </p:oleObj>
            </a:graphicData>
          </a:graphic>
        </p:graphicFrame>
        <p:sp>
          <p:nvSpPr>
            <p:cNvPr id="12315" name="Text Box 7"/>
            <p:cNvSpPr txBox="1">
              <a:spLocks noChangeArrowheads="1"/>
            </p:cNvSpPr>
            <p:nvPr/>
          </p:nvSpPr>
          <p:spPr bwMode="auto">
            <a:xfrm>
              <a:off x="-131" y="2582"/>
              <a:ext cx="2408" cy="286"/>
            </a:xfrm>
            <a:prstGeom prst="rect">
              <a:avLst/>
            </a:prstGeom>
            <a:noFill/>
            <a:ln w="19050">
              <a:noFill/>
              <a:miter lim="800000"/>
              <a:headEnd/>
              <a:tailEnd type="none" w="med" len="lg"/>
            </a:ln>
          </p:spPr>
          <p:txBody>
            <a:bodyPr wrap="none">
              <a:spAutoFit/>
            </a:bodyPr>
            <a:lstStyle/>
            <a:p>
              <a:r>
                <a:rPr lang="en-GB" sz="1400">
                  <a:solidFill>
                    <a:srgbClr val="CC0066"/>
                  </a:solidFill>
                </a:rPr>
                <a:t>Tetra(per)chloroethylene</a:t>
              </a:r>
              <a:endParaRPr lang="en-US" sz="1400">
                <a:solidFill>
                  <a:srgbClr val="CC0066"/>
                </a:solidFill>
              </a:endParaRPr>
            </a:p>
          </p:txBody>
        </p:sp>
      </p:grpSp>
      <p:grpSp>
        <p:nvGrpSpPr>
          <p:cNvPr id="7" name="Group 8"/>
          <p:cNvGrpSpPr>
            <a:grpSpLocks/>
          </p:cNvGrpSpPr>
          <p:nvPr/>
        </p:nvGrpSpPr>
        <p:grpSpPr bwMode="auto">
          <a:xfrm>
            <a:off x="5364163" y="3429000"/>
            <a:ext cx="3152775" cy="1325563"/>
            <a:chOff x="2208" y="1593"/>
            <a:chExt cx="3333" cy="1232"/>
          </a:xfrm>
        </p:grpSpPr>
        <p:graphicFrame>
          <p:nvGraphicFramePr>
            <p:cNvPr id="12292" name="Object 2"/>
            <p:cNvGraphicFramePr>
              <a:graphicFrameLocks noChangeAspect="1"/>
            </p:cNvGraphicFramePr>
            <p:nvPr/>
          </p:nvGraphicFramePr>
          <p:xfrm>
            <a:off x="3855" y="1913"/>
            <a:ext cx="960" cy="554"/>
          </p:xfrm>
          <a:graphic>
            <a:graphicData uri="http://schemas.openxmlformats.org/presentationml/2006/ole">
              <p:oleObj spid="_x0000_s86020" name="Document" r:id="rId6" imgW="990720" imgH="571680" progId="">
                <p:embed/>
              </p:oleObj>
            </a:graphicData>
          </a:graphic>
        </p:graphicFrame>
        <p:sp>
          <p:nvSpPr>
            <p:cNvPr id="12310" name="Line 10"/>
            <p:cNvSpPr>
              <a:spLocks noChangeShapeType="1"/>
            </p:cNvSpPr>
            <p:nvPr/>
          </p:nvSpPr>
          <p:spPr bwMode="auto">
            <a:xfrm>
              <a:off x="2208" y="2191"/>
              <a:ext cx="1440" cy="0"/>
            </a:xfrm>
            <a:prstGeom prst="line">
              <a:avLst/>
            </a:prstGeom>
            <a:noFill/>
            <a:ln w="25400">
              <a:solidFill>
                <a:srgbClr val="0000FF"/>
              </a:solidFill>
              <a:round/>
              <a:headEnd/>
              <a:tailEnd type="stealth" w="med" len="lg"/>
            </a:ln>
          </p:spPr>
          <p:txBody>
            <a:bodyPr/>
            <a:lstStyle/>
            <a:p>
              <a:endParaRPr lang="cs-CZ"/>
            </a:p>
          </p:txBody>
        </p:sp>
        <p:sp>
          <p:nvSpPr>
            <p:cNvPr id="12311" name="Freeform 11"/>
            <p:cNvSpPr>
              <a:spLocks/>
            </p:cNvSpPr>
            <p:nvPr/>
          </p:nvSpPr>
          <p:spPr bwMode="auto">
            <a:xfrm>
              <a:off x="2544" y="1855"/>
              <a:ext cx="768" cy="624"/>
            </a:xfrm>
            <a:custGeom>
              <a:avLst/>
              <a:gdLst>
                <a:gd name="T0" fmla="*/ 0 w 768"/>
                <a:gd name="T1" fmla="*/ 0 h 624"/>
                <a:gd name="T2" fmla="*/ 96 w 768"/>
                <a:gd name="T3" fmla="*/ 192 h 624"/>
                <a:gd name="T4" fmla="*/ 288 w 768"/>
                <a:gd name="T5" fmla="*/ 336 h 624"/>
                <a:gd name="T6" fmla="*/ 576 w 768"/>
                <a:gd name="T7" fmla="*/ 384 h 624"/>
                <a:gd name="T8" fmla="*/ 768 w 768"/>
                <a:gd name="T9" fmla="*/ 624 h 624"/>
                <a:gd name="T10" fmla="*/ 0 60000 65536"/>
                <a:gd name="T11" fmla="*/ 0 60000 65536"/>
                <a:gd name="T12" fmla="*/ 0 60000 65536"/>
                <a:gd name="T13" fmla="*/ 0 60000 65536"/>
                <a:gd name="T14" fmla="*/ 0 60000 65536"/>
                <a:gd name="T15" fmla="*/ 0 w 768"/>
                <a:gd name="T16" fmla="*/ 0 h 624"/>
                <a:gd name="T17" fmla="*/ 768 w 768"/>
                <a:gd name="T18" fmla="*/ 624 h 624"/>
              </a:gdLst>
              <a:ahLst/>
              <a:cxnLst>
                <a:cxn ang="T10">
                  <a:pos x="T0" y="T1"/>
                </a:cxn>
                <a:cxn ang="T11">
                  <a:pos x="T2" y="T3"/>
                </a:cxn>
                <a:cxn ang="T12">
                  <a:pos x="T4" y="T5"/>
                </a:cxn>
                <a:cxn ang="T13">
                  <a:pos x="T6" y="T7"/>
                </a:cxn>
                <a:cxn ang="T14">
                  <a:pos x="T8" y="T9"/>
                </a:cxn>
              </a:cxnLst>
              <a:rect l="T15" t="T16" r="T17" b="T18"/>
              <a:pathLst>
                <a:path w="768" h="624">
                  <a:moveTo>
                    <a:pt x="0" y="0"/>
                  </a:moveTo>
                  <a:cubicBezTo>
                    <a:pt x="24" y="68"/>
                    <a:pt x="48" y="136"/>
                    <a:pt x="96" y="192"/>
                  </a:cubicBezTo>
                  <a:cubicBezTo>
                    <a:pt x="144" y="248"/>
                    <a:pt x="208" y="304"/>
                    <a:pt x="288" y="336"/>
                  </a:cubicBezTo>
                  <a:cubicBezTo>
                    <a:pt x="368" y="368"/>
                    <a:pt x="496" y="336"/>
                    <a:pt x="576" y="384"/>
                  </a:cubicBezTo>
                  <a:cubicBezTo>
                    <a:pt x="656" y="432"/>
                    <a:pt x="736" y="584"/>
                    <a:pt x="768" y="624"/>
                  </a:cubicBezTo>
                </a:path>
              </a:pathLst>
            </a:custGeom>
            <a:noFill/>
            <a:ln w="25400" cap="flat" cmpd="sng">
              <a:solidFill>
                <a:srgbClr val="0000FF"/>
              </a:solidFill>
              <a:prstDash val="solid"/>
              <a:round/>
              <a:headEnd type="none" w="med" len="med"/>
              <a:tailEnd type="stealth" w="med" len="lg"/>
            </a:ln>
          </p:spPr>
          <p:txBody>
            <a:bodyPr/>
            <a:lstStyle/>
            <a:p>
              <a:endParaRPr lang="cs-CZ"/>
            </a:p>
          </p:txBody>
        </p:sp>
        <p:sp>
          <p:nvSpPr>
            <p:cNvPr id="12312" name="Text Box 12"/>
            <p:cNvSpPr txBox="1">
              <a:spLocks noChangeArrowheads="1"/>
            </p:cNvSpPr>
            <p:nvPr/>
          </p:nvSpPr>
          <p:spPr bwMode="auto">
            <a:xfrm>
              <a:off x="2342" y="1593"/>
              <a:ext cx="512" cy="286"/>
            </a:xfrm>
            <a:prstGeom prst="rect">
              <a:avLst/>
            </a:prstGeom>
            <a:noFill/>
            <a:ln w="19050">
              <a:noFill/>
              <a:miter lim="800000"/>
              <a:headEnd/>
              <a:tailEnd type="none" w="med" len="lg"/>
            </a:ln>
          </p:spPr>
          <p:txBody>
            <a:bodyPr wrap="none">
              <a:spAutoFit/>
            </a:bodyPr>
            <a:lstStyle/>
            <a:p>
              <a:r>
                <a:rPr lang="en-GB" sz="1400">
                  <a:solidFill>
                    <a:srgbClr val="0000FF"/>
                  </a:solidFill>
                </a:rPr>
                <a:t>2H</a:t>
              </a:r>
              <a:r>
                <a:rPr lang="en-GB" sz="1400" baseline="30000">
                  <a:solidFill>
                    <a:srgbClr val="0000FF"/>
                  </a:solidFill>
                </a:rPr>
                <a:t>+</a:t>
              </a:r>
              <a:endParaRPr lang="en-US" sz="1400">
                <a:solidFill>
                  <a:srgbClr val="0000FF"/>
                </a:solidFill>
              </a:endParaRPr>
            </a:p>
          </p:txBody>
        </p:sp>
        <p:sp>
          <p:nvSpPr>
            <p:cNvPr id="12313" name="Text Box 13"/>
            <p:cNvSpPr txBox="1">
              <a:spLocks noChangeArrowheads="1"/>
            </p:cNvSpPr>
            <p:nvPr/>
          </p:nvSpPr>
          <p:spPr bwMode="auto">
            <a:xfrm>
              <a:off x="3084" y="2539"/>
              <a:ext cx="522" cy="286"/>
            </a:xfrm>
            <a:prstGeom prst="rect">
              <a:avLst/>
            </a:prstGeom>
            <a:noFill/>
            <a:ln w="19050">
              <a:noFill/>
              <a:miter lim="800000"/>
              <a:headEnd/>
              <a:tailEnd type="none" w="med" len="lg"/>
            </a:ln>
          </p:spPr>
          <p:txBody>
            <a:bodyPr wrap="none">
              <a:spAutoFit/>
            </a:bodyPr>
            <a:lstStyle/>
            <a:p>
              <a:r>
                <a:rPr lang="en-GB" sz="1400">
                  <a:solidFill>
                    <a:srgbClr val="0000FF"/>
                  </a:solidFill>
                </a:rPr>
                <a:t>HCl</a:t>
              </a:r>
              <a:endParaRPr lang="en-US" sz="1400">
                <a:solidFill>
                  <a:srgbClr val="0000FF"/>
                </a:solidFill>
              </a:endParaRPr>
            </a:p>
          </p:txBody>
        </p:sp>
        <p:sp>
          <p:nvSpPr>
            <p:cNvPr id="12314" name="Text Box 14"/>
            <p:cNvSpPr txBox="1">
              <a:spLocks noChangeArrowheads="1"/>
            </p:cNvSpPr>
            <p:nvPr/>
          </p:nvSpPr>
          <p:spPr bwMode="auto">
            <a:xfrm>
              <a:off x="3770" y="2539"/>
              <a:ext cx="1771" cy="286"/>
            </a:xfrm>
            <a:prstGeom prst="rect">
              <a:avLst/>
            </a:prstGeom>
            <a:noFill/>
            <a:ln w="19050">
              <a:noFill/>
              <a:miter lim="800000"/>
              <a:headEnd/>
              <a:tailEnd type="none" w="med" len="lg"/>
            </a:ln>
          </p:spPr>
          <p:txBody>
            <a:bodyPr wrap="none">
              <a:spAutoFit/>
            </a:bodyPr>
            <a:lstStyle/>
            <a:p>
              <a:r>
                <a:rPr lang="en-GB" sz="1400">
                  <a:solidFill>
                    <a:srgbClr val="CC0066"/>
                  </a:solidFill>
                </a:rPr>
                <a:t>Trichloroethylene</a:t>
              </a:r>
              <a:endParaRPr lang="en-US" sz="1400">
                <a:solidFill>
                  <a:srgbClr val="CC0066"/>
                </a:solidFill>
              </a:endParaRPr>
            </a:p>
          </p:txBody>
        </p:sp>
      </p:grpSp>
      <p:grpSp>
        <p:nvGrpSpPr>
          <p:cNvPr id="8" name="Skupina 42"/>
          <p:cNvGrpSpPr>
            <a:grpSpLocks/>
          </p:cNvGrpSpPr>
          <p:nvPr/>
        </p:nvGrpSpPr>
        <p:grpSpPr bwMode="auto">
          <a:xfrm>
            <a:off x="2268538" y="5229225"/>
            <a:ext cx="1784350" cy="1458913"/>
            <a:chOff x="2267744" y="5229200"/>
            <a:chExt cx="1784463" cy="1459324"/>
          </a:xfrm>
        </p:grpSpPr>
        <p:graphicFrame>
          <p:nvGraphicFramePr>
            <p:cNvPr id="12291" name="Object 3"/>
            <p:cNvGraphicFramePr>
              <a:graphicFrameLocks noChangeAspect="1"/>
            </p:cNvGraphicFramePr>
            <p:nvPr/>
          </p:nvGraphicFramePr>
          <p:xfrm>
            <a:off x="2411760" y="5229200"/>
            <a:ext cx="946595" cy="895434"/>
          </p:xfrm>
          <a:graphic>
            <a:graphicData uri="http://schemas.openxmlformats.org/presentationml/2006/ole">
              <p:oleObj spid="_x0000_s86019" name="Document" r:id="rId7" imgW="1104840" imgH="1228680" progId="">
                <p:embed/>
              </p:oleObj>
            </a:graphicData>
          </a:graphic>
        </p:graphicFrame>
        <p:sp>
          <p:nvSpPr>
            <p:cNvPr id="12309" name="Text Box 7"/>
            <p:cNvSpPr txBox="1">
              <a:spLocks noChangeArrowheads="1"/>
            </p:cNvSpPr>
            <p:nvPr/>
          </p:nvSpPr>
          <p:spPr bwMode="auto">
            <a:xfrm>
              <a:off x="2267744" y="6165304"/>
              <a:ext cx="1784463" cy="523220"/>
            </a:xfrm>
            <a:prstGeom prst="rect">
              <a:avLst/>
            </a:prstGeom>
            <a:noFill/>
            <a:ln w="19050">
              <a:noFill/>
              <a:miter lim="800000"/>
              <a:headEnd/>
              <a:tailEnd type="none" w="med" len="lg"/>
            </a:ln>
          </p:spPr>
          <p:txBody>
            <a:bodyPr wrap="none">
              <a:spAutoFit/>
            </a:bodyPr>
            <a:lstStyle/>
            <a:p>
              <a:r>
                <a:rPr lang="en-GB" sz="1400">
                  <a:solidFill>
                    <a:srgbClr val="CC0066"/>
                  </a:solidFill>
                </a:rPr>
                <a:t>2,3,5,6-tetrachloro-</a:t>
              </a:r>
            </a:p>
            <a:p>
              <a:r>
                <a:rPr lang="en-GB" sz="1400">
                  <a:solidFill>
                    <a:srgbClr val="CC0066"/>
                  </a:solidFill>
                </a:rPr>
                <a:t>hydroquinone</a:t>
              </a:r>
              <a:endParaRPr lang="en-US" sz="1400">
                <a:solidFill>
                  <a:srgbClr val="CC0066"/>
                </a:solidFill>
              </a:endParaRPr>
            </a:p>
          </p:txBody>
        </p:sp>
      </p:grpSp>
      <p:grpSp>
        <p:nvGrpSpPr>
          <p:cNvPr id="9" name="Group 8"/>
          <p:cNvGrpSpPr>
            <a:grpSpLocks/>
          </p:cNvGrpSpPr>
          <p:nvPr/>
        </p:nvGrpSpPr>
        <p:grpSpPr bwMode="auto">
          <a:xfrm>
            <a:off x="3708400" y="5084763"/>
            <a:ext cx="3724275" cy="1531937"/>
            <a:chOff x="2016" y="1543"/>
            <a:chExt cx="3592" cy="1738"/>
          </a:xfrm>
        </p:grpSpPr>
        <p:graphicFrame>
          <p:nvGraphicFramePr>
            <p:cNvPr id="12290" name="Object 2"/>
            <p:cNvGraphicFramePr>
              <a:graphicFrameLocks noChangeAspect="1"/>
            </p:cNvGraphicFramePr>
            <p:nvPr/>
          </p:nvGraphicFramePr>
          <p:xfrm>
            <a:off x="3752" y="1543"/>
            <a:ext cx="913" cy="1016"/>
          </p:xfrm>
          <a:graphic>
            <a:graphicData uri="http://schemas.openxmlformats.org/presentationml/2006/ole">
              <p:oleObj spid="_x0000_s86018" name="Document" r:id="rId8" imgW="1104840" imgH="1228680" progId="">
                <p:embed/>
              </p:oleObj>
            </a:graphicData>
          </a:graphic>
        </p:graphicFrame>
        <p:sp>
          <p:nvSpPr>
            <p:cNvPr id="12304" name="Line 10"/>
            <p:cNvSpPr>
              <a:spLocks noChangeShapeType="1"/>
            </p:cNvSpPr>
            <p:nvPr/>
          </p:nvSpPr>
          <p:spPr bwMode="auto">
            <a:xfrm>
              <a:off x="2016" y="2223"/>
              <a:ext cx="1440" cy="0"/>
            </a:xfrm>
            <a:prstGeom prst="line">
              <a:avLst/>
            </a:prstGeom>
            <a:noFill/>
            <a:ln w="25400">
              <a:solidFill>
                <a:srgbClr val="0000FF"/>
              </a:solidFill>
              <a:round/>
              <a:headEnd/>
              <a:tailEnd type="stealth" w="med" len="lg"/>
            </a:ln>
          </p:spPr>
          <p:txBody>
            <a:bodyPr/>
            <a:lstStyle/>
            <a:p>
              <a:endParaRPr lang="cs-CZ"/>
            </a:p>
          </p:txBody>
        </p:sp>
        <p:sp>
          <p:nvSpPr>
            <p:cNvPr id="12305" name="Freeform 11"/>
            <p:cNvSpPr>
              <a:spLocks/>
            </p:cNvSpPr>
            <p:nvPr/>
          </p:nvSpPr>
          <p:spPr bwMode="auto">
            <a:xfrm>
              <a:off x="2352" y="1887"/>
              <a:ext cx="768" cy="624"/>
            </a:xfrm>
            <a:custGeom>
              <a:avLst/>
              <a:gdLst>
                <a:gd name="T0" fmla="*/ 0 w 768"/>
                <a:gd name="T1" fmla="*/ 0 h 624"/>
                <a:gd name="T2" fmla="*/ 96 w 768"/>
                <a:gd name="T3" fmla="*/ 192 h 624"/>
                <a:gd name="T4" fmla="*/ 288 w 768"/>
                <a:gd name="T5" fmla="*/ 336 h 624"/>
                <a:gd name="T6" fmla="*/ 576 w 768"/>
                <a:gd name="T7" fmla="*/ 384 h 624"/>
                <a:gd name="T8" fmla="*/ 768 w 768"/>
                <a:gd name="T9" fmla="*/ 624 h 624"/>
                <a:gd name="T10" fmla="*/ 0 60000 65536"/>
                <a:gd name="T11" fmla="*/ 0 60000 65536"/>
                <a:gd name="T12" fmla="*/ 0 60000 65536"/>
                <a:gd name="T13" fmla="*/ 0 60000 65536"/>
                <a:gd name="T14" fmla="*/ 0 60000 65536"/>
                <a:gd name="T15" fmla="*/ 0 w 768"/>
                <a:gd name="T16" fmla="*/ 0 h 624"/>
                <a:gd name="T17" fmla="*/ 768 w 768"/>
                <a:gd name="T18" fmla="*/ 624 h 624"/>
              </a:gdLst>
              <a:ahLst/>
              <a:cxnLst>
                <a:cxn ang="T10">
                  <a:pos x="T0" y="T1"/>
                </a:cxn>
                <a:cxn ang="T11">
                  <a:pos x="T2" y="T3"/>
                </a:cxn>
                <a:cxn ang="T12">
                  <a:pos x="T4" y="T5"/>
                </a:cxn>
                <a:cxn ang="T13">
                  <a:pos x="T6" y="T7"/>
                </a:cxn>
                <a:cxn ang="T14">
                  <a:pos x="T8" y="T9"/>
                </a:cxn>
              </a:cxnLst>
              <a:rect l="T15" t="T16" r="T17" b="T18"/>
              <a:pathLst>
                <a:path w="768" h="624">
                  <a:moveTo>
                    <a:pt x="0" y="0"/>
                  </a:moveTo>
                  <a:cubicBezTo>
                    <a:pt x="24" y="68"/>
                    <a:pt x="48" y="136"/>
                    <a:pt x="96" y="192"/>
                  </a:cubicBezTo>
                  <a:cubicBezTo>
                    <a:pt x="144" y="248"/>
                    <a:pt x="208" y="304"/>
                    <a:pt x="288" y="336"/>
                  </a:cubicBezTo>
                  <a:cubicBezTo>
                    <a:pt x="368" y="368"/>
                    <a:pt x="496" y="336"/>
                    <a:pt x="576" y="384"/>
                  </a:cubicBezTo>
                  <a:cubicBezTo>
                    <a:pt x="656" y="432"/>
                    <a:pt x="736" y="584"/>
                    <a:pt x="768" y="624"/>
                  </a:cubicBezTo>
                </a:path>
              </a:pathLst>
            </a:custGeom>
            <a:noFill/>
            <a:ln w="25400" cap="flat" cmpd="sng">
              <a:solidFill>
                <a:srgbClr val="0000FF"/>
              </a:solidFill>
              <a:prstDash val="solid"/>
              <a:round/>
              <a:headEnd type="none" w="med" len="med"/>
              <a:tailEnd type="stealth" w="med" len="lg"/>
            </a:ln>
          </p:spPr>
          <p:txBody>
            <a:bodyPr/>
            <a:lstStyle/>
            <a:p>
              <a:endParaRPr lang="cs-CZ"/>
            </a:p>
          </p:txBody>
        </p:sp>
        <p:sp>
          <p:nvSpPr>
            <p:cNvPr id="12306" name="Text Box 12"/>
            <p:cNvSpPr txBox="1">
              <a:spLocks noChangeArrowheads="1"/>
            </p:cNvSpPr>
            <p:nvPr/>
          </p:nvSpPr>
          <p:spPr bwMode="auto">
            <a:xfrm>
              <a:off x="2150" y="1625"/>
              <a:ext cx="467" cy="349"/>
            </a:xfrm>
            <a:prstGeom prst="rect">
              <a:avLst/>
            </a:prstGeom>
            <a:noFill/>
            <a:ln w="19050">
              <a:noFill/>
              <a:miter lim="800000"/>
              <a:headEnd/>
              <a:tailEnd type="none" w="med" len="lg"/>
            </a:ln>
          </p:spPr>
          <p:txBody>
            <a:bodyPr wrap="none">
              <a:spAutoFit/>
            </a:bodyPr>
            <a:lstStyle/>
            <a:p>
              <a:r>
                <a:rPr lang="en-GB" sz="1400">
                  <a:solidFill>
                    <a:srgbClr val="0000FF"/>
                  </a:solidFill>
                </a:rPr>
                <a:t>2H</a:t>
              </a:r>
              <a:r>
                <a:rPr lang="en-GB" sz="1400" baseline="30000">
                  <a:solidFill>
                    <a:srgbClr val="0000FF"/>
                  </a:solidFill>
                </a:rPr>
                <a:t>+</a:t>
              </a:r>
              <a:endParaRPr lang="en-US" sz="1400">
                <a:solidFill>
                  <a:srgbClr val="0000FF"/>
                </a:solidFill>
              </a:endParaRPr>
            </a:p>
          </p:txBody>
        </p:sp>
        <p:sp>
          <p:nvSpPr>
            <p:cNvPr id="12307" name="Text Box 13"/>
            <p:cNvSpPr txBox="1">
              <a:spLocks noChangeArrowheads="1"/>
            </p:cNvSpPr>
            <p:nvPr/>
          </p:nvSpPr>
          <p:spPr bwMode="auto">
            <a:xfrm>
              <a:off x="3085" y="2520"/>
              <a:ext cx="477" cy="349"/>
            </a:xfrm>
            <a:prstGeom prst="rect">
              <a:avLst/>
            </a:prstGeom>
            <a:noFill/>
            <a:ln w="19050">
              <a:noFill/>
              <a:miter lim="800000"/>
              <a:headEnd/>
              <a:tailEnd type="none" w="med" len="lg"/>
            </a:ln>
          </p:spPr>
          <p:txBody>
            <a:bodyPr wrap="none">
              <a:spAutoFit/>
            </a:bodyPr>
            <a:lstStyle/>
            <a:p>
              <a:r>
                <a:rPr lang="en-GB" sz="1400">
                  <a:solidFill>
                    <a:srgbClr val="0000FF"/>
                  </a:solidFill>
                </a:rPr>
                <a:t>HCl</a:t>
              </a:r>
              <a:endParaRPr lang="en-US" sz="1400">
                <a:solidFill>
                  <a:srgbClr val="0000FF"/>
                </a:solidFill>
              </a:endParaRPr>
            </a:p>
          </p:txBody>
        </p:sp>
        <p:sp>
          <p:nvSpPr>
            <p:cNvPr id="12308" name="Text Box 14"/>
            <p:cNvSpPr txBox="1">
              <a:spLocks noChangeArrowheads="1"/>
            </p:cNvSpPr>
            <p:nvPr/>
          </p:nvSpPr>
          <p:spPr bwMode="auto">
            <a:xfrm>
              <a:off x="3752" y="2687"/>
              <a:ext cx="1856" cy="594"/>
            </a:xfrm>
            <a:prstGeom prst="rect">
              <a:avLst/>
            </a:prstGeom>
            <a:noFill/>
            <a:ln w="19050">
              <a:noFill/>
              <a:miter lim="800000"/>
              <a:headEnd/>
              <a:tailEnd type="none" w="med" len="lg"/>
            </a:ln>
          </p:spPr>
          <p:txBody>
            <a:bodyPr wrap="none">
              <a:spAutoFit/>
            </a:bodyPr>
            <a:lstStyle/>
            <a:p>
              <a:r>
                <a:rPr lang="en-GB" sz="1400">
                  <a:solidFill>
                    <a:srgbClr val="CC0066"/>
                  </a:solidFill>
                </a:rPr>
                <a:t>2,3,5-trichlorohydro-</a:t>
              </a:r>
            </a:p>
            <a:p>
              <a:r>
                <a:rPr lang="en-GB" sz="1400">
                  <a:solidFill>
                    <a:srgbClr val="CC0066"/>
                  </a:solidFill>
                </a:rPr>
                <a:t>quinone</a:t>
              </a:r>
              <a:endParaRPr lang="en-US" sz="1400">
                <a:solidFill>
                  <a:srgbClr val="CC0066"/>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heckerboard(across)">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 mikrobiální degradace halogenovaných </a:t>
            </a:r>
            <a:r>
              <a:rPr lang="cs-CZ" dirty="0" err="1" smtClean="0"/>
              <a:t>OPs</a:t>
            </a:r>
            <a:endParaRPr lang="cs-CZ" dirty="0"/>
          </a:p>
        </p:txBody>
      </p:sp>
      <p:pic>
        <p:nvPicPr>
          <p:cNvPr id="160770" name="Picture 2"/>
          <p:cNvPicPr>
            <a:picLocks noChangeAspect="1" noChangeArrowheads="1"/>
          </p:cNvPicPr>
          <p:nvPr/>
        </p:nvPicPr>
        <p:blipFill>
          <a:blip r:embed="rId2" cstate="print"/>
          <a:srcRect/>
          <a:stretch>
            <a:fillRect/>
          </a:stretch>
        </p:blipFill>
        <p:spPr bwMode="auto">
          <a:xfrm>
            <a:off x="-1" y="1152042"/>
            <a:ext cx="9142413" cy="57043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3924300" cy="928688"/>
          </a:xfrm>
        </p:spPr>
        <p:txBody>
          <a:bodyPr/>
          <a:lstStyle/>
          <a:p>
            <a:pPr>
              <a:defRPr/>
            </a:pPr>
            <a:r>
              <a:rPr lang="cs-CZ" dirty="0" smtClean="0"/>
              <a:t>Příklady struktur organických polutantů</a:t>
            </a:r>
            <a:endParaRPr lang="cs-CZ" dirty="0"/>
          </a:p>
        </p:txBody>
      </p:sp>
      <p:pic>
        <p:nvPicPr>
          <p:cNvPr id="28675" name="Picture 2"/>
          <p:cNvPicPr>
            <a:picLocks noChangeAspect="1" noChangeArrowheads="1"/>
          </p:cNvPicPr>
          <p:nvPr/>
        </p:nvPicPr>
        <p:blipFill>
          <a:blip r:embed="rId2" cstate="print"/>
          <a:srcRect/>
          <a:stretch>
            <a:fillRect/>
          </a:stretch>
        </p:blipFill>
        <p:spPr bwMode="auto">
          <a:xfrm>
            <a:off x="3708400" y="0"/>
            <a:ext cx="5435600" cy="6869113"/>
          </a:xfrm>
          <a:prstGeom prst="rect">
            <a:avLst/>
          </a:prstGeom>
          <a:noFill/>
          <a:ln w="9525">
            <a:noFill/>
            <a:miter lim="800000"/>
            <a:headEnd/>
            <a:tailEnd/>
          </a:ln>
        </p:spPr>
      </p:pic>
      <p:sp>
        <p:nvSpPr>
          <p:cNvPr id="28676" name="Text Box 32"/>
          <p:cNvSpPr txBox="1">
            <a:spLocks noChangeArrowheads="1"/>
          </p:cNvSpPr>
          <p:nvPr/>
        </p:nvSpPr>
        <p:spPr bwMode="auto">
          <a:xfrm>
            <a:off x="227013" y="1101725"/>
            <a:ext cx="498475" cy="203200"/>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Naftalen</a:t>
            </a:r>
          </a:p>
        </p:txBody>
      </p:sp>
      <p:sp>
        <p:nvSpPr>
          <p:cNvPr id="28678" name="Text Box 41"/>
          <p:cNvSpPr txBox="1">
            <a:spLocks noChangeArrowheads="1"/>
          </p:cNvSpPr>
          <p:nvPr/>
        </p:nvSpPr>
        <p:spPr bwMode="auto">
          <a:xfrm>
            <a:off x="66675" y="1765300"/>
            <a:ext cx="574675" cy="192088"/>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Acenaften</a:t>
            </a:r>
          </a:p>
        </p:txBody>
      </p:sp>
      <p:sp>
        <p:nvSpPr>
          <p:cNvPr id="28681" name="Text Box 44"/>
          <p:cNvSpPr txBox="1">
            <a:spLocks noChangeArrowheads="1"/>
          </p:cNvSpPr>
          <p:nvPr/>
        </p:nvSpPr>
        <p:spPr bwMode="auto">
          <a:xfrm>
            <a:off x="63500" y="2598738"/>
            <a:ext cx="666750" cy="203200"/>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Acenaftylen</a:t>
            </a:r>
          </a:p>
        </p:txBody>
      </p:sp>
      <p:sp>
        <p:nvSpPr>
          <p:cNvPr id="28683" name="Text Box 46"/>
          <p:cNvSpPr txBox="1">
            <a:spLocks noChangeArrowheads="1"/>
          </p:cNvSpPr>
          <p:nvPr/>
        </p:nvSpPr>
        <p:spPr bwMode="auto">
          <a:xfrm>
            <a:off x="1173163" y="1120775"/>
            <a:ext cx="427037" cy="193675"/>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Fluoren</a:t>
            </a:r>
          </a:p>
        </p:txBody>
      </p:sp>
      <p:sp>
        <p:nvSpPr>
          <p:cNvPr id="28685" name="Text Box 48"/>
          <p:cNvSpPr txBox="1">
            <a:spLocks noChangeArrowheads="1"/>
          </p:cNvSpPr>
          <p:nvPr/>
        </p:nvSpPr>
        <p:spPr bwMode="auto">
          <a:xfrm>
            <a:off x="1138238" y="1801813"/>
            <a:ext cx="515937" cy="203200"/>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Antracen</a:t>
            </a:r>
          </a:p>
        </p:txBody>
      </p:sp>
      <p:sp>
        <p:nvSpPr>
          <p:cNvPr id="28687" name="Text Box 50"/>
          <p:cNvSpPr txBox="1">
            <a:spLocks noChangeArrowheads="1"/>
          </p:cNvSpPr>
          <p:nvPr/>
        </p:nvSpPr>
        <p:spPr bwMode="auto">
          <a:xfrm>
            <a:off x="1349375" y="2481263"/>
            <a:ext cx="585788" cy="204787"/>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Fenantren</a:t>
            </a:r>
          </a:p>
        </p:txBody>
      </p:sp>
      <p:sp>
        <p:nvSpPr>
          <p:cNvPr id="28689" name="Text Box 52"/>
          <p:cNvSpPr txBox="1">
            <a:spLocks noChangeArrowheads="1"/>
          </p:cNvSpPr>
          <p:nvPr/>
        </p:nvSpPr>
        <p:spPr bwMode="auto">
          <a:xfrm>
            <a:off x="2435225" y="1106488"/>
            <a:ext cx="611188" cy="203200"/>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Fluoranten</a:t>
            </a:r>
          </a:p>
        </p:txBody>
      </p:sp>
      <p:sp>
        <p:nvSpPr>
          <p:cNvPr id="28690" name="Text Box 53"/>
          <p:cNvSpPr txBox="1">
            <a:spLocks noChangeArrowheads="1"/>
          </p:cNvSpPr>
          <p:nvPr/>
        </p:nvSpPr>
        <p:spPr bwMode="auto">
          <a:xfrm>
            <a:off x="2551113" y="1954213"/>
            <a:ext cx="446087" cy="203200"/>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Chrysen</a:t>
            </a:r>
          </a:p>
        </p:txBody>
      </p:sp>
      <p:sp>
        <p:nvSpPr>
          <p:cNvPr id="28692" name="Text Box 55"/>
          <p:cNvSpPr txBox="1">
            <a:spLocks noChangeArrowheads="1"/>
          </p:cNvSpPr>
          <p:nvPr/>
        </p:nvSpPr>
        <p:spPr bwMode="auto">
          <a:xfrm>
            <a:off x="2300288" y="2773363"/>
            <a:ext cx="958850" cy="192087"/>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Benzo(a)antracen</a:t>
            </a:r>
          </a:p>
        </p:txBody>
      </p:sp>
      <p:sp>
        <p:nvSpPr>
          <p:cNvPr id="28694" name="Text Box 57"/>
          <p:cNvSpPr txBox="1">
            <a:spLocks noChangeArrowheads="1"/>
          </p:cNvSpPr>
          <p:nvPr/>
        </p:nvSpPr>
        <p:spPr bwMode="auto">
          <a:xfrm>
            <a:off x="230188" y="3675063"/>
            <a:ext cx="336550" cy="203200"/>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Pyren</a:t>
            </a:r>
          </a:p>
        </p:txBody>
      </p:sp>
      <p:sp>
        <p:nvSpPr>
          <p:cNvPr id="28697" name="Text Box 60"/>
          <p:cNvSpPr txBox="1">
            <a:spLocks noChangeArrowheads="1"/>
          </p:cNvSpPr>
          <p:nvPr/>
        </p:nvSpPr>
        <p:spPr bwMode="auto">
          <a:xfrm>
            <a:off x="1195388" y="3733800"/>
            <a:ext cx="804862" cy="192088"/>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Benzo(a)pyren</a:t>
            </a:r>
          </a:p>
        </p:txBody>
      </p:sp>
      <p:sp>
        <p:nvSpPr>
          <p:cNvPr id="28699" name="Text Box 62"/>
          <p:cNvSpPr txBox="1">
            <a:spLocks noChangeArrowheads="1"/>
          </p:cNvSpPr>
          <p:nvPr/>
        </p:nvSpPr>
        <p:spPr bwMode="auto">
          <a:xfrm>
            <a:off x="2627313" y="3933825"/>
            <a:ext cx="989012" cy="192088"/>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Benzo(ghi)perylen</a:t>
            </a:r>
          </a:p>
        </p:txBody>
      </p:sp>
      <p:sp>
        <p:nvSpPr>
          <p:cNvPr id="28700" name="Text Box 64"/>
          <p:cNvSpPr txBox="1">
            <a:spLocks noChangeArrowheads="1"/>
          </p:cNvSpPr>
          <p:nvPr/>
        </p:nvSpPr>
        <p:spPr bwMode="auto">
          <a:xfrm>
            <a:off x="192088" y="5484813"/>
            <a:ext cx="1127125" cy="193675"/>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Dibenzo(ah)antracen</a:t>
            </a:r>
          </a:p>
        </p:txBody>
      </p:sp>
      <p:sp>
        <p:nvSpPr>
          <p:cNvPr id="28701" name="Text Box 65"/>
          <p:cNvSpPr txBox="1">
            <a:spLocks noChangeArrowheads="1"/>
          </p:cNvSpPr>
          <p:nvPr/>
        </p:nvSpPr>
        <p:spPr bwMode="auto">
          <a:xfrm>
            <a:off x="1166813" y="5259388"/>
            <a:ext cx="1066800" cy="203200"/>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Benzo(b)fluoranten</a:t>
            </a:r>
          </a:p>
        </p:txBody>
      </p:sp>
      <p:sp>
        <p:nvSpPr>
          <p:cNvPr id="28703" name="Text Box 67"/>
          <p:cNvSpPr txBox="1">
            <a:spLocks noChangeArrowheads="1"/>
          </p:cNvSpPr>
          <p:nvPr/>
        </p:nvSpPr>
        <p:spPr bwMode="auto">
          <a:xfrm>
            <a:off x="2555875" y="5157788"/>
            <a:ext cx="1069975" cy="203200"/>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Benzo(k)fluoranten</a:t>
            </a:r>
          </a:p>
        </p:txBody>
      </p:sp>
      <p:sp>
        <p:nvSpPr>
          <p:cNvPr id="28706" name="Text Box 70"/>
          <p:cNvSpPr txBox="1">
            <a:spLocks noChangeArrowheads="1"/>
          </p:cNvSpPr>
          <p:nvPr/>
        </p:nvSpPr>
        <p:spPr bwMode="auto">
          <a:xfrm>
            <a:off x="2524125" y="5908675"/>
            <a:ext cx="1087438" cy="203200"/>
          </a:xfrm>
          <a:prstGeom prst="rect">
            <a:avLst/>
          </a:prstGeom>
          <a:noFill/>
          <a:ln w="9525">
            <a:noFill/>
            <a:miter lim="800000"/>
            <a:headEnd/>
            <a:tailEnd/>
          </a:ln>
        </p:spPr>
        <p:txBody>
          <a:bodyPr wrap="none" lIns="9144" tIns="18288" rIns="9144" bIns="18288" anchor="ctr">
            <a:spAutoFit/>
          </a:bodyPr>
          <a:lstStyle/>
          <a:p>
            <a:pPr algn="ctr"/>
            <a:r>
              <a:rPr lang="cs-CZ" sz="1000" u="sng">
                <a:solidFill>
                  <a:srgbClr val="000000"/>
                </a:solidFill>
                <a:cs typeface="Arial CE" pitchFamily="34" charset="0"/>
              </a:rPr>
              <a:t>Indeno(123cd)pyren</a:t>
            </a:r>
          </a:p>
        </p:txBody>
      </p:sp>
      <p:sp>
        <p:nvSpPr>
          <p:cNvPr id="36" name="Šipka dolů 35"/>
          <p:cNvSpPr/>
          <p:nvPr/>
        </p:nvSpPr>
        <p:spPr>
          <a:xfrm rot="3937234">
            <a:off x="3650456" y="527845"/>
            <a:ext cx="288925" cy="1008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grpSp>
        <p:nvGrpSpPr>
          <p:cNvPr id="41987" name="Group 3"/>
          <p:cNvGrpSpPr>
            <a:grpSpLocks noChangeAspect="1"/>
          </p:cNvGrpSpPr>
          <p:nvPr/>
        </p:nvGrpSpPr>
        <p:grpSpPr bwMode="auto">
          <a:xfrm>
            <a:off x="-612576" y="908720"/>
            <a:ext cx="1389063" cy="768350"/>
            <a:chOff x="-204" y="663"/>
            <a:chExt cx="875" cy="484"/>
          </a:xfrm>
        </p:grpSpPr>
        <p:sp>
          <p:nvSpPr>
            <p:cNvPr id="41986" name="AutoShape 2"/>
            <p:cNvSpPr>
              <a:spLocks noChangeAspect="1" noChangeArrowheads="1" noTextEdit="1"/>
            </p:cNvSpPr>
            <p:nvPr/>
          </p:nvSpPr>
          <p:spPr bwMode="auto">
            <a:xfrm>
              <a:off x="-204" y="663"/>
              <a:ext cx="707" cy="4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1988" name="Line 4"/>
            <p:cNvSpPr>
              <a:spLocks noChangeShapeType="1"/>
            </p:cNvSpPr>
            <p:nvPr/>
          </p:nvSpPr>
          <p:spPr bwMode="auto">
            <a:xfrm flipH="1">
              <a:off x="286" y="927"/>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89" name="Line 5"/>
            <p:cNvSpPr>
              <a:spLocks noChangeShapeType="1"/>
            </p:cNvSpPr>
            <p:nvPr/>
          </p:nvSpPr>
          <p:spPr bwMode="auto">
            <a:xfrm flipH="1" flipV="1">
              <a:off x="382" y="927"/>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90" name="Line 6"/>
            <p:cNvSpPr>
              <a:spLocks noChangeShapeType="1"/>
            </p:cNvSpPr>
            <p:nvPr/>
          </p:nvSpPr>
          <p:spPr bwMode="auto">
            <a:xfrm flipV="1">
              <a:off x="478" y="981"/>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91" name="Line 7"/>
            <p:cNvSpPr>
              <a:spLocks noChangeShapeType="1"/>
            </p:cNvSpPr>
            <p:nvPr/>
          </p:nvSpPr>
          <p:spPr bwMode="auto">
            <a:xfrm flipV="1">
              <a:off x="382" y="1093"/>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92" name="Line 8"/>
            <p:cNvSpPr>
              <a:spLocks noChangeShapeType="1"/>
            </p:cNvSpPr>
            <p:nvPr/>
          </p:nvSpPr>
          <p:spPr bwMode="auto">
            <a:xfrm>
              <a:off x="286" y="1093"/>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93" name="Line 9"/>
            <p:cNvSpPr>
              <a:spLocks noChangeShapeType="1"/>
            </p:cNvSpPr>
            <p:nvPr/>
          </p:nvSpPr>
          <p:spPr bwMode="auto">
            <a:xfrm>
              <a:off x="286" y="981"/>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94" name="Line 10"/>
            <p:cNvSpPr>
              <a:spLocks noChangeShapeType="1"/>
            </p:cNvSpPr>
            <p:nvPr/>
          </p:nvSpPr>
          <p:spPr bwMode="auto">
            <a:xfrm flipH="1">
              <a:off x="478" y="927"/>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95" name="Line 11"/>
            <p:cNvSpPr>
              <a:spLocks noChangeShapeType="1"/>
            </p:cNvSpPr>
            <p:nvPr/>
          </p:nvSpPr>
          <p:spPr bwMode="auto">
            <a:xfrm flipH="1" flipV="1">
              <a:off x="574" y="927"/>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96" name="Line 12"/>
            <p:cNvSpPr>
              <a:spLocks noChangeShapeType="1"/>
            </p:cNvSpPr>
            <p:nvPr/>
          </p:nvSpPr>
          <p:spPr bwMode="auto">
            <a:xfrm flipV="1">
              <a:off x="670" y="981"/>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97" name="Line 13"/>
            <p:cNvSpPr>
              <a:spLocks noChangeShapeType="1"/>
            </p:cNvSpPr>
            <p:nvPr/>
          </p:nvSpPr>
          <p:spPr bwMode="auto">
            <a:xfrm flipV="1">
              <a:off x="574" y="1093"/>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98" name="Line 14"/>
            <p:cNvSpPr>
              <a:spLocks noChangeShapeType="1"/>
            </p:cNvSpPr>
            <p:nvPr/>
          </p:nvSpPr>
          <p:spPr bwMode="auto">
            <a:xfrm>
              <a:off x="478" y="1093"/>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1999" name="Oval 15"/>
            <p:cNvSpPr>
              <a:spLocks noChangeArrowheads="1"/>
            </p:cNvSpPr>
            <p:nvPr/>
          </p:nvSpPr>
          <p:spPr bwMode="auto">
            <a:xfrm>
              <a:off x="316" y="969"/>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00" name="Oval 16"/>
            <p:cNvSpPr>
              <a:spLocks noChangeArrowheads="1"/>
            </p:cNvSpPr>
            <p:nvPr/>
          </p:nvSpPr>
          <p:spPr bwMode="auto">
            <a:xfrm>
              <a:off x="507" y="969"/>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003" name="Group 19"/>
          <p:cNvGrpSpPr>
            <a:grpSpLocks noChangeAspect="1"/>
          </p:cNvGrpSpPr>
          <p:nvPr/>
        </p:nvGrpSpPr>
        <p:grpSpPr bwMode="auto">
          <a:xfrm>
            <a:off x="830263" y="1292225"/>
            <a:ext cx="1073150" cy="504825"/>
            <a:chOff x="523" y="814"/>
            <a:chExt cx="676" cy="318"/>
          </a:xfrm>
        </p:grpSpPr>
        <p:sp>
          <p:nvSpPr>
            <p:cNvPr id="42002" name="AutoShape 18"/>
            <p:cNvSpPr>
              <a:spLocks noChangeAspect="1" noChangeArrowheads="1" noTextEdit="1"/>
            </p:cNvSpPr>
            <p:nvPr/>
          </p:nvSpPr>
          <p:spPr bwMode="auto">
            <a:xfrm>
              <a:off x="523" y="814"/>
              <a:ext cx="676" cy="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004" name="Line 20"/>
            <p:cNvSpPr>
              <a:spLocks noChangeShapeType="1"/>
            </p:cNvSpPr>
            <p:nvPr/>
          </p:nvSpPr>
          <p:spPr bwMode="auto">
            <a:xfrm flipH="1">
              <a:off x="569" y="855"/>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05" name="Line 21"/>
            <p:cNvSpPr>
              <a:spLocks noChangeShapeType="1"/>
            </p:cNvSpPr>
            <p:nvPr/>
          </p:nvSpPr>
          <p:spPr bwMode="auto">
            <a:xfrm flipH="1">
              <a:off x="577" y="868"/>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06" name="Line 22"/>
            <p:cNvSpPr>
              <a:spLocks noChangeShapeType="1"/>
            </p:cNvSpPr>
            <p:nvPr/>
          </p:nvSpPr>
          <p:spPr bwMode="auto">
            <a:xfrm flipH="1" flipV="1">
              <a:off x="668" y="864"/>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07" name="Line 23"/>
            <p:cNvSpPr>
              <a:spLocks noChangeShapeType="1"/>
            </p:cNvSpPr>
            <p:nvPr/>
          </p:nvSpPr>
          <p:spPr bwMode="auto">
            <a:xfrm flipV="1">
              <a:off x="772" y="91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08" name="Line 24"/>
            <p:cNvSpPr>
              <a:spLocks noChangeShapeType="1"/>
            </p:cNvSpPr>
            <p:nvPr/>
          </p:nvSpPr>
          <p:spPr bwMode="auto">
            <a:xfrm flipV="1">
              <a:off x="759" y="91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09" name="Line 25"/>
            <p:cNvSpPr>
              <a:spLocks noChangeShapeType="1"/>
            </p:cNvSpPr>
            <p:nvPr/>
          </p:nvSpPr>
          <p:spPr bwMode="auto">
            <a:xfrm flipV="1">
              <a:off x="668" y="1029"/>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10" name="Line 26"/>
            <p:cNvSpPr>
              <a:spLocks noChangeShapeType="1"/>
            </p:cNvSpPr>
            <p:nvPr/>
          </p:nvSpPr>
          <p:spPr bwMode="auto">
            <a:xfrm>
              <a:off x="569" y="1033"/>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11" name="Line 27"/>
            <p:cNvSpPr>
              <a:spLocks noChangeShapeType="1"/>
            </p:cNvSpPr>
            <p:nvPr/>
          </p:nvSpPr>
          <p:spPr bwMode="auto">
            <a:xfrm>
              <a:off x="577" y="1020"/>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12" name="Line 28"/>
            <p:cNvSpPr>
              <a:spLocks noChangeShapeType="1"/>
            </p:cNvSpPr>
            <p:nvPr/>
          </p:nvSpPr>
          <p:spPr bwMode="auto">
            <a:xfrm>
              <a:off x="573" y="91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13" name="Line 29"/>
            <p:cNvSpPr>
              <a:spLocks noChangeShapeType="1"/>
            </p:cNvSpPr>
            <p:nvPr/>
          </p:nvSpPr>
          <p:spPr bwMode="auto">
            <a:xfrm flipH="1">
              <a:off x="764" y="864"/>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14" name="Line 30"/>
            <p:cNvSpPr>
              <a:spLocks noChangeShapeType="1"/>
            </p:cNvSpPr>
            <p:nvPr/>
          </p:nvSpPr>
          <p:spPr bwMode="auto">
            <a:xfrm flipH="1" flipV="1">
              <a:off x="859" y="864"/>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15" name="Line 31"/>
            <p:cNvSpPr>
              <a:spLocks noChangeShapeType="1"/>
            </p:cNvSpPr>
            <p:nvPr/>
          </p:nvSpPr>
          <p:spPr bwMode="auto">
            <a:xfrm flipV="1">
              <a:off x="963" y="91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16" name="Line 32"/>
            <p:cNvSpPr>
              <a:spLocks noChangeShapeType="1"/>
            </p:cNvSpPr>
            <p:nvPr/>
          </p:nvSpPr>
          <p:spPr bwMode="auto">
            <a:xfrm flipV="1">
              <a:off x="950" y="91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17" name="Line 33"/>
            <p:cNvSpPr>
              <a:spLocks noChangeShapeType="1"/>
            </p:cNvSpPr>
            <p:nvPr/>
          </p:nvSpPr>
          <p:spPr bwMode="auto">
            <a:xfrm flipH="1">
              <a:off x="954" y="864"/>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18" name="Line 34"/>
            <p:cNvSpPr>
              <a:spLocks noChangeShapeType="1"/>
            </p:cNvSpPr>
            <p:nvPr/>
          </p:nvSpPr>
          <p:spPr bwMode="auto">
            <a:xfrm flipH="1" flipV="1">
              <a:off x="1054" y="855"/>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19" name="Line 35"/>
            <p:cNvSpPr>
              <a:spLocks noChangeShapeType="1"/>
            </p:cNvSpPr>
            <p:nvPr/>
          </p:nvSpPr>
          <p:spPr bwMode="auto">
            <a:xfrm flipH="1" flipV="1">
              <a:off x="1046" y="868"/>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20" name="Line 36"/>
            <p:cNvSpPr>
              <a:spLocks noChangeShapeType="1"/>
            </p:cNvSpPr>
            <p:nvPr/>
          </p:nvSpPr>
          <p:spPr bwMode="auto">
            <a:xfrm flipV="1">
              <a:off x="1149" y="91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21" name="Line 37"/>
            <p:cNvSpPr>
              <a:spLocks noChangeShapeType="1"/>
            </p:cNvSpPr>
            <p:nvPr/>
          </p:nvSpPr>
          <p:spPr bwMode="auto">
            <a:xfrm flipV="1">
              <a:off x="1054" y="1033"/>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22" name="Line 38"/>
            <p:cNvSpPr>
              <a:spLocks noChangeShapeType="1"/>
            </p:cNvSpPr>
            <p:nvPr/>
          </p:nvSpPr>
          <p:spPr bwMode="auto">
            <a:xfrm flipV="1">
              <a:off x="1050" y="1020"/>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23" name="Line 39"/>
            <p:cNvSpPr>
              <a:spLocks noChangeShapeType="1"/>
            </p:cNvSpPr>
            <p:nvPr/>
          </p:nvSpPr>
          <p:spPr bwMode="auto">
            <a:xfrm>
              <a:off x="954" y="1029"/>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24" name="Line 40"/>
            <p:cNvSpPr>
              <a:spLocks noChangeShapeType="1"/>
            </p:cNvSpPr>
            <p:nvPr/>
          </p:nvSpPr>
          <p:spPr bwMode="auto">
            <a:xfrm>
              <a:off x="764" y="1029"/>
              <a:ext cx="190" cy="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027" name="Group 43"/>
          <p:cNvGrpSpPr>
            <a:grpSpLocks noChangeAspect="1"/>
          </p:cNvGrpSpPr>
          <p:nvPr/>
        </p:nvGrpSpPr>
        <p:grpSpPr bwMode="auto">
          <a:xfrm>
            <a:off x="2268538" y="1196975"/>
            <a:ext cx="1073150" cy="768350"/>
            <a:chOff x="1429" y="754"/>
            <a:chExt cx="676" cy="484"/>
          </a:xfrm>
        </p:grpSpPr>
        <p:sp>
          <p:nvSpPr>
            <p:cNvPr id="42026" name="AutoShape 42"/>
            <p:cNvSpPr>
              <a:spLocks noChangeAspect="1" noChangeArrowheads="1" noTextEdit="1"/>
            </p:cNvSpPr>
            <p:nvPr/>
          </p:nvSpPr>
          <p:spPr bwMode="auto">
            <a:xfrm>
              <a:off x="1429" y="754"/>
              <a:ext cx="676" cy="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028" name="Line 44"/>
            <p:cNvSpPr>
              <a:spLocks noChangeShapeType="1"/>
            </p:cNvSpPr>
            <p:nvPr/>
          </p:nvSpPr>
          <p:spPr bwMode="auto">
            <a:xfrm flipH="1">
              <a:off x="1479" y="969"/>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29" name="Line 45"/>
            <p:cNvSpPr>
              <a:spLocks noChangeShapeType="1"/>
            </p:cNvSpPr>
            <p:nvPr/>
          </p:nvSpPr>
          <p:spPr bwMode="auto">
            <a:xfrm flipH="1" flipV="1">
              <a:off x="1578" y="961"/>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30" name="Line 46"/>
            <p:cNvSpPr>
              <a:spLocks noChangeShapeType="1"/>
            </p:cNvSpPr>
            <p:nvPr/>
          </p:nvSpPr>
          <p:spPr bwMode="auto">
            <a:xfrm flipH="1" flipV="1">
              <a:off x="1570" y="973"/>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31" name="Line 47"/>
            <p:cNvSpPr>
              <a:spLocks noChangeShapeType="1"/>
            </p:cNvSpPr>
            <p:nvPr/>
          </p:nvSpPr>
          <p:spPr bwMode="auto">
            <a:xfrm flipV="1">
              <a:off x="1670" y="1023"/>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32" name="Line 48"/>
            <p:cNvSpPr>
              <a:spLocks noChangeShapeType="1"/>
            </p:cNvSpPr>
            <p:nvPr/>
          </p:nvSpPr>
          <p:spPr bwMode="auto">
            <a:xfrm flipV="1">
              <a:off x="1578" y="1139"/>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33" name="Line 49"/>
            <p:cNvSpPr>
              <a:spLocks noChangeShapeType="1"/>
            </p:cNvSpPr>
            <p:nvPr/>
          </p:nvSpPr>
          <p:spPr bwMode="auto">
            <a:xfrm flipV="1">
              <a:off x="1570" y="1126"/>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34" name="Line 50"/>
            <p:cNvSpPr>
              <a:spLocks noChangeShapeType="1"/>
            </p:cNvSpPr>
            <p:nvPr/>
          </p:nvSpPr>
          <p:spPr bwMode="auto">
            <a:xfrm>
              <a:off x="1479" y="1135"/>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35" name="Line 51"/>
            <p:cNvSpPr>
              <a:spLocks noChangeShapeType="1"/>
            </p:cNvSpPr>
            <p:nvPr/>
          </p:nvSpPr>
          <p:spPr bwMode="auto">
            <a:xfrm>
              <a:off x="1475" y="1023"/>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36" name="Line 52"/>
            <p:cNvSpPr>
              <a:spLocks noChangeShapeType="1"/>
            </p:cNvSpPr>
            <p:nvPr/>
          </p:nvSpPr>
          <p:spPr bwMode="auto">
            <a:xfrm>
              <a:off x="1487" y="1023"/>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37" name="Line 53"/>
            <p:cNvSpPr>
              <a:spLocks noChangeShapeType="1"/>
            </p:cNvSpPr>
            <p:nvPr/>
          </p:nvSpPr>
          <p:spPr bwMode="auto">
            <a:xfrm flipH="1">
              <a:off x="1670" y="969"/>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38" name="Line 54"/>
            <p:cNvSpPr>
              <a:spLocks noChangeShapeType="1"/>
            </p:cNvSpPr>
            <p:nvPr/>
          </p:nvSpPr>
          <p:spPr bwMode="auto">
            <a:xfrm flipH="1" flipV="1">
              <a:off x="1765" y="969"/>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39" name="Line 55"/>
            <p:cNvSpPr>
              <a:spLocks noChangeShapeType="1"/>
            </p:cNvSpPr>
            <p:nvPr/>
          </p:nvSpPr>
          <p:spPr bwMode="auto">
            <a:xfrm flipV="1">
              <a:off x="1860" y="1023"/>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40" name="Line 56"/>
            <p:cNvSpPr>
              <a:spLocks noChangeShapeType="1"/>
            </p:cNvSpPr>
            <p:nvPr/>
          </p:nvSpPr>
          <p:spPr bwMode="auto">
            <a:xfrm>
              <a:off x="1761" y="85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41" name="Line 57"/>
            <p:cNvSpPr>
              <a:spLocks noChangeShapeType="1"/>
            </p:cNvSpPr>
            <p:nvPr/>
          </p:nvSpPr>
          <p:spPr bwMode="auto">
            <a:xfrm>
              <a:off x="1773" y="85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42" name="Line 58"/>
            <p:cNvSpPr>
              <a:spLocks noChangeShapeType="1"/>
            </p:cNvSpPr>
            <p:nvPr/>
          </p:nvSpPr>
          <p:spPr bwMode="auto">
            <a:xfrm flipH="1">
              <a:off x="1765" y="804"/>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43" name="Line 59"/>
            <p:cNvSpPr>
              <a:spLocks noChangeShapeType="1"/>
            </p:cNvSpPr>
            <p:nvPr/>
          </p:nvSpPr>
          <p:spPr bwMode="auto">
            <a:xfrm flipH="1" flipV="1">
              <a:off x="1864" y="795"/>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44" name="Line 60"/>
            <p:cNvSpPr>
              <a:spLocks noChangeShapeType="1"/>
            </p:cNvSpPr>
            <p:nvPr/>
          </p:nvSpPr>
          <p:spPr bwMode="auto">
            <a:xfrm flipH="1" flipV="1">
              <a:off x="1860" y="808"/>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45" name="Line 61"/>
            <p:cNvSpPr>
              <a:spLocks noChangeShapeType="1"/>
            </p:cNvSpPr>
            <p:nvPr/>
          </p:nvSpPr>
          <p:spPr bwMode="auto">
            <a:xfrm flipV="1">
              <a:off x="1956" y="85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46" name="Line 62"/>
            <p:cNvSpPr>
              <a:spLocks noChangeShapeType="1"/>
            </p:cNvSpPr>
            <p:nvPr/>
          </p:nvSpPr>
          <p:spPr bwMode="auto">
            <a:xfrm flipV="1">
              <a:off x="1864" y="973"/>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47" name="Line 63"/>
            <p:cNvSpPr>
              <a:spLocks noChangeShapeType="1"/>
            </p:cNvSpPr>
            <p:nvPr/>
          </p:nvSpPr>
          <p:spPr bwMode="auto">
            <a:xfrm flipV="1">
              <a:off x="1856" y="961"/>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48" name="Line 64"/>
            <p:cNvSpPr>
              <a:spLocks noChangeShapeType="1"/>
            </p:cNvSpPr>
            <p:nvPr/>
          </p:nvSpPr>
          <p:spPr bwMode="auto">
            <a:xfrm flipH="1" flipV="1">
              <a:off x="1956" y="969"/>
              <a:ext cx="99"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49" name="Line 65"/>
            <p:cNvSpPr>
              <a:spLocks noChangeShapeType="1"/>
            </p:cNvSpPr>
            <p:nvPr/>
          </p:nvSpPr>
          <p:spPr bwMode="auto">
            <a:xfrm flipV="1">
              <a:off x="2059" y="1023"/>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50" name="Line 66"/>
            <p:cNvSpPr>
              <a:spLocks noChangeShapeType="1"/>
            </p:cNvSpPr>
            <p:nvPr/>
          </p:nvSpPr>
          <p:spPr bwMode="auto">
            <a:xfrm flipV="1">
              <a:off x="2047" y="1023"/>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51" name="Line 67"/>
            <p:cNvSpPr>
              <a:spLocks noChangeShapeType="1"/>
            </p:cNvSpPr>
            <p:nvPr/>
          </p:nvSpPr>
          <p:spPr bwMode="auto">
            <a:xfrm flipV="1">
              <a:off x="1956" y="1135"/>
              <a:ext cx="99"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52" name="Line 68"/>
            <p:cNvSpPr>
              <a:spLocks noChangeShapeType="1"/>
            </p:cNvSpPr>
            <p:nvPr/>
          </p:nvSpPr>
          <p:spPr bwMode="auto">
            <a:xfrm>
              <a:off x="1860" y="1139"/>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53" name="Line 69"/>
            <p:cNvSpPr>
              <a:spLocks noChangeShapeType="1"/>
            </p:cNvSpPr>
            <p:nvPr/>
          </p:nvSpPr>
          <p:spPr bwMode="auto">
            <a:xfrm>
              <a:off x="1864" y="1126"/>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54" name="Line 70"/>
            <p:cNvSpPr>
              <a:spLocks noChangeShapeType="1"/>
            </p:cNvSpPr>
            <p:nvPr/>
          </p:nvSpPr>
          <p:spPr bwMode="auto">
            <a:xfrm>
              <a:off x="1670" y="1135"/>
              <a:ext cx="190" cy="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057" name="Group 73"/>
          <p:cNvGrpSpPr>
            <a:grpSpLocks noChangeAspect="1"/>
          </p:cNvGrpSpPr>
          <p:nvPr/>
        </p:nvGrpSpPr>
        <p:grpSpPr bwMode="auto">
          <a:xfrm>
            <a:off x="2339752" y="2132856"/>
            <a:ext cx="863302" cy="528599"/>
            <a:chOff x="1429" y="1298"/>
            <a:chExt cx="748" cy="458"/>
          </a:xfrm>
        </p:grpSpPr>
        <p:sp>
          <p:nvSpPr>
            <p:cNvPr id="42056" name="AutoShape 72"/>
            <p:cNvSpPr>
              <a:spLocks noChangeAspect="1" noChangeArrowheads="1" noTextEdit="1"/>
            </p:cNvSpPr>
            <p:nvPr/>
          </p:nvSpPr>
          <p:spPr bwMode="auto">
            <a:xfrm>
              <a:off x="1429" y="1298"/>
              <a:ext cx="748" cy="4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058" name="Line 74"/>
            <p:cNvSpPr>
              <a:spLocks noChangeShapeType="1"/>
            </p:cNvSpPr>
            <p:nvPr/>
          </p:nvSpPr>
          <p:spPr bwMode="auto">
            <a:xfrm flipH="1">
              <a:off x="1466" y="1500"/>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59" name="Line 75"/>
            <p:cNvSpPr>
              <a:spLocks noChangeShapeType="1"/>
            </p:cNvSpPr>
            <p:nvPr/>
          </p:nvSpPr>
          <p:spPr bwMode="auto">
            <a:xfrm flipH="1" flipV="1">
              <a:off x="1562" y="1500"/>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60" name="Line 76"/>
            <p:cNvSpPr>
              <a:spLocks noChangeShapeType="1"/>
            </p:cNvSpPr>
            <p:nvPr/>
          </p:nvSpPr>
          <p:spPr bwMode="auto">
            <a:xfrm flipV="1">
              <a:off x="1658" y="1554"/>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61" name="Line 77"/>
            <p:cNvSpPr>
              <a:spLocks noChangeShapeType="1"/>
            </p:cNvSpPr>
            <p:nvPr/>
          </p:nvSpPr>
          <p:spPr bwMode="auto">
            <a:xfrm flipV="1">
              <a:off x="1562" y="166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62" name="Line 78"/>
            <p:cNvSpPr>
              <a:spLocks noChangeShapeType="1"/>
            </p:cNvSpPr>
            <p:nvPr/>
          </p:nvSpPr>
          <p:spPr bwMode="auto">
            <a:xfrm>
              <a:off x="1466" y="166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63" name="Line 79"/>
            <p:cNvSpPr>
              <a:spLocks noChangeShapeType="1"/>
            </p:cNvSpPr>
            <p:nvPr/>
          </p:nvSpPr>
          <p:spPr bwMode="auto">
            <a:xfrm>
              <a:off x="1466" y="1554"/>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64" name="Line 80"/>
            <p:cNvSpPr>
              <a:spLocks noChangeShapeType="1"/>
            </p:cNvSpPr>
            <p:nvPr/>
          </p:nvSpPr>
          <p:spPr bwMode="auto">
            <a:xfrm flipH="1">
              <a:off x="1658" y="1500"/>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65" name="Line 81"/>
            <p:cNvSpPr>
              <a:spLocks noChangeShapeType="1"/>
            </p:cNvSpPr>
            <p:nvPr/>
          </p:nvSpPr>
          <p:spPr bwMode="auto">
            <a:xfrm flipH="1" flipV="1">
              <a:off x="1753" y="1500"/>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66" name="Line 82"/>
            <p:cNvSpPr>
              <a:spLocks noChangeShapeType="1"/>
            </p:cNvSpPr>
            <p:nvPr/>
          </p:nvSpPr>
          <p:spPr bwMode="auto">
            <a:xfrm flipV="1">
              <a:off x="1849" y="1554"/>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67" name="Line 83"/>
            <p:cNvSpPr>
              <a:spLocks noChangeShapeType="1"/>
            </p:cNvSpPr>
            <p:nvPr/>
          </p:nvSpPr>
          <p:spPr bwMode="auto">
            <a:xfrm flipV="1">
              <a:off x="1753" y="166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68" name="Line 84"/>
            <p:cNvSpPr>
              <a:spLocks noChangeShapeType="1"/>
            </p:cNvSpPr>
            <p:nvPr/>
          </p:nvSpPr>
          <p:spPr bwMode="auto">
            <a:xfrm>
              <a:off x="1658" y="1665"/>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69" name="Line 85"/>
            <p:cNvSpPr>
              <a:spLocks noChangeShapeType="1"/>
            </p:cNvSpPr>
            <p:nvPr/>
          </p:nvSpPr>
          <p:spPr bwMode="auto">
            <a:xfrm>
              <a:off x="1753" y="1389"/>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70" name="Line 86"/>
            <p:cNvSpPr>
              <a:spLocks noChangeShapeType="1"/>
            </p:cNvSpPr>
            <p:nvPr/>
          </p:nvSpPr>
          <p:spPr bwMode="auto">
            <a:xfrm flipH="1">
              <a:off x="1753" y="133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71" name="Line 87"/>
            <p:cNvSpPr>
              <a:spLocks noChangeShapeType="1"/>
            </p:cNvSpPr>
            <p:nvPr/>
          </p:nvSpPr>
          <p:spPr bwMode="auto">
            <a:xfrm flipH="1" flipV="1">
              <a:off x="1849" y="1335"/>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72" name="Line 88"/>
            <p:cNvSpPr>
              <a:spLocks noChangeShapeType="1"/>
            </p:cNvSpPr>
            <p:nvPr/>
          </p:nvSpPr>
          <p:spPr bwMode="auto">
            <a:xfrm flipV="1">
              <a:off x="1944" y="1389"/>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73" name="Line 89"/>
            <p:cNvSpPr>
              <a:spLocks noChangeShapeType="1"/>
            </p:cNvSpPr>
            <p:nvPr/>
          </p:nvSpPr>
          <p:spPr bwMode="auto">
            <a:xfrm flipV="1">
              <a:off x="1849" y="1500"/>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74" name="Line 90"/>
            <p:cNvSpPr>
              <a:spLocks noChangeShapeType="1"/>
            </p:cNvSpPr>
            <p:nvPr/>
          </p:nvSpPr>
          <p:spPr bwMode="auto">
            <a:xfrm flipH="1">
              <a:off x="1944" y="1335"/>
              <a:ext cx="100"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75" name="Line 91"/>
            <p:cNvSpPr>
              <a:spLocks noChangeShapeType="1"/>
            </p:cNvSpPr>
            <p:nvPr/>
          </p:nvSpPr>
          <p:spPr bwMode="auto">
            <a:xfrm flipH="1" flipV="1">
              <a:off x="2044" y="133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76" name="Line 92"/>
            <p:cNvSpPr>
              <a:spLocks noChangeShapeType="1"/>
            </p:cNvSpPr>
            <p:nvPr/>
          </p:nvSpPr>
          <p:spPr bwMode="auto">
            <a:xfrm flipV="1">
              <a:off x="2140" y="1389"/>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77" name="Line 93"/>
            <p:cNvSpPr>
              <a:spLocks noChangeShapeType="1"/>
            </p:cNvSpPr>
            <p:nvPr/>
          </p:nvSpPr>
          <p:spPr bwMode="auto">
            <a:xfrm flipV="1">
              <a:off x="2044" y="1500"/>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78" name="Line 94"/>
            <p:cNvSpPr>
              <a:spLocks noChangeShapeType="1"/>
            </p:cNvSpPr>
            <p:nvPr/>
          </p:nvSpPr>
          <p:spPr bwMode="auto">
            <a:xfrm>
              <a:off x="1944" y="1500"/>
              <a:ext cx="100"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79" name="Oval 95"/>
            <p:cNvSpPr>
              <a:spLocks noChangeArrowheads="1"/>
            </p:cNvSpPr>
            <p:nvPr/>
          </p:nvSpPr>
          <p:spPr bwMode="auto">
            <a:xfrm>
              <a:off x="1495" y="1541"/>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80" name="Oval 96"/>
            <p:cNvSpPr>
              <a:spLocks noChangeArrowheads="1"/>
            </p:cNvSpPr>
            <p:nvPr/>
          </p:nvSpPr>
          <p:spPr bwMode="auto">
            <a:xfrm>
              <a:off x="1687" y="1541"/>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81" name="Oval 97"/>
            <p:cNvSpPr>
              <a:spLocks noChangeArrowheads="1"/>
            </p:cNvSpPr>
            <p:nvPr/>
          </p:nvSpPr>
          <p:spPr bwMode="auto">
            <a:xfrm>
              <a:off x="1782" y="1376"/>
              <a:ext cx="137"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82" name="Oval 98"/>
            <p:cNvSpPr>
              <a:spLocks noChangeArrowheads="1"/>
            </p:cNvSpPr>
            <p:nvPr/>
          </p:nvSpPr>
          <p:spPr bwMode="auto">
            <a:xfrm>
              <a:off x="1973" y="1376"/>
              <a:ext cx="138"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085" name="Group 101"/>
          <p:cNvGrpSpPr>
            <a:grpSpLocks noChangeAspect="1"/>
          </p:cNvGrpSpPr>
          <p:nvPr/>
        </p:nvGrpSpPr>
        <p:grpSpPr bwMode="auto">
          <a:xfrm>
            <a:off x="900113" y="1989138"/>
            <a:ext cx="1035050" cy="466725"/>
            <a:chOff x="567" y="1253"/>
            <a:chExt cx="652" cy="294"/>
          </a:xfrm>
        </p:grpSpPr>
        <p:sp>
          <p:nvSpPr>
            <p:cNvPr id="42084" name="AutoShape 100"/>
            <p:cNvSpPr>
              <a:spLocks noChangeAspect="1" noChangeArrowheads="1" noTextEdit="1"/>
            </p:cNvSpPr>
            <p:nvPr/>
          </p:nvSpPr>
          <p:spPr bwMode="auto">
            <a:xfrm>
              <a:off x="567" y="1253"/>
              <a:ext cx="652" cy="2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086" name="Line 102"/>
            <p:cNvSpPr>
              <a:spLocks noChangeShapeType="1"/>
            </p:cNvSpPr>
            <p:nvPr/>
          </p:nvSpPr>
          <p:spPr bwMode="auto">
            <a:xfrm flipH="1">
              <a:off x="604" y="1290"/>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87" name="Line 103"/>
            <p:cNvSpPr>
              <a:spLocks noChangeShapeType="1"/>
            </p:cNvSpPr>
            <p:nvPr/>
          </p:nvSpPr>
          <p:spPr bwMode="auto">
            <a:xfrm flipH="1" flipV="1">
              <a:off x="700" y="1290"/>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88" name="Line 104"/>
            <p:cNvSpPr>
              <a:spLocks noChangeShapeType="1"/>
            </p:cNvSpPr>
            <p:nvPr/>
          </p:nvSpPr>
          <p:spPr bwMode="auto">
            <a:xfrm flipV="1">
              <a:off x="795" y="134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89" name="Line 105"/>
            <p:cNvSpPr>
              <a:spLocks noChangeShapeType="1"/>
            </p:cNvSpPr>
            <p:nvPr/>
          </p:nvSpPr>
          <p:spPr bwMode="auto">
            <a:xfrm flipV="1">
              <a:off x="700" y="1456"/>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90" name="Line 106"/>
            <p:cNvSpPr>
              <a:spLocks noChangeShapeType="1"/>
            </p:cNvSpPr>
            <p:nvPr/>
          </p:nvSpPr>
          <p:spPr bwMode="auto">
            <a:xfrm>
              <a:off x="604" y="1456"/>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91" name="Line 107"/>
            <p:cNvSpPr>
              <a:spLocks noChangeShapeType="1"/>
            </p:cNvSpPr>
            <p:nvPr/>
          </p:nvSpPr>
          <p:spPr bwMode="auto">
            <a:xfrm>
              <a:off x="604" y="134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92" name="Line 108"/>
            <p:cNvSpPr>
              <a:spLocks noChangeShapeType="1"/>
            </p:cNvSpPr>
            <p:nvPr/>
          </p:nvSpPr>
          <p:spPr bwMode="auto">
            <a:xfrm flipH="1">
              <a:off x="795" y="1290"/>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93" name="Line 109"/>
            <p:cNvSpPr>
              <a:spLocks noChangeShapeType="1"/>
            </p:cNvSpPr>
            <p:nvPr/>
          </p:nvSpPr>
          <p:spPr bwMode="auto">
            <a:xfrm flipH="1" flipV="1">
              <a:off x="891" y="1290"/>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94" name="Line 110"/>
            <p:cNvSpPr>
              <a:spLocks noChangeShapeType="1"/>
            </p:cNvSpPr>
            <p:nvPr/>
          </p:nvSpPr>
          <p:spPr bwMode="auto">
            <a:xfrm flipV="1">
              <a:off x="986" y="134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95" name="Line 111"/>
            <p:cNvSpPr>
              <a:spLocks noChangeShapeType="1"/>
            </p:cNvSpPr>
            <p:nvPr/>
          </p:nvSpPr>
          <p:spPr bwMode="auto">
            <a:xfrm flipV="1">
              <a:off x="891" y="1456"/>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96" name="Line 112"/>
            <p:cNvSpPr>
              <a:spLocks noChangeShapeType="1"/>
            </p:cNvSpPr>
            <p:nvPr/>
          </p:nvSpPr>
          <p:spPr bwMode="auto">
            <a:xfrm>
              <a:off x="795" y="1456"/>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97" name="Line 113"/>
            <p:cNvSpPr>
              <a:spLocks noChangeShapeType="1"/>
            </p:cNvSpPr>
            <p:nvPr/>
          </p:nvSpPr>
          <p:spPr bwMode="auto">
            <a:xfrm flipH="1">
              <a:off x="986" y="1290"/>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98" name="Line 114"/>
            <p:cNvSpPr>
              <a:spLocks noChangeShapeType="1"/>
            </p:cNvSpPr>
            <p:nvPr/>
          </p:nvSpPr>
          <p:spPr bwMode="auto">
            <a:xfrm flipH="1" flipV="1">
              <a:off x="1082" y="1290"/>
              <a:ext cx="100"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099" name="Line 115"/>
            <p:cNvSpPr>
              <a:spLocks noChangeShapeType="1"/>
            </p:cNvSpPr>
            <p:nvPr/>
          </p:nvSpPr>
          <p:spPr bwMode="auto">
            <a:xfrm flipV="1">
              <a:off x="1182" y="134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00" name="Line 116"/>
            <p:cNvSpPr>
              <a:spLocks noChangeShapeType="1"/>
            </p:cNvSpPr>
            <p:nvPr/>
          </p:nvSpPr>
          <p:spPr bwMode="auto">
            <a:xfrm flipV="1">
              <a:off x="1082" y="1456"/>
              <a:ext cx="100"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01" name="Line 117"/>
            <p:cNvSpPr>
              <a:spLocks noChangeShapeType="1"/>
            </p:cNvSpPr>
            <p:nvPr/>
          </p:nvSpPr>
          <p:spPr bwMode="auto">
            <a:xfrm>
              <a:off x="986" y="1456"/>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02" name="Oval 118"/>
            <p:cNvSpPr>
              <a:spLocks noChangeArrowheads="1"/>
            </p:cNvSpPr>
            <p:nvPr/>
          </p:nvSpPr>
          <p:spPr bwMode="auto">
            <a:xfrm>
              <a:off x="633" y="1332"/>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03" name="Oval 119"/>
            <p:cNvSpPr>
              <a:spLocks noChangeArrowheads="1"/>
            </p:cNvSpPr>
            <p:nvPr/>
          </p:nvSpPr>
          <p:spPr bwMode="auto">
            <a:xfrm>
              <a:off x="824" y="1332"/>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04" name="Oval 120"/>
            <p:cNvSpPr>
              <a:spLocks noChangeArrowheads="1"/>
            </p:cNvSpPr>
            <p:nvPr/>
          </p:nvSpPr>
          <p:spPr bwMode="auto">
            <a:xfrm>
              <a:off x="1016" y="1332"/>
              <a:ext cx="137"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107" name="Group 123"/>
          <p:cNvGrpSpPr>
            <a:grpSpLocks noChangeAspect="1"/>
          </p:cNvGrpSpPr>
          <p:nvPr/>
        </p:nvGrpSpPr>
        <p:grpSpPr bwMode="auto">
          <a:xfrm>
            <a:off x="0" y="1916113"/>
            <a:ext cx="736600" cy="644525"/>
            <a:chOff x="0" y="1207"/>
            <a:chExt cx="464" cy="406"/>
          </a:xfrm>
        </p:grpSpPr>
        <p:sp>
          <p:nvSpPr>
            <p:cNvPr id="42106" name="AutoShape 122"/>
            <p:cNvSpPr>
              <a:spLocks noChangeAspect="1" noChangeArrowheads="1" noTextEdit="1"/>
            </p:cNvSpPr>
            <p:nvPr/>
          </p:nvSpPr>
          <p:spPr bwMode="auto">
            <a:xfrm>
              <a:off x="0" y="1207"/>
              <a:ext cx="464" cy="4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108" name="Line 124"/>
            <p:cNvSpPr>
              <a:spLocks noChangeShapeType="1"/>
            </p:cNvSpPr>
            <p:nvPr/>
          </p:nvSpPr>
          <p:spPr bwMode="auto">
            <a:xfrm flipH="1">
              <a:off x="38" y="1356"/>
              <a:ext cx="97"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09" name="Line 125"/>
            <p:cNvSpPr>
              <a:spLocks noChangeShapeType="1"/>
            </p:cNvSpPr>
            <p:nvPr/>
          </p:nvSpPr>
          <p:spPr bwMode="auto">
            <a:xfrm flipH="1" flipV="1">
              <a:off x="135" y="1356"/>
              <a:ext cx="97"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10" name="Line 126"/>
            <p:cNvSpPr>
              <a:spLocks noChangeShapeType="1"/>
            </p:cNvSpPr>
            <p:nvPr/>
          </p:nvSpPr>
          <p:spPr bwMode="auto">
            <a:xfrm flipV="1">
              <a:off x="232" y="1410"/>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11" name="Line 127"/>
            <p:cNvSpPr>
              <a:spLocks noChangeShapeType="1"/>
            </p:cNvSpPr>
            <p:nvPr/>
          </p:nvSpPr>
          <p:spPr bwMode="auto">
            <a:xfrm flipV="1">
              <a:off x="135" y="1522"/>
              <a:ext cx="97"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12" name="Line 128"/>
            <p:cNvSpPr>
              <a:spLocks noChangeShapeType="1"/>
            </p:cNvSpPr>
            <p:nvPr/>
          </p:nvSpPr>
          <p:spPr bwMode="auto">
            <a:xfrm>
              <a:off x="38" y="1522"/>
              <a:ext cx="97"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13" name="Line 129"/>
            <p:cNvSpPr>
              <a:spLocks noChangeShapeType="1"/>
            </p:cNvSpPr>
            <p:nvPr/>
          </p:nvSpPr>
          <p:spPr bwMode="auto">
            <a:xfrm>
              <a:off x="38" y="1410"/>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14" name="Line 130"/>
            <p:cNvSpPr>
              <a:spLocks noChangeShapeType="1"/>
            </p:cNvSpPr>
            <p:nvPr/>
          </p:nvSpPr>
          <p:spPr bwMode="auto">
            <a:xfrm flipH="1">
              <a:off x="232" y="1356"/>
              <a:ext cx="97"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15" name="Line 131"/>
            <p:cNvSpPr>
              <a:spLocks noChangeShapeType="1"/>
            </p:cNvSpPr>
            <p:nvPr/>
          </p:nvSpPr>
          <p:spPr bwMode="auto">
            <a:xfrm flipH="1" flipV="1">
              <a:off x="329" y="1356"/>
              <a:ext cx="97"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16" name="Line 132"/>
            <p:cNvSpPr>
              <a:spLocks noChangeShapeType="1"/>
            </p:cNvSpPr>
            <p:nvPr/>
          </p:nvSpPr>
          <p:spPr bwMode="auto">
            <a:xfrm flipV="1">
              <a:off x="426" y="1410"/>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17" name="Line 133"/>
            <p:cNvSpPr>
              <a:spLocks noChangeShapeType="1"/>
            </p:cNvSpPr>
            <p:nvPr/>
          </p:nvSpPr>
          <p:spPr bwMode="auto">
            <a:xfrm flipV="1">
              <a:off x="329" y="1522"/>
              <a:ext cx="97"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18" name="Line 134"/>
            <p:cNvSpPr>
              <a:spLocks noChangeShapeType="1"/>
            </p:cNvSpPr>
            <p:nvPr/>
          </p:nvSpPr>
          <p:spPr bwMode="auto">
            <a:xfrm>
              <a:off x="232" y="1522"/>
              <a:ext cx="97"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19" name="Line 135"/>
            <p:cNvSpPr>
              <a:spLocks noChangeShapeType="1"/>
            </p:cNvSpPr>
            <p:nvPr/>
          </p:nvSpPr>
          <p:spPr bwMode="auto">
            <a:xfrm flipV="1">
              <a:off x="135" y="124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20" name="Line 136"/>
            <p:cNvSpPr>
              <a:spLocks noChangeShapeType="1"/>
            </p:cNvSpPr>
            <p:nvPr/>
          </p:nvSpPr>
          <p:spPr bwMode="auto">
            <a:xfrm flipV="1">
              <a:off x="329" y="124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21" name="Line 137"/>
            <p:cNvSpPr>
              <a:spLocks noChangeShapeType="1"/>
            </p:cNvSpPr>
            <p:nvPr/>
          </p:nvSpPr>
          <p:spPr bwMode="auto">
            <a:xfrm>
              <a:off x="135" y="1244"/>
              <a:ext cx="194" cy="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22" name="Oval 138"/>
            <p:cNvSpPr>
              <a:spLocks noChangeArrowheads="1"/>
            </p:cNvSpPr>
            <p:nvPr/>
          </p:nvSpPr>
          <p:spPr bwMode="auto">
            <a:xfrm>
              <a:off x="262" y="1398"/>
              <a:ext cx="135"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23" name="Oval 139"/>
            <p:cNvSpPr>
              <a:spLocks noChangeArrowheads="1"/>
            </p:cNvSpPr>
            <p:nvPr/>
          </p:nvSpPr>
          <p:spPr bwMode="auto">
            <a:xfrm>
              <a:off x="67" y="1398"/>
              <a:ext cx="135"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126" name="Group 142"/>
          <p:cNvGrpSpPr>
            <a:grpSpLocks noChangeAspect="1"/>
          </p:cNvGrpSpPr>
          <p:nvPr/>
        </p:nvGrpSpPr>
        <p:grpSpPr bwMode="auto">
          <a:xfrm>
            <a:off x="0" y="2813050"/>
            <a:ext cx="727075" cy="660400"/>
            <a:chOff x="0" y="1772"/>
            <a:chExt cx="458" cy="416"/>
          </a:xfrm>
        </p:grpSpPr>
        <p:sp>
          <p:nvSpPr>
            <p:cNvPr id="42125" name="AutoShape 141"/>
            <p:cNvSpPr>
              <a:spLocks noChangeAspect="1" noChangeArrowheads="1" noTextEdit="1"/>
            </p:cNvSpPr>
            <p:nvPr/>
          </p:nvSpPr>
          <p:spPr bwMode="auto">
            <a:xfrm>
              <a:off x="0" y="1772"/>
              <a:ext cx="458" cy="4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127" name="Line 143"/>
            <p:cNvSpPr>
              <a:spLocks noChangeShapeType="1"/>
            </p:cNvSpPr>
            <p:nvPr/>
          </p:nvSpPr>
          <p:spPr bwMode="auto">
            <a:xfrm flipH="1">
              <a:off x="37" y="1933"/>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28" name="Line 144"/>
            <p:cNvSpPr>
              <a:spLocks noChangeShapeType="1"/>
            </p:cNvSpPr>
            <p:nvPr/>
          </p:nvSpPr>
          <p:spPr bwMode="auto">
            <a:xfrm flipH="1" flipV="1">
              <a:off x="133" y="1933"/>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29" name="Line 145"/>
            <p:cNvSpPr>
              <a:spLocks noChangeShapeType="1"/>
            </p:cNvSpPr>
            <p:nvPr/>
          </p:nvSpPr>
          <p:spPr bwMode="auto">
            <a:xfrm flipV="1">
              <a:off x="229" y="1986"/>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30" name="Line 146"/>
            <p:cNvSpPr>
              <a:spLocks noChangeShapeType="1"/>
            </p:cNvSpPr>
            <p:nvPr/>
          </p:nvSpPr>
          <p:spPr bwMode="auto">
            <a:xfrm flipV="1">
              <a:off x="133" y="2097"/>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31" name="Line 147"/>
            <p:cNvSpPr>
              <a:spLocks noChangeShapeType="1"/>
            </p:cNvSpPr>
            <p:nvPr/>
          </p:nvSpPr>
          <p:spPr bwMode="auto">
            <a:xfrm>
              <a:off x="37" y="2097"/>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32" name="Line 148"/>
            <p:cNvSpPr>
              <a:spLocks noChangeShapeType="1"/>
            </p:cNvSpPr>
            <p:nvPr/>
          </p:nvSpPr>
          <p:spPr bwMode="auto">
            <a:xfrm>
              <a:off x="37" y="1986"/>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33" name="Line 149"/>
            <p:cNvSpPr>
              <a:spLocks noChangeShapeType="1"/>
            </p:cNvSpPr>
            <p:nvPr/>
          </p:nvSpPr>
          <p:spPr bwMode="auto">
            <a:xfrm flipH="1">
              <a:off x="229" y="1933"/>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34" name="Line 150"/>
            <p:cNvSpPr>
              <a:spLocks noChangeShapeType="1"/>
            </p:cNvSpPr>
            <p:nvPr/>
          </p:nvSpPr>
          <p:spPr bwMode="auto">
            <a:xfrm flipH="1" flipV="1">
              <a:off x="325" y="1933"/>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35" name="Line 151"/>
            <p:cNvSpPr>
              <a:spLocks noChangeShapeType="1"/>
            </p:cNvSpPr>
            <p:nvPr/>
          </p:nvSpPr>
          <p:spPr bwMode="auto">
            <a:xfrm flipV="1">
              <a:off x="421" y="1986"/>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36" name="Line 152"/>
            <p:cNvSpPr>
              <a:spLocks noChangeShapeType="1"/>
            </p:cNvSpPr>
            <p:nvPr/>
          </p:nvSpPr>
          <p:spPr bwMode="auto">
            <a:xfrm flipV="1">
              <a:off x="325" y="2097"/>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37" name="Line 153"/>
            <p:cNvSpPr>
              <a:spLocks noChangeShapeType="1"/>
            </p:cNvSpPr>
            <p:nvPr/>
          </p:nvSpPr>
          <p:spPr bwMode="auto">
            <a:xfrm>
              <a:off x="229" y="2097"/>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38" name="Line 154"/>
            <p:cNvSpPr>
              <a:spLocks noChangeShapeType="1"/>
            </p:cNvSpPr>
            <p:nvPr/>
          </p:nvSpPr>
          <p:spPr bwMode="auto">
            <a:xfrm flipV="1">
              <a:off x="133" y="1821"/>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39" name="Line 155"/>
            <p:cNvSpPr>
              <a:spLocks noChangeShapeType="1"/>
            </p:cNvSpPr>
            <p:nvPr/>
          </p:nvSpPr>
          <p:spPr bwMode="auto">
            <a:xfrm flipV="1">
              <a:off x="325" y="1821"/>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40" name="Line 156"/>
            <p:cNvSpPr>
              <a:spLocks noChangeShapeType="1"/>
            </p:cNvSpPr>
            <p:nvPr/>
          </p:nvSpPr>
          <p:spPr bwMode="auto">
            <a:xfrm>
              <a:off x="133" y="1830"/>
              <a:ext cx="192" cy="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41" name="Line 157"/>
            <p:cNvSpPr>
              <a:spLocks noChangeShapeType="1"/>
            </p:cNvSpPr>
            <p:nvPr/>
          </p:nvSpPr>
          <p:spPr bwMode="auto">
            <a:xfrm>
              <a:off x="133" y="1817"/>
              <a:ext cx="192" cy="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42" name="Oval 158"/>
            <p:cNvSpPr>
              <a:spLocks noChangeArrowheads="1"/>
            </p:cNvSpPr>
            <p:nvPr/>
          </p:nvSpPr>
          <p:spPr bwMode="auto">
            <a:xfrm>
              <a:off x="258" y="1974"/>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43" name="Oval 159"/>
            <p:cNvSpPr>
              <a:spLocks noChangeArrowheads="1"/>
            </p:cNvSpPr>
            <p:nvPr/>
          </p:nvSpPr>
          <p:spPr bwMode="auto">
            <a:xfrm>
              <a:off x="67" y="1974"/>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146" name="Group 162"/>
          <p:cNvGrpSpPr>
            <a:grpSpLocks noChangeAspect="1"/>
          </p:cNvGrpSpPr>
          <p:nvPr/>
        </p:nvGrpSpPr>
        <p:grpSpPr bwMode="auto">
          <a:xfrm>
            <a:off x="1146175" y="2708275"/>
            <a:ext cx="873125" cy="730250"/>
            <a:chOff x="722" y="1706"/>
            <a:chExt cx="550" cy="460"/>
          </a:xfrm>
        </p:grpSpPr>
        <p:sp>
          <p:nvSpPr>
            <p:cNvPr id="42145" name="AutoShape 161"/>
            <p:cNvSpPr>
              <a:spLocks noChangeAspect="1" noChangeArrowheads="1" noTextEdit="1"/>
            </p:cNvSpPr>
            <p:nvPr/>
          </p:nvSpPr>
          <p:spPr bwMode="auto">
            <a:xfrm>
              <a:off x="722" y="1706"/>
              <a:ext cx="550" cy="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147" name="Line 163"/>
            <p:cNvSpPr>
              <a:spLocks noChangeShapeType="1"/>
            </p:cNvSpPr>
            <p:nvPr/>
          </p:nvSpPr>
          <p:spPr bwMode="auto">
            <a:xfrm flipH="1">
              <a:off x="759" y="1909"/>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48" name="Line 164"/>
            <p:cNvSpPr>
              <a:spLocks noChangeShapeType="1"/>
            </p:cNvSpPr>
            <p:nvPr/>
          </p:nvSpPr>
          <p:spPr bwMode="auto">
            <a:xfrm flipH="1" flipV="1">
              <a:off x="854" y="1909"/>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49" name="Line 165"/>
            <p:cNvSpPr>
              <a:spLocks noChangeShapeType="1"/>
            </p:cNvSpPr>
            <p:nvPr/>
          </p:nvSpPr>
          <p:spPr bwMode="auto">
            <a:xfrm flipV="1">
              <a:off x="949" y="1963"/>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50" name="Line 166"/>
            <p:cNvSpPr>
              <a:spLocks noChangeShapeType="1"/>
            </p:cNvSpPr>
            <p:nvPr/>
          </p:nvSpPr>
          <p:spPr bwMode="auto">
            <a:xfrm flipV="1">
              <a:off x="854" y="2075"/>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51" name="Line 167"/>
            <p:cNvSpPr>
              <a:spLocks noChangeShapeType="1"/>
            </p:cNvSpPr>
            <p:nvPr/>
          </p:nvSpPr>
          <p:spPr bwMode="auto">
            <a:xfrm>
              <a:off x="759" y="2075"/>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52" name="Line 168"/>
            <p:cNvSpPr>
              <a:spLocks noChangeShapeType="1"/>
            </p:cNvSpPr>
            <p:nvPr/>
          </p:nvSpPr>
          <p:spPr bwMode="auto">
            <a:xfrm>
              <a:off x="759" y="1963"/>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53" name="Line 169"/>
            <p:cNvSpPr>
              <a:spLocks noChangeShapeType="1"/>
            </p:cNvSpPr>
            <p:nvPr/>
          </p:nvSpPr>
          <p:spPr bwMode="auto">
            <a:xfrm>
              <a:off x="854" y="179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54" name="Line 170"/>
            <p:cNvSpPr>
              <a:spLocks noChangeShapeType="1"/>
            </p:cNvSpPr>
            <p:nvPr/>
          </p:nvSpPr>
          <p:spPr bwMode="auto">
            <a:xfrm flipH="1">
              <a:off x="854" y="1743"/>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55" name="Line 171"/>
            <p:cNvSpPr>
              <a:spLocks noChangeShapeType="1"/>
            </p:cNvSpPr>
            <p:nvPr/>
          </p:nvSpPr>
          <p:spPr bwMode="auto">
            <a:xfrm flipH="1" flipV="1">
              <a:off x="949" y="1743"/>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56" name="Line 172"/>
            <p:cNvSpPr>
              <a:spLocks noChangeShapeType="1"/>
            </p:cNvSpPr>
            <p:nvPr/>
          </p:nvSpPr>
          <p:spPr bwMode="auto">
            <a:xfrm flipV="1">
              <a:off x="1045" y="179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57" name="Line 173"/>
            <p:cNvSpPr>
              <a:spLocks noChangeShapeType="1"/>
            </p:cNvSpPr>
            <p:nvPr/>
          </p:nvSpPr>
          <p:spPr bwMode="auto">
            <a:xfrm flipV="1">
              <a:off x="949" y="1909"/>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58" name="Line 174"/>
            <p:cNvSpPr>
              <a:spLocks noChangeShapeType="1"/>
            </p:cNvSpPr>
            <p:nvPr/>
          </p:nvSpPr>
          <p:spPr bwMode="auto">
            <a:xfrm flipH="1">
              <a:off x="1045" y="1743"/>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59" name="Line 175"/>
            <p:cNvSpPr>
              <a:spLocks noChangeShapeType="1"/>
            </p:cNvSpPr>
            <p:nvPr/>
          </p:nvSpPr>
          <p:spPr bwMode="auto">
            <a:xfrm flipH="1" flipV="1">
              <a:off x="1140" y="1743"/>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60" name="Line 176"/>
            <p:cNvSpPr>
              <a:spLocks noChangeShapeType="1"/>
            </p:cNvSpPr>
            <p:nvPr/>
          </p:nvSpPr>
          <p:spPr bwMode="auto">
            <a:xfrm flipV="1">
              <a:off x="1235" y="179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61" name="Line 177"/>
            <p:cNvSpPr>
              <a:spLocks noChangeShapeType="1"/>
            </p:cNvSpPr>
            <p:nvPr/>
          </p:nvSpPr>
          <p:spPr bwMode="auto">
            <a:xfrm flipV="1">
              <a:off x="1140" y="1909"/>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62" name="Line 178"/>
            <p:cNvSpPr>
              <a:spLocks noChangeShapeType="1"/>
            </p:cNvSpPr>
            <p:nvPr/>
          </p:nvSpPr>
          <p:spPr bwMode="auto">
            <a:xfrm>
              <a:off x="1045" y="1909"/>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63" name="Oval 179"/>
            <p:cNvSpPr>
              <a:spLocks noChangeArrowheads="1"/>
            </p:cNvSpPr>
            <p:nvPr/>
          </p:nvSpPr>
          <p:spPr bwMode="auto">
            <a:xfrm>
              <a:off x="788" y="1951"/>
              <a:ext cx="132"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64" name="Oval 180"/>
            <p:cNvSpPr>
              <a:spLocks noChangeArrowheads="1"/>
            </p:cNvSpPr>
            <p:nvPr/>
          </p:nvSpPr>
          <p:spPr bwMode="auto">
            <a:xfrm>
              <a:off x="883" y="1785"/>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65" name="Oval 181"/>
            <p:cNvSpPr>
              <a:spLocks noChangeArrowheads="1"/>
            </p:cNvSpPr>
            <p:nvPr/>
          </p:nvSpPr>
          <p:spPr bwMode="auto">
            <a:xfrm>
              <a:off x="1074" y="1785"/>
              <a:ext cx="136"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168" name="Group 184"/>
          <p:cNvGrpSpPr>
            <a:grpSpLocks noChangeAspect="1"/>
          </p:cNvGrpSpPr>
          <p:nvPr/>
        </p:nvGrpSpPr>
        <p:grpSpPr bwMode="auto">
          <a:xfrm>
            <a:off x="2124075" y="2924175"/>
            <a:ext cx="1187450" cy="730250"/>
            <a:chOff x="1338" y="1842"/>
            <a:chExt cx="748" cy="460"/>
          </a:xfrm>
        </p:grpSpPr>
        <p:sp>
          <p:nvSpPr>
            <p:cNvPr id="42167" name="AutoShape 183"/>
            <p:cNvSpPr>
              <a:spLocks noChangeAspect="1" noChangeArrowheads="1" noTextEdit="1"/>
            </p:cNvSpPr>
            <p:nvPr/>
          </p:nvSpPr>
          <p:spPr bwMode="auto">
            <a:xfrm>
              <a:off x="1338" y="1842"/>
              <a:ext cx="748" cy="4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169" name="Line 185"/>
            <p:cNvSpPr>
              <a:spLocks noChangeShapeType="1"/>
            </p:cNvSpPr>
            <p:nvPr/>
          </p:nvSpPr>
          <p:spPr bwMode="auto">
            <a:xfrm flipH="1">
              <a:off x="1375" y="204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70" name="Line 186"/>
            <p:cNvSpPr>
              <a:spLocks noChangeShapeType="1"/>
            </p:cNvSpPr>
            <p:nvPr/>
          </p:nvSpPr>
          <p:spPr bwMode="auto">
            <a:xfrm flipH="1" flipV="1">
              <a:off x="1471" y="204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71" name="Line 187"/>
            <p:cNvSpPr>
              <a:spLocks noChangeShapeType="1"/>
            </p:cNvSpPr>
            <p:nvPr/>
          </p:nvSpPr>
          <p:spPr bwMode="auto">
            <a:xfrm flipV="1">
              <a:off x="1567" y="209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72" name="Line 188"/>
            <p:cNvSpPr>
              <a:spLocks noChangeShapeType="1"/>
            </p:cNvSpPr>
            <p:nvPr/>
          </p:nvSpPr>
          <p:spPr bwMode="auto">
            <a:xfrm flipV="1">
              <a:off x="1471" y="2211"/>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73" name="Line 189"/>
            <p:cNvSpPr>
              <a:spLocks noChangeShapeType="1"/>
            </p:cNvSpPr>
            <p:nvPr/>
          </p:nvSpPr>
          <p:spPr bwMode="auto">
            <a:xfrm>
              <a:off x="1375" y="2211"/>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74" name="Line 190"/>
            <p:cNvSpPr>
              <a:spLocks noChangeShapeType="1"/>
            </p:cNvSpPr>
            <p:nvPr/>
          </p:nvSpPr>
          <p:spPr bwMode="auto">
            <a:xfrm>
              <a:off x="1375" y="209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75" name="Line 191"/>
            <p:cNvSpPr>
              <a:spLocks noChangeShapeType="1"/>
            </p:cNvSpPr>
            <p:nvPr/>
          </p:nvSpPr>
          <p:spPr bwMode="auto">
            <a:xfrm flipH="1">
              <a:off x="1567" y="2045"/>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76" name="Line 192"/>
            <p:cNvSpPr>
              <a:spLocks noChangeShapeType="1"/>
            </p:cNvSpPr>
            <p:nvPr/>
          </p:nvSpPr>
          <p:spPr bwMode="auto">
            <a:xfrm flipH="1" flipV="1">
              <a:off x="1662" y="204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77" name="Line 193"/>
            <p:cNvSpPr>
              <a:spLocks noChangeShapeType="1"/>
            </p:cNvSpPr>
            <p:nvPr/>
          </p:nvSpPr>
          <p:spPr bwMode="auto">
            <a:xfrm flipV="1">
              <a:off x="1758" y="209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78" name="Line 194"/>
            <p:cNvSpPr>
              <a:spLocks noChangeShapeType="1"/>
            </p:cNvSpPr>
            <p:nvPr/>
          </p:nvSpPr>
          <p:spPr bwMode="auto">
            <a:xfrm flipV="1">
              <a:off x="1662" y="2211"/>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79" name="Line 195"/>
            <p:cNvSpPr>
              <a:spLocks noChangeShapeType="1"/>
            </p:cNvSpPr>
            <p:nvPr/>
          </p:nvSpPr>
          <p:spPr bwMode="auto">
            <a:xfrm>
              <a:off x="1567" y="2211"/>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80" name="Line 196"/>
            <p:cNvSpPr>
              <a:spLocks noChangeShapeType="1"/>
            </p:cNvSpPr>
            <p:nvPr/>
          </p:nvSpPr>
          <p:spPr bwMode="auto">
            <a:xfrm flipH="1">
              <a:off x="1758" y="2045"/>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81" name="Line 197"/>
            <p:cNvSpPr>
              <a:spLocks noChangeShapeType="1"/>
            </p:cNvSpPr>
            <p:nvPr/>
          </p:nvSpPr>
          <p:spPr bwMode="auto">
            <a:xfrm flipH="1" flipV="1">
              <a:off x="1853" y="2045"/>
              <a:ext cx="100"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82" name="Line 198"/>
            <p:cNvSpPr>
              <a:spLocks noChangeShapeType="1"/>
            </p:cNvSpPr>
            <p:nvPr/>
          </p:nvSpPr>
          <p:spPr bwMode="auto">
            <a:xfrm flipV="1">
              <a:off x="1953" y="209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83" name="Line 199"/>
            <p:cNvSpPr>
              <a:spLocks noChangeShapeType="1"/>
            </p:cNvSpPr>
            <p:nvPr/>
          </p:nvSpPr>
          <p:spPr bwMode="auto">
            <a:xfrm flipV="1">
              <a:off x="1853" y="2211"/>
              <a:ext cx="100"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84" name="Line 200"/>
            <p:cNvSpPr>
              <a:spLocks noChangeShapeType="1"/>
            </p:cNvSpPr>
            <p:nvPr/>
          </p:nvSpPr>
          <p:spPr bwMode="auto">
            <a:xfrm>
              <a:off x="1758" y="2211"/>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85" name="Line 201"/>
            <p:cNvSpPr>
              <a:spLocks noChangeShapeType="1"/>
            </p:cNvSpPr>
            <p:nvPr/>
          </p:nvSpPr>
          <p:spPr bwMode="auto">
            <a:xfrm>
              <a:off x="1853" y="1933"/>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86" name="Line 202"/>
            <p:cNvSpPr>
              <a:spLocks noChangeShapeType="1"/>
            </p:cNvSpPr>
            <p:nvPr/>
          </p:nvSpPr>
          <p:spPr bwMode="auto">
            <a:xfrm flipH="1">
              <a:off x="1853" y="1879"/>
              <a:ext cx="100"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87" name="Line 203"/>
            <p:cNvSpPr>
              <a:spLocks noChangeShapeType="1"/>
            </p:cNvSpPr>
            <p:nvPr/>
          </p:nvSpPr>
          <p:spPr bwMode="auto">
            <a:xfrm flipH="1" flipV="1">
              <a:off x="1953" y="1879"/>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88" name="Line 204"/>
            <p:cNvSpPr>
              <a:spLocks noChangeShapeType="1"/>
            </p:cNvSpPr>
            <p:nvPr/>
          </p:nvSpPr>
          <p:spPr bwMode="auto">
            <a:xfrm flipV="1">
              <a:off x="2049" y="1933"/>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89" name="Line 205"/>
            <p:cNvSpPr>
              <a:spLocks noChangeShapeType="1"/>
            </p:cNvSpPr>
            <p:nvPr/>
          </p:nvSpPr>
          <p:spPr bwMode="auto">
            <a:xfrm flipV="1">
              <a:off x="1953" y="204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90" name="Oval 206"/>
            <p:cNvSpPr>
              <a:spLocks noChangeArrowheads="1"/>
            </p:cNvSpPr>
            <p:nvPr/>
          </p:nvSpPr>
          <p:spPr bwMode="auto">
            <a:xfrm>
              <a:off x="1404" y="2087"/>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91" name="Oval 207"/>
            <p:cNvSpPr>
              <a:spLocks noChangeArrowheads="1"/>
            </p:cNvSpPr>
            <p:nvPr/>
          </p:nvSpPr>
          <p:spPr bwMode="auto">
            <a:xfrm>
              <a:off x="1596" y="2087"/>
              <a:ext cx="133"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92" name="Oval 208"/>
            <p:cNvSpPr>
              <a:spLocks noChangeArrowheads="1"/>
            </p:cNvSpPr>
            <p:nvPr/>
          </p:nvSpPr>
          <p:spPr bwMode="auto">
            <a:xfrm>
              <a:off x="1787" y="2087"/>
              <a:ext cx="137"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93" name="Oval 209"/>
            <p:cNvSpPr>
              <a:spLocks noChangeArrowheads="1"/>
            </p:cNvSpPr>
            <p:nvPr/>
          </p:nvSpPr>
          <p:spPr bwMode="auto">
            <a:xfrm>
              <a:off x="1882" y="1921"/>
              <a:ext cx="138" cy="132"/>
            </a:xfrm>
            <a:prstGeom prst="ellips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196" name="Group 212"/>
          <p:cNvGrpSpPr>
            <a:grpSpLocks noChangeAspect="1"/>
          </p:cNvGrpSpPr>
          <p:nvPr/>
        </p:nvGrpSpPr>
        <p:grpSpPr bwMode="auto">
          <a:xfrm>
            <a:off x="2760663" y="4084638"/>
            <a:ext cx="917575" cy="1028700"/>
            <a:chOff x="1739" y="2573"/>
            <a:chExt cx="578" cy="648"/>
          </a:xfrm>
        </p:grpSpPr>
        <p:sp>
          <p:nvSpPr>
            <p:cNvPr id="42195" name="AutoShape 211"/>
            <p:cNvSpPr>
              <a:spLocks noChangeAspect="1" noChangeArrowheads="1" noTextEdit="1"/>
            </p:cNvSpPr>
            <p:nvPr/>
          </p:nvSpPr>
          <p:spPr bwMode="auto">
            <a:xfrm>
              <a:off x="1739" y="2573"/>
              <a:ext cx="578" cy="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197" name="Line 213"/>
            <p:cNvSpPr>
              <a:spLocks noChangeShapeType="1"/>
            </p:cNvSpPr>
            <p:nvPr/>
          </p:nvSpPr>
          <p:spPr bwMode="auto">
            <a:xfrm flipH="1">
              <a:off x="2076" y="2953"/>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98" name="Line 214"/>
            <p:cNvSpPr>
              <a:spLocks noChangeShapeType="1"/>
            </p:cNvSpPr>
            <p:nvPr/>
          </p:nvSpPr>
          <p:spPr bwMode="auto">
            <a:xfrm flipH="1" flipV="1">
              <a:off x="2176" y="2944"/>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199" name="Line 215"/>
            <p:cNvSpPr>
              <a:spLocks noChangeShapeType="1"/>
            </p:cNvSpPr>
            <p:nvPr/>
          </p:nvSpPr>
          <p:spPr bwMode="auto">
            <a:xfrm flipH="1" flipV="1">
              <a:off x="2167" y="2957"/>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00" name="Line 216"/>
            <p:cNvSpPr>
              <a:spLocks noChangeShapeType="1"/>
            </p:cNvSpPr>
            <p:nvPr/>
          </p:nvSpPr>
          <p:spPr bwMode="auto">
            <a:xfrm flipV="1">
              <a:off x="2267" y="3006"/>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01" name="Line 217"/>
            <p:cNvSpPr>
              <a:spLocks noChangeShapeType="1"/>
            </p:cNvSpPr>
            <p:nvPr/>
          </p:nvSpPr>
          <p:spPr bwMode="auto">
            <a:xfrm flipV="1">
              <a:off x="2176" y="3122"/>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02" name="Line 218"/>
            <p:cNvSpPr>
              <a:spLocks noChangeShapeType="1"/>
            </p:cNvSpPr>
            <p:nvPr/>
          </p:nvSpPr>
          <p:spPr bwMode="auto">
            <a:xfrm flipV="1">
              <a:off x="2167" y="3110"/>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03" name="Line 219"/>
            <p:cNvSpPr>
              <a:spLocks noChangeShapeType="1"/>
            </p:cNvSpPr>
            <p:nvPr/>
          </p:nvSpPr>
          <p:spPr bwMode="auto">
            <a:xfrm>
              <a:off x="2076" y="3118"/>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04" name="Line 220"/>
            <p:cNvSpPr>
              <a:spLocks noChangeShapeType="1"/>
            </p:cNvSpPr>
            <p:nvPr/>
          </p:nvSpPr>
          <p:spPr bwMode="auto">
            <a:xfrm>
              <a:off x="2072" y="3006"/>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05" name="Line 221"/>
            <p:cNvSpPr>
              <a:spLocks noChangeShapeType="1"/>
            </p:cNvSpPr>
            <p:nvPr/>
          </p:nvSpPr>
          <p:spPr bwMode="auto">
            <a:xfrm>
              <a:off x="2084" y="3006"/>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06" name="Line 222"/>
            <p:cNvSpPr>
              <a:spLocks noChangeShapeType="1"/>
            </p:cNvSpPr>
            <p:nvPr/>
          </p:nvSpPr>
          <p:spPr bwMode="auto">
            <a:xfrm flipV="1">
              <a:off x="1980" y="3118"/>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07" name="Line 223"/>
            <p:cNvSpPr>
              <a:spLocks noChangeShapeType="1"/>
            </p:cNvSpPr>
            <p:nvPr/>
          </p:nvSpPr>
          <p:spPr bwMode="auto">
            <a:xfrm>
              <a:off x="1880" y="3122"/>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08" name="Line 224"/>
            <p:cNvSpPr>
              <a:spLocks noChangeShapeType="1"/>
            </p:cNvSpPr>
            <p:nvPr/>
          </p:nvSpPr>
          <p:spPr bwMode="auto">
            <a:xfrm>
              <a:off x="1885" y="3110"/>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09" name="Line 225"/>
            <p:cNvSpPr>
              <a:spLocks noChangeShapeType="1"/>
            </p:cNvSpPr>
            <p:nvPr/>
          </p:nvSpPr>
          <p:spPr bwMode="auto">
            <a:xfrm>
              <a:off x="1885" y="3006"/>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10" name="Line 226"/>
            <p:cNvSpPr>
              <a:spLocks noChangeShapeType="1"/>
            </p:cNvSpPr>
            <p:nvPr/>
          </p:nvSpPr>
          <p:spPr bwMode="auto">
            <a:xfrm flipH="1">
              <a:off x="1880" y="2944"/>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11" name="Line 227"/>
            <p:cNvSpPr>
              <a:spLocks noChangeShapeType="1"/>
            </p:cNvSpPr>
            <p:nvPr/>
          </p:nvSpPr>
          <p:spPr bwMode="auto">
            <a:xfrm flipH="1">
              <a:off x="1885" y="2957"/>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12" name="Line 228"/>
            <p:cNvSpPr>
              <a:spLocks noChangeShapeType="1"/>
            </p:cNvSpPr>
            <p:nvPr/>
          </p:nvSpPr>
          <p:spPr bwMode="auto">
            <a:xfrm flipH="1" flipV="1">
              <a:off x="1980" y="2953"/>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13" name="Line 229"/>
            <p:cNvSpPr>
              <a:spLocks noChangeShapeType="1"/>
            </p:cNvSpPr>
            <p:nvPr/>
          </p:nvSpPr>
          <p:spPr bwMode="auto">
            <a:xfrm>
              <a:off x="1789" y="2953"/>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14" name="Line 230"/>
            <p:cNvSpPr>
              <a:spLocks noChangeShapeType="1"/>
            </p:cNvSpPr>
            <p:nvPr/>
          </p:nvSpPr>
          <p:spPr bwMode="auto">
            <a:xfrm>
              <a:off x="1781" y="2841"/>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15" name="Line 231"/>
            <p:cNvSpPr>
              <a:spLocks noChangeShapeType="1"/>
            </p:cNvSpPr>
            <p:nvPr/>
          </p:nvSpPr>
          <p:spPr bwMode="auto">
            <a:xfrm>
              <a:off x="1793" y="2841"/>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16" name="Line 232"/>
            <p:cNvSpPr>
              <a:spLocks noChangeShapeType="1"/>
            </p:cNvSpPr>
            <p:nvPr/>
          </p:nvSpPr>
          <p:spPr bwMode="auto">
            <a:xfrm flipH="1">
              <a:off x="1789" y="2788"/>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17" name="Line 233"/>
            <p:cNvSpPr>
              <a:spLocks noChangeShapeType="1"/>
            </p:cNvSpPr>
            <p:nvPr/>
          </p:nvSpPr>
          <p:spPr bwMode="auto">
            <a:xfrm flipH="1" flipV="1">
              <a:off x="1889" y="2779"/>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18" name="Line 234"/>
            <p:cNvSpPr>
              <a:spLocks noChangeShapeType="1"/>
            </p:cNvSpPr>
            <p:nvPr/>
          </p:nvSpPr>
          <p:spPr bwMode="auto">
            <a:xfrm flipH="1" flipV="1">
              <a:off x="1885" y="2792"/>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19" name="Line 235"/>
            <p:cNvSpPr>
              <a:spLocks noChangeShapeType="1"/>
            </p:cNvSpPr>
            <p:nvPr/>
          </p:nvSpPr>
          <p:spPr bwMode="auto">
            <a:xfrm flipV="1">
              <a:off x="1980" y="2841"/>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20" name="Line 236"/>
            <p:cNvSpPr>
              <a:spLocks noChangeShapeType="1"/>
            </p:cNvSpPr>
            <p:nvPr/>
          </p:nvSpPr>
          <p:spPr bwMode="auto">
            <a:xfrm>
              <a:off x="1885" y="2676"/>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21" name="Line 237"/>
            <p:cNvSpPr>
              <a:spLocks noChangeShapeType="1"/>
            </p:cNvSpPr>
            <p:nvPr/>
          </p:nvSpPr>
          <p:spPr bwMode="auto">
            <a:xfrm flipH="1">
              <a:off x="1880" y="2614"/>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22" name="Line 238"/>
            <p:cNvSpPr>
              <a:spLocks noChangeShapeType="1"/>
            </p:cNvSpPr>
            <p:nvPr/>
          </p:nvSpPr>
          <p:spPr bwMode="auto">
            <a:xfrm flipH="1">
              <a:off x="1885" y="2627"/>
              <a:ext cx="95"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23" name="Line 239"/>
            <p:cNvSpPr>
              <a:spLocks noChangeShapeType="1"/>
            </p:cNvSpPr>
            <p:nvPr/>
          </p:nvSpPr>
          <p:spPr bwMode="auto">
            <a:xfrm flipH="1" flipV="1">
              <a:off x="1980" y="2623"/>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24" name="Line 240"/>
            <p:cNvSpPr>
              <a:spLocks noChangeShapeType="1"/>
            </p:cNvSpPr>
            <p:nvPr/>
          </p:nvSpPr>
          <p:spPr bwMode="auto">
            <a:xfrm flipV="1">
              <a:off x="2080" y="2676"/>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25" name="Line 241"/>
            <p:cNvSpPr>
              <a:spLocks noChangeShapeType="1"/>
            </p:cNvSpPr>
            <p:nvPr/>
          </p:nvSpPr>
          <p:spPr bwMode="auto">
            <a:xfrm flipV="1">
              <a:off x="2068" y="2676"/>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26" name="Line 242"/>
            <p:cNvSpPr>
              <a:spLocks noChangeShapeType="1"/>
            </p:cNvSpPr>
            <p:nvPr/>
          </p:nvSpPr>
          <p:spPr bwMode="auto">
            <a:xfrm flipV="1">
              <a:off x="1980" y="2788"/>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27" name="Line 243"/>
            <p:cNvSpPr>
              <a:spLocks noChangeShapeType="1"/>
            </p:cNvSpPr>
            <p:nvPr/>
          </p:nvSpPr>
          <p:spPr bwMode="auto">
            <a:xfrm flipH="1">
              <a:off x="2076" y="2623"/>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28" name="Line 244"/>
            <p:cNvSpPr>
              <a:spLocks noChangeShapeType="1"/>
            </p:cNvSpPr>
            <p:nvPr/>
          </p:nvSpPr>
          <p:spPr bwMode="auto">
            <a:xfrm flipH="1" flipV="1">
              <a:off x="2176" y="2614"/>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29" name="Line 245"/>
            <p:cNvSpPr>
              <a:spLocks noChangeShapeType="1"/>
            </p:cNvSpPr>
            <p:nvPr/>
          </p:nvSpPr>
          <p:spPr bwMode="auto">
            <a:xfrm flipH="1" flipV="1">
              <a:off x="2171" y="2627"/>
              <a:ext cx="96"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30" name="Line 246"/>
            <p:cNvSpPr>
              <a:spLocks noChangeShapeType="1"/>
            </p:cNvSpPr>
            <p:nvPr/>
          </p:nvSpPr>
          <p:spPr bwMode="auto">
            <a:xfrm flipV="1">
              <a:off x="2267" y="2676"/>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31" name="Line 247"/>
            <p:cNvSpPr>
              <a:spLocks noChangeShapeType="1"/>
            </p:cNvSpPr>
            <p:nvPr/>
          </p:nvSpPr>
          <p:spPr bwMode="auto">
            <a:xfrm flipV="1">
              <a:off x="2176" y="2792"/>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32" name="Line 248"/>
            <p:cNvSpPr>
              <a:spLocks noChangeShapeType="1"/>
            </p:cNvSpPr>
            <p:nvPr/>
          </p:nvSpPr>
          <p:spPr bwMode="auto">
            <a:xfrm flipV="1">
              <a:off x="2171" y="2779"/>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33" name="Line 249"/>
            <p:cNvSpPr>
              <a:spLocks noChangeShapeType="1"/>
            </p:cNvSpPr>
            <p:nvPr/>
          </p:nvSpPr>
          <p:spPr bwMode="auto">
            <a:xfrm>
              <a:off x="2076" y="2788"/>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34" name="Line 250"/>
            <p:cNvSpPr>
              <a:spLocks noChangeShapeType="1"/>
            </p:cNvSpPr>
            <p:nvPr/>
          </p:nvSpPr>
          <p:spPr bwMode="auto">
            <a:xfrm flipV="1">
              <a:off x="2171" y="2841"/>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237" name="Group 253"/>
          <p:cNvGrpSpPr>
            <a:grpSpLocks noChangeAspect="1"/>
          </p:cNvGrpSpPr>
          <p:nvPr/>
        </p:nvGrpSpPr>
        <p:grpSpPr bwMode="auto">
          <a:xfrm>
            <a:off x="1187450" y="3860800"/>
            <a:ext cx="1073150" cy="1025525"/>
            <a:chOff x="748" y="2432"/>
            <a:chExt cx="676" cy="646"/>
          </a:xfrm>
        </p:grpSpPr>
        <p:sp>
          <p:nvSpPr>
            <p:cNvPr id="42236" name="AutoShape 252"/>
            <p:cNvSpPr>
              <a:spLocks noChangeAspect="1" noChangeArrowheads="1" noTextEdit="1"/>
            </p:cNvSpPr>
            <p:nvPr/>
          </p:nvSpPr>
          <p:spPr bwMode="auto">
            <a:xfrm>
              <a:off x="748" y="2432"/>
              <a:ext cx="676" cy="6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238" name="Line 254"/>
            <p:cNvSpPr>
              <a:spLocks noChangeShapeType="1"/>
            </p:cNvSpPr>
            <p:nvPr/>
          </p:nvSpPr>
          <p:spPr bwMode="auto">
            <a:xfrm flipH="1">
              <a:off x="794" y="2802"/>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39" name="Line 255"/>
            <p:cNvSpPr>
              <a:spLocks noChangeShapeType="1"/>
            </p:cNvSpPr>
            <p:nvPr/>
          </p:nvSpPr>
          <p:spPr bwMode="auto">
            <a:xfrm flipH="1">
              <a:off x="802" y="2815"/>
              <a:ext cx="95"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40" name="Line 256"/>
            <p:cNvSpPr>
              <a:spLocks noChangeShapeType="1"/>
            </p:cNvSpPr>
            <p:nvPr/>
          </p:nvSpPr>
          <p:spPr bwMode="auto">
            <a:xfrm flipH="1" flipV="1">
              <a:off x="893" y="2811"/>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41" name="Line 257"/>
            <p:cNvSpPr>
              <a:spLocks noChangeShapeType="1"/>
            </p:cNvSpPr>
            <p:nvPr/>
          </p:nvSpPr>
          <p:spPr bwMode="auto">
            <a:xfrm flipV="1">
              <a:off x="997" y="2864"/>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42" name="Line 258"/>
            <p:cNvSpPr>
              <a:spLocks noChangeShapeType="1"/>
            </p:cNvSpPr>
            <p:nvPr/>
          </p:nvSpPr>
          <p:spPr bwMode="auto">
            <a:xfrm flipV="1">
              <a:off x="984" y="2864"/>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43" name="Line 259"/>
            <p:cNvSpPr>
              <a:spLocks noChangeShapeType="1"/>
            </p:cNvSpPr>
            <p:nvPr/>
          </p:nvSpPr>
          <p:spPr bwMode="auto">
            <a:xfrm flipV="1">
              <a:off x="893" y="297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44" name="Line 260"/>
            <p:cNvSpPr>
              <a:spLocks noChangeShapeType="1"/>
            </p:cNvSpPr>
            <p:nvPr/>
          </p:nvSpPr>
          <p:spPr bwMode="auto">
            <a:xfrm>
              <a:off x="794" y="2979"/>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45" name="Line 261"/>
            <p:cNvSpPr>
              <a:spLocks noChangeShapeType="1"/>
            </p:cNvSpPr>
            <p:nvPr/>
          </p:nvSpPr>
          <p:spPr bwMode="auto">
            <a:xfrm>
              <a:off x="802" y="2967"/>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46" name="Line 262"/>
            <p:cNvSpPr>
              <a:spLocks noChangeShapeType="1"/>
            </p:cNvSpPr>
            <p:nvPr/>
          </p:nvSpPr>
          <p:spPr bwMode="auto">
            <a:xfrm>
              <a:off x="798" y="2864"/>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47" name="Line 263"/>
            <p:cNvSpPr>
              <a:spLocks noChangeShapeType="1"/>
            </p:cNvSpPr>
            <p:nvPr/>
          </p:nvSpPr>
          <p:spPr bwMode="auto">
            <a:xfrm>
              <a:off x="893" y="269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48" name="Line 264"/>
            <p:cNvSpPr>
              <a:spLocks noChangeShapeType="1"/>
            </p:cNvSpPr>
            <p:nvPr/>
          </p:nvSpPr>
          <p:spPr bwMode="auto">
            <a:xfrm flipH="1">
              <a:off x="889" y="2638"/>
              <a:ext cx="95"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49" name="Line 265"/>
            <p:cNvSpPr>
              <a:spLocks noChangeShapeType="1"/>
            </p:cNvSpPr>
            <p:nvPr/>
          </p:nvSpPr>
          <p:spPr bwMode="auto">
            <a:xfrm flipH="1">
              <a:off x="893" y="2650"/>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50" name="Line 266"/>
            <p:cNvSpPr>
              <a:spLocks noChangeShapeType="1"/>
            </p:cNvSpPr>
            <p:nvPr/>
          </p:nvSpPr>
          <p:spPr bwMode="auto">
            <a:xfrm flipH="1" flipV="1">
              <a:off x="989" y="2646"/>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51" name="Line 267"/>
            <p:cNvSpPr>
              <a:spLocks noChangeShapeType="1"/>
            </p:cNvSpPr>
            <p:nvPr/>
          </p:nvSpPr>
          <p:spPr bwMode="auto">
            <a:xfrm flipV="1">
              <a:off x="1092" y="269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52" name="Line 268"/>
            <p:cNvSpPr>
              <a:spLocks noChangeShapeType="1"/>
            </p:cNvSpPr>
            <p:nvPr/>
          </p:nvSpPr>
          <p:spPr bwMode="auto">
            <a:xfrm flipV="1">
              <a:off x="1080" y="269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53" name="Line 269"/>
            <p:cNvSpPr>
              <a:spLocks noChangeShapeType="1"/>
            </p:cNvSpPr>
            <p:nvPr/>
          </p:nvSpPr>
          <p:spPr bwMode="auto">
            <a:xfrm flipV="1">
              <a:off x="989" y="2811"/>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54" name="Line 270"/>
            <p:cNvSpPr>
              <a:spLocks noChangeShapeType="1"/>
            </p:cNvSpPr>
            <p:nvPr/>
          </p:nvSpPr>
          <p:spPr bwMode="auto">
            <a:xfrm flipH="1" flipV="1">
              <a:off x="1084" y="2811"/>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55" name="Line 271"/>
            <p:cNvSpPr>
              <a:spLocks noChangeShapeType="1"/>
            </p:cNvSpPr>
            <p:nvPr/>
          </p:nvSpPr>
          <p:spPr bwMode="auto">
            <a:xfrm flipV="1">
              <a:off x="1179" y="2864"/>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56" name="Line 272"/>
            <p:cNvSpPr>
              <a:spLocks noChangeShapeType="1"/>
            </p:cNvSpPr>
            <p:nvPr/>
          </p:nvSpPr>
          <p:spPr bwMode="auto">
            <a:xfrm flipV="1">
              <a:off x="1088" y="2979"/>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57" name="Line 273"/>
            <p:cNvSpPr>
              <a:spLocks noChangeShapeType="1"/>
            </p:cNvSpPr>
            <p:nvPr/>
          </p:nvSpPr>
          <p:spPr bwMode="auto">
            <a:xfrm flipV="1">
              <a:off x="1080" y="2967"/>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58" name="Line 274"/>
            <p:cNvSpPr>
              <a:spLocks noChangeShapeType="1"/>
            </p:cNvSpPr>
            <p:nvPr/>
          </p:nvSpPr>
          <p:spPr bwMode="auto">
            <a:xfrm>
              <a:off x="989" y="2975"/>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59" name="Line 275"/>
            <p:cNvSpPr>
              <a:spLocks noChangeShapeType="1"/>
            </p:cNvSpPr>
            <p:nvPr/>
          </p:nvSpPr>
          <p:spPr bwMode="auto">
            <a:xfrm flipH="1">
              <a:off x="1084" y="2646"/>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60" name="Line 276"/>
            <p:cNvSpPr>
              <a:spLocks noChangeShapeType="1"/>
            </p:cNvSpPr>
            <p:nvPr/>
          </p:nvSpPr>
          <p:spPr bwMode="auto">
            <a:xfrm flipH="1" flipV="1">
              <a:off x="1183" y="2638"/>
              <a:ext cx="96"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61" name="Line 277"/>
            <p:cNvSpPr>
              <a:spLocks noChangeShapeType="1"/>
            </p:cNvSpPr>
            <p:nvPr/>
          </p:nvSpPr>
          <p:spPr bwMode="auto">
            <a:xfrm flipH="1" flipV="1">
              <a:off x="1175" y="2650"/>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62" name="Line 278"/>
            <p:cNvSpPr>
              <a:spLocks noChangeShapeType="1"/>
            </p:cNvSpPr>
            <p:nvPr/>
          </p:nvSpPr>
          <p:spPr bwMode="auto">
            <a:xfrm flipV="1">
              <a:off x="1275" y="269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63" name="Line 279"/>
            <p:cNvSpPr>
              <a:spLocks noChangeShapeType="1"/>
            </p:cNvSpPr>
            <p:nvPr/>
          </p:nvSpPr>
          <p:spPr bwMode="auto">
            <a:xfrm flipV="1">
              <a:off x="1183" y="2815"/>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64" name="Line 280"/>
            <p:cNvSpPr>
              <a:spLocks noChangeShapeType="1"/>
            </p:cNvSpPr>
            <p:nvPr/>
          </p:nvSpPr>
          <p:spPr bwMode="auto">
            <a:xfrm flipV="1">
              <a:off x="1175" y="2802"/>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65" name="Line 281"/>
            <p:cNvSpPr>
              <a:spLocks noChangeShapeType="1"/>
            </p:cNvSpPr>
            <p:nvPr/>
          </p:nvSpPr>
          <p:spPr bwMode="auto">
            <a:xfrm>
              <a:off x="1179" y="2535"/>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66" name="Line 282"/>
            <p:cNvSpPr>
              <a:spLocks noChangeShapeType="1"/>
            </p:cNvSpPr>
            <p:nvPr/>
          </p:nvSpPr>
          <p:spPr bwMode="auto">
            <a:xfrm flipH="1">
              <a:off x="1179" y="2473"/>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67" name="Line 283"/>
            <p:cNvSpPr>
              <a:spLocks noChangeShapeType="1"/>
            </p:cNvSpPr>
            <p:nvPr/>
          </p:nvSpPr>
          <p:spPr bwMode="auto">
            <a:xfrm flipH="1">
              <a:off x="1183" y="2485"/>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68" name="Line 284"/>
            <p:cNvSpPr>
              <a:spLocks noChangeShapeType="1"/>
            </p:cNvSpPr>
            <p:nvPr/>
          </p:nvSpPr>
          <p:spPr bwMode="auto">
            <a:xfrm flipH="1" flipV="1">
              <a:off x="1275" y="2481"/>
              <a:ext cx="99"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69" name="Line 285"/>
            <p:cNvSpPr>
              <a:spLocks noChangeShapeType="1"/>
            </p:cNvSpPr>
            <p:nvPr/>
          </p:nvSpPr>
          <p:spPr bwMode="auto">
            <a:xfrm flipV="1">
              <a:off x="1378" y="2535"/>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70" name="Line 286"/>
            <p:cNvSpPr>
              <a:spLocks noChangeShapeType="1"/>
            </p:cNvSpPr>
            <p:nvPr/>
          </p:nvSpPr>
          <p:spPr bwMode="auto">
            <a:xfrm flipV="1">
              <a:off x="1366" y="2535"/>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71" name="Line 287"/>
            <p:cNvSpPr>
              <a:spLocks noChangeShapeType="1"/>
            </p:cNvSpPr>
            <p:nvPr/>
          </p:nvSpPr>
          <p:spPr bwMode="auto">
            <a:xfrm flipV="1">
              <a:off x="1275" y="2646"/>
              <a:ext cx="99"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274" name="Group 290"/>
          <p:cNvGrpSpPr>
            <a:grpSpLocks noChangeAspect="1"/>
          </p:cNvGrpSpPr>
          <p:nvPr/>
        </p:nvGrpSpPr>
        <p:grpSpPr bwMode="auto">
          <a:xfrm>
            <a:off x="0" y="3822700"/>
            <a:ext cx="911225" cy="765175"/>
            <a:chOff x="0" y="2408"/>
            <a:chExt cx="574" cy="482"/>
          </a:xfrm>
        </p:grpSpPr>
        <p:sp>
          <p:nvSpPr>
            <p:cNvPr id="42273" name="AutoShape 289"/>
            <p:cNvSpPr>
              <a:spLocks noChangeAspect="1" noChangeArrowheads="1" noTextEdit="1"/>
            </p:cNvSpPr>
            <p:nvPr/>
          </p:nvSpPr>
          <p:spPr bwMode="auto">
            <a:xfrm>
              <a:off x="0" y="2408"/>
              <a:ext cx="574" cy="4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275" name="Line 291"/>
            <p:cNvSpPr>
              <a:spLocks noChangeShapeType="1"/>
            </p:cNvSpPr>
            <p:nvPr/>
          </p:nvSpPr>
          <p:spPr bwMode="auto">
            <a:xfrm flipH="1">
              <a:off x="50" y="2622"/>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76" name="Line 292"/>
            <p:cNvSpPr>
              <a:spLocks noChangeShapeType="1"/>
            </p:cNvSpPr>
            <p:nvPr/>
          </p:nvSpPr>
          <p:spPr bwMode="auto">
            <a:xfrm flipH="1" flipV="1">
              <a:off x="149" y="2614"/>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77" name="Line 293"/>
            <p:cNvSpPr>
              <a:spLocks noChangeShapeType="1"/>
            </p:cNvSpPr>
            <p:nvPr/>
          </p:nvSpPr>
          <p:spPr bwMode="auto">
            <a:xfrm flipH="1" flipV="1">
              <a:off x="140" y="2626"/>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78" name="Line 294"/>
            <p:cNvSpPr>
              <a:spLocks noChangeShapeType="1"/>
            </p:cNvSpPr>
            <p:nvPr/>
          </p:nvSpPr>
          <p:spPr bwMode="auto">
            <a:xfrm flipV="1">
              <a:off x="240" y="2676"/>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79" name="Line 295"/>
            <p:cNvSpPr>
              <a:spLocks noChangeShapeType="1"/>
            </p:cNvSpPr>
            <p:nvPr/>
          </p:nvSpPr>
          <p:spPr bwMode="auto">
            <a:xfrm flipV="1">
              <a:off x="149" y="2791"/>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80" name="Line 296"/>
            <p:cNvSpPr>
              <a:spLocks noChangeShapeType="1"/>
            </p:cNvSpPr>
            <p:nvPr/>
          </p:nvSpPr>
          <p:spPr bwMode="auto">
            <a:xfrm flipV="1">
              <a:off x="140" y="2779"/>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81" name="Line 297"/>
            <p:cNvSpPr>
              <a:spLocks noChangeShapeType="1"/>
            </p:cNvSpPr>
            <p:nvPr/>
          </p:nvSpPr>
          <p:spPr bwMode="auto">
            <a:xfrm>
              <a:off x="50" y="2787"/>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82" name="Line 298"/>
            <p:cNvSpPr>
              <a:spLocks noChangeShapeType="1"/>
            </p:cNvSpPr>
            <p:nvPr/>
          </p:nvSpPr>
          <p:spPr bwMode="auto">
            <a:xfrm>
              <a:off x="45" y="2676"/>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83" name="Line 299"/>
            <p:cNvSpPr>
              <a:spLocks noChangeShapeType="1"/>
            </p:cNvSpPr>
            <p:nvPr/>
          </p:nvSpPr>
          <p:spPr bwMode="auto">
            <a:xfrm>
              <a:off x="58" y="2676"/>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84" name="Line 300"/>
            <p:cNvSpPr>
              <a:spLocks noChangeShapeType="1"/>
            </p:cNvSpPr>
            <p:nvPr/>
          </p:nvSpPr>
          <p:spPr bwMode="auto">
            <a:xfrm>
              <a:off x="145" y="2511"/>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85" name="Line 301"/>
            <p:cNvSpPr>
              <a:spLocks noChangeShapeType="1"/>
            </p:cNvSpPr>
            <p:nvPr/>
          </p:nvSpPr>
          <p:spPr bwMode="auto">
            <a:xfrm flipH="1">
              <a:off x="140" y="2449"/>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86" name="Line 302"/>
            <p:cNvSpPr>
              <a:spLocks noChangeShapeType="1"/>
            </p:cNvSpPr>
            <p:nvPr/>
          </p:nvSpPr>
          <p:spPr bwMode="auto">
            <a:xfrm flipH="1">
              <a:off x="145" y="2462"/>
              <a:ext cx="95"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87" name="Line 303"/>
            <p:cNvSpPr>
              <a:spLocks noChangeShapeType="1"/>
            </p:cNvSpPr>
            <p:nvPr/>
          </p:nvSpPr>
          <p:spPr bwMode="auto">
            <a:xfrm flipH="1" flipV="1">
              <a:off x="240" y="2457"/>
              <a:ext cx="94"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88" name="Line 304"/>
            <p:cNvSpPr>
              <a:spLocks noChangeShapeType="1"/>
            </p:cNvSpPr>
            <p:nvPr/>
          </p:nvSpPr>
          <p:spPr bwMode="auto">
            <a:xfrm flipV="1">
              <a:off x="343" y="2511"/>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89" name="Line 305"/>
            <p:cNvSpPr>
              <a:spLocks noChangeShapeType="1"/>
            </p:cNvSpPr>
            <p:nvPr/>
          </p:nvSpPr>
          <p:spPr bwMode="auto">
            <a:xfrm flipV="1">
              <a:off x="330" y="2511"/>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90" name="Line 306"/>
            <p:cNvSpPr>
              <a:spLocks noChangeShapeType="1"/>
            </p:cNvSpPr>
            <p:nvPr/>
          </p:nvSpPr>
          <p:spPr bwMode="auto">
            <a:xfrm flipV="1">
              <a:off x="240" y="2622"/>
              <a:ext cx="94"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91" name="Line 307"/>
            <p:cNvSpPr>
              <a:spLocks noChangeShapeType="1"/>
            </p:cNvSpPr>
            <p:nvPr/>
          </p:nvSpPr>
          <p:spPr bwMode="auto">
            <a:xfrm flipH="1" flipV="1">
              <a:off x="334" y="2622"/>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92" name="Line 308"/>
            <p:cNvSpPr>
              <a:spLocks noChangeShapeType="1"/>
            </p:cNvSpPr>
            <p:nvPr/>
          </p:nvSpPr>
          <p:spPr bwMode="auto">
            <a:xfrm flipV="1">
              <a:off x="429" y="2676"/>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93" name="Line 309"/>
            <p:cNvSpPr>
              <a:spLocks noChangeShapeType="1"/>
            </p:cNvSpPr>
            <p:nvPr/>
          </p:nvSpPr>
          <p:spPr bwMode="auto">
            <a:xfrm flipV="1">
              <a:off x="339" y="2791"/>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94" name="Line 310"/>
            <p:cNvSpPr>
              <a:spLocks noChangeShapeType="1"/>
            </p:cNvSpPr>
            <p:nvPr/>
          </p:nvSpPr>
          <p:spPr bwMode="auto">
            <a:xfrm flipV="1">
              <a:off x="330" y="2779"/>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95" name="Line 311"/>
            <p:cNvSpPr>
              <a:spLocks noChangeShapeType="1"/>
            </p:cNvSpPr>
            <p:nvPr/>
          </p:nvSpPr>
          <p:spPr bwMode="auto">
            <a:xfrm>
              <a:off x="240" y="2787"/>
              <a:ext cx="94"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96" name="Line 312"/>
            <p:cNvSpPr>
              <a:spLocks noChangeShapeType="1"/>
            </p:cNvSpPr>
            <p:nvPr/>
          </p:nvSpPr>
          <p:spPr bwMode="auto">
            <a:xfrm flipH="1">
              <a:off x="334" y="2457"/>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97" name="Line 313"/>
            <p:cNvSpPr>
              <a:spLocks noChangeShapeType="1"/>
            </p:cNvSpPr>
            <p:nvPr/>
          </p:nvSpPr>
          <p:spPr bwMode="auto">
            <a:xfrm flipH="1" flipV="1">
              <a:off x="434" y="2449"/>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98" name="Line 314"/>
            <p:cNvSpPr>
              <a:spLocks noChangeShapeType="1"/>
            </p:cNvSpPr>
            <p:nvPr/>
          </p:nvSpPr>
          <p:spPr bwMode="auto">
            <a:xfrm flipH="1" flipV="1">
              <a:off x="429" y="2462"/>
              <a:ext cx="95"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299" name="Line 315"/>
            <p:cNvSpPr>
              <a:spLocks noChangeShapeType="1"/>
            </p:cNvSpPr>
            <p:nvPr/>
          </p:nvSpPr>
          <p:spPr bwMode="auto">
            <a:xfrm flipV="1">
              <a:off x="524" y="2511"/>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00" name="Line 316"/>
            <p:cNvSpPr>
              <a:spLocks noChangeShapeType="1"/>
            </p:cNvSpPr>
            <p:nvPr/>
          </p:nvSpPr>
          <p:spPr bwMode="auto">
            <a:xfrm flipV="1">
              <a:off x="434" y="2626"/>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01" name="Line 317"/>
            <p:cNvSpPr>
              <a:spLocks noChangeShapeType="1"/>
            </p:cNvSpPr>
            <p:nvPr/>
          </p:nvSpPr>
          <p:spPr bwMode="auto">
            <a:xfrm flipV="1">
              <a:off x="425" y="2614"/>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304" name="Group 320"/>
          <p:cNvGrpSpPr>
            <a:grpSpLocks noChangeAspect="1"/>
          </p:cNvGrpSpPr>
          <p:nvPr/>
        </p:nvGrpSpPr>
        <p:grpSpPr bwMode="auto">
          <a:xfrm>
            <a:off x="1331640" y="5445224"/>
            <a:ext cx="846990" cy="809402"/>
            <a:chOff x="930" y="3430"/>
            <a:chExt cx="676" cy="646"/>
          </a:xfrm>
        </p:grpSpPr>
        <p:sp>
          <p:nvSpPr>
            <p:cNvPr id="42303" name="AutoShape 319"/>
            <p:cNvSpPr>
              <a:spLocks noChangeAspect="1" noChangeArrowheads="1" noTextEdit="1"/>
            </p:cNvSpPr>
            <p:nvPr/>
          </p:nvSpPr>
          <p:spPr bwMode="auto">
            <a:xfrm>
              <a:off x="930" y="3430"/>
              <a:ext cx="676" cy="6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305" name="Line 321"/>
            <p:cNvSpPr>
              <a:spLocks noChangeShapeType="1"/>
            </p:cNvSpPr>
            <p:nvPr/>
          </p:nvSpPr>
          <p:spPr bwMode="auto">
            <a:xfrm flipH="1">
              <a:off x="976" y="3800"/>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06" name="Line 322"/>
            <p:cNvSpPr>
              <a:spLocks noChangeShapeType="1"/>
            </p:cNvSpPr>
            <p:nvPr/>
          </p:nvSpPr>
          <p:spPr bwMode="auto">
            <a:xfrm flipH="1">
              <a:off x="984" y="3813"/>
              <a:ext cx="95"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07" name="Line 323"/>
            <p:cNvSpPr>
              <a:spLocks noChangeShapeType="1"/>
            </p:cNvSpPr>
            <p:nvPr/>
          </p:nvSpPr>
          <p:spPr bwMode="auto">
            <a:xfrm flipH="1" flipV="1">
              <a:off x="1075" y="3809"/>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08" name="Line 324"/>
            <p:cNvSpPr>
              <a:spLocks noChangeShapeType="1"/>
            </p:cNvSpPr>
            <p:nvPr/>
          </p:nvSpPr>
          <p:spPr bwMode="auto">
            <a:xfrm flipV="1">
              <a:off x="1179" y="386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09" name="Line 325"/>
            <p:cNvSpPr>
              <a:spLocks noChangeShapeType="1"/>
            </p:cNvSpPr>
            <p:nvPr/>
          </p:nvSpPr>
          <p:spPr bwMode="auto">
            <a:xfrm flipV="1">
              <a:off x="1166" y="386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10" name="Line 326"/>
            <p:cNvSpPr>
              <a:spLocks noChangeShapeType="1"/>
            </p:cNvSpPr>
            <p:nvPr/>
          </p:nvSpPr>
          <p:spPr bwMode="auto">
            <a:xfrm flipV="1">
              <a:off x="1075" y="3973"/>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11" name="Line 327"/>
            <p:cNvSpPr>
              <a:spLocks noChangeShapeType="1"/>
            </p:cNvSpPr>
            <p:nvPr/>
          </p:nvSpPr>
          <p:spPr bwMode="auto">
            <a:xfrm>
              <a:off x="976" y="3977"/>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12" name="Line 328"/>
            <p:cNvSpPr>
              <a:spLocks noChangeShapeType="1"/>
            </p:cNvSpPr>
            <p:nvPr/>
          </p:nvSpPr>
          <p:spPr bwMode="auto">
            <a:xfrm>
              <a:off x="984" y="3965"/>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13" name="Line 329"/>
            <p:cNvSpPr>
              <a:spLocks noChangeShapeType="1"/>
            </p:cNvSpPr>
            <p:nvPr/>
          </p:nvSpPr>
          <p:spPr bwMode="auto">
            <a:xfrm>
              <a:off x="980" y="386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14" name="Line 330"/>
            <p:cNvSpPr>
              <a:spLocks noChangeShapeType="1"/>
            </p:cNvSpPr>
            <p:nvPr/>
          </p:nvSpPr>
          <p:spPr bwMode="auto">
            <a:xfrm flipH="1">
              <a:off x="1171" y="3809"/>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15" name="Line 331"/>
            <p:cNvSpPr>
              <a:spLocks noChangeShapeType="1"/>
            </p:cNvSpPr>
            <p:nvPr/>
          </p:nvSpPr>
          <p:spPr bwMode="auto">
            <a:xfrm flipH="1" flipV="1">
              <a:off x="1266" y="3809"/>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16" name="Line 332"/>
            <p:cNvSpPr>
              <a:spLocks noChangeShapeType="1"/>
            </p:cNvSpPr>
            <p:nvPr/>
          </p:nvSpPr>
          <p:spPr bwMode="auto">
            <a:xfrm flipV="1">
              <a:off x="1361" y="386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17" name="Line 333"/>
            <p:cNvSpPr>
              <a:spLocks noChangeShapeType="1"/>
            </p:cNvSpPr>
            <p:nvPr/>
          </p:nvSpPr>
          <p:spPr bwMode="auto">
            <a:xfrm flipH="1">
              <a:off x="1361" y="3800"/>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18" name="Line 334"/>
            <p:cNvSpPr>
              <a:spLocks noChangeShapeType="1"/>
            </p:cNvSpPr>
            <p:nvPr/>
          </p:nvSpPr>
          <p:spPr bwMode="auto">
            <a:xfrm flipH="1">
              <a:off x="1370" y="3813"/>
              <a:ext cx="95"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19" name="Line 335"/>
            <p:cNvSpPr>
              <a:spLocks noChangeShapeType="1"/>
            </p:cNvSpPr>
            <p:nvPr/>
          </p:nvSpPr>
          <p:spPr bwMode="auto">
            <a:xfrm flipH="1" flipV="1">
              <a:off x="1457" y="3809"/>
              <a:ext cx="99"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20" name="Line 336"/>
            <p:cNvSpPr>
              <a:spLocks noChangeShapeType="1"/>
            </p:cNvSpPr>
            <p:nvPr/>
          </p:nvSpPr>
          <p:spPr bwMode="auto">
            <a:xfrm flipV="1">
              <a:off x="1560" y="386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21" name="Line 337"/>
            <p:cNvSpPr>
              <a:spLocks noChangeShapeType="1"/>
            </p:cNvSpPr>
            <p:nvPr/>
          </p:nvSpPr>
          <p:spPr bwMode="auto">
            <a:xfrm flipV="1">
              <a:off x="1548" y="386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22" name="Line 338"/>
            <p:cNvSpPr>
              <a:spLocks noChangeShapeType="1"/>
            </p:cNvSpPr>
            <p:nvPr/>
          </p:nvSpPr>
          <p:spPr bwMode="auto">
            <a:xfrm flipV="1">
              <a:off x="1457" y="3973"/>
              <a:ext cx="99"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23" name="Line 339"/>
            <p:cNvSpPr>
              <a:spLocks noChangeShapeType="1"/>
            </p:cNvSpPr>
            <p:nvPr/>
          </p:nvSpPr>
          <p:spPr bwMode="auto">
            <a:xfrm>
              <a:off x="1361" y="3977"/>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24" name="Line 340"/>
            <p:cNvSpPr>
              <a:spLocks noChangeShapeType="1"/>
            </p:cNvSpPr>
            <p:nvPr/>
          </p:nvSpPr>
          <p:spPr bwMode="auto">
            <a:xfrm>
              <a:off x="1370" y="3965"/>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25" name="Line 341"/>
            <p:cNvSpPr>
              <a:spLocks noChangeShapeType="1"/>
            </p:cNvSpPr>
            <p:nvPr/>
          </p:nvSpPr>
          <p:spPr bwMode="auto">
            <a:xfrm>
              <a:off x="1262" y="369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26" name="Line 342"/>
            <p:cNvSpPr>
              <a:spLocks noChangeShapeType="1"/>
            </p:cNvSpPr>
            <p:nvPr/>
          </p:nvSpPr>
          <p:spPr bwMode="auto">
            <a:xfrm>
              <a:off x="1274" y="369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27" name="Line 343"/>
            <p:cNvSpPr>
              <a:spLocks noChangeShapeType="1"/>
            </p:cNvSpPr>
            <p:nvPr/>
          </p:nvSpPr>
          <p:spPr bwMode="auto">
            <a:xfrm flipH="1">
              <a:off x="1266" y="3644"/>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28" name="Line 344"/>
            <p:cNvSpPr>
              <a:spLocks noChangeShapeType="1"/>
            </p:cNvSpPr>
            <p:nvPr/>
          </p:nvSpPr>
          <p:spPr bwMode="auto">
            <a:xfrm flipH="1" flipV="1">
              <a:off x="1365" y="3636"/>
              <a:ext cx="96"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29" name="Line 345"/>
            <p:cNvSpPr>
              <a:spLocks noChangeShapeType="1"/>
            </p:cNvSpPr>
            <p:nvPr/>
          </p:nvSpPr>
          <p:spPr bwMode="auto">
            <a:xfrm flipH="1" flipV="1">
              <a:off x="1357" y="3648"/>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30" name="Line 346"/>
            <p:cNvSpPr>
              <a:spLocks noChangeShapeType="1"/>
            </p:cNvSpPr>
            <p:nvPr/>
          </p:nvSpPr>
          <p:spPr bwMode="auto">
            <a:xfrm flipV="1">
              <a:off x="1457" y="3697"/>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31" name="Line 347"/>
            <p:cNvSpPr>
              <a:spLocks noChangeShapeType="1"/>
            </p:cNvSpPr>
            <p:nvPr/>
          </p:nvSpPr>
          <p:spPr bwMode="auto">
            <a:xfrm>
              <a:off x="1361" y="3533"/>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32" name="Line 348"/>
            <p:cNvSpPr>
              <a:spLocks noChangeShapeType="1"/>
            </p:cNvSpPr>
            <p:nvPr/>
          </p:nvSpPr>
          <p:spPr bwMode="auto">
            <a:xfrm flipH="1">
              <a:off x="1361" y="3471"/>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33" name="Line 349"/>
            <p:cNvSpPr>
              <a:spLocks noChangeShapeType="1"/>
            </p:cNvSpPr>
            <p:nvPr/>
          </p:nvSpPr>
          <p:spPr bwMode="auto">
            <a:xfrm flipH="1">
              <a:off x="1365" y="3483"/>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34" name="Line 350"/>
            <p:cNvSpPr>
              <a:spLocks noChangeShapeType="1"/>
            </p:cNvSpPr>
            <p:nvPr/>
          </p:nvSpPr>
          <p:spPr bwMode="auto">
            <a:xfrm flipH="1" flipV="1">
              <a:off x="1457" y="3479"/>
              <a:ext cx="99"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35" name="Line 351"/>
            <p:cNvSpPr>
              <a:spLocks noChangeShapeType="1"/>
            </p:cNvSpPr>
            <p:nvPr/>
          </p:nvSpPr>
          <p:spPr bwMode="auto">
            <a:xfrm flipV="1">
              <a:off x="1560" y="3533"/>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36" name="Line 352"/>
            <p:cNvSpPr>
              <a:spLocks noChangeShapeType="1"/>
            </p:cNvSpPr>
            <p:nvPr/>
          </p:nvSpPr>
          <p:spPr bwMode="auto">
            <a:xfrm flipV="1">
              <a:off x="1548" y="3533"/>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37" name="Line 353"/>
            <p:cNvSpPr>
              <a:spLocks noChangeShapeType="1"/>
            </p:cNvSpPr>
            <p:nvPr/>
          </p:nvSpPr>
          <p:spPr bwMode="auto">
            <a:xfrm flipV="1">
              <a:off x="1457" y="3644"/>
              <a:ext cx="99"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38" name="Line 354"/>
            <p:cNvSpPr>
              <a:spLocks noChangeShapeType="1"/>
            </p:cNvSpPr>
            <p:nvPr/>
          </p:nvSpPr>
          <p:spPr bwMode="auto">
            <a:xfrm>
              <a:off x="1171" y="3973"/>
              <a:ext cx="190" cy="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341" name="Group 357"/>
          <p:cNvGrpSpPr>
            <a:grpSpLocks noChangeAspect="1"/>
          </p:cNvGrpSpPr>
          <p:nvPr/>
        </p:nvGrpSpPr>
        <p:grpSpPr bwMode="auto">
          <a:xfrm>
            <a:off x="2627784" y="5373216"/>
            <a:ext cx="759098" cy="421527"/>
            <a:chOff x="1540" y="3334"/>
            <a:chExt cx="868" cy="482"/>
          </a:xfrm>
        </p:grpSpPr>
        <p:sp>
          <p:nvSpPr>
            <p:cNvPr id="42340" name="AutoShape 356"/>
            <p:cNvSpPr>
              <a:spLocks noChangeAspect="1" noChangeArrowheads="1" noTextEdit="1"/>
            </p:cNvSpPr>
            <p:nvPr/>
          </p:nvSpPr>
          <p:spPr bwMode="auto">
            <a:xfrm>
              <a:off x="1540" y="3334"/>
              <a:ext cx="868" cy="4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342" name="Line 358"/>
            <p:cNvSpPr>
              <a:spLocks noChangeShapeType="1"/>
            </p:cNvSpPr>
            <p:nvPr/>
          </p:nvSpPr>
          <p:spPr bwMode="auto">
            <a:xfrm flipH="1">
              <a:off x="1777" y="3540"/>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43" name="Line 359"/>
            <p:cNvSpPr>
              <a:spLocks noChangeShapeType="1"/>
            </p:cNvSpPr>
            <p:nvPr/>
          </p:nvSpPr>
          <p:spPr bwMode="auto">
            <a:xfrm flipH="1">
              <a:off x="1785" y="3552"/>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44" name="Line 360"/>
            <p:cNvSpPr>
              <a:spLocks noChangeShapeType="1"/>
            </p:cNvSpPr>
            <p:nvPr/>
          </p:nvSpPr>
          <p:spPr bwMode="auto">
            <a:xfrm flipH="1" flipV="1">
              <a:off x="1876" y="3548"/>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45" name="Line 361"/>
            <p:cNvSpPr>
              <a:spLocks noChangeShapeType="1"/>
            </p:cNvSpPr>
            <p:nvPr/>
          </p:nvSpPr>
          <p:spPr bwMode="auto">
            <a:xfrm flipV="1">
              <a:off x="1980" y="360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46" name="Line 362"/>
            <p:cNvSpPr>
              <a:spLocks noChangeShapeType="1"/>
            </p:cNvSpPr>
            <p:nvPr/>
          </p:nvSpPr>
          <p:spPr bwMode="auto">
            <a:xfrm flipV="1">
              <a:off x="1968" y="360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47" name="Line 363"/>
            <p:cNvSpPr>
              <a:spLocks noChangeShapeType="1"/>
            </p:cNvSpPr>
            <p:nvPr/>
          </p:nvSpPr>
          <p:spPr bwMode="auto">
            <a:xfrm flipV="1">
              <a:off x="1876" y="3713"/>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48" name="Line 364"/>
            <p:cNvSpPr>
              <a:spLocks noChangeShapeType="1"/>
            </p:cNvSpPr>
            <p:nvPr/>
          </p:nvSpPr>
          <p:spPr bwMode="auto">
            <a:xfrm>
              <a:off x="1777" y="3717"/>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49" name="Line 365"/>
            <p:cNvSpPr>
              <a:spLocks noChangeShapeType="1"/>
            </p:cNvSpPr>
            <p:nvPr/>
          </p:nvSpPr>
          <p:spPr bwMode="auto">
            <a:xfrm>
              <a:off x="1785" y="3705"/>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50" name="Line 366"/>
            <p:cNvSpPr>
              <a:spLocks noChangeShapeType="1"/>
            </p:cNvSpPr>
            <p:nvPr/>
          </p:nvSpPr>
          <p:spPr bwMode="auto">
            <a:xfrm>
              <a:off x="1781" y="360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51" name="Line 367"/>
            <p:cNvSpPr>
              <a:spLocks noChangeShapeType="1"/>
            </p:cNvSpPr>
            <p:nvPr/>
          </p:nvSpPr>
          <p:spPr bwMode="auto">
            <a:xfrm flipH="1">
              <a:off x="1972" y="3548"/>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52" name="Line 368"/>
            <p:cNvSpPr>
              <a:spLocks noChangeShapeType="1"/>
            </p:cNvSpPr>
            <p:nvPr/>
          </p:nvSpPr>
          <p:spPr bwMode="auto">
            <a:xfrm flipH="1" flipV="1">
              <a:off x="2067" y="3548"/>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53" name="Line 369"/>
            <p:cNvSpPr>
              <a:spLocks noChangeShapeType="1"/>
            </p:cNvSpPr>
            <p:nvPr/>
          </p:nvSpPr>
          <p:spPr bwMode="auto">
            <a:xfrm flipV="1">
              <a:off x="2163" y="360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54" name="Line 370"/>
            <p:cNvSpPr>
              <a:spLocks noChangeShapeType="1"/>
            </p:cNvSpPr>
            <p:nvPr/>
          </p:nvSpPr>
          <p:spPr bwMode="auto">
            <a:xfrm flipH="1">
              <a:off x="2163" y="3540"/>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55" name="Line 371"/>
            <p:cNvSpPr>
              <a:spLocks noChangeShapeType="1"/>
            </p:cNvSpPr>
            <p:nvPr/>
          </p:nvSpPr>
          <p:spPr bwMode="auto">
            <a:xfrm flipH="1">
              <a:off x="2171" y="3552"/>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56" name="Line 372"/>
            <p:cNvSpPr>
              <a:spLocks noChangeShapeType="1"/>
            </p:cNvSpPr>
            <p:nvPr/>
          </p:nvSpPr>
          <p:spPr bwMode="auto">
            <a:xfrm flipH="1" flipV="1">
              <a:off x="2258" y="3548"/>
              <a:ext cx="100"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57" name="Line 373"/>
            <p:cNvSpPr>
              <a:spLocks noChangeShapeType="1"/>
            </p:cNvSpPr>
            <p:nvPr/>
          </p:nvSpPr>
          <p:spPr bwMode="auto">
            <a:xfrm flipV="1">
              <a:off x="2362" y="360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58" name="Line 374"/>
            <p:cNvSpPr>
              <a:spLocks noChangeShapeType="1"/>
            </p:cNvSpPr>
            <p:nvPr/>
          </p:nvSpPr>
          <p:spPr bwMode="auto">
            <a:xfrm flipV="1">
              <a:off x="2350" y="360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59" name="Line 375"/>
            <p:cNvSpPr>
              <a:spLocks noChangeShapeType="1"/>
            </p:cNvSpPr>
            <p:nvPr/>
          </p:nvSpPr>
          <p:spPr bwMode="auto">
            <a:xfrm flipV="1">
              <a:off x="2258" y="3713"/>
              <a:ext cx="100"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60" name="Line 376"/>
            <p:cNvSpPr>
              <a:spLocks noChangeShapeType="1"/>
            </p:cNvSpPr>
            <p:nvPr/>
          </p:nvSpPr>
          <p:spPr bwMode="auto">
            <a:xfrm>
              <a:off x="2163" y="3717"/>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61" name="Line 377"/>
            <p:cNvSpPr>
              <a:spLocks noChangeShapeType="1"/>
            </p:cNvSpPr>
            <p:nvPr/>
          </p:nvSpPr>
          <p:spPr bwMode="auto">
            <a:xfrm>
              <a:off x="2171" y="3705"/>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62" name="Line 378"/>
            <p:cNvSpPr>
              <a:spLocks noChangeShapeType="1"/>
            </p:cNvSpPr>
            <p:nvPr/>
          </p:nvSpPr>
          <p:spPr bwMode="auto">
            <a:xfrm>
              <a:off x="2063" y="3437"/>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63" name="Line 379"/>
            <p:cNvSpPr>
              <a:spLocks noChangeShapeType="1"/>
            </p:cNvSpPr>
            <p:nvPr/>
          </p:nvSpPr>
          <p:spPr bwMode="auto">
            <a:xfrm>
              <a:off x="2076" y="3437"/>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64" name="Line 380"/>
            <p:cNvSpPr>
              <a:spLocks noChangeShapeType="1"/>
            </p:cNvSpPr>
            <p:nvPr/>
          </p:nvSpPr>
          <p:spPr bwMode="auto">
            <a:xfrm flipH="1">
              <a:off x="2067" y="3383"/>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65" name="Line 381"/>
            <p:cNvSpPr>
              <a:spLocks noChangeShapeType="1"/>
            </p:cNvSpPr>
            <p:nvPr/>
          </p:nvSpPr>
          <p:spPr bwMode="auto">
            <a:xfrm flipH="1" flipV="1">
              <a:off x="2167" y="3375"/>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66" name="Line 382"/>
            <p:cNvSpPr>
              <a:spLocks noChangeShapeType="1"/>
            </p:cNvSpPr>
            <p:nvPr/>
          </p:nvSpPr>
          <p:spPr bwMode="auto">
            <a:xfrm flipH="1" flipV="1">
              <a:off x="2159" y="3388"/>
              <a:ext cx="95"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67" name="Line 383"/>
            <p:cNvSpPr>
              <a:spLocks noChangeShapeType="1"/>
            </p:cNvSpPr>
            <p:nvPr/>
          </p:nvSpPr>
          <p:spPr bwMode="auto">
            <a:xfrm flipV="1">
              <a:off x="2258" y="3437"/>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68" name="Line 384"/>
            <p:cNvSpPr>
              <a:spLocks noChangeShapeType="1"/>
            </p:cNvSpPr>
            <p:nvPr/>
          </p:nvSpPr>
          <p:spPr bwMode="auto">
            <a:xfrm>
              <a:off x="1972" y="3713"/>
              <a:ext cx="191" cy="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69" name="Line 385"/>
            <p:cNvSpPr>
              <a:spLocks noChangeShapeType="1"/>
            </p:cNvSpPr>
            <p:nvPr/>
          </p:nvSpPr>
          <p:spPr bwMode="auto">
            <a:xfrm flipV="1">
              <a:off x="1685" y="3713"/>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70" name="Line 386"/>
            <p:cNvSpPr>
              <a:spLocks noChangeShapeType="1"/>
            </p:cNvSpPr>
            <p:nvPr/>
          </p:nvSpPr>
          <p:spPr bwMode="auto">
            <a:xfrm>
              <a:off x="1586" y="3717"/>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71" name="Line 387"/>
            <p:cNvSpPr>
              <a:spLocks noChangeShapeType="1"/>
            </p:cNvSpPr>
            <p:nvPr/>
          </p:nvSpPr>
          <p:spPr bwMode="auto">
            <a:xfrm>
              <a:off x="1590" y="3705"/>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72" name="Line 388"/>
            <p:cNvSpPr>
              <a:spLocks noChangeShapeType="1"/>
            </p:cNvSpPr>
            <p:nvPr/>
          </p:nvSpPr>
          <p:spPr bwMode="auto">
            <a:xfrm>
              <a:off x="1590" y="3602"/>
              <a:ext cx="1" cy="11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73" name="Line 389"/>
            <p:cNvSpPr>
              <a:spLocks noChangeShapeType="1"/>
            </p:cNvSpPr>
            <p:nvPr/>
          </p:nvSpPr>
          <p:spPr bwMode="auto">
            <a:xfrm flipH="1">
              <a:off x="1586" y="3540"/>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74" name="Line 390"/>
            <p:cNvSpPr>
              <a:spLocks noChangeShapeType="1"/>
            </p:cNvSpPr>
            <p:nvPr/>
          </p:nvSpPr>
          <p:spPr bwMode="auto">
            <a:xfrm flipH="1">
              <a:off x="1590" y="3552"/>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75" name="Line 391"/>
            <p:cNvSpPr>
              <a:spLocks noChangeShapeType="1"/>
            </p:cNvSpPr>
            <p:nvPr/>
          </p:nvSpPr>
          <p:spPr bwMode="auto">
            <a:xfrm flipH="1" flipV="1">
              <a:off x="1685" y="3548"/>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378" name="Group 394"/>
          <p:cNvGrpSpPr>
            <a:grpSpLocks noChangeAspect="1"/>
          </p:cNvGrpSpPr>
          <p:nvPr/>
        </p:nvGrpSpPr>
        <p:grpSpPr bwMode="auto">
          <a:xfrm>
            <a:off x="2411760" y="6093296"/>
            <a:ext cx="1102614" cy="619101"/>
            <a:chOff x="1565" y="3835"/>
            <a:chExt cx="862" cy="484"/>
          </a:xfrm>
        </p:grpSpPr>
        <p:sp>
          <p:nvSpPr>
            <p:cNvPr id="42377" name="AutoShape 393"/>
            <p:cNvSpPr>
              <a:spLocks noChangeAspect="1" noChangeArrowheads="1" noTextEdit="1"/>
            </p:cNvSpPr>
            <p:nvPr/>
          </p:nvSpPr>
          <p:spPr bwMode="auto">
            <a:xfrm>
              <a:off x="1565" y="3835"/>
              <a:ext cx="862" cy="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379" name="Line 395"/>
            <p:cNvSpPr>
              <a:spLocks noChangeShapeType="1"/>
            </p:cNvSpPr>
            <p:nvPr/>
          </p:nvSpPr>
          <p:spPr bwMode="auto">
            <a:xfrm flipH="1">
              <a:off x="1901" y="3885"/>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80" name="Line 396"/>
            <p:cNvSpPr>
              <a:spLocks noChangeShapeType="1"/>
            </p:cNvSpPr>
            <p:nvPr/>
          </p:nvSpPr>
          <p:spPr bwMode="auto">
            <a:xfrm flipH="1" flipV="1">
              <a:off x="2000" y="3876"/>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81" name="Line 397"/>
            <p:cNvSpPr>
              <a:spLocks noChangeShapeType="1"/>
            </p:cNvSpPr>
            <p:nvPr/>
          </p:nvSpPr>
          <p:spPr bwMode="auto">
            <a:xfrm flipH="1" flipV="1">
              <a:off x="1992" y="3889"/>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82" name="Line 398"/>
            <p:cNvSpPr>
              <a:spLocks noChangeShapeType="1"/>
            </p:cNvSpPr>
            <p:nvPr/>
          </p:nvSpPr>
          <p:spPr bwMode="auto">
            <a:xfrm flipV="1">
              <a:off x="2091" y="3938"/>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83" name="Line 399"/>
            <p:cNvSpPr>
              <a:spLocks noChangeShapeType="1"/>
            </p:cNvSpPr>
            <p:nvPr/>
          </p:nvSpPr>
          <p:spPr bwMode="auto">
            <a:xfrm flipV="1">
              <a:off x="2000" y="4054"/>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84" name="Line 400"/>
            <p:cNvSpPr>
              <a:spLocks noChangeShapeType="1"/>
            </p:cNvSpPr>
            <p:nvPr/>
          </p:nvSpPr>
          <p:spPr bwMode="auto">
            <a:xfrm flipV="1">
              <a:off x="1992" y="4042"/>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85" name="Line 401"/>
            <p:cNvSpPr>
              <a:spLocks noChangeShapeType="1"/>
            </p:cNvSpPr>
            <p:nvPr/>
          </p:nvSpPr>
          <p:spPr bwMode="auto">
            <a:xfrm>
              <a:off x="1901" y="4050"/>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86" name="Line 402"/>
            <p:cNvSpPr>
              <a:spLocks noChangeShapeType="1"/>
            </p:cNvSpPr>
            <p:nvPr/>
          </p:nvSpPr>
          <p:spPr bwMode="auto">
            <a:xfrm>
              <a:off x="1897" y="3938"/>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87" name="Line 403"/>
            <p:cNvSpPr>
              <a:spLocks noChangeShapeType="1"/>
            </p:cNvSpPr>
            <p:nvPr/>
          </p:nvSpPr>
          <p:spPr bwMode="auto">
            <a:xfrm>
              <a:off x="1909" y="3938"/>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88" name="Line 404"/>
            <p:cNvSpPr>
              <a:spLocks noChangeShapeType="1"/>
            </p:cNvSpPr>
            <p:nvPr/>
          </p:nvSpPr>
          <p:spPr bwMode="auto">
            <a:xfrm flipH="1">
              <a:off x="2091" y="3885"/>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89" name="Line 405"/>
            <p:cNvSpPr>
              <a:spLocks noChangeShapeType="1"/>
            </p:cNvSpPr>
            <p:nvPr/>
          </p:nvSpPr>
          <p:spPr bwMode="auto">
            <a:xfrm flipH="1" flipV="1">
              <a:off x="2191" y="3876"/>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90" name="Line 406"/>
            <p:cNvSpPr>
              <a:spLocks noChangeShapeType="1"/>
            </p:cNvSpPr>
            <p:nvPr/>
          </p:nvSpPr>
          <p:spPr bwMode="auto">
            <a:xfrm flipH="1" flipV="1">
              <a:off x="2182" y="3889"/>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91" name="Line 407"/>
            <p:cNvSpPr>
              <a:spLocks noChangeShapeType="1"/>
            </p:cNvSpPr>
            <p:nvPr/>
          </p:nvSpPr>
          <p:spPr bwMode="auto">
            <a:xfrm flipV="1">
              <a:off x="2282" y="3938"/>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92" name="Line 408"/>
            <p:cNvSpPr>
              <a:spLocks noChangeShapeType="1"/>
            </p:cNvSpPr>
            <p:nvPr/>
          </p:nvSpPr>
          <p:spPr bwMode="auto">
            <a:xfrm flipV="1">
              <a:off x="2187" y="4050"/>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93" name="Line 409"/>
            <p:cNvSpPr>
              <a:spLocks noChangeShapeType="1"/>
            </p:cNvSpPr>
            <p:nvPr/>
          </p:nvSpPr>
          <p:spPr bwMode="auto">
            <a:xfrm>
              <a:off x="2091" y="4050"/>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94" name="Line 410"/>
            <p:cNvSpPr>
              <a:spLocks noChangeShapeType="1"/>
            </p:cNvSpPr>
            <p:nvPr/>
          </p:nvSpPr>
          <p:spPr bwMode="auto">
            <a:xfrm flipV="1">
              <a:off x="2195" y="410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95" name="Line 411"/>
            <p:cNvSpPr>
              <a:spLocks noChangeShapeType="1"/>
            </p:cNvSpPr>
            <p:nvPr/>
          </p:nvSpPr>
          <p:spPr bwMode="auto">
            <a:xfrm flipV="1">
              <a:off x="2182" y="410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96" name="Line 412"/>
            <p:cNvSpPr>
              <a:spLocks noChangeShapeType="1"/>
            </p:cNvSpPr>
            <p:nvPr/>
          </p:nvSpPr>
          <p:spPr bwMode="auto">
            <a:xfrm flipV="1">
              <a:off x="2091" y="4216"/>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97" name="Line 413"/>
            <p:cNvSpPr>
              <a:spLocks noChangeShapeType="1"/>
            </p:cNvSpPr>
            <p:nvPr/>
          </p:nvSpPr>
          <p:spPr bwMode="auto">
            <a:xfrm>
              <a:off x="1992" y="4220"/>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98" name="Line 414"/>
            <p:cNvSpPr>
              <a:spLocks noChangeShapeType="1"/>
            </p:cNvSpPr>
            <p:nvPr/>
          </p:nvSpPr>
          <p:spPr bwMode="auto">
            <a:xfrm>
              <a:off x="2000" y="4207"/>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399" name="Line 415"/>
            <p:cNvSpPr>
              <a:spLocks noChangeShapeType="1"/>
            </p:cNvSpPr>
            <p:nvPr/>
          </p:nvSpPr>
          <p:spPr bwMode="auto">
            <a:xfrm>
              <a:off x="1996" y="410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00" name="Line 416"/>
            <p:cNvSpPr>
              <a:spLocks noChangeShapeType="1"/>
            </p:cNvSpPr>
            <p:nvPr/>
          </p:nvSpPr>
          <p:spPr bwMode="auto">
            <a:xfrm flipH="1" flipV="1">
              <a:off x="2286" y="4042"/>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01" name="Line 417"/>
            <p:cNvSpPr>
              <a:spLocks noChangeShapeType="1"/>
            </p:cNvSpPr>
            <p:nvPr/>
          </p:nvSpPr>
          <p:spPr bwMode="auto">
            <a:xfrm flipH="1" flipV="1">
              <a:off x="2278" y="4054"/>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02" name="Line 418"/>
            <p:cNvSpPr>
              <a:spLocks noChangeShapeType="1"/>
            </p:cNvSpPr>
            <p:nvPr/>
          </p:nvSpPr>
          <p:spPr bwMode="auto">
            <a:xfrm flipV="1">
              <a:off x="2377" y="410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03" name="Line 419"/>
            <p:cNvSpPr>
              <a:spLocks noChangeShapeType="1"/>
            </p:cNvSpPr>
            <p:nvPr/>
          </p:nvSpPr>
          <p:spPr bwMode="auto">
            <a:xfrm flipV="1">
              <a:off x="2286" y="4220"/>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04" name="Line 420"/>
            <p:cNvSpPr>
              <a:spLocks noChangeShapeType="1"/>
            </p:cNvSpPr>
            <p:nvPr/>
          </p:nvSpPr>
          <p:spPr bwMode="auto">
            <a:xfrm flipV="1">
              <a:off x="2282" y="4207"/>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05" name="Line 421"/>
            <p:cNvSpPr>
              <a:spLocks noChangeShapeType="1"/>
            </p:cNvSpPr>
            <p:nvPr/>
          </p:nvSpPr>
          <p:spPr bwMode="auto">
            <a:xfrm>
              <a:off x="2187" y="4216"/>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06" name="Line 422"/>
            <p:cNvSpPr>
              <a:spLocks noChangeShapeType="1"/>
            </p:cNvSpPr>
            <p:nvPr/>
          </p:nvSpPr>
          <p:spPr bwMode="auto">
            <a:xfrm>
              <a:off x="1797" y="410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07" name="Line 423"/>
            <p:cNvSpPr>
              <a:spLocks noChangeShapeType="1"/>
            </p:cNvSpPr>
            <p:nvPr/>
          </p:nvSpPr>
          <p:spPr bwMode="auto">
            <a:xfrm>
              <a:off x="1810" y="410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08" name="Line 424"/>
            <p:cNvSpPr>
              <a:spLocks noChangeShapeType="1"/>
            </p:cNvSpPr>
            <p:nvPr/>
          </p:nvSpPr>
          <p:spPr bwMode="auto">
            <a:xfrm flipH="1">
              <a:off x="1805" y="4050"/>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09" name="Line 425"/>
            <p:cNvSpPr>
              <a:spLocks noChangeShapeType="1"/>
            </p:cNvSpPr>
            <p:nvPr/>
          </p:nvSpPr>
          <p:spPr bwMode="auto">
            <a:xfrm flipV="1">
              <a:off x="1710" y="4216"/>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10" name="Line 426"/>
            <p:cNvSpPr>
              <a:spLocks noChangeShapeType="1"/>
            </p:cNvSpPr>
            <p:nvPr/>
          </p:nvSpPr>
          <p:spPr bwMode="auto">
            <a:xfrm>
              <a:off x="1611" y="4220"/>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11" name="Line 427"/>
            <p:cNvSpPr>
              <a:spLocks noChangeShapeType="1"/>
            </p:cNvSpPr>
            <p:nvPr/>
          </p:nvSpPr>
          <p:spPr bwMode="auto">
            <a:xfrm>
              <a:off x="1615" y="4207"/>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12" name="Line 428"/>
            <p:cNvSpPr>
              <a:spLocks noChangeShapeType="1"/>
            </p:cNvSpPr>
            <p:nvPr/>
          </p:nvSpPr>
          <p:spPr bwMode="auto">
            <a:xfrm>
              <a:off x="1615" y="410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13" name="Line 429"/>
            <p:cNvSpPr>
              <a:spLocks noChangeShapeType="1"/>
            </p:cNvSpPr>
            <p:nvPr/>
          </p:nvSpPr>
          <p:spPr bwMode="auto">
            <a:xfrm flipH="1">
              <a:off x="1611" y="4042"/>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14" name="Line 430"/>
            <p:cNvSpPr>
              <a:spLocks noChangeShapeType="1"/>
            </p:cNvSpPr>
            <p:nvPr/>
          </p:nvSpPr>
          <p:spPr bwMode="auto">
            <a:xfrm flipH="1">
              <a:off x="1615" y="4054"/>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15" name="Line 431"/>
            <p:cNvSpPr>
              <a:spLocks noChangeShapeType="1"/>
            </p:cNvSpPr>
            <p:nvPr/>
          </p:nvSpPr>
          <p:spPr bwMode="auto">
            <a:xfrm flipH="1" flipV="1">
              <a:off x="1710" y="4050"/>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16" name="Line 432"/>
            <p:cNvSpPr>
              <a:spLocks noChangeShapeType="1"/>
            </p:cNvSpPr>
            <p:nvPr/>
          </p:nvSpPr>
          <p:spPr bwMode="auto">
            <a:xfrm>
              <a:off x="1805" y="4216"/>
              <a:ext cx="191" cy="1"/>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grpSp>
        <p:nvGrpSpPr>
          <p:cNvPr id="42419" name="Group 435"/>
          <p:cNvGrpSpPr>
            <a:grpSpLocks noChangeAspect="1"/>
          </p:cNvGrpSpPr>
          <p:nvPr/>
        </p:nvGrpSpPr>
        <p:grpSpPr bwMode="auto">
          <a:xfrm>
            <a:off x="179512" y="5733256"/>
            <a:ext cx="992596" cy="741016"/>
            <a:chOff x="0" y="3521"/>
            <a:chExt cx="868" cy="648"/>
          </a:xfrm>
        </p:grpSpPr>
        <p:sp>
          <p:nvSpPr>
            <p:cNvPr id="42418" name="AutoShape 434"/>
            <p:cNvSpPr>
              <a:spLocks noChangeAspect="1" noChangeArrowheads="1" noTextEdit="1"/>
            </p:cNvSpPr>
            <p:nvPr/>
          </p:nvSpPr>
          <p:spPr bwMode="auto">
            <a:xfrm>
              <a:off x="0" y="3521"/>
              <a:ext cx="868" cy="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p>
          </p:txBody>
        </p:sp>
        <p:sp>
          <p:nvSpPr>
            <p:cNvPr id="42420" name="Line 436"/>
            <p:cNvSpPr>
              <a:spLocks noChangeShapeType="1"/>
            </p:cNvSpPr>
            <p:nvPr/>
          </p:nvSpPr>
          <p:spPr bwMode="auto">
            <a:xfrm flipH="1">
              <a:off x="141" y="3727"/>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21" name="Line 437"/>
            <p:cNvSpPr>
              <a:spLocks noChangeShapeType="1"/>
            </p:cNvSpPr>
            <p:nvPr/>
          </p:nvSpPr>
          <p:spPr bwMode="auto">
            <a:xfrm flipH="1">
              <a:off x="150" y="3740"/>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22" name="Line 438"/>
            <p:cNvSpPr>
              <a:spLocks noChangeShapeType="1"/>
            </p:cNvSpPr>
            <p:nvPr/>
          </p:nvSpPr>
          <p:spPr bwMode="auto">
            <a:xfrm flipH="1" flipV="1">
              <a:off x="241" y="3736"/>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23" name="Line 439"/>
            <p:cNvSpPr>
              <a:spLocks noChangeShapeType="1"/>
            </p:cNvSpPr>
            <p:nvPr/>
          </p:nvSpPr>
          <p:spPr bwMode="auto">
            <a:xfrm flipV="1">
              <a:off x="345" y="378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24" name="Line 440"/>
            <p:cNvSpPr>
              <a:spLocks noChangeShapeType="1"/>
            </p:cNvSpPr>
            <p:nvPr/>
          </p:nvSpPr>
          <p:spPr bwMode="auto">
            <a:xfrm flipV="1">
              <a:off x="332" y="378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25" name="Line 441"/>
            <p:cNvSpPr>
              <a:spLocks noChangeShapeType="1"/>
            </p:cNvSpPr>
            <p:nvPr/>
          </p:nvSpPr>
          <p:spPr bwMode="auto">
            <a:xfrm flipV="1">
              <a:off x="241" y="3901"/>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26" name="Line 442"/>
            <p:cNvSpPr>
              <a:spLocks noChangeShapeType="1"/>
            </p:cNvSpPr>
            <p:nvPr/>
          </p:nvSpPr>
          <p:spPr bwMode="auto">
            <a:xfrm>
              <a:off x="141" y="390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27" name="Line 443"/>
            <p:cNvSpPr>
              <a:spLocks noChangeShapeType="1"/>
            </p:cNvSpPr>
            <p:nvPr/>
          </p:nvSpPr>
          <p:spPr bwMode="auto">
            <a:xfrm>
              <a:off x="150" y="3892"/>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28" name="Line 444"/>
            <p:cNvSpPr>
              <a:spLocks noChangeShapeType="1"/>
            </p:cNvSpPr>
            <p:nvPr/>
          </p:nvSpPr>
          <p:spPr bwMode="auto">
            <a:xfrm>
              <a:off x="145" y="378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29" name="Line 445"/>
            <p:cNvSpPr>
              <a:spLocks noChangeShapeType="1"/>
            </p:cNvSpPr>
            <p:nvPr/>
          </p:nvSpPr>
          <p:spPr bwMode="auto">
            <a:xfrm flipH="1">
              <a:off x="336" y="3736"/>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30" name="Line 446"/>
            <p:cNvSpPr>
              <a:spLocks noChangeShapeType="1"/>
            </p:cNvSpPr>
            <p:nvPr/>
          </p:nvSpPr>
          <p:spPr bwMode="auto">
            <a:xfrm flipH="1" flipV="1">
              <a:off x="436" y="3727"/>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31" name="Line 447"/>
            <p:cNvSpPr>
              <a:spLocks noChangeShapeType="1"/>
            </p:cNvSpPr>
            <p:nvPr/>
          </p:nvSpPr>
          <p:spPr bwMode="auto">
            <a:xfrm flipH="1" flipV="1">
              <a:off x="428" y="3740"/>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32" name="Line 448"/>
            <p:cNvSpPr>
              <a:spLocks noChangeShapeType="1"/>
            </p:cNvSpPr>
            <p:nvPr/>
          </p:nvSpPr>
          <p:spPr bwMode="auto">
            <a:xfrm flipV="1">
              <a:off x="527" y="378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33" name="Line 449"/>
            <p:cNvSpPr>
              <a:spLocks noChangeShapeType="1"/>
            </p:cNvSpPr>
            <p:nvPr/>
          </p:nvSpPr>
          <p:spPr bwMode="auto">
            <a:xfrm flipV="1">
              <a:off x="436" y="390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34" name="Line 450"/>
            <p:cNvSpPr>
              <a:spLocks noChangeShapeType="1"/>
            </p:cNvSpPr>
            <p:nvPr/>
          </p:nvSpPr>
          <p:spPr bwMode="auto">
            <a:xfrm flipV="1">
              <a:off x="428" y="3892"/>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35" name="Line 451"/>
            <p:cNvSpPr>
              <a:spLocks noChangeShapeType="1"/>
            </p:cNvSpPr>
            <p:nvPr/>
          </p:nvSpPr>
          <p:spPr bwMode="auto">
            <a:xfrm>
              <a:off x="336" y="3901"/>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36" name="Line 452"/>
            <p:cNvSpPr>
              <a:spLocks noChangeShapeType="1"/>
            </p:cNvSpPr>
            <p:nvPr/>
          </p:nvSpPr>
          <p:spPr bwMode="auto">
            <a:xfrm flipH="1">
              <a:off x="527" y="3736"/>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37" name="Line 453"/>
            <p:cNvSpPr>
              <a:spLocks noChangeShapeType="1"/>
            </p:cNvSpPr>
            <p:nvPr/>
          </p:nvSpPr>
          <p:spPr bwMode="auto">
            <a:xfrm flipH="1" flipV="1">
              <a:off x="627" y="3727"/>
              <a:ext cx="96"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38" name="Line 454"/>
            <p:cNvSpPr>
              <a:spLocks noChangeShapeType="1"/>
            </p:cNvSpPr>
            <p:nvPr/>
          </p:nvSpPr>
          <p:spPr bwMode="auto">
            <a:xfrm flipH="1" flipV="1">
              <a:off x="619" y="3740"/>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39" name="Line 455"/>
            <p:cNvSpPr>
              <a:spLocks noChangeShapeType="1"/>
            </p:cNvSpPr>
            <p:nvPr/>
          </p:nvSpPr>
          <p:spPr bwMode="auto">
            <a:xfrm flipV="1">
              <a:off x="723" y="3789"/>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40" name="Line 456"/>
            <p:cNvSpPr>
              <a:spLocks noChangeShapeType="1"/>
            </p:cNvSpPr>
            <p:nvPr/>
          </p:nvSpPr>
          <p:spPr bwMode="auto">
            <a:xfrm flipV="1">
              <a:off x="627" y="3905"/>
              <a:ext cx="96"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41" name="Line 457"/>
            <p:cNvSpPr>
              <a:spLocks noChangeShapeType="1"/>
            </p:cNvSpPr>
            <p:nvPr/>
          </p:nvSpPr>
          <p:spPr bwMode="auto">
            <a:xfrm flipV="1">
              <a:off x="619" y="3892"/>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42" name="Line 458"/>
            <p:cNvSpPr>
              <a:spLocks noChangeShapeType="1"/>
            </p:cNvSpPr>
            <p:nvPr/>
          </p:nvSpPr>
          <p:spPr bwMode="auto">
            <a:xfrm>
              <a:off x="527" y="3901"/>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43" name="Line 459"/>
            <p:cNvSpPr>
              <a:spLocks noChangeShapeType="1"/>
            </p:cNvSpPr>
            <p:nvPr/>
          </p:nvSpPr>
          <p:spPr bwMode="auto">
            <a:xfrm>
              <a:off x="623" y="362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44" name="Line 460"/>
            <p:cNvSpPr>
              <a:spLocks noChangeShapeType="1"/>
            </p:cNvSpPr>
            <p:nvPr/>
          </p:nvSpPr>
          <p:spPr bwMode="auto">
            <a:xfrm flipH="1">
              <a:off x="623" y="3562"/>
              <a:ext cx="95" cy="58"/>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45" name="Line 461"/>
            <p:cNvSpPr>
              <a:spLocks noChangeShapeType="1"/>
            </p:cNvSpPr>
            <p:nvPr/>
          </p:nvSpPr>
          <p:spPr bwMode="auto">
            <a:xfrm flipH="1">
              <a:off x="627" y="3575"/>
              <a:ext cx="96" cy="57"/>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46" name="Line 462"/>
            <p:cNvSpPr>
              <a:spLocks noChangeShapeType="1"/>
            </p:cNvSpPr>
            <p:nvPr/>
          </p:nvSpPr>
          <p:spPr bwMode="auto">
            <a:xfrm flipH="1" flipV="1">
              <a:off x="723" y="3571"/>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47" name="Line 463"/>
            <p:cNvSpPr>
              <a:spLocks noChangeShapeType="1"/>
            </p:cNvSpPr>
            <p:nvPr/>
          </p:nvSpPr>
          <p:spPr bwMode="auto">
            <a:xfrm flipV="1">
              <a:off x="822" y="362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48" name="Line 464"/>
            <p:cNvSpPr>
              <a:spLocks noChangeShapeType="1"/>
            </p:cNvSpPr>
            <p:nvPr/>
          </p:nvSpPr>
          <p:spPr bwMode="auto">
            <a:xfrm flipV="1">
              <a:off x="810" y="362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49" name="Line 465"/>
            <p:cNvSpPr>
              <a:spLocks noChangeShapeType="1"/>
            </p:cNvSpPr>
            <p:nvPr/>
          </p:nvSpPr>
          <p:spPr bwMode="auto">
            <a:xfrm flipV="1">
              <a:off x="723" y="3736"/>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50" name="Line 466"/>
            <p:cNvSpPr>
              <a:spLocks noChangeShapeType="1"/>
            </p:cNvSpPr>
            <p:nvPr/>
          </p:nvSpPr>
          <p:spPr bwMode="auto">
            <a:xfrm flipV="1">
              <a:off x="241" y="395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51" name="Line 467"/>
            <p:cNvSpPr>
              <a:spLocks noChangeShapeType="1"/>
            </p:cNvSpPr>
            <p:nvPr/>
          </p:nvSpPr>
          <p:spPr bwMode="auto">
            <a:xfrm flipV="1">
              <a:off x="150" y="4070"/>
              <a:ext cx="95" cy="54"/>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52" name="Line 468"/>
            <p:cNvSpPr>
              <a:spLocks noChangeShapeType="1"/>
            </p:cNvSpPr>
            <p:nvPr/>
          </p:nvSpPr>
          <p:spPr bwMode="auto">
            <a:xfrm flipV="1">
              <a:off x="145" y="4058"/>
              <a:ext cx="96"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53" name="Line 469"/>
            <p:cNvSpPr>
              <a:spLocks noChangeShapeType="1"/>
            </p:cNvSpPr>
            <p:nvPr/>
          </p:nvSpPr>
          <p:spPr bwMode="auto">
            <a:xfrm>
              <a:off x="50" y="4066"/>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54" name="Line 470"/>
            <p:cNvSpPr>
              <a:spLocks noChangeShapeType="1"/>
            </p:cNvSpPr>
            <p:nvPr/>
          </p:nvSpPr>
          <p:spPr bwMode="auto">
            <a:xfrm>
              <a:off x="42" y="395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55" name="Line 471"/>
            <p:cNvSpPr>
              <a:spLocks noChangeShapeType="1"/>
            </p:cNvSpPr>
            <p:nvPr/>
          </p:nvSpPr>
          <p:spPr bwMode="auto">
            <a:xfrm>
              <a:off x="54" y="3954"/>
              <a:ext cx="1" cy="112"/>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sp>
          <p:nvSpPr>
            <p:cNvPr id="42456" name="Line 472"/>
            <p:cNvSpPr>
              <a:spLocks noChangeShapeType="1"/>
            </p:cNvSpPr>
            <p:nvPr/>
          </p:nvSpPr>
          <p:spPr bwMode="auto">
            <a:xfrm flipH="1">
              <a:off x="50" y="3901"/>
              <a:ext cx="95" cy="53"/>
            </a:xfrm>
            <a:prstGeom prst="line">
              <a:avLst/>
            </a:prstGeom>
            <a:noFill/>
            <a:ln w="635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cs-CZ"/>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 mikrobiální degradace halogenovaných </a:t>
            </a:r>
            <a:r>
              <a:rPr lang="cs-CZ" dirty="0" err="1" smtClean="0"/>
              <a:t>OPs</a:t>
            </a:r>
            <a:endParaRPr lang="cs-CZ" dirty="0"/>
          </a:p>
        </p:txBody>
      </p:sp>
      <p:pic>
        <p:nvPicPr>
          <p:cNvPr id="161794" name="Picture 2"/>
          <p:cNvPicPr>
            <a:picLocks noChangeAspect="1" noChangeArrowheads="1"/>
          </p:cNvPicPr>
          <p:nvPr/>
        </p:nvPicPr>
        <p:blipFill>
          <a:blip r:embed="rId2" cstate="print"/>
          <a:srcRect/>
          <a:stretch>
            <a:fillRect/>
          </a:stretch>
        </p:blipFill>
        <p:spPr bwMode="auto">
          <a:xfrm>
            <a:off x="0" y="1916832"/>
            <a:ext cx="9108704" cy="3437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5867400" cy="928688"/>
          </a:xfrm>
        </p:spPr>
        <p:txBody>
          <a:bodyPr/>
          <a:lstStyle/>
          <a:p>
            <a:pPr>
              <a:defRPr/>
            </a:pPr>
            <a:r>
              <a:rPr lang="cs-CZ" dirty="0" smtClean="0"/>
              <a:t>Příklad - mikrobiální degradace </a:t>
            </a:r>
            <a:r>
              <a:rPr lang="cs-CZ" dirty="0" err="1" smtClean="0"/>
              <a:t>chlorfenolů</a:t>
            </a:r>
            <a:endParaRPr lang="cs-CZ" dirty="0"/>
          </a:p>
        </p:txBody>
      </p:sp>
      <p:sp>
        <p:nvSpPr>
          <p:cNvPr id="60419" name="Zástupný symbol pro obsah 7"/>
          <p:cNvSpPr>
            <a:spLocks noGrp="1"/>
          </p:cNvSpPr>
          <p:nvPr>
            <p:ph idx="1"/>
          </p:nvPr>
        </p:nvSpPr>
        <p:spPr>
          <a:xfrm>
            <a:off x="250825" y="1052513"/>
            <a:ext cx="4826000" cy="5256212"/>
          </a:xfrm>
        </p:spPr>
        <p:txBody>
          <a:bodyPr/>
          <a:lstStyle/>
          <a:p>
            <a:r>
              <a:rPr lang="cs-CZ" sz="1600" smtClean="0"/>
              <a:t>dominují aerobní a anaerobní biodegradační procesy: oxidační procesy působením monooxygenáz a hydroxyláz; redukční dehalogenace působením dehalogenáz</a:t>
            </a:r>
          </a:p>
          <a:p>
            <a:endParaRPr lang="cs-CZ" sz="1600" smtClean="0"/>
          </a:p>
          <a:p>
            <a:r>
              <a:rPr lang="cs-CZ" sz="1600" smtClean="0"/>
              <a:t>biodegradabilita klesá v tomto pořadí:</a:t>
            </a:r>
          </a:p>
          <a:p>
            <a:r>
              <a:rPr lang="cs-CZ" sz="1600" smtClean="0"/>
              <a:t>2,4 &gt; 4 &gt; 3,5 &gt; 2,6 &gt; 3 nebo 5 nebo 2</a:t>
            </a:r>
          </a:p>
          <a:p>
            <a:r>
              <a:rPr lang="cs-CZ" sz="1600" smtClean="0"/>
              <a:t>trichlorfenoly 2,3,6-, 2,4,5-, 3,4,5- jsou biodegradabilní pouze za aerobních podmínek </a:t>
            </a:r>
          </a:p>
          <a:p>
            <a:r>
              <a:rPr lang="cs-CZ" sz="1600" smtClean="0"/>
              <a:t>méně chlorované fenoly, včetně monochlorovaných jsou více rezistentní než pentachlorfenol (PeCP) vůči biodegradačnímu potenciálu aklimatizované PeCP degradující bakteriální kultury </a:t>
            </a:r>
          </a:p>
          <a:p>
            <a:r>
              <a:rPr lang="cs-CZ" sz="1600" smtClean="0"/>
              <a:t>v tomto případě zvýšení stupně chlorace nevede ke zvýšení perzistence </a:t>
            </a:r>
          </a:p>
          <a:p>
            <a:r>
              <a:rPr lang="cs-CZ" sz="1600" smtClean="0"/>
              <a:t>obecně ale lze potvrdit, že chlorace v pozicích 3 a 5 zvyšuje perzistenci</a:t>
            </a:r>
          </a:p>
          <a:p>
            <a:r>
              <a:rPr lang="cs-CZ" sz="1600" smtClean="0"/>
              <a:t> </a:t>
            </a:r>
          </a:p>
          <a:p>
            <a:endParaRPr lang="cs-CZ" sz="1600" smtClean="0"/>
          </a:p>
        </p:txBody>
      </p:sp>
      <p:pic>
        <p:nvPicPr>
          <p:cNvPr id="60420" name="Picture 2"/>
          <p:cNvPicPr>
            <a:picLocks noChangeAspect="1" noChangeArrowheads="1"/>
          </p:cNvPicPr>
          <p:nvPr/>
        </p:nvPicPr>
        <p:blipFill>
          <a:blip r:embed="rId2" cstate="print"/>
          <a:srcRect/>
          <a:stretch>
            <a:fillRect/>
          </a:stretch>
        </p:blipFill>
        <p:spPr bwMode="auto">
          <a:xfrm>
            <a:off x="5084763" y="3932238"/>
            <a:ext cx="4057650" cy="2924175"/>
          </a:xfrm>
          <a:prstGeom prst="rect">
            <a:avLst/>
          </a:prstGeom>
          <a:noFill/>
          <a:ln w="9525">
            <a:solidFill>
              <a:srgbClr val="000000"/>
            </a:solidFill>
            <a:miter lim="800000"/>
            <a:headEnd/>
            <a:tailEnd/>
          </a:ln>
        </p:spPr>
      </p:pic>
      <p:pic>
        <p:nvPicPr>
          <p:cNvPr id="60421" name="Picture 3"/>
          <p:cNvPicPr>
            <a:picLocks noChangeAspect="1" noChangeArrowheads="1"/>
          </p:cNvPicPr>
          <p:nvPr/>
        </p:nvPicPr>
        <p:blipFill>
          <a:blip r:embed="rId3" cstate="print"/>
          <a:srcRect/>
          <a:stretch>
            <a:fillRect/>
          </a:stretch>
        </p:blipFill>
        <p:spPr bwMode="auto">
          <a:xfrm>
            <a:off x="6029325" y="0"/>
            <a:ext cx="3113088" cy="38608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2" cstate="print"/>
          <a:srcRect l="1332" t="7464" b="1623"/>
          <a:stretch>
            <a:fillRect/>
          </a:stretch>
        </p:blipFill>
        <p:spPr bwMode="auto">
          <a:xfrm rot="10800000">
            <a:off x="0" y="908720"/>
            <a:ext cx="6588224" cy="4032448"/>
          </a:xfrm>
          <a:prstGeom prst="rect">
            <a:avLst/>
          </a:prstGeom>
          <a:noFill/>
          <a:ln w="9525">
            <a:noFill/>
            <a:miter lim="800000"/>
            <a:headEnd/>
            <a:tailEnd/>
          </a:ln>
        </p:spPr>
      </p:pic>
      <p:sp>
        <p:nvSpPr>
          <p:cNvPr id="2" name="Nadpis 1"/>
          <p:cNvSpPr>
            <a:spLocks noGrp="1"/>
          </p:cNvSpPr>
          <p:nvPr>
            <p:ph type="title"/>
          </p:nvPr>
        </p:nvSpPr>
        <p:spPr/>
        <p:txBody>
          <a:bodyPr/>
          <a:lstStyle/>
          <a:p>
            <a:pPr>
              <a:defRPr/>
            </a:pPr>
            <a:r>
              <a:rPr lang="cs-CZ" dirty="0" smtClean="0"/>
              <a:t>Příklad - mikrobiální degradace PCBs</a:t>
            </a:r>
            <a:endParaRPr lang="cs-CZ" dirty="0"/>
          </a:p>
        </p:txBody>
      </p:sp>
      <p:pic>
        <p:nvPicPr>
          <p:cNvPr id="55299" name="Picture 2"/>
          <p:cNvPicPr>
            <a:picLocks noChangeAspect="1" noChangeArrowheads="1"/>
          </p:cNvPicPr>
          <p:nvPr/>
        </p:nvPicPr>
        <p:blipFill>
          <a:blip r:embed="rId3" cstate="print"/>
          <a:srcRect/>
          <a:stretch>
            <a:fillRect/>
          </a:stretch>
        </p:blipFill>
        <p:spPr bwMode="auto">
          <a:xfrm>
            <a:off x="3563887" y="4077072"/>
            <a:ext cx="5578525" cy="27809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DDT</a:t>
            </a:r>
            <a:endParaRPr lang="cs-CZ" dirty="0"/>
          </a:p>
        </p:txBody>
      </p:sp>
      <p:pic>
        <p:nvPicPr>
          <p:cNvPr id="59395" name="Picture 2"/>
          <p:cNvPicPr>
            <a:picLocks noChangeAspect="1" noChangeArrowheads="1"/>
          </p:cNvPicPr>
          <p:nvPr/>
        </p:nvPicPr>
        <p:blipFill>
          <a:blip r:embed="rId2" cstate="print"/>
          <a:srcRect l="22865" t="1241" r="2705" b="3223"/>
          <a:stretch>
            <a:fillRect/>
          </a:stretch>
        </p:blipFill>
        <p:spPr bwMode="auto">
          <a:xfrm>
            <a:off x="3924300" y="949325"/>
            <a:ext cx="5218113" cy="5908675"/>
          </a:xfrm>
          <a:prstGeom prst="rect">
            <a:avLst/>
          </a:prstGeom>
          <a:noFill/>
          <a:ln w="9525">
            <a:solidFill>
              <a:srgbClr val="000000"/>
            </a:solidFill>
            <a:miter lim="800000"/>
            <a:headEnd/>
            <a:tailEnd/>
          </a:ln>
        </p:spPr>
      </p:pic>
      <p:sp>
        <p:nvSpPr>
          <p:cNvPr id="6" name="Obdélník 5"/>
          <p:cNvSpPr/>
          <p:nvPr/>
        </p:nvSpPr>
        <p:spPr>
          <a:xfrm>
            <a:off x="179388" y="1125538"/>
            <a:ext cx="5329237" cy="738187"/>
          </a:xfrm>
          <a:prstGeom prst="rect">
            <a:avLst/>
          </a:prstGeom>
          <a:solidFill>
            <a:schemeClr val="accent3">
              <a:lumMod val="20000"/>
              <a:lumOff val="80000"/>
            </a:schemeClr>
          </a:solidFill>
          <a:ln>
            <a:solidFill>
              <a:srgbClr val="000000"/>
            </a:solidFill>
          </a:ln>
        </p:spPr>
        <p:txBody>
          <a:bodyPr>
            <a:spAutoFit/>
          </a:bodyPr>
          <a:lstStyle/>
          <a:p>
            <a:pPr>
              <a:defRPr/>
            </a:pPr>
            <a:r>
              <a:rPr lang="cs-CZ" sz="1400" b="0" dirty="0"/>
              <a:t>p, </a:t>
            </a:r>
            <a:r>
              <a:rPr lang="cs-CZ" sz="1400" b="0" dirty="0" err="1"/>
              <a:t>p</a:t>
            </a:r>
            <a:r>
              <a:rPr lang="cs-CZ" sz="1400" b="0" dirty="0"/>
              <a:t>´-DDT (4,4’-DDT) = 1,1,1-</a:t>
            </a:r>
            <a:r>
              <a:rPr lang="cs-CZ" sz="1400" b="0" dirty="0" err="1"/>
              <a:t>trichlor</a:t>
            </a:r>
            <a:r>
              <a:rPr lang="cs-CZ" sz="1400" b="0" dirty="0"/>
              <a:t>-2,2-bis(4-</a:t>
            </a:r>
            <a:r>
              <a:rPr lang="cs-CZ" sz="1400" b="0" dirty="0" err="1"/>
              <a:t>chlorfenyl</a:t>
            </a:r>
            <a:r>
              <a:rPr lang="cs-CZ" sz="1400" b="0" dirty="0"/>
              <a:t>)</a:t>
            </a:r>
            <a:r>
              <a:rPr lang="cs-CZ" sz="1400" b="0" dirty="0" err="1"/>
              <a:t>ethan</a:t>
            </a:r>
            <a:r>
              <a:rPr lang="cs-CZ" sz="1400" b="0" dirty="0"/>
              <a:t> p,p´-DDE = 1,1-</a:t>
            </a:r>
            <a:r>
              <a:rPr lang="cs-CZ" sz="1400" b="0" dirty="0" err="1"/>
              <a:t>dichlor</a:t>
            </a:r>
            <a:r>
              <a:rPr lang="cs-CZ" sz="1400" b="0" dirty="0"/>
              <a:t>-2,2-bis(4-</a:t>
            </a:r>
            <a:r>
              <a:rPr lang="cs-CZ" sz="1400" b="0" dirty="0" err="1"/>
              <a:t>chlorofenyl</a:t>
            </a:r>
            <a:r>
              <a:rPr lang="cs-CZ" sz="1400" b="0" dirty="0"/>
              <a:t>)</a:t>
            </a:r>
            <a:r>
              <a:rPr lang="cs-CZ" sz="1400" b="0" dirty="0" err="1"/>
              <a:t>ethylen</a:t>
            </a:r>
            <a:r>
              <a:rPr lang="cs-CZ" sz="1400" b="0" dirty="0"/>
              <a:t> 	</a:t>
            </a:r>
          </a:p>
          <a:p>
            <a:pPr>
              <a:defRPr/>
            </a:pPr>
            <a:r>
              <a:rPr lang="cs-CZ" sz="1400" b="0" dirty="0"/>
              <a:t>p,p´-DDD = 1,1-</a:t>
            </a:r>
            <a:r>
              <a:rPr lang="cs-CZ" sz="1400" b="0" dirty="0" err="1"/>
              <a:t>dichloro</a:t>
            </a:r>
            <a:r>
              <a:rPr lang="cs-CZ" sz="1400" b="0" dirty="0"/>
              <a:t>-2,2-bis(4-</a:t>
            </a:r>
            <a:r>
              <a:rPr lang="cs-CZ" sz="1400" b="0" dirty="0" err="1"/>
              <a:t>chlorophe</a:t>
            </a:r>
            <a:r>
              <a:rPr lang="cs-CZ" sz="1400" b="0" dirty="0"/>
              <a:t>-</a:t>
            </a:r>
            <a:r>
              <a:rPr lang="cs-CZ" sz="1400" b="0" dirty="0" err="1"/>
              <a:t>nyl</a:t>
            </a:r>
            <a:r>
              <a:rPr lang="cs-CZ" sz="1400" b="0" dirty="0"/>
              <a:t>)</a:t>
            </a:r>
            <a:r>
              <a:rPr lang="cs-CZ" sz="1400" b="0" dirty="0" err="1"/>
              <a:t>ethane</a:t>
            </a:r>
            <a:endParaRPr lang="cs-CZ" sz="1400" b="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HCHs</a:t>
            </a:r>
            <a:endParaRPr lang="cs-CZ" dirty="0"/>
          </a:p>
        </p:txBody>
      </p:sp>
      <p:sp>
        <p:nvSpPr>
          <p:cNvPr id="61443" name="Zástupný symbol pro obsah 2"/>
          <p:cNvSpPr>
            <a:spLocks noGrp="1"/>
          </p:cNvSpPr>
          <p:nvPr>
            <p:ph idx="1"/>
          </p:nvPr>
        </p:nvSpPr>
        <p:spPr>
          <a:xfrm>
            <a:off x="250825" y="1052513"/>
            <a:ext cx="8642350" cy="5256212"/>
          </a:xfrm>
        </p:spPr>
        <p:txBody>
          <a:bodyPr/>
          <a:lstStyle/>
          <a:p>
            <a:r>
              <a:rPr lang="cs-CZ" sz="1600" smtClean="0"/>
              <a:t>Izomery HCH jsou relativně chemicky stálé látky lipofilní povahy. </a:t>
            </a:r>
          </a:p>
          <a:p>
            <a:r>
              <a:rPr lang="cs-CZ" sz="1600" smtClean="0"/>
              <a:t>Postupnou mikrobiální dechlorací jsou převáděny na trichlorbenzeny a tetrachlorbenzeny </a:t>
            </a:r>
          </a:p>
          <a:p>
            <a:endParaRPr lang="cs-CZ" sz="1600" smtClean="0"/>
          </a:p>
        </p:txBody>
      </p:sp>
      <p:pic>
        <p:nvPicPr>
          <p:cNvPr id="61444" name="Picture 2" descr="http://accessscience.com/loadBinary.aspx?aID=7020&amp;filename=YB040960FG0020.gif"/>
          <p:cNvPicPr>
            <a:picLocks noChangeAspect="1" noChangeArrowheads="1"/>
          </p:cNvPicPr>
          <p:nvPr/>
        </p:nvPicPr>
        <p:blipFill>
          <a:blip r:embed="rId2" cstate="print"/>
          <a:srcRect/>
          <a:stretch>
            <a:fillRect/>
          </a:stretch>
        </p:blipFill>
        <p:spPr bwMode="auto">
          <a:xfrm>
            <a:off x="1187450" y="1773238"/>
            <a:ext cx="7286625" cy="48641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5652120" cy="654050"/>
          </a:xfrm>
        </p:spPr>
        <p:txBody>
          <a:bodyPr/>
          <a:lstStyle/>
          <a:p>
            <a:r>
              <a:rPr lang="cs-CZ" dirty="0" smtClean="0"/>
              <a:t>Příklad - mikrobiální degradace </a:t>
            </a:r>
            <a:r>
              <a:rPr lang="cs-CZ" dirty="0" err="1" smtClean="0"/>
              <a:t>CBs</a:t>
            </a:r>
            <a:endParaRPr lang="cs-CZ" dirty="0"/>
          </a:p>
        </p:txBody>
      </p:sp>
      <p:grpSp>
        <p:nvGrpSpPr>
          <p:cNvPr id="6" name="Skupina 5"/>
          <p:cNvGrpSpPr/>
          <p:nvPr/>
        </p:nvGrpSpPr>
        <p:grpSpPr>
          <a:xfrm>
            <a:off x="0" y="980728"/>
            <a:ext cx="4211960" cy="2923357"/>
            <a:chOff x="0" y="980728"/>
            <a:chExt cx="7092280" cy="4855812"/>
          </a:xfrm>
        </p:grpSpPr>
        <p:pic>
          <p:nvPicPr>
            <p:cNvPr id="139266" name="Picture 2"/>
            <p:cNvPicPr>
              <a:picLocks noChangeAspect="1" noChangeArrowheads="1"/>
            </p:cNvPicPr>
            <p:nvPr/>
          </p:nvPicPr>
          <p:blipFill>
            <a:blip r:embed="rId2" cstate="print"/>
            <a:srcRect/>
            <a:stretch>
              <a:fillRect/>
            </a:stretch>
          </p:blipFill>
          <p:spPr bwMode="auto">
            <a:xfrm>
              <a:off x="0" y="980728"/>
              <a:ext cx="7092280" cy="2124858"/>
            </a:xfrm>
            <a:prstGeom prst="rect">
              <a:avLst/>
            </a:prstGeom>
            <a:noFill/>
            <a:ln w="9525">
              <a:noFill/>
              <a:miter lim="800000"/>
              <a:headEnd/>
              <a:tailEnd/>
            </a:ln>
          </p:spPr>
        </p:pic>
        <p:pic>
          <p:nvPicPr>
            <p:cNvPr id="139267" name="Picture 3"/>
            <p:cNvPicPr>
              <a:picLocks noChangeAspect="1" noChangeArrowheads="1"/>
            </p:cNvPicPr>
            <p:nvPr/>
          </p:nvPicPr>
          <p:blipFill>
            <a:blip r:embed="rId3" cstate="print"/>
            <a:srcRect/>
            <a:stretch>
              <a:fillRect/>
            </a:stretch>
          </p:blipFill>
          <p:spPr bwMode="auto">
            <a:xfrm>
              <a:off x="0" y="3068960"/>
              <a:ext cx="7092280" cy="2767580"/>
            </a:xfrm>
            <a:prstGeom prst="rect">
              <a:avLst/>
            </a:prstGeom>
            <a:noFill/>
            <a:ln w="9525">
              <a:noFill/>
              <a:miter lim="800000"/>
              <a:headEnd/>
              <a:tailEnd/>
            </a:ln>
          </p:spPr>
        </p:pic>
      </p:grpSp>
      <p:pic>
        <p:nvPicPr>
          <p:cNvPr id="153602" name="Picture 2" descr="http://umbbd.msi.umn.edu/cb/cb_map.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48064" y="-1"/>
            <a:ext cx="3994349" cy="4902157"/>
          </a:xfrm>
          <a:prstGeom prst="rect">
            <a:avLst/>
          </a:prstGeom>
          <a:noFill/>
          <a:ln>
            <a:solidFill>
              <a:schemeClr val="accent1"/>
            </a:solidFill>
          </a:ln>
        </p:spPr>
      </p:pic>
      <p:pic>
        <p:nvPicPr>
          <p:cNvPr id="153604" name="Picture 4" descr="http://riodb.ibase.aist.go.jp/dbefc/nirefate/bio/CBZs.gif"/>
          <p:cNvPicPr>
            <a:picLocks noChangeAspect="1" noChangeArrowheads="1"/>
          </p:cNvPicPr>
          <p:nvPr/>
        </p:nvPicPr>
        <p:blipFill>
          <a:blip r:embed="rId5" cstate="print"/>
          <a:srcRect/>
          <a:stretch>
            <a:fillRect/>
          </a:stretch>
        </p:blipFill>
        <p:spPr bwMode="auto">
          <a:xfrm>
            <a:off x="179512" y="3877715"/>
            <a:ext cx="6408712" cy="2978697"/>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dioxinů</a:t>
            </a:r>
            <a:endParaRPr lang="cs-CZ" dirty="0"/>
          </a:p>
        </p:txBody>
      </p:sp>
      <p:pic>
        <p:nvPicPr>
          <p:cNvPr id="56323" name="Picture 2"/>
          <p:cNvPicPr>
            <a:picLocks noChangeAspect="1" noChangeArrowheads="1"/>
          </p:cNvPicPr>
          <p:nvPr/>
        </p:nvPicPr>
        <p:blipFill>
          <a:blip r:embed="rId2" cstate="print"/>
          <a:srcRect/>
          <a:stretch>
            <a:fillRect/>
          </a:stretch>
        </p:blipFill>
        <p:spPr bwMode="auto">
          <a:xfrm>
            <a:off x="0" y="981075"/>
            <a:ext cx="9142413" cy="5875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 mikrobiální degradace 2,4-D a 2,4,5-T</a:t>
            </a:r>
            <a:endParaRPr lang="cs-CZ" dirty="0"/>
          </a:p>
        </p:txBody>
      </p:sp>
      <p:pic>
        <p:nvPicPr>
          <p:cNvPr id="124930" name="Picture 2"/>
          <p:cNvPicPr>
            <a:picLocks noChangeAspect="1" noChangeArrowheads="1"/>
          </p:cNvPicPr>
          <p:nvPr/>
        </p:nvPicPr>
        <p:blipFill>
          <a:blip r:embed="rId2" cstate="print"/>
          <a:srcRect/>
          <a:stretch>
            <a:fillRect/>
          </a:stretch>
        </p:blipFill>
        <p:spPr bwMode="auto">
          <a:xfrm rot="10800000">
            <a:off x="1115616" y="980728"/>
            <a:ext cx="7056784" cy="5466432"/>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a:t>
            </a:r>
            <a:r>
              <a:rPr lang="cs-CZ" dirty="0" err="1" smtClean="0"/>
              <a:t>atrazinu</a:t>
            </a:r>
            <a:endParaRPr lang="cs-CZ" dirty="0"/>
          </a:p>
        </p:txBody>
      </p:sp>
      <p:sp>
        <p:nvSpPr>
          <p:cNvPr id="4" name="Zástupný symbol pro obsah 3"/>
          <p:cNvSpPr>
            <a:spLocks noGrp="1"/>
          </p:cNvSpPr>
          <p:nvPr>
            <p:ph idx="1"/>
          </p:nvPr>
        </p:nvSpPr>
        <p:spPr>
          <a:xfrm>
            <a:off x="251520" y="1052736"/>
            <a:ext cx="3312368" cy="5256584"/>
          </a:xfrm>
        </p:spPr>
        <p:txBody>
          <a:bodyPr/>
          <a:lstStyle/>
          <a:p>
            <a:r>
              <a:rPr lang="cs-CZ" sz="1600" b="1" dirty="0" err="1" smtClean="0"/>
              <a:t>heterocykly</a:t>
            </a:r>
            <a:r>
              <a:rPr lang="cs-CZ" sz="1600" b="1" dirty="0" smtClean="0"/>
              <a:t> obecně:</a:t>
            </a:r>
          </a:p>
          <a:p>
            <a:r>
              <a:rPr lang="cs-CZ" sz="1600" dirty="0" smtClean="0"/>
              <a:t>hůře degradovatelné než analogické látky pouze s C</a:t>
            </a:r>
          </a:p>
          <a:p>
            <a:r>
              <a:rPr lang="cs-CZ" sz="1600" dirty="0" smtClean="0"/>
              <a:t>degradovatelnost klesá s počtem heteroatomů</a:t>
            </a:r>
          </a:p>
          <a:p>
            <a:endParaRPr lang="cs-CZ" sz="1600" dirty="0"/>
          </a:p>
        </p:txBody>
      </p:sp>
      <p:pic>
        <p:nvPicPr>
          <p:cNvPr id="57347" name="Picture 1"/>
          <p:cNvPicPr>
            <a:picLocks noChangeAspect="1" noChangeArrowheads="1"/>
          </p:cNvPicPr>
          <p:nvPr/>
        </p:nvPicPr>
        <p:blipFill>
          <a:blip r:embed="rId2" cstate="print"/>
          <a:srcRect l="22289" t="6633" r="2373"/>
          <a:stretch>
            <a:fillRect/>
          </a:stretch>
        </p:blipFill>
        <p:spPr bwMode="auto">
          <a:xfrm>
            <a:off x="4435081" y="923925"/>
            <a:ext cx="4707332" cy="4881339"/>
          </a:xfrm>
          <a:prstGeom prst="rect">
            <a:avLst/>
          </a:prstGeom>
          <a:noFill/>
          <a:ln w="9525">
            <a:noFill/>
            <a:miter lim="800000"/>
            <a:headEnd/>
            <a:tailEnd/>
          </a:ln>
        </p:spPr>
      </p:pic>
      <p:pic>
        <p:nvPicPr>
          <p:cNvPr id="112642" name="Picture 2"/>
          <p:cNvPicPr>
            <a:picLocks noChangeAspect="1" noChangeArrowheads="1"/>
          </p:cNvPicPr>
          <p:nvPr/>
        </p:nvPicPr>
        <p:blipFill>
          <a:blip r:embed="rId3" cstate="print"/>
          <a:srcRect/>
          <a:stretch>
            <a:fillRect/>
          </a:stretch>
        </p:blipFill>
        <p:spPr bwMode="auto">
          <a:xfrm>
            <a:off x="0" y="4541838"/>
            <a:ext cx="5105400" cy="2314575"/>
          </a:xfrm>
          <a:prstGeom prst="rect">
            <a:avLst/>
          </a:prstGeom>
          <a:noFill/>
          <a:ln w="9525">
            <a:solidFill>
              <a:schemeClr val="accent1"/>
            </a:solidFill>
            <a:miter lim="800000"/>
            <a:headEnd/>
            <a:tailEnd/>
          </a:ln>
        </p:spPr>
      </p:pic>
      <p:pic>
        <p:nvPicPr>
          <p:cNvPr id="112644" name="Picture 4" descr="http://upload.wikimedia.org/wikipedia/commons/thumb/1/1e/Cyanuric_acid.png/250px-Cyanuric_acid.png">
            <a:hlinkClick r:id="rId4" tooltip="Structural formulae of both tautomers"/>
          </p:cNvPr>
          <p:cNvPicPr>
            <a:picLocks noChangeAspect="1" noChangeArrowheads="1"/>
          </p:cNvPicPr>
          <p:nvPr/>
        </p:nvPicPr>
        <p:blipFill>
          <a:blip r:embed="rId5" cstate="print"/>
          <a:srcRect/>
          <a:stretch>
            <a:fillRect/>
          </a:stretch>
        </p:blipFill>
        <p:spPr bwMode="auto">
          <a:xfrm>
            <a:off x="6012160" y="5761037"/>
            <a:ext cx="2381250" cy="1095376"/>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Příklad - mikrobiální degradace </a:t>
            </a:r>
            <a:r>
              <a:rPr lang="cs-CZ" dirty="0" err="1" smtClean="0"/>
              <a:t>carbarylu</a:t>
            </a:r>
            <a:endParaRPr lang="cs-CZ" dirty="0"/>
          </a:p>
        </p:txBody>
      </p:sp>
      <p:pic>
        <p:nvPicPr>
          <p:cNvPr id="58371" name="Picture 2"/>
          <p:cNvPicPr>
            <a:picLocks noChangeAspect="1" noChangeArrowheads="1"/>
          </p:cNvPicPr>
          <p:nvPr/>
        </p:nvPicPr>
        <p:blipFill>
          <a:blip r:embed="rId2" cstate="print"/>
          <a:srcRect/>
          <a:stretch>
            <a:fillRect/>
          </a:stretch>
        </p:blipFill>
        <p:spPr bwMode="auto">
          <a:xfrm>
            <a:off x="2124075" y="925513"/>
            <a:ext cx="5184775" cy="593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87" y="0"/>
            <a:ext cx="9144000" cy="654050"/>
          </a:xfrm>
        </p:spPr>
        <p:txBody>
          <a:bodyPr/>
          <a:lstStyle/>
          <a:p>
            <a:pPr>
              <a:defRPr/>
            </a:pPr>
            <a:r>
              <a:rPr lang="cs-CZ" dirty="0" smtClean="0"/>
              <a:t>Příklady organických polutantů - </a:t>
            </a:r>
            <a:r>
              <a:rPr lang="cs-CZ" dirty="0" err="1" smtClean="0"/>
              <a:t>Meier</a:t>
            </a:r>
            <a:r>
              <a:rPr lang="cs-CZ" dirty="0" smtClean="0"/>
              <a:t> et al. (2000)</a:t>
            </a:r>
            <a:endParaRPr lang="cs-CZ" dirty="0"/>
          </a:p>
        </p:txBody>
      </p:sp>
      <p:pic>
        <p:nvPicPr>
          <p:cNvPr id="103426" name="Picture 2"/>
          <p:cNvPicPr>
            <a:picLocks noChangeAspect="1" noChangeArrowheads="1"/>
          </p:cNvPicPr>
          <p:nvPr/>
        </p:nvPicPr>
        <p:blipFill>
          <a:blip r:embed="rId2" cstate="print"/>
          <a:srcRect/>
          <a:stretch>
            <a:fillRect/>
          </a:stretch>
        </p:blipFill>
        <p:spPr bwMode="auto">
          <a:xfrm rot="16200000">
            <a:off x="1416547" y="-867867"/>
            <a:ext cx="6309320" cy="91424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Degradace organických polutantů houbami</a:t>
            </a:r>
            <a:endParaRPr lang="cs-CZ" dirty="0"/>
          </a:p>
        </p:txBody>
      </p:sp>
      <p:pic>
        <p:nvPicPr>
          <p:cNvPr id="64515" name="Picture 44" descr="nrmicro2519-f2"/>
          <p:cNvPicPr>
            <a:picLocks noChangeAspect="1" noChangeArrowheads="1"/>
          </p:cNvPicPr>
          <p:nvPr/>
        </p:nvPicPr>
        <p:blipFill>
          <a:blip r:embed="rId2" cstate="print"/>
          <a:srcRect b="5534"/>
          <a:stretch>
            <a:fillRect/>
          </a:stretch>
        </p:blipFill>
        <p:spPr bwMode="auto">
          <a:xfrm>
            <a:off x="2474913" y="981075"/>
            <a:ext cx="6667500" cy="5875338"/>
          </a:xfrm>
          <a:prstGeom prst="rect">
            <a:avLst/>
          </a:prstGeom>
          <a:noFill/>
          <a:ln w="9525">
            <a:noFill/>
            <a:miter lim="800000"/>
            <a:headEnd/>
            <a:tailEnd/>
          </a:ln>
        </p:spPr>
      </p:pic>
      <p:sp>
        <p:nvSpPr>
          <p:cNvPr id="5" name="Obdélník 4"/>
          <p:cNvSpPr/>
          <p:nvPr/>
        </p:nvSpPr>
        <p:spPr>
          <a:xfrm>
            <a:off x="0" y="1052513"/>
            <a:ext cx="2411413" cy="5102225"/>
          </a:xfrm>
          <a:prstGeom prst="rect">
            <a:avLst/>
          </a:prstGeom>
        </p:spPr>
        <p:txBody>
          <a:bodyPr>
            <a:spAutoFit/>
          </a:bodyPr>
          <a:lstStyle/>
          <a:p>
            <a:pPr>
              <a:defRPr/>
            </a:pPr>
            <a:r>
              <a:rPr lang="cs-CZ" sz="1050" b="0" dirty="0"/>
              <a:t>The </a:t>
            </a:r>
            <a:r>
              <a:rPr lang="cs-CZ" sz="1050" b="0" dirty="0" err="1"/>
              <a:t>classification</a:t>
            </a:r>
            <a:r>
              <a:rPr lang="cs-CZ" sz="1050" b="0" dirty="0"/>
              <a:t> of </a:t>
            </a:r>
            <a:r>
              <a:rPr lang="cs-CZ" sz="1050" b="0" dirty="0" err="1"/>
              <a:t>Fungi</a:t>
            </a:r>
            <a:r>
              <a:rPr lang="cs-CZ" sz="1050" b="0" dirty="0"/>
              <a:t>, the major </a:t>
            </a:r>
            <a:r>
              <a:rPr lang="cs-CZ" sz="1050" b="0" dirty="0" err="1"/>
              <a:t>organic</a:t>
            </a:r>
            <a:r>
              <a:rPr lang="cs-CZ" sz="1050" b="0" dirty="0"/>
              <a:t> </a:t>
            </a:r>
            <a:r>
              <a:rPr lang="cs-CZ" sz="1050" b="0" dirty="0" err="1"/>
              <a:t>chemicals</a:t>
            </a:r>
            <a:r>
              <a:rPr lang="cs-CZ" sz="1050" b="0" dirty="0"/>
              <a:t> </a:t>
            </a:r>
            <a:r>
              <a:rPr lang="cs-CZ" sz="1050" b="0" dirty="0" err="1"/>
              <a:t>that</a:t>
            </a:r>
            <a:r>
              <a:rPr lang="cs-CZ" sz="1050" b="0" dirty="0"/>
              <a:t> are </a:t>
            </a:r>
            <a:r>
              <a:rPr lang="cs-CZ" sz="1050" b="0" dirty="0" err="1"/>
              <a:t>degraded</a:t>
            </a:r>
            <a:r>
              <a:rPr lang="cs-CZ" sz="1050" b="0" dirty="0"/>
              <a:t> by </a:t>
            </a:r>
            <a:r>
              <a:rPr lang="cs-CZ" sz="1050" b="0" dirty="0" err="1"/>
              <a:t>various</a:t>
            </a:r>
            <a:r>
              <a:rPr lang="cs-CZ" sz="1050" b="0" dirty="0"/>
              <a:t> </a:t>
            </a:r>
            <a:r>
              <a:rPr lang="cs-CZ" sz="1050" b="0" dirty="0" err="1"/>
              <a:t>fungal</a:t>
            </a:r>
            <a:r>
              <a:rPr lang="cs-CZ" sz="1050" b="0" dirty="0"/>
              <a:t> </a:t>
            </a:r>
            <a:r>
              <a:rPr lang="cs-CZ" sz="1050" b="0" dirty="0" err="1"/>
              <a:t>phyla</a:t>
            </a:r>
            <a:r>
              <a:rPr lang="cs-CZ" sz="1050" b="0" dirty="0"/>
              <a:t> and  </a:t>
            </a:r>
            <a:r>
              <a:rPr lang="cs-CZ" sz="1050" b="0" dirty="0" err="1"/>
              <a:t>subphyla</a:t>
            </a:r>
            <a:r>
              <a:rPr lang="cs-CZ" sz="1050" b="0" dirty="0"/>
              <a:t>, and the </a:t>
            </a:r>
            <a:r>
              <a:rPr lang="cs-CZ" sz="1050" b="0" dirty="0" err="1"/>
              <a:t>important</a:t>
            </a:r>
            <a:r>
              <a:rPr lang="cs-CZ" sz="1050" b="0" dirty="0"/>
              <a:t> </a:t>
            </a:r>
            <a:r>
              <a:rPr lang="cs-CZ" sz="1050" b="0" dirty="0" err="1"/>
              <a:t>ecological</a:t>
            </a:r>
            <a:r>
              <a:rPr lang="cs-CZ" sz="1050" b="0" dirty="0"/>
              <a:t> </a:t>
            </a:r>
            <a:r>
              <a:rPr lang="cs-CZ" sz="1050" b="0" dirty="0" err="1"/>
              <a:t>characteristics</a:t>
            </a:r>
            <a:r>
              <a:rPr lang="cs-CZ" sz="1050" b="0" dirty="0"/>
              <a:t> of these </a:t>
            </a:r>
            <a:r>
              <a:rPr lang="cs-CZ" sz="1050" b="0" dirty="0" err="1"/>
              <a:t>fungi</a:t>
            </a:r>
            <a:r>
              <a:rPr lang="cs-CZ" sz="1050" b="0" dirty="0"/>
              <a:t>. </a:t>
            </a:r>
          </a:p>
          <a:p>
            <a:pPr>
              <a:defRPr/>
            </a:pPr>
            <a:endParaRPr lang="cs-CZ" sz="1050" b="0" dirty="0"/>
          </a:p>
          <a:p>
            <a:pPr>
              <a:defRPr/>
            </a:pPr>
            <a:r>
              <a:rPr lang="cs-CZ" sz="1050" b="0" dirty="0"/>
              <a:t>Taxa </a:t>
            </a:r>
            <a:r>
              <a:rPr lang="cs-CZ" sz="1050" b="0" dirty="0" err="1"/>
              <a:t>that</a:t>
            </a:r>
            <a:r>
              <a:rPr lang="cs-CZ" sz="1050" b="0" dirty="0"/>
              <a:t> are </a:t>
            </a:r>
            <a:r>
              <a:rPr lang="cs-CZ" sz="1050" b="0" dirty="0" err="1"/>
              <a:t>relevant</a:t>
            </a:r>
            <a:r>
              <a:rPr lang="cs-CZ" sz="1050" b="0" dirty="0"/>
              <a:t> for the </a:t>
            </a:r>
            <a:r>
              <a:rPr lang="cs-CZ" sz="1050" b="0" dirty="0" err="1"/>
              <a:t>bioremediation</a:t>
            </a:r>
            <a:r>
              <a:rPr lang="cs-CZ" sz="1050" b="0" dirty="0"/>
              <a:t> of </a:t>
            </a:r>
            <a:r>
              <a:rPr lang="cs-CZ" sz="1050" b="0" dirty="0" err="1"/>
              <a:t>organic</a:t>
            </a:r>
            <a:r>
              <a:rPr lang="cs-CZ" sz="1050" b="0" dirty="0"/>
              <a:t> </a:t>
            </a:r>
            <a:r>
              <a:rPr lang="cs-CZ" sz="1050" b="0" dirty="0" err="1"/>
              <a:t>chemicals</a:t>
            </a:r>
            <a:r>
              <a:rPr lang="cs-CZ" sz="1050" b="0" dirty="0"/>
              <a:t> are </a:t>
            </a:r>
            <a:r>
              <a:rPr lang="cs-CZ" sz="1050" b="0" dirty="0" err="1"/>
              <a:t>bold</a:t>
            </a:r>
            <a:r>
              <a:rPr lang="cs-CZ" sz="1050" b="0" dirty="0"/>
              <a:t>. The </a:t>
            </a:r>
            <a:r>
              <a:rPr lang="cs-CZ" sz="1050" b="0" dirty="0" err="1"/>
              <a:t>less</a:t>
            </a:r>
            <a:r>
              <a:rPr lang="cs-CZ" sz="1050" b="0" dirty="0"/>
              <a:t> </a:t>
            </a:r>
            <a:r>
              <a:rPr lang="cs-CZ" sz="1050" b="0" dirty="0" err="1"/>
              <a:t>relevant</a:t>
            </a:r>
            <a:r>
              <a:rPr lang="cs-CZ" sz="1050" b="0" dirty="0"/>
              <a:t> </a:t>
            </a:r>
            <a:r>
              <a:rPr lang="cs-CZ" sz="1050" b="0" dirty="0" err="1"/>
              <a:t>ascomycete</a:t>
            </a:r>
            <a:r>
              <a:rPr lang="cs-CZ" sz="1050" b="0" dirty="0"/>
              <a:t> and </a:t>
            </a:r>
            <a:r>
              <a:rPr lang="cs-CZ" sz="1050" b="0" dirty="0" err="1"/>
              <a:t>basidiomycete</a:t>
            </a:r>
            <a:r>
              <a:rPr lang="cs-CZ" sz="1050" b="0" dirty="0"/>
              <a:t> </a:t>
            </a:r>
            <a:r>
              <a:rPr lang="cs-CZ" sz="1050" b="0" dirty="0" err="1"/>
              <a:t>subphyla</a:t>
            </a:r>
            <a:r>
              <a:rPr lang="cs-CZ" sz="1050" b="0" dirty="0"/>
              <a:t> </a:t>
            </a:r>
            <a:r>
              <a:rPr lang="cs-CZ" sz="1050" b="0" i="1" dirty="0" err="1"/>
              <a:t>Taphrinomycotina</a:t>
            </a:r>
            <a:r>
              <a:rPr lang="cs-CZ" sz="1050" b="0" dirty="0"/>
              <a:t> and </a:t>
            </a:r>
            <a:r>
              <a:rPr lang="cs-CZ" sz="1050" b="0" i="1" dirty="0" err="1"/>
              <a:t>Ustilaginomycotina</a:t>
            </a:r>
            <a:r>
              <a:rPr lang="cs-CZ" sz="1050" b="0" dirty="0"/>
              <a:t>, </a:t>
            </a:r>
            <a:r>
              <a:rPr lang="cs-CZ" sz="1050" b="0" dirty="0" err="1"/>
              <a:t>respectively</a:t>
            </a:r>
            <a:r>
              <a:rPr lang="cs-CZ" sz="1050" b="0" dirty="0"/>
              <a:t>, are </a:t>
            </a:r>
            <a:r>
              <a:rPr lang="cs-CZ" sz="1050" b="0" dirty="0" err="1"/>
              <a:t>omitted</a:t>
            </a:r>
            <a:r>
              <a:rPr lang="cs-CZ" sz="1050" b="0" dirty="0"/>
              <a:t>. The </a:t>
            </a:r>
            <a:r>
              <a:rPr lang="cs-CZ" sz="1050" b="0" dirty="0" err="1"/>
              <a:t>number</a:t>
            </a:r>
            <a:r>
              <a:rPr lang="cs-CZ" sz="1050" b="0" dirty="0"/>
              <a:t> of </a:t>
            </a:r>
            <a:r>
              <a:rPr lang="cs-CZ" sz="1050" b="0" dirty="0" err="1"/>
              <a:t>genera</a:t>
            </a:r>
            <a:r>
              <a:rPr lang="cs-CZ" sz="1050" b="0" dirty="0"/>
              <a:t> in </a:t>
            </a:r>
            <a:r>
              <a:rPr lang="cs-CZ" sz="1050" b="0" dirty="0" err="1"/>
              <a:t>each</a:t>
            </a:r>
            <a:r>
              <a:rPr lang="cs-CZ" sz="1050" b="0" dirty="0"/>
              <a:t> </a:t>
            </a:r>
            <a:r>
              <a:rPr lang="cs-CZ" sz="1050" b="0" dirty="0" err="1"/>
              <a:t>taxonomic</a:t>
            </a:r>
            <a:r>
              <a:rPr lang="cs-CZ" sz="1050" b="0" dirty="0"/>
              <a:t> </a:t>
            </a:r>
            <a:r>
              <a:rPr lang="cs-CZ" sz="1050" b="0" dirty="0" err="1"/>
              <a:t>group</a:t>
            </a:r>
            <a:r>
              <a:rPr lang="cs-CZ" sz="1050" b="0" dirty="0"/>
              <a:t> with </a:t>
            </a:r>
            <a:r>
              <a:rPr lang="cs-CZ" sz="1050" b="0" dirty="0" err="1"/>
              <a:t>alkane</a:t>
            </a:r>
            <a:r>
              <a:rPr lang="cs-CZ" sz="1050" b="0" dirty="0"/>
              <a:t>, </a:t>
            </a:r>
            <a:r>
              <a:rPr lang="cs-CZ" sz="1050" b="0" dirty="0" err="1"/>
              <a:t>biphenyl</a:t>
            </a:r>
            <a:r>
              <a:rPr lang="cs-CZ" sz="1050" b="0" dirty="0"/>
              <a:t>, </a:t>
            </a:r>
            <a:r>
              <a:rPr lang="cs-CZ" sz="1050" b="0" dirty="0" err="1"/>
              <a:t>coal</a:t>
            </a:r>
            <a:r>
              <a:rPr lang="cs-CZ" sz="1050" b="0" dirty="0"/>
              <a:t> tar, </a:t>
            </a:r>
            <a:r>
              <a:rPr lang="cs-CZ" sz="1050" b="0" dirty="0" err="1"/>
              <a:t>coal</a:t>
            </a:r>
            <a:r>
              <a:rPr lang="cs-CZ" sz="1050" b="0" dirty="0"/>
              <a:t> tar </a:t>
            </a:r>
            <a:r>
              <a:rPr lang="cs-CZ" sz="1050" b="0" dirty="0" err="1"/>
              <a:t>oil</a:t>
            </a:r>
            <a:r>
              <a:rPr lang="cs-CZ" sz="1050" b="0" dirty="0"/>
              <a:t>, </a:t>
            </a:r>
            <a:r>
              <a:rPr lang="cs-CZ" sz="1050" b="0" dirty="0" err="1"/>
              <a:t>crude</a:t>
            </a:r>
            <a:r>
              <a:rPr lang="cs-CZ" sz="1050" b="0" dirty="0"/>
              <a:t> </a:t>
            </a:r>
            <a:r>
              <a:rPr lang="cs-CZ" sz="1050" b="0" dirty="0" err="1"/>
              <a:t>oil</a:t>
            </a:r>
            <a:r>
              <a:rPr lang="cs-CZ" sz="1050" b="0" dirty="0"/>
              <a:t>, </a:t>
            </a:r>
            <a:r>
              <a:rPr lang="cs-CZ" sz="1050" b="0" dirty="0" err="1"/>
              <a:t>dibenzothiophene</a:t>
            </a:r>
            <a:r>
              <a:rPr lang="cs-CZ" sz="1050" b="0" dirty="0"/>
              <a:t>, diesel, </a:t>
            </a:r>
            <a:r>
              <a:rPr lang="cs-CZ" sz="1050" b="0" dirty="0" err="1"/>
              <a:t>polycyclic</a:t>
            </a:r>
            <a:r>
              <a:rPr lang="cs-CZ" sz="1050" b="0" dirty="0"/>
              <a:t> </a:t>
            </a:r>
            <a:r>
              <a:rPr lang="cs-CZ" sz="1050" b="0" dirty="0" err="1"/>
              <a:t>aromatic</a:t>
            </a:r>
            <a:r>
              <a:rPr lang="cs-CZ" sz="1050" b="0" dirty="0"/>
              <a:t> </a:t>
            </a:r>
            <a:r>
              <a:rPr lang="cs-CZ" sz="1050" b="0" dirty="0" err="1"/>
              <a:t>hydrocarbon</a:t>
            </a:r>
            <a:r>
              <a:rPr lang="cs-CZ" sz="1050" b="0" dirty="0"/>
              <a:t> (PAH) and toluene </a:t>
            </a:r>
            <a:r>
              <a:rPr lang="cs-CZ" sz="1050" b="0" dirty="0" err="1"/>
              <a:t>degraders</a:t>
            </a:r>
            <a:r>
              <a:rPr lang="cs-CZ" sz="1050" b="0" dirty="0"/>
              <a:t> are </a:t>
            </a:r>
            <a:r>
              <a:rPr lang="cs-CZ" sz="1050" b="0" dirty="0" err="1"/>
              <a:t>given</a:t>
            </a:r>
            <a:r>
              <a:rPr lang="cs-CZ" sz="1050" b="0" dirty="0"/>
              <a:t> in </a:t>
            </a:r>
            <a:r>
              <a:rPr lang="cs-CZ" sz="1050" b="0" dirty="0" err="1"/>
              <a:t>parentheses</a:t>
            </a:r>
            <a:r>
              <a:rPr lang="cs-CZ" sz="1050" b="0" dirty="0"/>
              <a:t>. </a:t>
            </a:r>
          </a:p>
          <a:p>
            <a:pPr>
              <a:defRPr/>
            </a:pPr>
            <a:endParaRPr lang="cs-CZ" sz="1050" b="0" dirty="0"/>
          </a:p>
          <a:p>
            <a:pPr>
              <a:defRPr/>
            </a:pPr>
            <a:r>
              <a:rPr lang="cs-CZ" sz="1050" b="0" dirty="0"/>
              <a:t>BTEX, benzene, toluene, </a:t>
            </a:r>
            <a:r>
              <a:rPr lang="cs-CZ" sz="1050" b="0" dirty="0" err="1"/>
              <a:t>ethylbenzene</a:t>
            </a:r>
            <a:r>
              <a:rPr lang="cs-CZ" sz="1050" b="0" dirty="0"/>
              <a:t> and </a:t>
            </a:r>
            <a:r>
              <a:rPr lang="cs-CZ" sz="1050" b="0" dirty="0" err="1"/>
              <a:t>xylenes</a:t>
            </a:r>
            <a:r>
              <a:rPr lang="cs-CZ" sz="1050" b="0" dirty="0"/>
              <a:t>; </a:t>
            </a:r>
            <a:r>
              <a:rPr lang="cs-CZ" sz="1050" b="0" dirty="0" err="1"/>
              <a:t>EDCs</a:t>
            </a:r>
            <a:r>
              <a:rPr lang="cs-CZ" sz="1050" b="0" dirty="0"/>
              <a:t>, </a:t>
            </a:r>
            <a:r>
              <a:rPr lang="cs-CZ" sz="1050" b="0" dirty="0" err="1"/>
              <a:t>endocrine</a:t>
            </a:r>
            <a:r>
              <a:rPr lang="cs-CZ" sz="1050" b="0" dirty="0"/>
              <a:t> </a:t>
            </a:r>
            <a:r>
              <a:rPr lang="cs-CZ" sz="1050" b="0" dirty="0" err="1"/>
              <a:t>disrupting</a:t>
            </a:r>
            <a:r>
              <a:rPr lang="cs-CZ" sz="1050" b="0" dirty="0"/>
              <a:t> </a:t>
            </a:r>
            <a:r>
              <a:rPr lang="cs-CZ" sz="1050" b="0" dirty="0" err="1"/>
              <a:t>chemicals</a:t>
            </a:r>
            <a:r>
              <a:rPr lang="cs-CZ" sz="1050" b="0" dirty="0"/>
              <a:t>; MTBE, </a:t>
            </a:r>
            <a:r>
              <a:rPr lang="cs-CZ" sz="1050" b="0" dirty="0" err="1"/>
              <a:t>methyl</a:t>
            </a:r>
            <a:r>
              <a:rPr lang="cs-CZ" sz="1050" b="0" dirty="0"/>
              <a:t>-</a:t>
            </a:r>
            <a:r>
              <a:rPr lang="cs-CZ" sz="1050" b="0" i="1" dirty="0" err="1"/>
              <a:t>tert</a:t>
            </a:r>
            <a:r>
              <a:rPr lang="cs-CZ" sz="1050" b="0" dirty="0"/>
              <a:t>-</a:t>
            </a:r>
            <a:r>
              <a:rPr lang="cs-CZ" sz="1050" b="0" dirty="0" err="1"/>
              <a:t>butylether</a:t>
            </a:r>
            <a:r>
              <a:rPr lang="cs-CZ" sz="1050" b="0" dirty="0"/>
              <a:t>; PCBs, </a:t>
            </a:r>
            <a:r>
              <a:rPr lang="cs-CZ" sz="1050" b="0" dirty="0" err="1"/>
              <a:t>polychlorinated</a:t>
            </a:r>
            <a:r>
              <a:rPr lang="cs-CZ" sz="1050" b="0" dirty="0"/>
              <a:t> </a:t>
            </a:r>
            <a:r>
              <a:rPr lang="cs-CZ" sz="1050" b="0" dirty="0" err="1"/>
              <a:t>biphenyls</a:t>
            </a:r>
            <a:r>
              <a:rPr lang="cs-CZ" sz="1050" b="0" dirty="0"/>
              <a:t>; PCDDs, </a:t>
            </a:r>
            <a:r>
              <a:rPr lang="cs-CZ" sz="1050" b="0" dirty="0" err="1"/>
              <a:t>polychlorinated</a:t>
            </a:r>
            <a:r>
              <a:rPr lang="cs-CZ" sz="1050" b="0" dirty="0"/>
              <a:t> dibenzo-</a:t>
            </a:r>
            <a:r>
              <a:rPr lang="cs-CZ" sz="1050" b="0" i="1" dirty="0"/>
              <a:t>p</a:t>
            </a:r>
            <a:r>
              <a:rPr lang="cs-CZ" sz="1050" b="0" dirty="0"/>
              <a:t>-</a:t>
            </a:r>
            <a:r>
              <a:rPr lang="cs-CZ" sz="1050" b="0" dirty="0" err="1"/>
              <a:t>dioxins</a:t>
            </a:r>
            <a:r>
              <a:rPr lang="cs-CZ" sz="1050" b="0" dirty="0"/>
              <a:t>; </a:t>
            </a:r>
            <a:r>
              <a:rPr lang="cs-CZ" sz="1050" b="0" dirty="0" err="1"/>
              <a:t>PCDFs</a:t>
            </a:r>
            <a:r>
              <a:rPr lang="cs-CZ" sz="1050" b="0" dirty="0"/>
              <a:t>, </a:t>
            </a:r>
            <a:r>
              <a:rPr lang="cs-CZ" sz="1050" b="0" dirty="0" err="1"/>
              <a:t>polychlorinated</a:t>
            </a:r>
            <a:r>
              <a:rPr lang="cs-CZ" sz="1050" b="0" dirty="0"/>
              <a:t> </a:t>
            </a:r>
            <a:r>
              <a:rPr lang="cs-CZ" sz="1050" b="0" dirty="0" err="1"/>
              <a:t>dibenzofurans</a:t>
            </a:r>
            <a:r>
              <a:rPr lang="cs-CZ" sz="1050" b="0" dirty="0"/>
              <a:t>; RDX, </a:t>
            </a:r>
            <a:r>
              <a:rPr lang="cs-CZ" sz="1050" b="0" dirty="0" err="1"/>
              <a:t>Royal</a:t>
            </a:r>
            <a:r>
              <a:rPr lang="cs-CZ" sz="1050" b="0" dirty="0"/>
              <a:t> </a:t>
            </a:r>
            <a:r>
              <a:rPr lang="cs-CZ" sz="1050" b="0" dirty="0" err="1"/>
              <a:t>Demolition</a:t>
            </a:r>
            <a:r>
              <a:rPr lang="cs-CZ" sz="1050" b="0" dirty="0"/>
              <a:t> </a:t>
            </a:r>
            <a:r>
              <a:rPr lang="cs-CZ" sz="1050" b="0" dirty="0" err="1"/>
              <a:t>Explosive</a:t>
            </a:r>
            <a:r>
              <a:rPr lang="cs-CZ" sz="1050" b="0" dirty="0"/>
              <a:t>; TNT, 2,4,6-trinitrotoluene.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Degradace organických polutantů houbami</a:t>
            </a:r>
            <a:endParaRPr lang="cs-CZ" dirty="0"/>
          </a:p>
        </p:txBody>
      </p:sp>
      <p:pic>
        <p:nvPicPr>
          <p:cNvPr id="65539" name="Picture 44" descr="nrmicro2519-f3"/>
          <p:cNvPicPr>
            <a:picLocks noChangeAspect="1" noChangeArrowheads="1"/>
          </p:cNvPicPr>
          <p:nvPr/>
        </p:nvPicPr>
        <p:blipFill>
          <a:blip r:embed="rId2" cstate="print"/>
          <a:srcRect/>
          <a:stretch>
            <a:fillRect/>
          </a:stretch>
        </p:blipFill>
        <p:spPr bwMode="auto">
          <a:xfrm>
            <a:off x="3779838" y="1117600"/>
            <a:ext cx="5194300" cy="5287963"/>
          </a:xfrm>
          <a:prstGeom prst="rect">
            <a:avLst/>
          </a:prstGeom>
          <a:noFill/>
          <a:ln w="9525">
            <a:solidFill>
              <a:srgbClr val="000000"/>
            </a:solidFill>
            <a:miter lim="800000"/>
            <a:headEnd/>
            <a:tailEnd/>
          </a:ln>
        </p:spPr>
      </p:pic>
      <p:sp>
        <p:nvSpPr>
          <p:cNvPr id="65540" name="Obdélník 4"/>
          <p:cNvSpPr>
            <a:spLocks noChangeArrowheads="1"/>
          </p:cNvSpPr>
          <p:nvPr/>
        </p:nvSpPr>
        <p:spPr bwMode="auto">
          <a:xfrm>
            <a:off x="250825" y="1052513"/>
            <a:ext cx="3457575" cy="5262562"/>
          </a:xfrm>
          <a:prstGeom prst="rect">
            <a:avLst/>
          </a:prstGeom>
          <a:noFill/>
          <a:ln w="9525">
            <a:noFill/>
            <a:miter lim="800000"/>
            <a:headEnd/>
            <a:tailEnd/>
          </a:ln>
        </p:spPr>
        <p:txBody>
          <a:bodyPr>
            <a:spAutoFit/>
          </a:bodyPr>
          <a:lstStyle/>
          <a:p>
            <a:r>
              <a:rPr lang="en-US" sz="1400" b="0"/>
              <a:t>Although fungi primarily co-metabolize organic pollutants, they do grow on some aliphatic or aromatic compounds, including volatile organics. </a:t>
            </a:r>
            <a:endParaRPr lang="cs-CZ" sz="1400" b="0"/>
          </a:p>
          <a:p>
            <a:endParaRPr lang="cs-CZ" sz="1400" b="0"/>
          </a:p>
          <a:p>
            <a:r>
              <a:rPr lang="en-US" sz="1400" b="0"/>
              <a:t>Initial pollutant attack may occur extracellularly or intracellularly. Metabolites generated during extracellular pollutant oxidation may be subject to intracellular catabolism or may form bound residues of soil constituents. Metabolites arising from intracellular initial attack may be excreted and can then either undergo further extracellular enzymatic reactions or form bound residues through abiotic oxidative coupling. They may also be secreted in the form of conjugates (which usually persist) or may undergo further intracellular catabolism. </a:t>
            </a:r>
            <a:endParaRPr lang="cs-CZ" sz="1400" b="0"/>
          </a:p>
          <a:p>
            <a:r>
              <a:rPr lang="en-US" sz="1400" b="0"/>
              <a:t>This may result in mineralization or, again, in metabolite excretion at various oxidation stages if subsequent oxidation is impeded.</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Degradace organických polutantů houbami</a:t>
            </a:r>
            <a:endParaRPr lang="cs-CZ" dirty="0"/>
          </a:p>
        </p:txBody>
      </p:sp>
      <p:sp>
        <p:nvSpPr>
          <p:cNvPr id="8" name="Zástupný symbol pro obsah 7"/>
          <p:cNvSpPr>
            <a:spLocks noGrp="1"/>
          </p:cNvSpPr>
          <p:nvPr>
            <p:ph idx="1"/>
          </p:nvPr>
        </p:nvSpPr>
        <p:spPr/>
        <p:txBody>
          <a:bodyPr/>
          <a:lstStyle/>
          <a:p>
            <a:r>
              <a:rPr lang="cs-CZ" sz="1600" dirty="0" smtClean="0"/>
              <a:t>pomáhají extracelulární nespecifické enzymy z řady peroxidáz a </a:t>
            </a:r>
            <a:r>
              <a:rPr lang="cs-CZ" sz="1600" dirty="0" err="1" smtClean="0"/>
              <a:t>laccáz</a:t>
            </a:r>
            <a:r>
              <a:rPr lang="cs-CZ" sz="1600" dirty="0" smtClean="0"/>
              <a:t>, které houby produkují při rozkladu ligninu</a:t>
            </a:r>
          </a:p>
          <a:p>
            <a:r>
              <a:rPr lang="cs-CZ" sz="1600" dirty="0" smtClean="0"/>
              <a:t>biodegradace vzrůstá při nedostatku N</a:t>
            </a:r>
          </a:p>
          <a:p>
            <a:r>
              <a:rPr lang="cs-CZ" sz="1600" dirty="0" err="1" smtClean="0"/>
              <a:t>white</a:t>
            </a:r>
            <a:r>
              <a:rPr lang="cs-CZ" sz="1600" dirty="0" smtClean="0"/>
              <a:t> rot </a:t>
            </a:r>
            <a:r>
              <a:rPr lang="cs-CZ" sz="1600" dirty="0" err="1" smtClean="0"/>
              <a:t>fungi</a:t>
            </a:r>
            <a:r>
              <a:rPr lang="cs-CZ" sz="1600" dirty="0" smtClean="0"/>
              <a:t> (např. </a:t>
            </a:r>
            <a:r>
              <a:rPr lang="cs-CZ" sz="1600" i="1" dirty="0" err="1" smtClean="0"/>
              <a:t>Phanerochaete</a:t>
            </a:r>
            <a:r>
              <a:rPr lang="cs-CZ" sz="1600" i="1" dirty="0" smtClean="0"/>
              <a:t> </a:t>
            </a:r>
            <a:r>
              <a:rPr lang="cs-CZ" sz="1600" i="1" dirty="0" err="1" smtClean="0"/>
              <a:t>chrysosporium</a:t>
            </a:r>
            <a:r>
              <a:rPr lang="cs-CZ" sz="1600" dirty="0" smtClean="0"/>
              <a:t>) </a:t>
            </a:r>
          </a:p>
          <a:p>
            <a:r>
              <a:rPr lang="cs-CZ" sz="1600" dirty="0" smtClean="0"/>
              <a:t>= degradace řady polutantů: BTEX, DDT, PCBs, </a:t>
            </a:r>
            <a:r>
              <a:rPr lang="cs-CZ" sz="1600" dirty="0" err="1" smtClean="0"/>
              <a:t>CPs</a:t>
            </a:r>
            <a:r>
              <a:rPr lang="cs-CZ" sz="1600" dirty="0" smtClean="0"/>
              <a:t>, dioxinů,</a:t>
            </a:r>
            <a:br>
              <a:rPr lang="cs-CZ" sz="1600" dirty="0" smtClean="0"/>
            </a:br>
            <a:r>
              <a:rPr lang="cs-CZ" sz="1600" dirty="0" err="1" smtClean="0"/>
              <a:t>PAHs</a:t>
            </a:r>
            <a:r>
              <a:rPr lang="cs-CZ" sz="1600" dirty="0" smtClean="0"/>
              <a:t>, </a:t>
            </a:r>
            <a:r>
              <a:rPr lang="cs-CZ" sz="1600" dirty="0" err="1" smtClean="0"/>
              <a:t>nitroPAHs</a:t>
            </a:r>
            <a:r>
              <a:rPr lang="cs-CZ" sz="1600" dirty="0" smtClean="0"/>
              <a:t>, 2,4-D, 2,4,5-T, TNT, RDX, </a:t>
            </a:r>
            <a:r>
              <a:rPr lang="en-US" sz="1600" dirty="0" err="1" smtClean="0"/>
              <a:t>pesticid</a:t>
            </a:r>
            <a:r>
              <a:rPr lang="cs-CZ" sz="1600" dirty="0" smtClean="0"/>
              <a:t>y</a:t>
            </a:r>
            <a:r>
              <a:rPr lang="en-US" sz="1600" dirty="0" smtClean="0"/>
              <a:t>, </a:t>
            </a:r>
            <a:endParaRPr lang="cs-CZ" sz="1600" dirty="0" smtClean="0"/>
          </a:p>
          <a:p>
            <a:endParaRPr lang="cs-CZ" sz="1600" dirty="0"/>
          </a:p>
        </p:txBody>
      </p:sp>
      <p:pic>
        <p:nvPicPr>
          <p:cNvPr id="9" name="Picture 4" descr="http://database.portal.modwest.com/show_file.php?&amp;table=organism&amp;datafield=organism_image_1&amp;id=1108&amp;sig=2239eb4e713ff00da267acf9c71df7062702e93d"/>
          <p:cNvPicPr>
            <a:picLocks noChangeAspect="1" noChangeArrowheads="1"/>
          </p:cNvPicPr>
          <p:nvPr/>
        </p:nvPicPr>
        <p:blipFill>
          <a:blip r:embed="rId2" cstate="print"/>
          <a:stretch>
            <a:fillRect/>
          </a:stretch>
        </p:blipFill>
        <p:spPr bwMode="auto">
          <a:xfrm rot="16200000">
            <a:off x="3534280" y="4034672"/>
            <a:ext cx="3182410" cy="1827050"/>
          </a:xfrm>
          <a:prstGeom prst="rect">
            <a:avLst/>
          </a:prstGeom>
          <a:noFill/>
          <a:ln w="9525">
            <a:noFill/>
            <a:miter lim="800000"/>
            <a:headEnd/>
            <a:tailEnd/>
          </a:ln>
        </p:spPr>
      </p:pic>
      <p:pic>
        <p:nvPicPr>
          <p:cNvPr id="125957" name="Picture 5"/>
          <p:cNvPicPr>
            <a:picLocks noChangeAspect="1" noChangeArrowheads="1"/>
          </p:cNvPicPr>
          <p:nvPr/>
        </p:nvPicPr>
        <p:blipFill>
          <a:blip r:embed="rId3" cstate="print"/>
          <a:srcRect/>
          <a:stretch>
            <a:fillRect/>
          </a:stretch>
        </p:blipFill>
        <p:spPr bwMode="auto">
          <a:xfrm>
            <a:off x="0" y="2964011"/>
            <a:ext cx="4086681" cy="3893989"/>
          </a:xfrm>
          <a:prstGeom prst="rect">
            <a:avLst/>
          </a:prstGeom>
          <a:noFill/>
          <a:ln w="9525">
            <a:noFill/>
            <a:miter lim="800000"/>
            <a:headEnd/>
            <a:tailEnd/>
          </a:ln>
        </p:spPr>
      </p:pic>
      <p:pic>
        <p:nvPicPr>
          <p:cNvPr id="107522" name="Picture 2"/>
          <p:cNvPicPr>
            <a:picLocks noChangeAspect="1" noChangeArrowheads="1"/>
          </p:cNvPicPr>
          <p:nvPr/>
        </p:nvPicPr>
        <p:blipFill>
          <a:blip r:embed="rId4" cstate="print"/>
          <a:srcRect/>
          <a:stretch>
            <a:fillRect/>
          </a:stretch>
        </p:blipFill>
        <p:spPr bwMode="auto">
          <a:xfrm>
            <a:off x="6103938" y="2124075"/>
            <a:ext cx="3038475" cy="4733925"/>
          </a:xfrm>
          <a:prstGeom prst="rect">
            <a:avLst/>
          </a:prstGeom>
          <a:noFill/>
          <a:ln w="9525">
            <a:solidFill>
              <a:schemeClr val="accent1"/>
            </a:solid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32656"/>
            <a:ext cx="9142413" cy="476672"/>
          </a:xfrm>
        </p:spPr>
        <p:txBody>
          <a:bodyPr/>
          <a:lstStyle/>
          <a:p>
            <a:pPr>
              <a:defRPr/>
            </a:pPr>
            <a:r>
              <a:rPr lang="cs-CZ" dirty="0" smtClean="0"/>
              <a:t>Degradace organických polutantů houbami</a:t>
            </a:r>
            <a:endParaRPr lang="cs-CZ" dirty="0"/>
          </a:p>
        </p:txBody>
      </p:sp>
      <p:sp>
        <p:nvSpPr>
          <p:cNvPr id="66563" name="Zástupný symbol pro obsah 2"/>
          <p:cNvSpPr>
            <a:spLocks noGrp="1"/>
          </p:cNvSpPr>
          <p:nvPr>
            <p:ph idx="1"/>
          </p:nvPr>
        </p:nvSpPr>
        <p:spPr>
          <a:xfrm>
            <a:off x="250825" y="1052513"/>
            <a:ext cx="8642350" cy="5256212"/>
          </a:xfrm>
        </p:spPr>
        <p:txBody>
          <a:bodyPr/>
          <a:lstStyle/>
          <a:p>
            <a:endParaRPr lang="cs-CZ" smtClean="0"/>
          </a:p>
        </p:txBody>
      </p:sp>
      <p:pic>
        <p:nvPicPr>
          <p:cNvPr id="66564" name="Picture 5"/>
          <p:cNvPicPr>
            <a:picLocks noChangeAspect="1" noChangeArrowheads="1"/>
          </p:cNvPicPr>
          <p:nvPr/>
        </p:nvPicPr>
        <p:blipFill>
          <a:blip r:embed="rId2" cstate="print"/>
          <a:srcRect r="5615"/>
          <a:stretch>
            <a:fillRect/>
          </a:stretch>
        </p:blipFill>
        <p:spPr bwMode="auto">
          <a:xfrm>
            <a:off x="-1" y="1052737"/>
            <a:ext cx="4245297" cy="5803676"/>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4211960" y="1071359"/>
            <a:ext cx="4932040" cy="57866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Degradace organických polutantů houbami vs. </a:t>
            </a:r>
            <a:r>
              <a:rPr lang="cs-CZ" dirty="0" err="1" smtClean="0"/>
              <a:t>bct</a:t>
            </a:r>
            <a:endParaRPr lang="cs-CZ" dirty="0"/>
          </a:p>
        </p:txBody>
      </p:sp>
      <p:pic>
        <p:nvPicPr>
          <p:cNvPr id="109570" name="Picture 2"/>
          <p:cNvPicPr>
            <a:picLocks noChangeAspect="1" noChangeArrowheads="1"/>
          </p:cNvPicPr>
          <p:nvPr/>
        </p:nvPicPr>
        <p:blipFill>
          <a:blip r:embed="rId2" cstate="print"/>
          <a:srcRect/>
          <a:stretch>
            <a:fillRect/>
          </a:stretch>
        </p:blipFill>
        <p:spPr bwMode="auto">
          <a:xfrm>
            <a:off x="2931187" y="980727"/>
            <a:ext cx="6211226" cy="587568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Závěrečný přehled látek a jejich biodegradovatelnosti MO</a:t>
            </a:r>
            <a:endParaRPr lang="cs-CZ" dirty="0"/>
          </a:p>
        </p:txBody>
      </p:sp>
      <p:pic>
        <p:nvPicPr>
          <p:cNvPr id="4" name="Picture 6" descr="180"/>
          <p:cNvPicPr>
            <a:picLocks noChangeAspect="1" noChangeArrowheads="1"/>
          </p:cNvPicPr>
          <p:nvPr/>
        </p:nvPicPr>
        <p:blipFill>
          <a:blip r:embed="rId2" cstate="print"/>
          <a:srcRect l="23898" t="26659" r="11801" b="25352"/>
          <a:stretch>
            <a:fillRect/>
          </a:stretch>
        </p:blipFill>
        <p:spPr bwMode="auto">
          <a:xfrm>
            <a:off x="-1587" y="954088"/>
            <a:ext cx="9144000" cy="5903912"/>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Závěrečný přehled látek a jejich biodegradovatelnosti MO</a:t>
            </a:r>
            <a:endParaRPr lang="cs-CZ" dirty="0"/>
          </a:p>
        </p:txBody>
      </p:sp>
      <p:pic>
        <p:nvPicPr>
          <p:cNvPr id="150530" name="Picture 2"/>
          <p:cNvPicPr>
            <a:picLocks noChangeAspect="1" noChangeArrowheads="1"/>
          </p:cNvPicPr>
          <p:nvPr/>
        </p:nvPicPr>
        <p:blipFill>
          <a:blip r:embed="rId2" cstate="print"/>
          <a:srcRect r="6052"/>
          <a:stretch>
            <a:fillRect/>
          </a:stretch>
        </p:blipFill>
        <p:spPr bwMode="auto">
          <a:xfrm rot="16200000">
            <a:off x="1596568" y="-687847"/>
            <a:ext cx="5949280" cy="9142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54050"/>
          </a:xfrm>
        </p:spPr>
        <p:txBody>
          <a:bodyPr/>
          <a:lstStyle/>
          <a:p>
            <a:r>
              <a:rPr lang="cs-CZ" dirty="0" smtClean="0"/>
              <a:t>Závěrečný přehled látek a jejich biodegradovatelnosti MO</a:t>
            </a:r>
            <a:endParaRPr lang="cs-CZ" dirty="0"/>
          </a:p>
        </p:txBody>
      </p:sp>
      <p:pic>
        <p:nvPicPr>
          <p:cNvPr id="109570" name="Picture 2"/>
          <p:cNvPicPr>
            <a:picLocks noChangeAspect="1" noChangeArrowheads="1"/>
          </p:cNvPicPr>
          <p:nvPr/>
        </p:nvPicPr>
        <p:blipFill>
          <a:blip r:embed="rId2" cstate="print"/>
          <a:srcRect/>
          <a:stretch>
            <a:fillRect/>
          </a:stretch>
        </p:blipFill>
        <p:spPr bwMode="auto">
          <a:xfrm rot="5400000">
            <a:off x="1474190" y="-811808"/>
            <a:ext cx="6194032" cy="9142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Závěrečný přehled látek a jejich biodegradovatelnosti MO</a:t>
            </a:r>
            <a:endParaRPr lang="cs-CZ" dirty="0"/>
          </a:p>
        </p:txBody>
      </p:sp>
      <p:pic>
        <p:nvPicPr>
          <p:cNvPr id="110594" name="Picture 2"/>
          <p:cNvPicPr>
            <a:picLocks noChangeAspect="1" noChangeArrowheads="1"/>
          </p:cNvPicPr>
          <p:nvPr/>
        </p:nvPicPr>
        <p:blipFill>
          <a:blip r:embed="rId2" cstate="print"/>
          <a:srcRect r="28739"/>
          <a:stretch>
            <a:fillRect/>
          </a:stretch>
        </p:blipFill>
        <p:spPr bwMode="auto">
          <a:xfrm rot="5400000">
            <a:off x="2173636" y="-1233688"/>
            <a:ext cx="4721300" cy="9068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3491880" cy="1340768"/>
          </a:xfrm>
        </p:spPr>
        <p:txBody>
          <a:bodyPr/>
          <a:lstStyle/>
          <a:p>
            <a:r>
              <a:rPr lang="cs-CZ" dirty="0" err="1" smtClean="0"/>
              <a:t>Biodegrace</a:t>
            </a:r>
            <a:r>
              <a:rPr lang="cs-CZ" dirty="0" smtClean="0"/>
              <a:t> </a:t>
            </a:r>
            <a:r>
              <a:rPr lang="cs-CZ" dirty="0" err="1" smtClean="0"/>
              <a:t>org</a:t>
            </a:r>
            <a:r>
              <a:rPr lang="cs-CZ" dirty="0" smtClean="0"/>
              <a:t>. polutantů – neustálý rozvoj poznatků</a:t>
            </a:r>
            <a:endParaRPr lang="cs-CZ" dirty="0"/>
          </a:p>
        </p:txBody>
      </p:sp>
      <p:pic>
        <p:nvPicPr>
          <p:cNvPr id="111618" name="Picture 2"/>
          <p:cNvPicPr>
            <a:picLocks noChangeAspect="1" noChangeArrowheads="1"/>
          </p:cNvPicPr>
          <p:nvPr/>
        </p:nvPicPr>
        <p:blipFill>
          <a:blip r:embed="rId2" cstate="print"/>
          <a:srcRect/>
          <a:stretch>
            <a:fillRect/>
          </a:stretch>
        </p:blipFill>
        <p:spPr bwMode="auto">
          <a:xfrm>
            <a:off x="3419873" y="9309"/>
            <a:ext cx="5724128" cy="68486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87" y="0"/>
            <a:ext cx="9144000" cy="654050"/>
          </a:xfrm>
        </p:spPr>
        <p:txBody>
          <a:bodyPr/>
          <a:lstStyle/>
          <a:p>
            <a:pPr>
              <a:defRPr/>
            </a:pPr>
            <a:r>
              <a:rPr lang="cs-CZ" dirty="0" smtClean="0"/>
              <a:t>Příklady organických polutantů - </a:t>
            </a:r>
            <a:r>
              <a:rPr lang="cs-CZ" dirty="0" err="1" smtClean="0"/>
              <a:t>Meier</a:t>
            </a:r>
            <a:r>
              <a:rPr lang="cs-CZ" dirty="0" smtClean="0"/>
              <a:t> et al. (2000)</a:t>
            </a:r>
            <a:endParaRPr lang="cs-CZ" dirty="0"/>
          </a:p>
        </p:txBody>
      </p:sp>
      <p:pic>
        <p:nvPicPr>
          <p:cNvPr id="104450" name="Picture 2"/>
          <p:cNvPicPr>
            <a:picLocks noChangeAspect="1" noChangeArrowheads="1"/>
          </p:cNvPicPr>
          <p:nvPr/>
        </p:nvPicPr>
        <p:blipFill>
          <a:blip r:embed="rId2" cstate="print"/>
          <a:srcRect/>
          <a:stretch>
            <a:fillRect/>
          </a:stretch>
        </p:blipFill>
        <p:spPr bwMode="auto">
          <a:xfrm rot="16200000">
            <a:off x="1454137" y="-833450"/>
            <a:ext cx="6235725" cy="914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Efekty organických polutantů na buňky MO	</a:t>
            </a:r>
            <a:endParaRPr lang="cs-CZ" dirty="0"/>
          </a:p>
        </p:txBody>
      </p:sp>
      <p:sp>
        <p:nvSpPr>
          <p:cNvPr id="72707" name="Zástupný symbol pro obsah 2"/>
          <p:cNvSpPr>
            <a:spLocks noGrp="1"/>
          </p:cNvSpPr>
          <p:nvPr>
            <p:ph idx="1"/>
          </p:nvPr>
        </p:nvSpPr>
        <p:spPr>
          <a:xfrm>
            <a:off x="250825" y="1052513"/>
            <a:ext cx="8642350" cy="5256212"/>
          </a:xfrm>
        </p:spPr>
        <p:txBody>
          <a:bodyPr/>
          <a:lstStyle/>
          <a:p>
            <a:r>
              <a:rPr lang="cs-CZ" dirty="0" smtClean="0"/>
              <a:t>narušení integrity a fluidity membrány (důsledky: ztráta důležitých látek z buňky, vstup dalších polutantů …)</a:t>
            </a:r>
          </a:p>
          <a:p>
            <a:r>
              <a:rPr lang="cs-CZ" dirty="0" smtClean="0"/>
              <a:t>interakce s procesy a gradienty na membráně (např. chinony – přenos e- při respiraci)</a:t>
            </a:r>
          </a:p>
          <a:p>
            <a:r>
              <a:rPr lang="cs-CZ" dirty="0" smtClean="0"/>
              <a:t>interakce s biologickými molekulami (většinou po aktivaci ) – DNA, proteiny</a:t>
            </a:r>
          </a:p>
          <a:p>
            <a:r>
              <a:rPr lang="cs-CZ" dirty="0" smtClean="0"/>
              <a:t>interakce s receptory (membránovými či jadernými) </a:t>
            </a:r>
          </a:p>
          <a:p>
            <a:r>
              <a:rPr lang="cs-CZ" dirty="0" smtClean="0"/>
              <a:t>oxidativní stres (např. chinony) – oxidace makromolekul (NA, proteiny), </a:t>
            </a:r>
            <a:r>
              <a:rPr lang="cs-CZ" dirty="0" err="1" smtClean="0"/>
              <a:t>peroxidace</a:t>
            </a:r>
            <a:r>
              <a:rPr lang="cs-CZ" dirty="0" smtClean="0"/>
              <a:t> membránových lipidů</a:t>
            </a:r>
          </a:p>
          <a:p>
            <a:endParaRPr lang="cs-CZ" dirty="0" smtClean="0"/>
          </a:p>
        </p:txBody>
      </p:sp>
      <p:pic>
        <p:nvPicPr>
          <p:cNvPr id="5" name="Picture 2" descr="E3"/>
          <p:cNvPicPr>
            <a:picLocks noChangeAspect="1" noChangeArrowheads="1"/>
          </p:cNvPicPr>
          <p:nvPr/>
        </p:nvPicPr>
        <p:blipFill>
          <a:blip r:embed="rId2" cstate="print">
            <a:clrChange>
              <a:clrFrom>
                <a:srgbClr val="FFFFFF"/>
              </a:clrFrom>
              <a:clrTo>
                <a:srgbClr val="FFFFFF">
                  <a:alpha val="0"/>
                </a:srgbClr>
              </a:clrTo>
            </a:clrChange>
          </a:blip>
          <a:srcRect l="22815" t="14821" r="23807" b="53679"/>
          <a:stretch>
            <a:fillRect/>
          </a:stretch>
        </p:blipFill>
        <p:spPr bwMode="auto">
          <a:xfrm>
            <a:off x="5467350" y="4653136"/>
            <a:ext cx="3675063" cy="194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Efekty organických polutantů na buňky MO - příklad	</a:t>
            </a:r>
            <a:endParaRPr lang="cs-CZ" dirty="0"/>
          </a:p>
        </p:txBody>
      </p:sp>
      <p:sp>
        <p:nvSpPr>
          <p:cNvPr id="72707" name="Zástupný symbol pro obsah 2"/>
          <p:cNvSpPr>
            <a:spLocks noGrp="1"/>
          </p:cNvSpPr>
          <p:nvPr>
            <p:ph idx="1"/>
          </p:nvPr>
        </p:nvSpPr>
        <p:spPr>
          <a:xfrm>
            <a:off x="250825" y="1052513"/>
            <a:ext cx="8642350" cy="5256212"/>
          </a:xfrm>
        </p:spPr>
        <p:txBody>
          <a:bodyPr/>
          <a:lstStyle/>
          <a:p>
            <a:r>
              <a:rPr lang="cs-CZ" sz="1800" b="1" dirty="0" smtClean="0"/>
              <a:t>Aromatické látky toxické pro MO</a:t>
            </a:r>
          </a:p>
          <a:p>
            <a:pPr lvl="1"/>
            <a:r>
              <a:rPr lang="cs-CZ" sz="1600" dirty="0" smtClean="0"/>
              <a:t>ve vodě rozpustná frakce rafinovaných ropných produktů (více toxické než tato frakce ze surové ropy - méně NAP a alkyl-NAP) - toxicita pro </a:t>
            </a:r>
            <a:r>
              <a:rPr lang="cs-CZ" sz="1600" dirty="0" err="1" smtClean="0"/>
              <a:t>heterotrofické</a:t>
            </a:r>
            <a:r>
              <a:rPr lang="cs-CZ" sz="1600" dirty="0" smtClean="0"/>
              <a:t> i </a:t>
            </a:r>
            <a:r>
              <a:rPr lang="cs-CZ" sz="1600" dirty="0" err="1" smtClean="0"/>
              <a:t>autotrofické</a:t>
            </a:r>
            <a:r>
              <a:rPr lang="cs-CZ" sz="1600" dirty="0" smtClean="0"/>
              <a:t> MO</a:t>
            </a:r>
          </a:p>
          <a:p>
            <a:r>
              <a:rPr lang="cs-CZ" sz="1800" b="1" dirty="0" smtClean="0"/>
              <a:t>Zejména po </a:t>
            </a:r>
            <a:r>
              <a:rPr lang="cs-CZ" sz="1800" b="1" dirty="0" err="1" smtClean="0"/>
              <a:t>metabolizaci</a:t>
            </a:r>
            <a:r>
              <a:rPr lang="cs-CZ" sz="1800" b="1" dirty="0" smtClean="0"/>
              <a:t> (aktivaci) jsou vysoce reaktivní:</a:t>
            </a:r>
          </a:p>
          <a:p>
            <a:pPr lvl="1"/>
            <a:r>
              <a:rPr lang="cs-CZ" sz="1600" dirty="0" smtClean="0"/>
              <a:t>mohou se vázat a vytvářet kovalentní </a:t>
            </a:r>
            <a:r>
              <a:rPr lang="cs-CZ" sz="1600" dirty="0" err="1" smtClean="0"/>
              <a:t>adukty</a:t>
            </a:r>
            <a:r>
              <a:rPr lang="cs-CZ" sz="1600" dirty="0" smtClean="0"/>
              <a:t> s životně důležitými makromolekulami, jako jsou celulární proteiny, DNA apod.</a:t>
            </a:r>
          </a:p>
          <a:p>
            <a:pPr lvl="1"/>
            <a:r>
              <a:rPr lang="cs-CZ" sz="1600" dirty="0" err="1" smtClean="0"/>
              <a:t>interkalace</a:t>
            </a:r>
            <a:r>
              <a:rPr lang="cs-CZ" sz="1600" dirty="0" smtClean="0"/>
              <a:t> v DNA</a:t>
            </a:r>
          </a:p>
          <a:p>
            <a:pPr lvl="1"/>
            <a:r>
              <a:rPr lang="cs-CZ" sz="1600" dirty="0" smtClean="0"/>
              <a:t>podobně působí chinony, </a:t>
            </a:r>
            <a:r>
              <a:rPr lang="cs-CZ" sz="1600" dirty="0" err="1" smtClean="0"/>
              <a:t>aza</a:t>
            </a:r>
            <a:r>
              <a:rPr lang="cs-CZ" sz="1600" dirty="0" smtClean="0"/>
              <a:t>-</a:t>
            </a:r>
            <a:r>
              <a:rPr lang="cs-CZ" sz="1600" dirty="0" err="1" smtClean="0"/>
              <a:t>PAHs</a:t>
            </a:r>
            <a:r>
              <a:rPr lang="cs-CZ" sz="1600" dirty="0" smtClean="0"/>
              <a:t>, nitro-</a:t>
            </a:r>
            <a:r>
              <a:rPr lang="cs-CZ" sz="1600" dirty="0" err="1" smtClean="0"/>
              <a:t>PAHs</a:t>
            </a:r>
            <a:endParaRPr lang="cs-CZ" sz="1600" dirty="0" smtClean="0"/>
          </a:p>
        </p:txBody>
      </p:sp>
      <p:pic>
        <p:nvPicPr>
          <p:cNvPr id="5" name="Picture 2" descr="E3"/>
          <p:cNvPicPr>
            <a:picLocks noChangeAspect="1" noChangeArrowheads="1"/>
          </p:cNvPicPr>
          <p:nvPr/>
        </p:nvPicPr>
        <p:blipFill>
          <a:blip r:embed="rId2" cstate="print">
            <a:clrChange>
              <a:clrFrom>
                <a:srgbClr val="FFFFFF"/>
              </a:clrFrom>
              <a:clrTo>
                <a:srgbClr val="FFFFFF">
                  <a:alpha val="0"/>
                </a:srgbClr>
              </a:clrTo>
            </a:clrChange>
          </a:blip>
          <a:srcRect l="10468" t="21169" r="11499" b="11488"/>
          <a:stretch>
            <a:fillRect/>
          </a:stretch>
        </p:blipFill>
        <p:spPr bwMode="auto">
          <a:xfrm>
            <a:off x="4644008" y="3645024"/>
            <a:ext cx="4499992" cy="3491175"/>
          </a:xfrm>
          <a:prstGeom prst="rect">
            <a:avLst/>
          </a:prstGeom>
          <a:noFill/>
          <a:ln w="9525">
            <a:noFill/>
            <a:miter lim="800000"/>
            <a:headEnd/>
            <a:tailEnd/>
          </a:ln>
        </p:spPr>
      </p:pic>
      <p:pic>
        <p:nvPicPr>
          <p:cNvPr id="6" name="Picture 2" descr="E3"/>
          <p:cNvPicPr>
            <a:picLocks noChangeAspect="1" noChangeArrowheads="1"/>
          </p:cNvPicPr>
          <p:nvPr/>
        </p:nvPicPr>
        <p:blipFill>
          <a:blip r:embed="rId3" cstate="print">
            <a:clrChange>
              <a:clrFrom>
                <a:srgbClr val="FFFFFF"/>
              </a:clrFrom>
              <a:clrTo>
                <a:srgbClr val="FFFFFF">
                  <a:alpha val="0"/>
                </a:srgbClr>
              </a:clrTo>
            </a:clrChange>
          </a:blip>
          <a:srcRect l="8374" t="16087" r="14734" b="33957"/>
          <a:stretch>
            <a:fillRect/>
          </a:stretch>
        </p:blipFill>
        <p:spPr bwMode="auto">
          <a:xfrm>
            <a:off x="0" y="4144365"/>
            <a:ext cx="4644008" cy="27120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Použitá literatura – MO a organické polutanty</a:t>
            </a:r>
            <a:endParaRPr lang="cs-CZ" dirty="0"/>
          </a:p>
        </p:txBody>
      </p:sp>
      <p:sp>
        <p:nvSpPr>
          <p:cNvPr id="3" name="Zástupný symbol pro obsah 2"/>
          <p:cNvSpPr>
            <a:spLocks noGrp="1"/>
          </p:cNvSpPr>
          <p:nvPr>
            <p:ph idx="1"/>
          </p:nvPr>
        </p:nvSpPr>
        <p:spPr>
          <a:xfrm>
            <a:off x="251520" y="980728"/>
            <a:ext cx="8640960" cy="5328592"/>
          </a:xfrm>
        </p:spPr>
        <p:txBody>
          <a:bodyPr/>
          <a:lstStyle/>
          <a:p>
            <a:r>
              <a:rPr lang="cs-CZ" sz="1400" dirty="0" err="1" smtClean="0"/>
              <a:t>Maier</a:t>
            </a:r>
            <a:r>
              <a:rPr lang="cs-CZ" sz="1400" dirty="0" smtClean="0"/>
              <a:t> R. M., </a:t>
            </a:r>
            <a:r>
              <a:rPr lang="cs-CZ" sz="1400" dirty="0" err="1" smtClean="0"/>
              <a:t>Pepper</a:t>
            </a:r>
            <a:r>
              <a:rPr lang="cs-CZ" sz="1400" dirty="0" smtClean="0"/>
              <a:t> I. L., </a:t>
            </a:r>
            <a:r>
              <a:rPr lang="cs-CZ" sz="1400" dirty="0" err="1" smtClean="0"/>
              <a:t>Gerba</a:t>
            </a:r>
            <a:r>
              <a:rPr lang="cs-CZ" sz="1400" dirty="0" smtClean="0"/>
              <a:t> C. P. (2000): Environmental </a:t>
            </a:r>
            <a:r>
              <a:rPr lang="cs-CZ" sz="1400" dirty="0" err="1" smtClean="0"/>
              <a:t>microbiology</a:t>
            </a:r>
            <a:r>
              <a:rPr lang="cs-CZ" sz="1400" dirty="0" smtClean="0"/>
              <a:t>. </a:t>
            </a:r>
            <a:r>
              <a:rPr lang="cs-CZ" sz="1400" b="1" dirty="0" err="1" smtClean="0"/>
              <a:t>Chapter</a:t>
            </a:r>
            <a:r>
              <a:rPr lang="cs-CZ" sz="1400" b="1" dirty="0" smtClean="0"/>
              <a:t> 16: </a:t>
            </a:r>
            <a:r>
              <a:rPr lang="cs-CZ" sz="1400" b="1" dirty="0" err="1" smtClean="0"/>
              <a:t>Microorganisms</a:t>
            </a:r>
            <a:r>
              <a:rPr lang="cs-CZ" sz="1400" b="1" dirty="0" smtClean="0"/>
              <a:t> </a:t>
            </a:r>
            <a:r>
              <a:rPr lang="cs-CZ" sz="1400" b="1" dirty="0" err="1" smtClean="0"/>
              <a:t>and</a:t>
            </a:r>
            <a:r>
              <a:rPr lang="cs-CZ" sz="1400" b="1" dirty="0" smtClean="0"/>
              <a:t> </a:t>
            </a:r>
            <a:r>
              <a:rPr lang="cs-CZ" sz="1400" b="1" dirty="0" err="1" smtClean="0"/>
              <a:t>organic</a:t>
            </a:r>
            <a:r>
              <a:rPr lang="cs-CZ" sz="1400" b="1" dirty="0" smtClean="0"/>
              <a:t> </a:t>
            </a:r>
            <a:r>
              <a:rPr lang="cs-CZ" sz="1400" b="1" dirty="0" err="1" smtClean="0"/>
              <a:t>pollutants</a:t>
            </a:r>
            <a:r>
              <a:rPr lang="cs-CZ" sz="1400" dirty="0" smtClean="0"/>
              <a:t> (</a:t>
            </a:r>
            <a:r>
              <a:rPr lang="cs-CZ" sz="1400" dirty="0" err="1" smtClean="0"/>
              <a:t>Maier</a:t>
            </a:r>
            <a:r>
              <a:rPr lang="cs-CZ" sz="1400" dirty="0" smtClean="0"/>
              <a:t> R. M.).</a:t>
            </a:r>
            <a:r>
              <a:rPr lang="cs-CZ" sz="1400" b="1" dirty="0" smtClean="0"/>
              <a:t> </a:t>
            </a:r>
            <a:r>
              <a:rPr lang="cs-CZ" sz="1400" dirty="0" err="1" smtClean="0"/>
              <a:t>Academic</a:t>
            </a:r>
            <a:r>
              <a:rPr lang="cs-CZ" sz="1400" dirty="0" smtClean="0"/>
              <a:t> </a:t>
            </a:r>
            <a:r>
              <a:rPr lang="cs-CZ" sz="1400" dirty="0" err="1" smtClean="0"/>
              <a:t>Press</a:t>
            </a:r>
            <a:r>
              <a:rPr lang="cs-CZ" sz="1400" dirty="0" smtClean="0"/>
              <a:t>. ISBN 0124975704. </a:t>
            </a:r>
            <a:r>
              <a:rPr lang="cs-CZ" sz="1400" b="1" dirty="0" smtClean="0"/>
              <a:t>p. 363-402</a:t>
            </a:r>
            <a:r>
              <a:rPr lang="cs-CZ" sz="1400" dirty="0" smtClean="0"/>
              <a:t>.</a:t>
            </a:r>
          </a:p>
          <a:p>
            <a:r>
              <a:rPr lang="cs-CZ" sz="1400" dirty="0" err="1" smtClean="0"/>
              <a:t>Madsen</a:t>
            </a:r>
            <a:r>
              <a:rPr lang="cs-CZ" sz="1400" dirty="0" smtClean="0"/>
              <a:t> E. L. (2008): Environmental </a:t>
            </a:r>
            <a:r>
              <a:rPr lang="cs-CZ" sz="1400" dirty="0" err="1" smtClean="0"/>
              <a:t>microbiology</a:t>
            </a:r>
            <a:r>
              <a:rPr lang="cs-CZ" sz="1400" dirty="0" smtClean="0"/>
              <a:t>: </a:t>
            </a:r>
            <a:r>
              <a:rPr lang="cs-CZ" sz="1400" dirty="0" err="1" smtClean="0"/>
              <a:t>from</a:t>
            </a:r>
            <a:r>
              <a:rPr lang="cs-CZ" sz="1400" dirty="0" smtClean="0"/>
              <a:t> </a:t>
            </a:r>
            <a:r>
              <a:rPr lang="cs-CZ" sz="1400" dirty="0" err="1" smtClean="0"/>
              <a:t>genomes</a:t>
            </a:r>
            <a:r>
              <a:rPr lang="cs-CZ" sz="1400" dirty="0" smtClean="0"/>
              <a:t> to </a:t>
            </a:r>
            <a:r>
              <a:rPr lang="cs-CZ" sz="1400" dirty="0" err="1" smtClean="0"/>
              <a:t>biogeochemistry</a:t>
            </a:r>
            <a:r>
              <a:rPr lang="cs-CZ" sz="1400" dirty="0" smtClean="0"/>
              <a:t>. </a:t>
            </a:r>
            <a:r>
              <a:rPr lang="cs-CZ" sz="1400" b="1" dirty="0" err="1" smtClean="0"/>
              <a:t>Chapter</a:t>
            </a:r>
            <a:r>
              <a:rPr lang="cs-CZ" sz="1400" b="1" dirty="0" smtClean="0"/>
              <a:t> 7: </a:t>
            </a:r>
            <a:r>
              <a:rPr lang="cs-CZ" sz="1400" b="1" dirty="0" err="1" smtClean="0"/>
              <a:t>Microbial</a:t>
            </a:r>
            <a:r>
              <a:rPr lang="cs-CZ" sz="1400" b="1" dirty="0" smtClean="0"/>
              <a:t> </a:t>
            </a:r>
            <a:r>
              <a:rPr lang="cs-CZ" sz="1400" b="1" dirty="0" err="1" smtClean="0"/>
              <a:t>Biogeochemistry</a:t>
            </a:r>
            <a:r>
              <a:rPr lang="cs-CZ" sz="1400" b="1" dirty="0" smtClean="0"/>
              <a:t>: a Grand </a:t>
            </a:r>
            <a:r>
              <a:rPr lang="cs-CZ" sz="1400" b="1" dirty="0" err="1" smtClean="0"/>
              <a:t>Synthesis</a:t>
            </a:r>
            <a:r>
              <a:rPr lang="cs-CZ" sz="1400" dirty="0" smtClean="0"/>
              <a:t>. John </a:t>
            </a:r>
            <a:r>
              <a:rPr lang="cs-CZ" sz="1400" dirty="0" err="1" smtClean="0"/>
              <a:t>Wiley</a:t>
            </a:r>
            <a:r>
              <a:rPr lang="cs-CZ" sz="1400" dirty="0" smtClean="0"/>
              <a:t> &amp; </a:t>
            </a:r>
            <a:r>
              <a:rPr lang="cs-CZ" sz="1400" dirty="0" err="1" smtClean="0"/>
              <a:t>Sons</a:t>
            </a:r>
            <a:r>
              <a:rPr lang="cs-CZ" sz="1400" dirty="0" smtClean="0"/>
              <a:t>. ISBN 1405136472. </a:t>
            </a:r>
            <a:r>
              <a:rPr lang="cs-CZ" sz="1400" b="1" dirty="0" smtClean="0"/>
              <a:t>p. 281-345</a:t>
            </a:r>
            <a:r>
              <a:rPr lang="cs-CZ" sz="1400" dirty="0" smtClean="0"/>
              <a:t>.</a:t>
            </a:r>
          </a:p>
          <a:p>
            <a:r>
              <a:rPr lang="cs-CZ" sz="1400" dirty="0" err="1" smtClean="0"/>
              <a:t>Madsen</a:t>
            </a:r>
            <a:r>
              <a:rPr lang="cs-CZ" sz="1400" dirty="0" smtClean="0"/>
              <a:t> E. L. (2008): Environmental </a:t>
            </a:r>
            <a:r>
              <a:rPr lang="cs-CZ" sz="1400" dirty="0" err="1" smtClean="0"/>
              <a:t>microbiology</a:t>
            </a:r>
            <a:r>
              <a:rPr lang="cs-CZ" sz="1400" dirty="0" smtClean="0"/>
              <a:t>: </a:t>
            </a:r>
            <a:r>
              <a:rPr lang="cs-CZ" sz="1400" dirty="0" err="1" smtClean="0"/>
              <a:t>from</a:t>
            </a:r>
            <a:r>
              <a:rPr lang="cs-CZ" sz="1400" dirty="0" smtClean="0"/>
              <a:t> </a:t>
            </a:r>
            <a:r>
              <a:rPr lang="cs-CZ" sz="1400" dirty="0" err="1" smtClean="0"/>
              <a:t>genomes</a:t>
            </a:r>
            <a:r>
              <a:rPr lang="cs-CZ" sz="1400" dirty="0" smtClean="0"/>
              <a:t> to </a:t>
            </a:r>
            <a:r>
              <a:rPr lang="cs-CZ" sz="1400" dirty="0" err="1" smtClean="0"/>
              <a:t>biogeochemistry</a:t>
            </a:r>
            <a:r>
              <a:rPr lang="cs-CZ" sz="1400" dirty="0" smtClean="0"/>
              <a:t>. </a:t>
            </a:r>
            <a:r>
              <a:rPr lang="cs-CZ" sz="1400" b="1" dirty="0" err="1" smtClean="0"/>
              <a:t>Chapter</a:t>
            </a:r>
            <a:r>
              <a:rPr lang="cs-CZ" sz="1400" b="1" dirty="0" smtClean="0"/>
              <a:t> 8.3: </a:t>
            </a:r>
            <a:r>
              <a:rPr lang="cs-CZ" sz="1400" b="1" dirty="0" err="1" smtClean="0"/>
              <a:t>Biodegradation</a:t>
            </a:r>
            <a:r>
              <a:rPr lang="cs-CZ" sz="1400" b="1" dirty="0" smtClean="0"/>
              <a:t> </a:t>
            </a:r>
            <a:r>
              <a:rPr lang="cs-CZ" sz="1400" b="1" dirty="0" err="1" smtClean="0"/>
              <a:t>and</a:t>
            </a:r>
            <a:r>
              <a:rPr lang="cs-CZ" sz="1400" b="1" dirty="0" smtClean="0"/>
              <a:t> </a:t>
            </a:r>
            <a:r>
              <a:rPr lang="cs-CZ" sz="1400" b="1" dirty="0" err="1" smtClean="0"/>
              <a:t>bioremediation</a:t>
            </a:r>
            <a:r>
              <a:rPr lang="cs-CZ" sz="1400" dirty="0" smtClean="0"/>
              <a:t>. John </a:t>
            </a:r>
            <a:r>
              <a:rPr lang="cs-CZ" sz="1400" dirty="0" err="1" smtClean="0"/>
              <a:t>Wiley</a:t>
            </a:r>
            <a:r>
              <a:rPr lang="cs-CZ" sz="1400" dirty="0" smtClean="0"/>
              <a:t> &amp; </a:t>
            </a:r>
            <a:r>
              <a:rPr lang="cs-CZ" sz="1400" dirty="0" err="1" smtClean="0"/>
              <a:t>Sons</a:t>
            </a:r>
            <a:r>
              <a:rPr lang="cs-CZ" sz="1400" dirty="0" smtClean="0"/>
              <a:t>. ISBN 1405136472. </a:t>
            </a:r>
            <a:r>
              <a:rPr lang="cs-CZ" sz="1400" b="1" dirty="0" smtClean="0"/>
              <a:t>p. 373-399</a:t>
            </a:r>
            <a:r>
              <a:rPr lang="cs-CZ" sz="1400" dirty="0" smtClean="0"/>
              <a:t>.</a:t>
            </a:r>
            <a:endParaRPr lang="en-US" sz="1400" dirty="0" smtClean="0"/>
          </a:p>
          <a:p>
            <a:r>
              <a:rPr lang="cs-CZ" sz="1400" dirty="0" err="1" smtClean="0"/>
              <a:t>Madsen</a:t>
            </a:r>
            <a:r>
              <a:rPr lang="cs-CZ" sz="1400" dirty="0" smtClean="0"/>
              <a:t> E. L. (2008): Environmental </a:t>
            </a:r>
            <a:r>
              <a:rPr lang="cs-CZ" sz="1400" dirty="0" err="1" smtClean="0"/>
              <a:t>microbiology</a:t>
            </a:r>
            <a:r>
              <a:rPr lang="cs-CZ" sz="1400" dirty="0" smtClean="0"/>
              <a:t>: </a:t>
            </a:r>
            <a:r>
              <a:rPr lang="cs-CZ" sz="1400" dirty="0" err="1" smtClean="0"/>
              <a:t>from</a:t>
            </a:r>
            <a:r>
              <a:rPr lang="cs-CZ" sz="1400" dirty="0" smtClean="0"/>
              <a:t> </a:t>
            </a:r>
            <a:r>
              <a:rPr lang="cs-CZ" sz="1400" dirty="0" err="1" smtClean="0"/>
              <a:t>genomes</a:t>
            </a:r>
            <a:r>
              <a:rPr lang="cs-CZ" sz="1400" dirty="0" smtClean="0"/>
              <a:t> to </a:t>
            </a:r>
            <a:r>
              <a:rPr lang="cs-CZ" sz="1400" dirty="0" err="1" smtClean="0"/>
              <a:t>biogeochemistry</a:t>
            </a:r>
            <a:r>
              <a:rPr lang="cs-CZ" sz="1400" dirty="0" smtClean="0"/>
              <a:t>. </a:t>
            </a:r>
            <a:r>
              <a:rPr lang="cs-CZ" sz="1400" b="1" dirty="0" err="1" smtClean="0"/>
              <a:t>Chapter</a:t>
            </a:r>
            <a:r>
              <a:rPr lang="cs-CZ" sz="1400" b="1" dirty="0" smtClean="0"/>
              <a:t> 8.</a:t>
            </a:r>
            <a:r>
              <a:rPr lang="en-US" sz="1400" b="1" dirty="0" smtClean="0"/>
              <a:t>5</a:t>
            </a:r>
            <a:r>
              <a:rPr lang="cs-CZ" sz="1400" b="1" dirty="0" smtClean="0"/>
              <a:t>: </a:t>
            </a:r>
            <a:r>
              <a:rPr lang="en-US" sz="1400" b="1" dirty="0" smtClean="0"/>
              <a:t>Evolution of catabolic </a:t>
            </a:r>
            <a:r>
              <a:rPr lang="en-US" sz="1400" b="1" dirty="0" err="1" smtClean="0"/>
              <a:t>pathwa</a:t>
            </a:r>
            <a:r>
              <a:rPr lang="cs-CZ" sz="1400" b="1" dirty="0" smtClean="0"/>
              <a:t>y</a:t>
            </a:r>
            <a:r>
              <a:rPr lang="en-US" sz="1400" b="1" dirty="0" smtClean="0"/>
              <a:t>s for organic contaminants</a:t>
            </a:r>
            <a:r>
              <a:rPr lang="cs-CZ" sz="1400" dirty="0" smtClean="0"/>
              <a:t>. John </a:t>
            </a:r>
            <a:r>
              <a:rPr lang="cs-CZ" sz="1400" dirty="0" err="1" smtClean="0"/>
              <a:t>Wiley</a:t>
            </a:r>
            <a:r>
              <a:rPr lang="cs-CZ" sz="1400" dirty="0" smtClean="0"/>
              <a:t> &amp; </a:t>
            </a:r>
            <a:r>
              <a:rPr lang="cs-CZ" sz="1400" dirty="0" err="1" smtClean="0"/>
              <a:t>Sons</a:t>
            </a:r>
            <a:r>
              <a:rPr lang="cs-CZ" sz="1400" dirty="0" smtClean="0"/>
              <a:t>. ISBN 1405136472. </a:t>
            </a:r>
            <a:r>
              <a:rPr lang="cs-CZ" sz="1400" b="1" dirty="0" smtClean="0"/>
              <a:t>p. 403-409</a:t>
            </a:r>
            <a:r>
              <a:rPr lang="cs-CZ" sz="1400" dirty="0" smtClean="0"/>
              <a:t>.</a:t>
            </a:r>
          </a:p>
          <a:p>
            <a:r>
              <a:rPr lang="cs-CZ" sz="1400" dirty="0" err="1" smtClean="0"/>
              <a:t>Mitchell</a:t>
            </a:r>
            <a:r>
              <a:rPr lang="cs-CZ" sz="1400" dirty="0" smtClean="0"/>
              <a:t> R. (2010): Environmental </a:t>
            </a:r>
            <a:r>
              <a:rPr lang="cs-CZ" sz="1400" dirty="0" err="1" smtClean="0"/>
              <a:t>microbiology</a:t>
            </a:r>
            <a:r>
              <a:rPr lang="cs-CZ" sz="1400" dirty="0" smtClean="0"/>
              <a:t>. </a:t>
            </a:r>
            <a:r>
              <a:rPr lang="cs-CZ" sz="1400" b="1" dirty="0" err="1" smtClean="0"/>
              <a:t>Chapter</a:t>
            </a:r>
            <a:r>
              <a:rPr lang="cs-CZ" sz="1400" b="1" dirty="0" smtClean="0"/>
              <a:t> 8: </a:t>
            </a:r>
            <a:r>
              <a:rPr lang="cs-CZ" sz="1400" b="1" dirty="0" err="1" smtClean="0"/>
              <a:t>Bioremediation</a:t>
            </a:r>
            <a:r>
              <a:rPr lang="cs-CZ" sz="1400" b="1" dirty="0" smtClean="0"/>
              <a:t> </a:t>
            </a:r>
            <a:r>
              <a:rPr lang="cs-CZ" sz="1400" b="1" dirty="0" err="1" smtClean="0"/>
              <a:t>of</a:t>
            </a:r>
            <a:r>
              <a:rPr lang="cs-CZ" sz="1400" b="1" dirty="0" smtClean="0"/>
              <a:t> </a:t>
            </a:r>
            <a:r>
              <a:rPr lang="cs-CZ" sz="1400" b="1" dirty="0" err="1" smtClean="0"/>
              <a:t>Hazardous</a:t>
            </a:r>
            <a:r>
              <a:rPr lang="cs-CZ" sz="1400" b="1" dirty="0" smtClean="0"/>
              <a:t> </a:t>
            </a:r>
            <a:r>
              <a:rPr lang="cs-CZ" sz="1400" b="1" dirty="0" err="1" smtClean="0"/>
              <a:t>Organics</a:t>
            </a:r>
            <a:r>
              <a:rPr lang="cs-CZ" sz="1400" b="1" dirty="0" smtClean="0"/>
              <a:t> </a:t>
            </a:r>
            <a:r>
              <a:rPr lang="cs-CZ" sz="1400" dirty="0" smtClean="0"/>
              <a:t>(</a:t>
            </a:r>
            <a:r>
              <a:rPr lang="cs-CZ" sz="1400" dirty="0" err="1" smtClean="0"/>
              <a:t>Becker</a:t>
            </a:r>
            <a:r>
              <a:rPr lang="cs-CZ" sz="1400" dirty="0" smtClean="0"/>
              <a:t> J. G. </a:t>
            </a:r>
            <a:r>
              <a:rPr lang="cs-CZ" sz="1400" dirty="0" err="1" smtClean="0"/>
              <a:t>and</a:t>
            </a:r>
            <a:r>
              <a:rPr lang="cs-CZ" sz="1400" dirty="0" smtClean="0"/>
              <a:t> </a:t>
            </a:r>
            <a:r>
              <a:rPr lang="cs-CZ" sz="1400" dirty="0" err="1" smtClean="0"/>
              <a:t>Seagren</a:t>
            </a:r>
            <a:r>
              <a:rPr lang="cs-CZ" sz="1400" dirty="0" smtClean="0"/>
              <a:t> E. A.). John </a:t>
            </a:r>
            <a:r>
              <a:rPr lang="cs-CZ" sz="1400" dirty="0" err="1" smtClean="0"/>
              <a:t>Wiley</a:t>
            </a:r>
            <a:r>
              <a:rPr lang="cs-CZ" sz="1400" dirty="0" smtClean="0"/>
              <a:t> </a:t>
            </a:r>
            <a:r>
              <a:rPr lang="cs-CZ" sz="1400" dirty="0" err="1" smtClean="0"/>
              <a:t>and</a:t>
            </a:r>
            <a:r>
              <a:rPr lang="cs-CZ" sz="1400" dirty="0" smtClean="0"/>
              <a:t> </a:t>
            </a:r>
            <a:r>
              <a:rPr lang="cs-CZ" sz="1400" dirty="0" err="1" smtClean="0"/>
              <a:t>Sons</a:t>
            </a:r>
            <a:r>
              <a:rPr lang="cs-CZ" sz="1400" dirty="0" smtClean="0"/>
              <a:t>. ISBN 047017790X. </a:t>
            </a:r>
            <a:r>
              <a:rPr lang="cs-CZ" sz="1400" b="1" dirty="0" smtClean="0"/>
              <a:t>p. 177-212</a:t>
            </a:r>
            <a:r>
              <a:rPr lang="cs-CZ" sz="1400" dirty="0" smtClean="0"/>
              <a:t>.</a:t>
            </a:r>
          </a:p>
          <a:p>
            <a:r>
              <a:rPr lang="cs-CZ" sz="1400" dirty="0" smtClean="0"/>
              <a:t>Atlas R. M., </a:t>
            </a:r>
            <a:r>
              <a:rPr lang="cs-CZ" sz="1400" dirty="0" err="1" smtClean="0"/>
              <a:t>Bartha</a:t>
            </a:r>
            <a:r>
              <a:rPr lang="cs-CZ" sz="1400" dirty="0" smtClean="0"/>
              <a:t> R. (2009): </a:t>
            </a:r>
            <a:r>
              <a:rPr lang="cs-CZ" sz="1400" dirty="0" err="1" smtClean="0"/>
              <a:t>Microbial</a:t>
            </a:r>
            <a:r>
              <a:rPr lang="cs-CZ" sz="1400" dirty="0" smtClean="0"/>
              <a:t> </a:t>
            </a:r>
            <a:r>
              <a:rPr lang="cs-CZ" sz="1400" dirty="0" err="1" smtClean="0"/>
              <a:t>ecology</a:t>
            </a:r>
            <a:r>
              <a:rPr lang="cs-CZ" sz="1400" dirty="0" smtClean="0"/>
              <a:t>: </a:t>
            </a:r>
            <a:r>
              <a:rPr lang="cs-CZ" sz="1400" dirty="0" err="1" smtClean="0"/>
              <a:t>fundamentals</a:t>
            </a:r>
            <a:r>
              <a:rPr lang="cs-CZ" sz="1400" dirty="0" smtClean="0"/>
              <a:t> </a:t>
            </a:r>
            <a:r>
              <a:rPr lang="cs-CZ" sz="1400" dirty="0" err="1" smtClean="0"/>
              <a:t>and</a:t>
            </a:r>
            <a:r>
              <a:rPr lang="cs-CZ" sz="1400" dirty="0" smtClean="0"/>
              <a:t> </a:t>
            </a:r>
            <a:r>
              <a:rPr lang="cs-CZ" sz="1400" dirty="0" err="1" smtClean="0"/>
              <a:t>applications</a:t>
            </a:r>
            <a:r>
              <a:rPr lang="cs-CZ" sz="1400" dirty="0" smtClean="0"/>
              <a:t>. </a:t>
            </a:r>
            <a:r>
              <a:rPr lang="cs-CZ" sz="1400" b="1" dirty="0" err="1" smtClean="0"/>
              <a:t>Chapter</a:t>
            </a:r>
            <a:r>
              <a:rPr lang="cs-CZ" sz="1400" b="1" dirty="0" smtClean="0"/>
              <a:t> 14: Biodegradability </a:t>
            </a:r>
            <a:r>
              <a:rPr lang="cs-CZ" sz="1400" b="1" dirty="0" err="1" smtClean="0"/>
              <a:t>testing</a:t>
            </a:r>
            <a:r>
              <a:rPr lang="cs-CZ" sz="1400" b="1" dirty="0" smtClean="0"/>
              <a:t> </a:t>
            </a:r>
            <a:r>
              <a:rPr lang="cs-CZ" sz="1400" b="1" dirty="0" err="1" smtClean="0"/>
              <a:t>and</a:t>
            </a:r>
            <a:r>
              <a:rPr lang="cs-CZ" sz="1400" b="1" dirty="0" smtClean="0"/>
              <a:t> monitoring </a:t>
            </a:r>
            <a:r>
              <a:rPr lang="cs-CZ" sz="1400" b="1" dirty="0" err="1" smtClean="0"/>
              <a:t>the</a:t>
            </a:r>
            <a:r>
              <a:rPr lang="cs-CZ" sz="1400" b="1" dirty="0" smtClean="0"/>
              <a:t> </a:t>
            </a:r>
            <a:r>
              <a:rPr lang="cs-CZ" sz="1400" b="1" dirty="0" err="1" smtClean="0"/>
              <a:t>bioremediation</a:t>
            </a:r>
            <a:r>
              <a:rPr lang="cs-CZ" sz="1400" b="1" dirty="0" smtClean="0"/>
              <a:t> </a:t>
            </a:r>
            <a:r>
              <a:rPr lang="cs-CZ" sz="1400" b="1" dirty="0" err="1" smtClean="0"/>
              <a:t>of</a:t>
            </a:r>
            <a:r>
              <a:rPr lang="cs-CZ" sz="1400" b="1" dirty="0" smtClean="0"/>
              <a:t> </a:t>
            </a:r>
            <a:r>
              <a:rPr lang="cs-CZ" sz="1400" b="1" dirty="0" err="1" smtClean="0"/>
              <a:t>xenobiotic</a:t>
            </a:r>
            <a:r>
              <a:rPr lang="cs-CZ" sz="1400" b="1" dirty="0" smtClean="0"/>
              <a:t> </a:t>
            </a:r>
            <a:r>
              <a:rPr lang="cs-CZ" sz="1400" b="1" dirty="0" err="1" smtClean="0"/>
              <a:t>pollutants</a:t>
            </a:r>
            <a:r>
              <a:rPr lang="cs-CZ" sz="1400" b="1" dirty="0" smtClean="0"/>
              <a:t>. </a:t>
            </a:r>
            <a:r>
              <a:rPr lang="cs-CZ" sz="1400" dirty="0" err="1" smtClean="0"/>
              <a:t>Benjamin</a:t>
            </a:r>
            <a:r>
              <a:rPr lang="cs-CZ" sz="1400" dirty="0" smtClean="0"/>
              <a:t>/</a:t>
            </a:r>
            <a:r>
              <a:rPr lang="cs-CZ" sz="1400" dirty="0" err="1" smtClean="0"/>
              <a:t>Cummings</a:t>
            </a:r>
            <a:r>
              <a:rPr lang="cs-CZ" sz="1400" dirty="0" smtClean="0"/>
              <a:t>. ISBN 0805306552. </a:t>
            </a:r>
            <a:r>
              <a:rPr lang="cs-CZ" sz="1400" b="1" dirty="0" smtClean="0"/>
              <a:t>p. 556-598</a:t>
            </a:r>
            <a:r>
              <a:rPr lang="cs-CZ" sz="1400" dirty="0" smtClean="0"/>
              <a:t>.</a:t>
            </a:r>
          </a:p>
          <a:p>
            <a:r>
              <a:rPr lang="cs-CZ" sz="1400" dirty="0" smtClean="0"/>
              <a:t>Horáková D. (2007): </a:t>
            </a:r>
            <a:r>
              <a:rPr lang="cs-CZ" sz="1400" dirty="0" err="1" smtClean="0"/>
              <a:t>Bioremediace</a:t>
            </a:r>
            <a:r>
              <a:rPr lang="cs-CZ" sz="1400" dirty="0" smtClean="0"/>
              <a:t>. Masarykova univerzita. ISSN 1802-128X. </a:t>
            </a:r>
            <a:r>
              <a:rPr lang="cs-CZ" sz="1400" u="sng" dirty="0" smtClean="0">
                <a:hlinkClick r:id="rId2"/>
              </a:rPr>
              <a:t>http://is.muni.cz/elportal/?id=710435</a:t>
            </a:r>
            <a:r>
              <a:rPr lang="cs-CZ" sz="1400" dirty="0" smtClean="0"/>
              <a:t> </a:t>
            </a:r>
          </a:p>
          <a:p>
            <a:r>
              <a:rPr lang="en-US" sz="1400" dirty="0" smtClean="0"/>
              <a:t>Harms, H., D. Schlosser, and L. Y. Wick. 2011. Untapped potential: exploiting fungi in bioremediation of hazardous chemicals.</a:t>
            </a:r>
            <a:r>
              <a:rPr lang="cs-CZ" sz="1400" dirty="0" smtClean="0"/>
              <a:t> </a:t>
            </a:r>
            <a:r>
              <a:rPr lang="cs-CZ" sz="1400" dirty="0" err="1" smtClean="0"/>
              <a:t>Nature</a:t>
            </a:r>
            <a:r>
              <a:rPr lang="cs-CZ" sz="1400" dirty="0" smtClean="0"/>
              <a:t> </a:t>
            </a:r>
            <a:r>
              <a:rPr lang="cs-CZ" sz="1400" dirty="0" err="1" smtClean="0"/>
              <a:t>Reviews</a:t>
            </a:r>
            <a:r>
              <a:rPr lang="cs-CZ" sz="1400" dirty="0" smtClean="0"/>
              <a:t> </a:t>
            </a:r>
            <a:r>
              <a:rPr lang="cs-CZ" sz="1400" dirty="0" err="1" smtClean="0"/>
              <a:t>Microbiology</a:t>
            </a:r>
            <a:r>
              <a:rPr lang="cs-CZ" sz="1400" dirty="0" smtClean="0"/>
              <a:t> </a:t>
            </a:r>
            <a:r>
              <a:rPr lang="en-US" sz="1400" dirty="0" smtClean="0"/>
              <a:t> 9</a:t>
            </a:r>
            <a:r>
              <a:rPr lang="cs-CZ" sz="1400" dirty="0" smtClean="0"/>
              <a:t>, 1</a:t>
            </a:r>
            <a:r>
              <a:rPr lang="en-US" sz="1400" dirty="0" smtClean="0"/>
              <a:t>77-192.</a:t>
            </a:r>
          </a:p>
          <a:p>
            <a:r>
              <a:rPr lang="cs-CZ" sz="1400" dirty="0" err="1" smtClean="0"/>
              <a:t>Colwell</a:t>
            </a:r>
            <a:r>
              <a:rPr lang="cs-CZ" sz="1400" dirty="0" smtClean="0"/>
              <a:t> R. R. (1978): </a:t>
            </a:r>
            <a:r>
              <a:rPr lang="en-US" sz="1400" dirty="0" smtClean="0"/>
              <a:t>Toxic effects of pollutants on microorganisms</a:t>
            </a:r>
            <a:r>
              <a:rPr lang="cs-CZ" sz="1400" dirty="0" smtClean="0"/>
              <a:t>. In </a:t>
            </a:r>
            <a:r>
              <a:rPr lang="en-US" sz="1400" dirty="0" smtClean="0"/>
              <a:t>Principles of Ecotoxicology</a:t>
            </a:r>
            <a:r>
              <a:rPr lang="cs-CZ" sz="1400" dirty="0" smtClean="0"/>
              <a:t> (</a:t>
            </a:r>
            <a:r>
              <a:rPr lang="cs-CZ" sz="1400" dirty="0" err="1" smtClean="0"/>
              <a:t>ed</a:t>
            </a:r>
            <a:r>
              <a:rPr lang="cs-CZ" sz="1400" dirty="0" smtClean="0"/>
              <a:t>. </a:t>
            </a:r>
            <a:r>
              <a:rPr lang="en-US" sz="1400" dirty="0" smtClean="0"/>
              <a:t>G. C. Butler</a:t>
            </a:r>
            <a:r>
              <a:rPr lang="cs-CZ" sz="1400" dirty="0" smtClean="0"/>
              <a:t>). John </a:t>
            </a:r>
            <a:r>
              <a:rPr lang="cs-CZ" sz="1400" dirty="0" err="1" smtClean="0"/>
              <a:t>Wiley</a:t>
            </a:r>
            <a:r>
              <a:rPr lang="cs-CZ" sz="1400" dirty="0" smtClean="0"/>
              <a:t> </a:t>
            </a:r>
            <a:r>
              <a:rPr lang="en-US" sz="1400" dirty="0" smtClean="0"/>
              <a:t>&amp;</a:t>
            </a:r>
            <a:r>
              <a:rPr lang="cs-CZ" sz="1400" dirty="0" smtClean="0"/>
              <a:t> </a:t>
            </a:r>
            <a:r>
              <a:rPr lang="cs-CZ" sz="1400" dirty="0" err="1" smtClean="0"/>
              <a:t>Sons</a:t>
            </a:r>
            <a:r>
              <a:rPr lang="cs-CZ" sz="1400" dirty="0" smtClean="0"/>
              <a:t>. </a:t>
            </a:r>
            <a:r>
              <a:rPr lang="cs-CZ" sz="1400" dirty="0" smtClean="0">
                <a:hlinkClick r:id="rId3"/>
              </a:rPr>
              <a:t>http://dge.stanford.edu/SCOPE/SCOPE_12/SCOPE_12_3.7_chapter13_275-294.pdf</a:t>
            </a:r>
            <a:r>
              <a:rPr lang="cs-CZ" sz="1400" dirty="0" smtClean="0"/>
              <a:t> </a:t>
            </a:r>
          </a:p>
          <a:p>
            <a:r>
              <a:rPr lang="cs-CZ" sz="1400" dirty="0" err="1" smtClean="0"/>
              <a:t>Bitton</a:t>
            </a:r>
            <a:r>
              <a:rPr lang="cs-CZ" sz="1400" dirty="0" smtClean="0"/>
              <a:t> G. (2002): </a:t>
            </a:r>
            <a:r>
              <a:rPr lang="cs-CZ" sz="1400" dirty="0" err="1" smtClean="0"/>
              <a:t>Encyclopedia</a:t>
            </a:r>
            <a:r>
              <a:rPr lang="cs-CZ" sz="1400" dirty="0" smtClean="0"/>
              <a:t> </a:t>
            </a:r>
            <a:r>
              <a:rPr lang="cs-CZ" sz="1400" dirty="0" err="1" smtClean="0"/>
              <a:t>of</a:t>
            </a:r>
            <a:r>
              <a:rPr lang="cs-CZ" sz="1400" dirty="0" smtClean="0"/>
              <a:t> Environmental </a:t>
            </a:r>
            <a:r>
              <a:rPr lang="cs-CZ" sz="1400" dirty="0" err="1" smtClean="0"/>
              <a:t>Microbiology</a:t>
            </a:r>
            <a:r>
              <a:rPr lang="cs-CZ" sz="1400" dirty="0" smtClean="0"/>
              <a:t> – 6 </a:t>
            </a:r>
            <a:r>
              <a:rPr lang="cs-CZ" sz="1400" dirty="0" err="1" smtClean="0"/>
              <a:t>volumes</a:t>
            </a:r>
            <a:r>
              <a:rPr lang="cs-CZ" sz="1400" dirty="0" smtClean="0"/>
              <a:t>. John </a:t>
            </a:r>
            <a:r>
              <a:rPr lang="cs-CZ" sz="1400" dirty="0" err="1" smtClean="0"/>
              <a:t>Wiley</a:t>
            </a:r>
            <a:r>
              <a:rPr lang="cs-CZ" sz="1400" dirty="0" smtClean="0"/>
              <a:t> &amp; </a:t>
            </a:r>
            <a:r>
              <a:rPr lang="cs-CZ" sz="1400" dirty="0" err="1" smtClean="0"/>
              <a:t>Sons</a:t>
            </a:r>
            <a:r>
              <a:rPr lang="cs-CZ" sz="1400" dirty="0" smtClean="0"/>
              <a:t> Ltd. </a:t>
            </a:r>
          </a:p>
          <a:p>
            <a:endParaRPr lang="cs-CZ" sz="1400" dirty="0" smtClean="0"/>
          </a:p>
          <a:p>
            <a:endParaRPr lang="cs-CZ" sz="1400" dirty="0" smtClean="0"/>
          </a:p>
          <a:p>
            <a:endParaRPr lang="en-US" sz="1400" dirty="0" smtClean="0"/>
          </a:p>
          <a:p>
            <a:endParaRPr lang="cs-CZ" sz="14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http://umbbd.msi.umn.edu/</a:t>
            </a:r>
            <a:endParaRPr lang="cs-CZ" dirty="0"/>
          </a:p>
        </p:txBody>
      </p:sp>
      <p:pic>
        <p:nvPicPr>
          <p:cNvPr id="117762" name="Picture 2"/>
          <p:cNvPicPr>
            <a:picLocks noChangeAspect="1" noChangeArrowheads="1"/>
          </p:cNvPicPr>
          <p:nvPr/>
        </p:nvPicPr>
        <p:blipFill>
          <a:blip r:embed="rId2" cstate="print"/>
          <a:srcRect l="13705" r="28497" b="6570"/>
          <a:stretch>
            <a:fillRect/>
          </a:stretch>
        </p:blipFill>
        <p:spPr bwMode="auto">
          <a:xfrm>
            <a:off x="0" y="929359"/>
            <a:ext cx="5868144" cy="5928641"/>
          </a:xfrm>
          <a:prstGeom prst="rect">
            <a:avLst/>
          </a:prstGeom>
          <a:noFill/>
          <a:ln w="9525">
            <a:noFill/>
            <a:miter lim="800000"/>
            <a:headEnd/>
            <a:tailEnd/>
          </a:ln>
        </p:spPr>
      </p:pic>
      <p:pic>
        <p:nvPicPr>
          <p:cNvPr id="117764" name="Picture 4" descr="http://umbbd.msi.umn.edu/chx/chx_map.gif">
            <a:hlinkClick r:id="rId3"/>
          </p:cNvPr>
          <p:cNvPicPr>
            <a:picLocks noChangeAspect="1" noChangeArrowheads="1"/>
          </p:cNvPicPr>
          <p:nvPr/>
        </p:nvPicPr>
        <p:blipFill>
          <a:blip r:embed="rId4" cstate="print"/>
          <a:srcRect/>
          <a:stretch>
            <a:fillRect/>
          </a:stretch>
        </p:blipFill>
        <p:spPr bwMode="auto">
          <a:xfrm>
            <a:off x="6993571" y="980729"/>
            <a:ext cx="2150429" cy="5799190"/>
          </a:xfrm>
          <a:prstGeom prst="rect">
            <a:avLst/>
          </a:prstGeom>
          <a:noFill/>
          <a:ln>
            <a:solidFill>
              <a:schemeClr val="accent1"/>
            </a:solidFill>
          </a:ln>
        </p:spPr>
      </p:pic>
      <p:sp>
        <p:nvSpPr>
          <p:cNvPr id="6" name="Šipka doprava 5"/>
          <p:cNvSpPr/>
          <p:nvPr/>
        </p:nvSpPr>
        <p:spPr>
          <a:xfrm rot="21016043">
            <a:off x="3268205" y="3587754"/>
            <a:ext cx="360040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267744" y="6257836"/>
            <a:ext cx="4572000" cy="600164"/>
          </a:xfrm>
          <a:prstGeom prst="rect">
            <a:avLst/>
          </a:prstGeom>
          <a:solidFill>
            <a:schemeClr val="accent3">
              <a:lumMod val="60000"/>
              <a:lumOff val="40000"/>
            </a:schemeClr>
          </a:solidFill>
        </p:spPr>
        <p:txBody>
          <a:bodyPr>
            <a:spAutoFit/>
          </a:bodyPr>
          <a:lstStyle/>
          <a:p>
            <a:r>
              <a:rPr lang="cs-CZ" sz="1100" dirty="0" err="1" smtClean="0"/>
              <a:t>Gao</a:t>
            </a:r>
            <a:r>
              <a:rPr lang="cs-CZ" sz="1100" dirty="0" smtClean="0"/>
              <a:t> J, </a:t>
            </a:r>
            <a:r>
              <a:rPr lang="cs-CZ" sz="1100" dirty="0" err="1" smtClean="0"/>
              <a:t>Ellis</a:t>
            </a:r>
            <a:r>
              <a:rPr lang="cs-CZ" sz="1100" dirty="0" smtClean="0"/>
              <a:t> LBM, </a:t>
            </a:r>
            <a:r>
              <a:rPr lang="cs-CZ" sz="1100" dirty="0" err="1" smtClean="0"/>
              <a:t>Wackett</a:t>
            </a:r>
            <a:r>
              <a:rPr lang="cs-CZ" sz="1100" dirty="0" smtClean="0"/>
              <a:t> LP (2010) "</a:t>
            </a:r>
            <a:r>
              <a:rPr lang="cs-CZ" sz="1100" dirty="0" err="1" smtClean="0"/>
              <a:t>The</a:t>
            </a:r>
            <a:r>
              <a:rPr lang="cs-CZ" sz="1100" dirty="0" smtClean="0"/>
              <a:t> University </a:t>
            </a:r>
            <a:r>
              <a:rPr lang="cs-CZ" sz="1100" dirty="0" err="1" smtClean="0"/>
              <a:t>of</a:t>
            </a:r>
            <a:r>
              <a:rPr lang="cs-CZ" sz="1100" dirty="0" smtClean="0"/>
              <a:t> Minnesota </a:t>
            </a:r>
            <a:r>
              <a:rPr lang="cs-CZ" sz="1100" dirty="0" err="1" smtClean="0"/>
              <a:t>Biocatalysis</a:t>
            </a:r>
            <a:r>
              <a:rPr lang="cs-CZ" sz="1100" dirty="0" smtClean="0"/>
              <a:t>/</a:t>
            </a:r>
            <a:r>
              <a:rPr lang="cs-CZ" sz="1100" dirty="0" err="1" smtClean="0"/>
              <a:t>Biodegradation</a:t>
            </a:r>
            <a:r>
              <a:rPr lang="cs-CZ" sz="1100" dirty="0" smtClean="0"/>
              <a:t> </a:t>
            </a:r>
            <a:r>
              <a:rPr lang="cs-CZ" sz="1100" dirty="0" err="1" smtClean="0"/>
              <a:t>Database</a:t>
            </a:r>
            <a:r>
              <a:rPr lang="cs-CZ" sz="1100" dirty="0" smtClean="0"/>
              <a:t>: </a:t>
            </a:r>
            <a:r>
              <a:rPr lang="cs-CZ" sz="1100" dirty="0" err="1" smtClean="0"/>
              <a:t>improving</a:t>
            </a:r>
            <a:r>
              <a:rPr lang="cs-CZ" sz="1100" dirty="0" smtClean="0"/>
              <a:t> public </a:t>
            </a:r>
            <a:r>
              <a:rPr lang="cs-CZ" sz="1100" dirty="0" err="1" smtClean="0"/>
              <a:t>access</a:t>
            </a:r>
            <a:r>
              <a:rPr lang="cs-CZ" sz="1100" dirty="0" smtClean="0"/>
              <a:t>" </a:t>
            </a:r>
            <a:r>
              <a:rPr lang="cs-CZ" sz="1100" i="1" dirty="0" err="1" smtClean="0"/>
              <a:t>Nucleic</a:t>
            </a:r>
            <a:r>
              <a:rPr lang="cs-CZ" sz="1100" i="1" dirty="0" smtClean="0"/>
              <a:t> </a:t>
            </a:r>
            <a:r>
              <a:rPr lang="cs-CZ" sz="1100" i="1" dirty="0" err="1" smtClean="0"/>
              <a:t>Acids</a:t>
            </a:r>
            <a:r>
              <a:rPr lang="cs-CZ" sz="1100" i="1" dirty="0" smtClean="0"/>
              <a:t> </a:t>
            </a:r>
            <a:r>
              <a:rPr lang="cs-CZ" sz="1100" i="1" dirty="0" err="1" smtClean="0"/>
              <a:t>Research</a:t>
            </a:r>
            <a:r>
              <a:rPr lang="cs-CZ" sz="1100" dirty="0" smtClean="0"/>
              <a:t> 38: D488-D491</a:t>
            </a:r>
            <a:endParaRPr lang="cs-CZ" sz="11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ctrTitle"/>
          </p:nvPr>
        </p:nvSpPr>
        <p:spPr/>
        <p:txBody>
          <a:bodyPr/>
          <a:lstStyle/>
          <a:p>
            <a:pPr>
              <a:defRPr/>
            </a:pPr>
            <a:r>
              <a:rPr lang="cs-CZ" dirty="0" smtClean="0"/>
              <a:t>Další </a:t>
            </a:r>
            <a:r>
              <a:rPr lang="cs-CZ" dirty="0" err="1" smtClean="0"/>
              <a:t>toxikanty</a:t>
            </a:r>
            <a:r>
              <a:rPr lang="cs-CZ" dirty="0" smtClean="0"/>
              <a:t> a MO</a:t>
            </a:r>
            <a:endParaRPr lang="cs-CZ"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Další </a:t>
            </a:r>
            <a:r>
              <a:rPr lang="cs-CZ" dirty="0" err="1" smtClean="0"/>
              <a:t>toxikanty</a:t>
            </a:r>
            <a:r>
              <a:rPr lang="cs-CZ" dirty="0" smtClean="0"/>
              <a:t> a MO</a:t>
            </a:r>
            <a:endParaRPr lang="cs-CZ" dirty="0"/>
          </a:p>
        </p:txBody>
      </p:sp>
      <p:sp>
        <p:nvSpPr>
          <p:cNvPr id="74755" name="Zástupný symbol pro obsah 3"/>
          <p:cNvSpPr>
            <a:spLocks noGrp="1"/>
          </p:cNvSpPr>
          <p:nvPr>
            <p:ph idx="1"/>
          </p:nvPr>
        </p:nvSpPr>
        <p:spPr>
          <a:xfrm>
            <a:off x="250825" y="1052513"/>
            <a:ext cx="8642350" cy="5256212"/>
          </a:xfrm>
        </p:spPr>
        <p:txBody>
          <a:bodyPr/>
          <a:lstStyle/>
          <a:p>
            <a:r>
              <a:rPr lang="cs-CZ" dirty="0" smtClean="0"/>
              <a:t>halogeny</a:t>
            </a:r>
          </a:p>
          <a:p>
            <a:r>
              <a:rPr lang="cs-CZ" dirty="0" smtClean="0"/>
              <a:t>silná oxidovadla (H</a:t>
            </a:r>
            <a:r>
              <a:rPr lang="cs-CZ" baseline="-25000" dirty="0" smtClean="0"/>
              <a:t>2</a:t>
            </a:r>
            <a:r>
              <a:rPr lang="cs-CZ" dirty="0" smtClean="0"/>
              <a:t>O</a:t>
            </a:r>
            <a:r>
              <a:rPr lang="cs-CZ" baseline="-25000" dirty="0" smtClean="0"/>
              <a:t>2</a:t>
            </a:r>
            <a:r>
              <a:rPr lang="cs-CZ" dirty="0" smtClean="0"/>
              <a:t>,KMnO</a:t>
            </a:r>
            <a:r>
              <a:rPr lang="cs-CZ" baseline="-25000" dirty="0" smtClean="0"/>
              <a:t>4</a:t>
            </a:r>
            <a:r>
              <a:rPr lang="cs-CZ" dirty="0" smtClean="0"/>
              <a:t>)</a:t>
            </a:r>
          </a:p>
          <a:p>
            <a:r>
              <a:rPr lang="cs-CZ" dirty="0" smtClean="0"/>
              <a:t>barviva</a:t>
            </a:r>
          </a:p>
          <a:p>
            <a:r>
              <a:rPr lang="cs-CZ" dirty="0" smtClean="0"/>
              <a:t>syntetické </a:t>
            </a:r>
            <a:r>
              <a:rPr lang="cs-CZ" dirty="0" err="1" smtClean="0"/>
              <a:t>tenzidy</a:t>
            </a:r>
            <a:endParaRPr lang="cs-CZ" dirty="0" smtClean="0"/>
          </a:p>
          <a:p>
            <a:r>
              <a:rPr lang="cs-CZ" dirty="0" smtClean="0"/>
              <a:t>některé plyny</a:t>
            </a:r>
          </a:p>
          <a:p>
            <a:endParaRPr lang="cs-CZ" dirty="0" smtClean="0"/>
          </a:p>
          <a:p>
            <a:r>
              <a:rPr lang="cs-CZ" dirty="0" smtClean="0"/>
              <a:t>využívání pro desinfekci, ale úniky do prostředí poškozují přírodní populace MO</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defRPr/>
            </a:pPr>
            <a:r>
              <a:rPr lang="cs-CZ" dirty="0" smtClean="0"/>
              <a:t>Povrchově aktivní látky</a:t>
            </a:r>
            <a:endParaRPr lang="cs-CZ" dirty="0"/>
          </a:p>
        </p:txBody>
      </p:sp>
      <p:sp>
        <p:nvSpPr>
          <p:cNvPr id="75779" name="Zástupný symbol pro obsah 3"/>
          <p:cNvSpPr>
            <a:spLocks noGrp="1"/>
          </p:cNvSpPr>
          <p:nvPr>
            <p:ph idx="1"/>
          </p:nvPr>
        </p:nvSpPr>
        <p:spPr>
          <a:xfrm>
            <a:off x="250825" y="1052513"/>
            <a:ext cx="3673103" cy="5256212"/>
          </a:xfrm>
        </p:spPr>
        <p:txBody>
          <a:bodyPr/>
          <a:lstStyle/>
          <a:p>
            <a:r>
              <a:rPr lang="cs-CZ" dirty="0" smtClean="0"/>
              <a:t>hydrofilní a hydrofobní část molekuly – snižují povrchové napětí – </a:t>
            </a:r>
            <a:r>
              <a:rPr lang="cs-CZ" dirty="0" err="1" smtClean="0"/>
              <a:t>tenzidy</a:t>
            </a:r>
            <a:endParaRPr lang="cs-CZ" dirty="0" smtClean="0"/>
          </a:p>
          <a:p>
            <a:pPr lvl="1"/>
            <a:r>
              <a:rPr lang="cs-CZ" dirty="0" err="1" smtClean="0"/>
              <a:t>anionaktivní</a:t>
            </a:r>
            <a:r>
              <a:rPr lang="cs-CZ" dirty="0" smtClean="0"/>
              <a:t> (mýdla)</a:t>
            </a:r>
          </a:p>
          <a:p>
            <a:pPr lvl="1"/>
            <a:r>
              <a:rPr lang="cs-CZ" dirty="0" err="1" smtClean="0"/>
              <a:t>kationaktivní</a:t>
            </a:r>
            <a:endParaRPr lang="cs-CZ" dirty="0" smtClean="0"/>
          </a:p>
          <a:p>
            <a:pPr lvl="1"/>
            <a:r>
              <a:rPr lang="cs-CZ" dirty="0" smtClean="0"/>
              <a:t>neionogenní</a:t>
            </a:r>
          </a:p>
          <a:p>
            <a:pPr>
              <a:buNone/>
            </a:pPr>
            <a:r>
              <a:rPr lang="cs-CZ" sz="1400" b="1" dirty="0" err="1" smtClean="0"/>
              <a:t>Anionaktivní</a:t>
            </a:r>
            <a:endParaRPr lang="cs-CZ" sz="1400" b="1" dirty="0" smtClean="0"/>
          </a:p>
          <a:p>
            <a:r>
              <a:rPr lang="cs-CZ" sz="1400" dirty="0" smtClean="0"/>
              <a:t>ve vyšších koncentrací poškozují cytoplazmatickou membránu, způsobují denaturaci bílkovin</a:t>
            </a:r>
          </a:p>
          <a:p>
            <a:r>
              <a:rPr lang="cs-CZ" sz="1400" dirty="0" smtClean="0"/>
              <a:t>při nižších koncentracích pronikají do buňky a ovlivňují metabolizmus</a:t>
            </a:r>
          </a:p>
          <a:p>
            <a:pPr>
              <a:buNone/>
            </a:pPr>
            <a:r>
              <a:rPr lang="cs-CZ" sz="1400" b="1" dirty="0" err="1" smtClean="0"/>
              <a:t>Kvarterní</a:t>
            </a:r>
            <a:r>
              <a:rPr lang="cs-CZ" sz="1400" b="1" dirty="0" smtClean="0"/>
              <a:t> amoniové soli</a:t>
            </a:r>
          </a:p>
          <a:p>
            <a:r>
              <a:rPr lang="cs-CZ" sz="1400" dirty="0" smtClean="0"/>
              <a:t>působí baktericidně (především na G+, méně na G-), fungicidně, </a:t>
            </a:r>
            <a:r>
              <a:rPr lang="cs-CZ" sz="1400" dirty="0" err="1" smtClean="0"/>
              <a:t>amoebicidně</a:t>
            </a:r>
            <a:r>
              <a:rPr lang="cs-CZ" sz="1400" dirty="0" smtClean="0"/>
              <a:t>, </a:t>
            </a:r>
            <a:r>
              <a:rPr lang="cs-CZ" sz="1400" dirty="0" err="1" smtClean="0"/>
              <a:t>virucidně</a:t>
            </a:r>
            <a:endParaRPr lang="cs-CZ" dirty="0" smtClean="0"/>
          </a:p>
          <a:p>
            <a:endParaRPr lang="cs-CZ" dirty="0" smtClean="0"/>
          </a:p>
        </p:txBody>
      </p:sp>
      <p:pic>
        <p:nvPicPr>
          <p:cNvPr id="75780" name="Picture 4"/>
          <p:cNvPicPr>
            <a:picLocks noChangeAspect="1" noChangeArrowheads="1"/>
          </p:cNvPicPr>
          <p:nvPr/>
        </p:nvPicPr>
        <p:blipFill>
          <a:blip r:embed="rId2" cstate="print"/>
          <a:srcRect/>
          <a:stretch>
            <a:fillRect/>
          </a:stretch>
        </p:blipFill>
        <p:spPr bwMode="auto">
          <a:xfrm>
            <a:off x="4067945" y="967999"/>
            <a:ext cx="5076056" cy="5890001"/>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Halogeny</a:t>
            </a:r>
            <a:endParaRPr lang="cs-CZ" dirty="0"/>
          </a:p>
        </p:txBody>
      </p:sp>
      <p:sp>
        <p:nvSpPr>
          <p:cNvPr id="77827" name="Zástupný symbol pro obsah 2"/>
          <p:cNvSpPr>
            <a:spLocks noGrp="1"/>
          </p:cNvSpPr>
          <p:nvPr>
            <p:ph idx="1"/>
          </p:nvPr>
        </p:nvSpPr>
        <p:spPr>
          <a:xfrm>
            <a:off x="250825" y="1052513"/>
            <a:ext cx="8642350" cy="5256212"/>
          </a:xfrm>
        </p:spPr>
        <p:txBody>
          <a:bodyPr/>
          <a:lstStyle/>
          <a:p>
            <a:r>
              <a:rPr lang="cs-CZ" sz="1800" dirty="0" smtClean="0"/>
              <a:t>zejména chlór - </a:t>
            </a:r>
            <a:r>
              <a:rPr lang="pl-PL" sz="1800" dirty="0" smtClean="0"/>
              <a:t>chlornany (-OCl) a chloraminy</a:t>
            </a:r>
            <a:r>
              <a:rPr lang="en-US" sz="1800" dirty="0" smtClean="0"/>
              <a:t> </a:t>
            </a:r>
            <a:r>
              <a:rPr lang="cs-CZ" sz="1800" dirty="0" smtClean="0"/>
              <a:t>(</a:t>
            </a:r>
            <a:r>
              <a:rPr lang="en-US" sz="1800" dirty="0" err="1" smtClean="0"/>
              <a:t>Cl</a:t>
            </a:r>
            <a:r>
              <a:rPr lang="cs-CZ" sz="1800" dirty="0" smtClean="0"/>
              <a:t>-</a:t>
            </a:r>
            <a:r>
              <a:rPr lang="en-US" sz="1800" dirty="0" smtClean="0"/>
              <a:t>N</a:t>
            </a:r>
            <a:r>
              <a:rPr lang="cs-CZ" sz="1800" dirty="0" smtClean="0"/>
              <a:t>H</a:t>
            </a:r>
            <a:r>
              <a:rPr lang="cs-CZ" sz="1800" baseline="-25000" dirty="0" smtClean="0"/>
              <a:t>2</a:t>
            </a:r>
            <a:r>
              <a:rPr lang="cs-CZ" sz="1800" dirty="0" smtClean="0"/>
              <a:t>)</a:t>
            </a:r>
          </a:p>
          <a:p>
            <a:r>
              <a:rPr lang="cs-CZ" sz="1800" dirty="0" smtClean="0"/>
              <a:t>nejpoužívanější technologie čištění pitné a odpadní vody</a:t>
            </a:r>
          </a:p>
          <a:p>
            <a:r>
              <a:rPr lang="pl-PL" sz="1800" dirty="0" smtClean="0"/>
              <a:t>silné oxidační činidlo</a:t>
            </a:r>
          </a:p>
          <a:p>
            <a:r>
              <a:rPr lang="cs-CZ" sz="1800" dirty="0" smtClean="0"/>
              <a:t>Cl</a:t>
            </a:r>
            <a:r>
              <a:rPr lang="cs-CZ" sz="1800" baseline="-25000" dirty="0" smtClean="0"/>
              <a:t>2</a:t>
            </a:r>
            <a:r>
              <a:rPr lang="cs-CZ" sz="1800" dirty="0" smtClean="0"/>
              <a:t> tvoří ve vodě: </a:t>
            </a:r>
          </a:p>
          <a:p>
            <a:pPr lvl="1">
              <a:buNone/>
            </a:pPr>
            <a:r>
              <a:rPr lang="cs-CZ" sz="1600" dirty="0" smtClean="0"/>
              <a:t>	Cl</a:t>
            </a:r>
            <a:r>
              <a:rPr lang="cs-CZ" sz="1600" baseline="-25000" dirty="0" smtClean="0"/>
              <a:t>2</a:t>
            </a:r>
            <a:r>
              <a:rPr lang="cs-CZ" sz="1600" dirty="0" smtClean="0"/>
              <a:t> + H</a:t>
            </a:r>
            <a:r>
              <a:rPr lang="cs-CZ" sz="1600" baseline="-25000" dirty="0" smtClean="0"/>
              <a:t>2</a:t>
            </a:r>
            <a:r>
              <a:rPr lang="cs-CZ" sz="1600" dirty="0" smtClean="0"/>
              <a:t>O </a:t>
            </a:r>
            <a:r>
              <a:rPr lang="cs-CZ" sz="1600" dirty="0" smtClean="0">
                <a:sym typeface="Wingdings" pitchFamily="2" charset="2"/>
              </a:rPr>
              <a:t></a:t>
            </a:r>
            <a:r>
              <a:rPr lang="en-US" sz="1600" dirty="0" smtClean="0">
                <a:sym typeface="Wingdings" pitchFamily="2" charset="2"/>
              </a:rPr>
              <a:t> </a:t>
            </a:r>
            <a:r>
              <a:rPr lang="cs-CZ" sz="1600" dirty="0" smtClean="0"/>
              <a:t>H</a:t>
            </a:r>
            <a:r>
              <a:rPr lang="en-US" sz="1600" dirty="0" smtClean="0"/>
              <a:t>O</a:t>
            </a:r>
            <a:r>
              <a:rPr lang="cs-CZ" sz="1600" dirty="0" smtClean="0"/>
              <a:t>Cl + </a:t>
            </a:r>
            <a:r>
              <a:rPr lang="cs-CZ" sz="1600" dirty="0" err="1" smtClean="0"/>
              <a:t>HCl</a:t>
            </a:r>
            <a:endParaRPr lang="cs-CZ" sz="1600" dirty="0" smtClean="0"/>
          </a:p>
          <a:p>
            <a:pPr lvl="1">
              <a:buNone/>
            </a:pPr>
            <a:r>
              <a:rPr lang="cs-CZ" sz="1600" dirty="0" smtClean="0"/>
              <a:t>	</a:t>
            </a:r>
            <a:r>
              <a:rPr lang="cs-CZ" sz="1600" dirty="0" err="1" smtClean="0"/>
              <a:t>HOCl</a:t>
            </a:r>
            <a:r>
              <a:rPr lang="cs-CZ" sz="1600" dirty="0" smtClean="0"/>
              <a:t> </a:t>
            </a:r>
            <a:r>
              <a:rPr lang="cs-CZ" sz="1600" dirty="0" smtClean="0">
                <a:sym typeface="Wingdings" pitchFamily="2" charset="2"/>
              </a:rPr>
              <a:t> -</a:t>
            </a:r>
            <a:r>
              <a:rPr lang="cs-CZ" sz="1600" dirty="0" err="1" smtClean="0">
                <a:sym typeface="Wingdings" pitchFamily="2" charset="2"/>
              </a:rPr>
              <a:t>OCl</a:t>
            </a:r>
            <a:r>
              <a:rPr lang="cs-CZ" sz="1600" baseline="30000" dirty="0" smtClean="0">
                <a:sym typeface="Wingdings" pitchFamily="2" charset="2"/>
              </a:rPr>
              <a:t>-</a:t>
            </a:r>
            <a:r>
              <a:rPr lang="cs-CZ" sz="1600" dirty="0" smtClean="0">
                <a:sym typeface="Wingdings" pitchFamily="2" charset="2"/>
              </a:rPr>
              <a:t> + H</a:t>
            </a:r>
            <a:r>
              <a:rPr lang="cs-CZ" sz="1600" baseline="30000" dirty="0" smtClean="0">
                <a:sym typeface="Wingdings" pitchFamily="2" charset="2"/>
              </a:rPr>
              <a:t>+</a:t>
            </a:r>
            <a:r>
              <a:rPr lang="cs-CZ" sz="1600" dirty="0" smtClean="0">
                <a:sym typeface="Wingdings" pitchFamily="2" charset="2"/>
              </a:rPr>
              <a:t>  = volně dostupný chlór</a:t>
            </a:r>
            <a:endParaRPr lang="cs-CZ" sz="1600" dirty="0" smtClean="0"/>
          </a:p>
          <a:p>
            <a:r>
              <a:rPr lang="cs-CZ" sz="1800" dirty="0" smtClean="0"/>
              <a:t>v prostředí se váže na amoniak či organické látky = vázaný chlór</a:t>
            </a:r>
          </a:p>
          <a:p>
            <a:r>
              <a:rPr lang="cs-CZ" sz="1800" dirty="0" smtClean="0"/>
              <a:t>chloraminy jsou méně efektivní než volně dostupný chlór</a:t>
            </a:r>
          </a:p>
          <a:p>
            <a:r>
              <a:rPr lang="cs-CZ" sz="1800" dirty="0" smtClean="0"/>
              <a:t>p</a:t>
            </a:r>
            <a:r>
              <a:rPr lang="pt-BR" sz="1800" dirty="0" smtClean="0"/>
              <a:t>ůsobí na vegetativní i klidová stadia</a:t>
            </a:r>
            <a:r>
              <a:rPr lang="cs-CZ" sz="1800" dirty="0" smtClean="0"/>
              <a:t> bakterií, virů i prvoků</a:t>
            </a:r>
          </a:p>
          <a:p>
            <a:pPr lvl="1"/>
            <a:r>
              <a:rPr lang="cs-CZ" sz="1600" dirty="0" smtClean="0"/>
              <a:t>mění permeabilitu membrány – únik důležitých látek v buněk</a:t>
            </a:r>
          </a:p>
          <a:p>
            <a:pPr lvl="1"/>
            <a:r>
              <a:rPr lang="cs-CZ" sz="1600" dirty="0" smtClean="0"/>
              <a:t>interferuje s ději na membráně – fosforylace</a:t>
            </a:r>
          </a:p>
          <a:p>
            <a:pPr lvl="1"/>
            <a:r>
              <a:rPr lang="cs-CZ" sz="1600" dirty="0" smtClean="0"/>
              <a:t>nevratné vazby na SH skupiny enzymů a proteinů</a:t>
            </a:r>
          </a:p>
          <a:p>
            <a:pPr lvl="1"/>
            <a:r>
              <a:rPr lang="cs-CZ" sz="1600" dirty="0" smtClean="0"/>
              <a:t>denaturace NA</a:t>
            </a:r>
          </a:p>
          <a:p>
            <a:r>
              <a:rPr lang="cs-CZ" sz="1800" dirty="0" smtClean="0"/>
              <a:t>Br, I – substituce </a:t>
            </a:r>
            <a:r>
              <a:rPr lang="cs-CZ" sz="1800" dirty="0" err="1" smtClean="0"/>
              <a:t>tyrosylu</a:t>
            </a:r>
            <a:r>
              <a:rPr lang="cs-CZ" sz="1800" dirty="0" smtClean="0"/>
              <a:t> a </a:t>
            </a:r>
            <a:r>
              <a:rPr lang="cs-CZ" sz="1800" dirty="0" err="1" smtClean="0"/>
              <a:t>histidylu</a:t>
            </a:r>
            <a:r>
              <a:rPr lang="cs-CZ" sz="1800" dirty="0" smtClean="0"/>
              <a:t>, oxidace SH </a:t>
            </a:r>
          </a:p>
        </p:txBody>
      </p:sp>
      <p:pic>
        <p:nvPicPr>
          <p:cNvPr id="120837" name="Picture 5"/>
          <p:cNvPicPr>
            <a:picLocks noChangeAspect="1" noChangeArrowheads="1"/>
          </p:cNvPicPr>
          <p:nvPr/>
        </p:nvPicPr>
        <p:blipFill>
          <a:blip r:embed="rId2" cstate="print"/>
          <a:srcRect/>
          <a:stretch>
            <a:fillRect/>
          </a:stretch>
        </p:blipFill>
        <p:spPr bwMode="auto">
          <a:xfrm>
            <a:off x="5580112" y="1844824"/>
            <a:ext cx="2050133" cy="1443293"/>
          </a:xfrm>
          <a:prstGeom prst="rect">
            <a:avLst/>
          </a:prstGeom>
          <a:noFill/>
          <a:ln w="9525">
            <a:solidFill>
              <a:schemeClr val="accent1"/>
            </a:solidFill>
            <a:miter lim="800000"/>
            <a:headEnd/>
            <a:tailEnd/>
          </a:ln>
        </p:spPr>
      </p:pic>
      <p:pic>
        <p:nvPicPr>
          <p:cNvPr id="120838"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731059" y="4293096"/>
            <a:ext cx="3411354" cy="1700808"/>
          </a:xfrm>
          <a:prstGeom prst="rect">
            <a:avLst/>
          </a:prstGeom>
          <a:noFill/>
          <a:ln w="9525">
            <a:noFill/>
            <a:miter lim="800000"/>
            <a:headEnd/>
            <a:tailEnd/>
          </a:ln>
        </p:spPr>
      </p:pic>
      <p:pic>
        <p:nvPicPr>
          <p:cNvPr id="120840" name="Picture 8" descr="http://www.mpipks-dresden.mpg.de/mpi-doc/quantumchemistry/ChemieAlltag/Histidin/histidin-formel.jpeg"/>
          <p:cNvPicPr>
            <a:picLocks noChangeAspect="1" noChangeArrowheads="1"/>
          </p:cNvPicPr>
          <p:nvPr/>
        </p:nvPicPr>
        <p:blipFill>
          <a:blip r:embed="rId4" cstate="print"/>
          <a:srcRect l="31631" b="29888"/>
          <a:stretch>
            <a:fillRect/>
          </a:stretch>
        </p:blipFill>
        <p:spPr bwMode="auto">
          <a:xfrm>
            <a:off x="3563888" y="5157192"/>
            <a:ext cx="338347" cy="360040"/>
          </a:xfrm>
          <a:prstGeom prst="rect">
            <a:avLst/>
          </a:prstGeom>
          <a:noFill/>
        </p:spPr>
      </p:pic>
      <p:pic>
        <p:nvPicPr>
          <p:cNvPr id="120842" name="Picture 10" descr="http://psychotropicon.info/wp-content/uploads/2011/02/L-Tyrosin.jpg"/>
          <p:cNvPicPr>
            <a:picLocks noChangeAspect="1" noChangeArrowheads="1"/>
          </p:cNvPicPr>
          <p:nvPr/>
        </p:nvPicPr>
        <p:blipFill>
          <a:blip r:embed="rId5" cstate="print"/>
          <a:srcRect l="45359" t="32740" r="1721"/>
          <a:stretch>
            <a:fillRect/>
          </a:stretch>
        </p:blipFill>
        <p:spPr bwMode="auto">
          <a:xfrm>
            <a:off x="2555776" y="5229200"/>
            <a:ext cx="401307" cy="259111"/>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Halogeny</a:t>
            </a:r>
            <a:endParaRPr lang="cs-CZ" dirty="0"/>
          </a:p>
        </p:txBody>
      </p:sp>
      <p:pic>
        <p:nvPicPr>
          <p:cNvPr id="120833" name="Picture 1"/>
          <p:cNvPicPr>
            <a:picLocks noChangeAspect="1" noChangeArrowheads="1"/>
          </p:cNvPicPr>
          <p:nvPr/>
        </p:nvPicPr>
        <p:blipFill>
          <a:blip r:embed="rId2" cstate="print"/>
          <a:srcRect/>
          <a:stretch>
            <a:fillRect/>
          </a:stretch>
        </p:blipFill>
        <p:spPr bwMode="auto">
          <a:xfrm>
            <a:off x="2195736" y="980728"/>
            <a:ext cx="3203848" cy="2663782"/>
          </a:xfrm>
          <a:prstGeom prst="rect">
            <a:avLst/>
          </a:prstGeom>
          <a:noFill/>
          <a:ln w="9525">
            <a:solidFill>
              <a:schemeClr val="accent1"/>
            </a:solidFill>
            <a:miter lim="800000"/>
            <a:headEnd/>
            <a:tailEnd/>
          </a:ln>
        </p:spPr>
      </p:pic>
      <p:pic>
        <p:nvPicPr>
          <p:cNvPr id="120834" name="Picture 2"/>
          <p:cNvPicPr>
            <a:picLocks noChangeAspect="1" noChangeArrowheads="1"/>
          </p:cNvPicPr>
          <p:nvPr/>
        </p:nvPicPr>
        <p:blipFill>
          <a:blip r:embed="rId3" cstate="print"/>
          <a:srcRect/>
          <a:stretch>
            <a:fillRect/>
          </a:stretch>
        </p:blipFill>
        <p:spPr bwMode="auto">
          <a:xfrm>
            <a:off x="5508104" y="980728"/>
            <a:ext cx="3155120" cy="3329727"/>
          </a:xfrm>
          <a:prstGeom prst="rect">
            <a:avLst/>
          </a:prstGeom>
          <a:noFill/>
          <a:ln w="9525">
            <a:solidFill>
              <a:schemeClr val="accent1"/>
            </a:solidFill>
            <a:miter lim="800000"/>
            <a:headEnd/>
            <a:tailEnd/>
          </a:ln>
        </p:spPr>
      </p:pic>
      <p:pic>
        <p:nvPicPr>
          <p:cNvPr id="120835" name="Picture 3"/>
          <p:cNvPicPr>
            <a:picLocks noChangeAspect="1" noChangeArrowheads="1"/>
          </p:cNvPicPr>
          <p:nvPr/>
        </p:nvPicPr>
        <p:blipFill>
          <a:blip r:embed="rId4" cstate="print"/>
          <a:srcRect/>
          <a:stretch>
            <a:fillRect/>
          </a:stretch>
        </p:blipFill>
        <p:spPr bwMode="auto">
          <a:xfrm>
            <a:off x="5942626" y="4441917"/>
            <a:ext cx="3199787" cy="2416083"/>
          </a:xfrm>
          <a:prstGeom prst="rect">
            <a:avLst/>
          </a:prstGeom>
          <a:noFill/>
          <a:ln w="9525">
            <a:solidFill>
              <a:schemeClr val="accent1"/>
            </a:solidFill>
            <a:miter lim="800000"/>
            <a:headEnd/>
            <a:tailEnd/>
          </a:ln>
        </p:spPr>
      </p:pic>
      <p:pic>
        <p:nvPicPr>
          <p:cNvPr id="120836" name="Picture 4"/>
          <p:cNvPicPr>
            <a:picLocks noChangeAspect="1" noChangeArrowheads="1"/>
          </p:cNvPicPr>
          <p:nvPr/>
        </p:nvPicPr>
        <p:blipFill>
          <a:blip r:embed="rId5" cstate="print"/>
          <a:srcRect/>
          <a:stretch>
            <a:fillRect/>
          </a:stretch>
        </p:blipFill>
        <p:spPr bwMode="auto">
          <a:xfrm>
            <a:off x="0" y="3763790"/>
            <a:ext cx="5376292" cy="3094210"/>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Chemoterapeutika</a:t>
            </a:r>
            <a:endParaRPr lang="cs-CZ" dirty="0"/>
          </a:p>
        </p:txBody>
      </p:sp>
      <p:sp>
        <p:nvSpPr>
          <p:cNvPr id="79875" name="Zástupný symbol pro obsah 2"/>
          <p:cNvSpPr>
            <a:spLocks noGrp="1"/>
          </p:cNvSpPr>
          <p:nvPr>
            <p:ph idx="1"/>
          </p:nvPr>
        </p:nvSpPr>
        <p:spPr>
          <a:xfrm>
            <a:off x="250825" y="1052513"/>
            <a:ext cx="8642350" cy="5256212"/>
          </a:xfrm>
        </p:spPr>
        <p:txBody>
          <a:bodyPr/>
          <a:lstStyle/>
          <a:p>
            <a:r>
              <a:rPr lang="cs-CZ" dirty="0" smtClean="0"/>
              <a:t>selektivní účinek</a:t>
            </a:r>
          </a:p>
          <a:p>
            <a:r>
              <a:rPr lang="cs-CZ" dirty="0" smtClean="0"/>
              <a:t>inhibice procesů biosyntézy </a:t>
            </a:r>
            <a:r>
              <a:rPr lang="fi-FI" dirty="0" smtClean="0"/>
              <a:t>koenzymů, bílkovin a </a:t>
            </a:r>
            <a:r>
              <a:rPr lang="cs-CZ" dirty="0" smtClean="0"/>
              <a:t>NA</a:t>
            </a:r>
          </a:p>
          <a:p>
            <a:r>
              <a:rPr lang="cs-CZ" dirty="0" smtClean="0"/>
              <a:t>strukturálními analogy esenciálních látek s větší afinitou k daným enzymům</a:t>
            </a:r>
          </a:p>
          <a:p>
            <a:r>
              <a:rPr lang="cs-CZ" dirty="0" err="1" smtClean="0"/>
              <a:t>isonikotinylhydrazid</a:t>
            </a:r>
            <a:r>
              <a:rPr lang="cs-CZ" dirty="0" smtClean="0"/>
              <a:t> </a:t>
            </a:r>
            <a:r>
              <a:rPr lang="cs-CZ" dirty="0" smtClean="0">
                <a:sym typeface="Wingdings" pitchFamily="2" charset="2"/>
              </a:rPr>
              <a:t></a:t>
            </a:r>
            <a:r>
              <a:rPr lang="en-US" dirty="0" smtClean="0">
                <a:sym typeface="Wingdings" pitchFamily="2" charset="2"/>
              </a:rPr>
              <a:t> p</a:t>
            </a:r>
            <a:r>
              <a:rPr lang="cs-CZ" dirty="0" smtClean="0">
                <a:sym typeface="Wingdings" pitchFamily="2" charset="2"/>
              </a:rPr>
              <a:t>y</a:t>
            </a:r>
            <a:r>
              <a:rPr lang="en-US" dirty="0" err="1" smtClean="0">
                <a:sym typeface="Wingdings" pitchFamily="2" charset="2"/>
              </a:rPr>
              <a:t>ridoxin</a:t>
            </a:r>
            <a:endParaRPr lang="en-US" dirty="0" smtClean="0">
              <a:sym typeface="Wingdings" pitchFamily="2" charset="2"/>
            </a:endParaRPr>
          </a:p>
          <a:p>
            <a:r>
              <a:rPr lang="cs-CZ" dirty="0" err="1" smtClean="0"/>
              <a:t>kys</a:t>
            </a:r>
            <a:r>
              <a:rPr lang="en-US" dirty="0" err="1" smtClean="0"/>
              <a:t>elina</a:t>
            </a:r>
            <a:r>
              <a:rPr lang="en-US" dirty="0" smtClean="0"/>
              <a:t> </a:t>
            </a:r>
            <a:r>
              <a:rPr lang="cs-CZ" dirty="0" smtClean="0"/>
              <a:t>p-</a:t>
            </a:r>
            <a:r>
              <a:rPr lang="cs-CZ" dirty="0" err="1" smtClean="0"/>
              <a:t>aminosalycilová</a:t>
            </a:r>
            <a:r>
              <a:rPr lang="en-US" dirty="0" smtClean="0"/>
              <a:t> </a:t>
            </a:r>
            <a:r>
              <a:rPr lang="en-US" dirty="0" smtClean="0">
                <a:sym typeface="Wingdings" pitchFamily="2" charset="2"/>
              </a:rPr>
              <a:t></a:t>
            </a:r>
            <a:r>
              <a:rPr lang="cs-CZ" dirty="0" smtClean="0">
                <a:sym typeface="Wingdings" pitchFamily="2" charset="2"/>
              </a:rPr>
              <a:t> kyselina </a:t>
            </a:r>
            <a:r>
              <a:rPr lang="cs-CZ" dirty="0" err="1" smtClean="0">
                <a:sym typeface="Wingdings" pitchFamily="2" charset="2"/>
              </a:rPr>
              <a:t>salycilová</a:t>
            </a:r>
            <a:endParaRPr lang="cs-CZ" dirty="0" smtClean="0"/>
          </a:p>
          <a:p>
            <a:r>
              <a:rPr lang="cs-CZ" dirty="0" smtClean="0"/>
              <a:t>sulfonamidy </a:t>
            </a:r>
            <a:r>
              <a:rPr lang="cs-CZ" dirty="0" smtClean="0">
                <a:sym typeface="Wingdings" pitchFamily="2" charset="2"/>
              </a:rPr>
              <a:t> k</a:t>
            </a:r>
            <a:r>
              <a:rPr lang="cs-CZ" dirty="0" smtClean="0"/>
              <a:t>yselina p-aminobenzoová (PABA)</a:t>
            </a:r>
          </a:p>
          <a:p>
            <a:endParaRPr lang="cs-CZ" dirty="0" smtClean="0"/>
          </a:p>
        </p:txBody>
      </p:sp>
      <p:pic>
        <p:nvPicPr>
          <p:cNvPr id="79876" name="Picture 3"/>
          <p:cNvPicPr>
            <a:picLocks noChangeAspect="1" noChangeArrowheads="1"/>
          </p:cNvPicPr>
          <p:nvPr/>
        </p:nvPicPr>
        <p:blipFill>
          <a:blip r:embed="rId2" cstate="print"/>
          <a:srcRect/>
          <a:stretch>
            <a:fillRect/>
          </a:stretch>
        </p:blipFill>
        <p:spPr bwMode="auto">
          <a:xfrm>
            <a:off x="539552" y="3789040"/>
            <a:ext cx="3816350" cy="1714500"/>
          </a:xfrm>
          <a:prstGeom prst="rect">
            <a:avLst/>
          </a:prstGeom>
          <a:noFill/>
          <a:ln w="9525">
            <a:noFill/>
            <a:miter lim="800000"/>
            <a:headEnd/>
            <a:tailEnd/>
          </a:ln>
        </p:spPr>
      </p:pic>
      <p:pic>
        <p:nvPicPr>
          <p:cNvPr id="79877" name="Picture 4"/>
          <p:cNvPicPr>
            <a:picLocks noChangeAspect="1" noChangeArrowheads="1"/>
          </p:cNvPicPr>
          <p:nvPr/>
        </p:nvPicPr>
        <p:blipFill>
          <a:blip r:embed="rId3" cstate="print"/>
          <a:srcRect/>
          <a:stretch>
            <a:fillRect/>
          </a:stretch>
        </p:blipFill>
        <p:spPr bwMode="auto">
          <a:xfrm>
            <a:off x="3851920" y="5922427"/>
            <a:ext cx="1944216" cy="933986"/>
          </a:xfrm>
          <a:prstGeom prst="rect">
            <a:avLst/>
          </a:prstGeom>
          <a:noFill/>
          <a:ln w="9525">
            <a:noFill/>
            <a:miter lim="800000"/>
            <a:headEnd/>
            <a:tailEnd/>
          </a:ln>
        </p:spPr>
      </p:pic>
      <p:sp>
        <p:nvSpPr>
          <p:cNvPr id="8" name="Obousměrná vodorovná šipka 7"/>
          <p:cNvSpPr/>
          <p:nvPr/>
        </p:nvSpPr>
        <p:spPr>
          <a:xfrm rot="2906628">
            <a:off x="2805974" y="5677677"/>
            <a:ext cx="1204474" cy="4407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PVK mustr pro přednášky jaro 2011">
  <a:themeElements>
    <a:clrScheme name="recetox">
      <a:dk1>
        <a:srgbClr val="58585A"/>
      </a:dk1>
      <a:lt1>
        <a:srgbClr val="FFFFFF"/>
      </a:lt1>
      <a:dk2>
        <a:srgbClr val="1F82C0"/>
      </a:dk2>
      <a:lt2>
        <a:srgbClr val="EEECE1"/>
      </a:lt2>
      <a:accent1>
        <a:srgbClr val="244061"/>
      </a:accent1>
      <a:accent2>
        <a:srgbClr val="953734"/>
      </a:accent2>
      <a:accent3>
        <a:srgbClr val="CBD300"/>
      </a:accent3>
      <a:accent4>
        <a:srgbClr val="BCC6E2"/>
      </a:accent4>
      <a:accent5>
        <a:srgbClr val="EA683E"/>
      </a:accent5>
      <a:accent6>
        <a:srgbClr val="FAC08F"/>
      </a:accent6>
      <a:hlink>
        <a:srgbClr val="CBD300"/>
      </a:hlink>
      <a:folHlink>
        <a:srgbClr val="EA683E"/>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 EM</Template>
  <TotalTime>5511</TotalTime>
  <Words>4217</Words>
  <Application>Microsoft Office PowerPoint</Application>
  <PresentationFormat>Předvádění na obrazovce (4:3)</PresentationFormat>
  <Paragraphs>679</Paragraphs>
  <Slides>102</Slides>
  <Notes>0</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102</vt:i4>
      </vt:variant>
    </vt:vector>
  </HeadingPairs>
  <TitlesOfParts>
    <vt:vector size="105" baseType="lpstr">
      <vt:lpstr>OPVK mustr pro přednášky jaro 2011</vt:lpstr>
      <vt:lpstr>Document</vt:lpstr>
      <vt:lpstr>SPW 6.0 Graph</vt:lpstr>
      <vt:lpstr>Bi6420 Ekotoxikologie mikroorganismů https://is.muni.cz/el/1431/jaro2014/Bi6420/index.qwarp </vt:lpstr>
      <vt:lpstr>Bi6420: Ekotoxikologie mikroorganismů Část 2: MO a toxické látky</vt:lpstr>
      <vt:lpstr>Organické kontaminanty a MO</vt:lpstr>
      <vt:lpstr>Interakce organických polutantů s MO</vt:lpstr>
      <vt:lpstr>Příklady struktur organických polutantů</vt:lpstr>
      <vt:lpstr>Příklady struktur organických polutantů</vt:lpstr>
      <vt:lpstr>Příklady struktur organických polutantů</vt:lpstr>
      <vt:lpstr>Příklady organických polutantů - Meier et al. (2000)</vt:lpstr>
      <vt:lpstr>Příklady organických polutantů - Meier et al. (2000)</vt:lpstr>
      <vt:lpstr>Příklady organických polutantů - pesticidy</vt:lpstr>
      <vt:lpstr>Interakce organických polutantů s MO</vt:lpstr>
      <vt:lpstr>Interakce organických polutantů s MO</vt:lpstr>
      <vt:lpstr>Interakce organických polutantů s MO</vt:lpstr>
      <vt:lpstr>Interakce organických polutantů s MO</vt:lpstr>
      <vt:lpstr>Interakce organických polutantů s MO</vt:lpstr>
      <vt:lpstr>Interakce organických polutantů s MO</vt:lpstr>
      <vt:lpstr>Biotransformace organických polutantů MO</vt:lpstr>
      <vt:lpstr>Biotransformace organických polutantů MO</vt:lpstr>
      <vt:lpstr>Biotransformace organických polutantů MO</vt:lpstr>
      <vt:lpstr>Biotransformace organických polutantů MO</vt:lpstr>
      <vt:lpstr>Biotransformace organických polutantů MO</vt:lpstr>
      <vt:lpstr>Biotransformace organických polutantů MO</vt:lpstr>
      <vt:lpstr>Biotransformace organických polutantů MO</vt:lpstr>
      <vt:lpstr>Biotransformace organických polutantů MO</vt:lpstr>
      <vt:lpstr>Biotransformace organických polutantů MO</vt:lpstr>
      <vt:lpstr>Snímek 26</vt:lpstr>
      <vt:lpstr>Biotransformace organických polutantů MO</vt:lpstr>
      <vt:lpstr>Biotransformace organických polutantů MO</vt:lpstr>
      <vt:lpstr>Biotransformace organických polutantů MO</vt:lpstr>
      <vt:lpstr>Biotransformace organických polutantů MO</vt:lpstr>
      <vt:lpstr>Biotransformace organických polutantů MO</vt:lpstr>
      <vt:lpstr>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Faktory biotransformace organických polutantů MO</vt:lpstr>
      <vt:lpstr>Základní mechanismy biotransformace org. polutantů MO</vt:lpstr>
      <vt:lpstr>Základní mechanismy biotransformace org. polutantů MO</vt:lpstr>
      <vt:lpstr>Základní mechanismy biotransformace org. polutantů MO</vt:lpstr>
      <vt:lpstr>Příklad - mikrobiální degradace alkanů</vt:lpstr>
      <vt:lpstr>Příklad - mikrobiální degradace alkenů</vt:lpstr>
      <vt:lpstr>Příklad - mikrobiální degradace alifátů v anaer. podmínkách</vt:lpstr>
      <vt:lpstr>Příklad - mikrobiální degradace cykloalkanů</vt:lpstr>
      <vt:lpstr>Příklad - mikrobiální degradace BTEX</vt:lpstr>
      <vt:lpstr>Příklad - mikrobiální degradace PAHs</vt:lpstr>
      <vt:lpstr>Příklad - mikrobiální degradace PAHs</vt:lpstr>
      <vt:lpstr>Příklad - mikrobiální degradace PAHs</vt:lpstr>
      <vt:lpstr>Příklad - mikrobiální degradace PAHs</vt:lpstr>
      <vt:lpstr>Příklad - mikrobiální degradace PAHs</vt:lpstr>
      <vt:lpstr>Příklad - mikrobiální degradace PAHs</vt:lpstr>
      <vt:lpstr>Příklad - mikrobiální degradace ropných látek</vt:lpstr>
      <vt:lpstr>Příklad - mikrobiální degradace ropných látek</vt:lpstr>
      <vt:lpstr>Příklad - mikrobiální degradace ropných látek</vt:lpstr>
      <vt:lpstr>Příklad - mikrobiální degradace nitrolátek</vt:lpstr>
      <vt:lpstr>Příklad - mikrobiální degradace halogenovaných OPs</vt:lpstr>
      <vt:lpstr>Příklad - mikrobiální degradace halogenovaných OPs</vt:lpstr>
      <vt:lpstr>Příklad - mikrobiální degradace halogenovaných OPs</vt:lpstr>
      <vt:lpstr>Příklad - mikrobiální degradace halogenovaných OPs</vt:lpstr>
      <vt:lpstr>Příklad - mikrobiální degradace halogenovaných OPs</vt:lpstr>
      <vt:lpstr>Příklad - mikrobiální degradace halogenovaných OPs</vt:lpstr>
      <vt:lpstr>Příklad - mikrobiální degradace chlorfenolů</vt:lpstr>
      <vt:lpstr>Příklad - mikrobiální degradace PCBs</vt:lpstr>
      <vt:lpstr>Příklad - mikrobiální degradace DDT</vt:lpstr>
      <vt:lpstr>Příklad - mikrobiální degradace HCHs</vt:lpstr>
      <vt:lpstr>Příklad - mikrobiální degradace CBs</vt:lpstr>
      <vt:lpstr>Příklad - mikrobiální degradace dioxinů</vt:lpstr>
      <vt:lpstr>Příklad - mikrobiální degradace 2,4-D a 2,4,5-T</vt:lpstr>
      <vt:lpstr>Příklad - mikrobiální degradace atrazinu</vt:lpstr>
      <vt:lpstr>Příklad - mikrobiální degradace carbarylu</vt:lpstr>
      <vt:lpstr>Degradace organických polutantů houbami</vt:lpstr>
      <vt:lpstr>Degradace organických polutantů houbami</vt:lpstr>
      <vt:lpstr>Degradace organických polutantů houbami</vt:lpstr>
      <vt:lpstr>Degradace organických polutantů houbami</vt:lpstr>
      <vt:lpstr>Degradace organických polutantů houbami vs. bct</vt:lpstr>
      <vt:lpstr>Závěrečný přehled látek a jejich biodegradovatelnosti MO</vt:lpstr>
      <vt:lpstr>Závěrečný přehled látek a jejich biodegradovatelnosti MO</vt:lpstr>
      <vt:lpstr>Závěrečný přehled látek a jejich biodegradovatelnosti MO</vt:lpstr>
      <vt:lpstr>Závěrečný přehled látek a jejich biodegradovatelnosti MO</vt:lpstr>
      <vt:lpstr>Biodegrace org. polutantů – neustálý rozvoj poznatků</vt:lpstr>
      <vt:lpstr>Efekty organických polutantů na buňky MO </vt:lpstr>
      <vt:lpstr>Efekty organických polutantů na buňky MO - příklad </vt:lpstr>
      <vt:lpstr>Použitá literatura – MO a organické polutanty</vt:lpstr>
      <vt:lpstr>http://umbbd.msi.umn.edu/</vt:lpstr>
      <vt:lpstr>Další toxikanty a MO</vt:lpstr>
      <vt:lpstr>Další toxikanty a MO</vt:lpstr>
      <vt:lpstr>Povrchově aktivní látky</vt:lpstr>
      <vt:lpstr>Halogeny</vt:lpstr>
      <vt:lpstr>Halogeny</vt:lpstr>
      <vt:lpstr>Chemoterapeutika</vt:lpstr>
      <vt:lpstr>Antibiotika</vt:lpstr>
      <vt:lpstr>Antibiotika</vt:lpstr>
      <vt:lpstr>Použitá literatura – MO a další toxikanty</vt:lpstr>
    </vt:vector>
  </TitlesOfParts>
  <Company>RECETOX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Jakub Hofman</dc:creator>
  <cp:lastModifiedBy>Jakub Hofman</cp:lastModifiedBy>
  <cp:revision>374</cp:revision>
  <dcterms:created xsi:type="dcterms:W3CDTF">2002-04-23T08:18:19Z</dcterms:created>
  <dcterms:modified xsi:type="dcterms:W3CDTF">2014-05-06T09:26:32Z</dcterms:modified>
</cp:coreProperties>
</file>