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ka\Desktop\ecol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ka\Desktop\ecol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ka\Desktop\ecol.tx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ka\Desktop\ecol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List3!$D$4</c:f>
              <c:strCache>
                <c:ptCount val="1"/>
                <c:pt idx="0">
                  <c:v>EIH(N)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List3!$C$5:$C$14</c:f>
              <c:numCache>
                <c:formatCode>General</c:formatCode>
                <c:ptCount val="10"/>
                <c:pt idx="0">
                  <c:v>4.05</c:v>
                </c:pt>
                <c:pt idx="1">
                  <c:v>5</c:v>
                </c:pt>
                <c:pt idx="2">
                  <c:v>20</c:v>
                </c:pt>
                <c:pt idx="3">
                  <c:v>22.25</c:v>
                </c:pt>
                <c:pt idx="4">
                  <c:v>7.25</c:v>
                </c:pt>
                <c:pt idx="5">
                  <c:v>24.5</c:v>
                </c:pt>
                <c:pt idx="6">
                  <c:v>8.75</c:v>
                </c:pt>
                <c:pt idx="7">
                  <c:v>19.25</c:v>
                </c:pt>
                <c:pt idx="8">
                  <c:v>22.75</c:v>
                </c:pt>
                <c:pt idx="9">
                  <c:v>4.75</c:v>
                </c:pt>
              </c:numCache>
            </c:numRef>
          </c:xVal>
          <c:yVal>
            <c:numRef>
              <c:f>List3!$D$5:$D$14</c:f>
              <c:numCache>
                <c:formatCode>General</c:formatCode>
                <c:ptCount val="10"/>
                <c:pt idx="0">
                  <c:v>2.4499999999999997</c:v>
                </c:pt>
                <c:pt idx="1">
                  <c:v>2.2999999999999998</c:v>
                </c:pt>
                <c:pt idx="2">
                  <c:v>2.82</c:v>
                </c:pt>
                <c:pt idx="3">
                  <c:v>3.67</c:v>
                </c:pt>
                <c:pt idx="4">
                  <c:v>2.14</c:v>
                </c:pt>
                <c:pt idx="5">
                  <c:v>3.63</c:v>
                </c:pt>
                <c:pt idx="6">
                  <c:v>2.92</c:v>
                </c:pt>
                <c:pt idx="7">
                  <c:v>3.15</c:v>
                </c:pt>
                <c:pt idx="8">
                  <c:v>3</c:v>
                </c:pt>
                <c:pt idx="9">
                  <c:v>3.2</c:v>
                </c:pt>
              </c:numCache>
            </c:numRef>
          </c:yVal>
        </c:ser>
        <c:axId val="214755584"/>
        <c:axId val="220467584"/>
      </c:scatterChart>
      <c:valAx>
        <c:axId val="214755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/>
                  <a:t>Biomasa</a:t>
                </a:r>
                <a:r>
                  <a:rPr lang="cs-CZ" sz="1400" baseline="0" dirty="0"/>
                  <a:t> (cm)</a:t>
                </a:r>
                <a:endParaRPr lang="cs-CZ" sz="1400" dirty="0"/>
              </a:p>
            </c:rich>
          </c:tx>
          <c:layout/>
        </c:title>
        <c:numFmt formatCode="General" sourceLinked="1"/>
        <c:tickLblPos val="nextTo"/>
        <c:crossAx val="220467584"/>
        <c:crosses val="autoZero"/>
        <c:crossBetween val="midCat"/>
      </c:valAx>
      <c:valAx>
        <c:axId val="220467584"/>
        <c:scaling>
          <c:orientation val="minMax"/>
          <c:min val="1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400" dirty="0"/>
                  <a:t>EIH - živiny</a:t>
                </a:r>
              </a:p>
            </c:rich>
          </c:tx>
          <c:layout>
            <c:manualLayout>
              <c:xMode val="edge"/>
              <c:yMode val="edge"/>
              <c:x val="1.3186489143989198E-2"/>
              <c:y val="0.3494022031740065"/>
            </c:manualLayout>
          </c:layout>
        </c:title>
        <c:numFmt formatCode="General" sourceLinked="1"/>
        <c:tickLblPos val="nextTo"/>
        <c:crossAx val="214755584"/>
        <c:crosses val="autoZero"/>
        <c:crossBetween val="midCat"/>
      </c:valAx>
    </c:plotArea>
    <c:legend>
      <c:legendPos val="r"/>
      <c:legendEntry>
        <c:idx val="1"/>
        <c:delete val="1"/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7.3911058493500728E-2"/>
          <c:y val="2.7579486473333949E-2"/>
          <c:w val="0.79256483902582253"/>
          <c:h val="0.87270565398836752"/>
        </c:manualLayout>
      </c:layout>
      <c:scatterChart>
        <c:scatterStyle val="lineMarker"/>
        <c:ser>
          <c:idx val="0"/>
          <c:order val="0"/>
          <c:tx>
            <c:v>EIH(N) - vážený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List3!$F$5:$F$14</c:f>
              <c:numCache>
                <c:formatCode>General</c:formatCode>
                <c:ptCount val="10"/>
                <c:pt idx="0">
                  <c:v>4.05</c:v>
                </c:pt>
                <c:pt idx="1">
                  <c:v>5</c:v>
                </c:pt>
                <c:pt idx="2">
                  <c:v>20</c:v>
                </c:pt>
                <c:pt idx="3">
                  <c:v>22.25</c:v>
                </c:pt>
                <c:pt idx="4">
                  <c:v>7.25</c:v>
                </c:pt>
                <c:pt idx="5">
                  <c:v>24.5</c:v>
                </c:pt>
                <c:pt idx="6">
                  <c:v>8.75</c:v>
                </c:pt>
                <c:pt idx="7">
                  <c:v>19.25</c:v>
                </c:pt>
                <c:pt idx="8">
                  <c:v>22.75</c:v>
                </c:pt>
                <c:pt idx="9">
                  <c:v>4.75</c:v>
                </c:pt>
              </c:numCache>
            </c:numRef>
          </c:xVal>
          <c:yVal>
            <c:numRef>
              <c:f>List3!$G$5:$G$14</c:f>
              <c:numCache>
                <c:formatCode>General</c:formatCode>
                <c:ptCount val="10"/>
                <c:pt idx="0">
                  <c:v>3.3</c:v>
                </c:pt>
                <c:pt idx="1">
                  <c:v>1.9000000000000001</c:v>
                </c:pt>
                <c:pt idx="2">
                  <c:v>2.8</c:v>
                </c:pt>
                <c:pt idx="3">
                  <c:v>5.7</c:v>
                </c:pt>
                <c:pt idx="4">
                  <c:v>1.6</c:v>
                </c:pt>
                <c:pt idx="5">
                  <c:v>4.9000000000000004</c:v>
                </c:pt>
                <c:pt idx="6">
                  <c:v>2.8</c:v>
                </c:pt>
                <c:pt idx="7">
                  <c:v>4.5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</c:ser>
        <c:axId val="220513792"/>
        <c:axId val="220515712"/>
      </c:scatterChart>
      <c:valAx>
        <c:axId val="220513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/>
                  <a:t>Biomasa (cm)</a:t>
                </a:r>
              </a:p>
            </c:rich>
          </c:tx>
          <c:layout/>
        </c:title>
        <c:numFmt formatCode="General" sourceLinked="1"/>
        <c:tickLblPos val="nextTo"/>
        <c:crossAx val="220515712"/>
        <c:crosses val="autoZero"/>
        <c:crossBetween val="midCat"/>
      </c:valAx>
      <c:valAx>
        <c:axId val="22051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400" dirty="0"/>
                  <a:t>EIH - živiny (vážený)</a:t>
                </a:r>
              </a:p>
            </c:rich>
          </c:tx>
          <c:layout>
            <c:manualLayout>
              <c:xMode val="edge"/>
              <c:yMode val="edge"/>
              <c:x val="0"/>
              <c:y val="0.29449852794133985"/>
            </c:manualLayout>
          </c:layout>
        </c:title>
        <c:numFmt formatCode="General" sourceLinked="1"/>
        <c:tickLblPos val="nextTo"/>
        <c:crossAx val="220513792"/>
        <c:crosses val="autoZero"/>
        <c:crossBetween val="midCat"/>
      </c:valAx>
    </c:plotArea>
    <c:legend>
      <c:legendPos val="r"/>
      <c:legendEntry>
        <c:idx val="1"/>
        <c:delete val="1"/>
      </c:legendEntry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List2!$E$4</c:f>
              <c:strCache>
                <c:ptCount val="1"/>
                <c:pt idx="0">
                  <c:v>EIH(N)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List2!$D$5:$D$14</c:f>
              <c:numCache>
                <c:formatCode>General</c:formatCode>
                <c:ptCount val="10"/>
                <c:pt idx="0">
                  <c:v>13.5</c:v>
                </c:pt>
                <c:pt idx="1">
                  <c:v>10.5</c:v>
                </c:pt>
                <c:pt idx="2">
                  <c:v>14.25</c:v>
                </c:pt>
                <c:pt idx="3">
                  <c:v>24</c:v>
                </c:pt>
                <c:pt idx="4">
                  <c:v>11</c:v>
                </c:pt>
                <c:pt idx="5">
                  <c:v>20.5</c:v>
                </c:pt>
                <c:pt idx="6">
                  <c:v>18.25</c:v>
                </c:pt>
                <c:pt idx="7">
                  <c:v>21.75</c:v>
                </c:pt>
                <c:pt idx="8">
                  <c:v>18.75</c:v>
                </c:pt>
                <c:pt idx="9">
                  <c:v>7.25</c:v>
                </c:pt>
              </c:numCache>
            </c:numRef>
          </c:xVal>
          <c:yVal>
            <c:numRef>
              <c:f>List2!$E$5:$E$14</c:f>
              <c:numCache>
                <c:formatCode>General</c:formatCode>
                <c:ptCount val="10"/>
                <c:pt idx="0">
                  <c:v>2.4499999999999997</c:v>
                </c:pt>
                <c:pt idx="1">
                  <c:v>2.2999999999999998</c:v>
                </c:pt>
                <c:pt idx="2">
                  <c:v>2.82</c:v>
                </c:pt>
                <c:pt idx="3">
                  <c:v>3.67</c:v>
                </c:pt>
                <c:pt idx="4">
                  <c:v>2.14</c:v>
                </c:pt>
                <c:pt idx="5">
                  <c:v>3.63</c:v>
                </c:pt>
                <c:pt idx="6">
                  <c:v>2.92</c:v>
                </c:pt>
                <c:pt idx="7">
                  <c:v>3.15</c:v>
                </c:pt>
                <c:pt idx="8">
                  <c:v>3</c:v>
                </c:pt>
                <c:pt idx="9">
                  <c:v>3.2</c:v>
                </c:pt>
              </c:numCache>
            </c:numRef>
          </c:yVal>
        </c:ser>
        <c:axId val="188642048"/>
        <c:axId val="188643968"/>
      </c:scatterChart>
      <c:valAx>
        <c:axId val="188642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/>
                  <a:t>Hloubka</a:t>
                </a:r>
                <a:r>
                  <a:rPr lang="cs-CZ" sz="1400" baseline="0" dirty="0"/>
                  <a:t> půdy (cm)</a:t>
                </a:r>
                <a:endParaRPr lang="cs-CZ" sz="1400" dirty="0"/>
              </a:p>
            </c:rich>
          </c:tx>
          <c:layout/>
        </c:title>
        <c:numFmt formatCode="General" sourceLinked="1"/>
        <c:tickLblPos val="nextTo"/>
        <c:crossAx val="188643968"/>
        <c:crosses val="autoZero"/>
        <c:crossBetween val="midCat"/>
      </c:valAx>
      <c:valAx>
        <c:axId val="188643968"/>
        <c:scaling>
          <c:orientation val="minMax"/>
          <c:min val="1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400" dirty="0"/>
                  <a:t>EIH -</a:t>
                </a:r>
                <a:r>
                  <a:rPr lang="cs-CZ" sz="1400" baseline="0" dirty="0"/>
                  <a:t> živiny</a:t>
                </a:r>
                <a:endParaRPr lang="cs-CZ" sz="1400" dirty="0"/>
              </a:p>
            </c:rich>
          </c:tx>
          <c:layout/>
        </c:title>
        <c:numFmt formatCode="General" sourceLinked="1"/>
        <c:tickLblPos val="nextTo"/>
        <c:crossAx val="188642048"/>
        <c:crosses val="autoZero"/>
        <c:crossBetween val="midCat"/>
      </c:valAx>
    </c:plotArea>
    <c:legend>
      <c:legendPos val="r"/>
      <c:legendEntry>
        <c:idx val="1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scatterChart>
        <c:scatterStyle val="lineMarker"/>
        <c:ser>
          <c:idx val="0"/>
          <c:order val="0"/>
          <c:tx>
            <c:v>EIH(N) - vážený</c:v>
          </c:tx>
          <c:spPr>
            <a:ln w="28575">
              <a:noFill/>
            </a:ln>
          </c:spPr>
          <c:trendline>
            <c:trendlineType val="linear"/>
          </c:trendline>
          <c:xVal>
            <c:numRef>
              <c:f>List2!$D$19:$D$28</c:f>
              <c:numCache>
                <c:formatCode>General</c:formatCode>
                <c:ptCount val="10"/>
                <c:pt idx="0">
                  <c:v>13.5</c:v>
                </c:pt>
                <c:pt idx="1">
                  <c:v>10.5</c:v>
                </c:pt>
                <c:pt idx="2">
                  <c:v>14.25</c:v>
                </c:pt>
                <c:pt idx="3">
                  <c:v>24</c:v>
                </c:pt>
                <c:pt idx="4">
                  <c:v>11</c:v>
                </c:pt>
                <c:pt idx="5">
                  <c:v>20.5</c:v>
                </c:pt>
                <c:pt idx="6">
                  <c:v>18.25</c:v>
                </c:pt>
                <c:pt idx="7">
                  <c:v>21.75</c:v>
                </c:pt>
                <c:pt idx="8">
                  <c:v>18.75</c:v>
                </c:pt>
                <c:pt idx="9">
                  <c:v>7.25</c:v>
                </c:pt>
              </c:numCache>
            </c:numRef>
          </c:xVal>
          <c:yVal>
            <c:numRef>
              <c:f>List2!$E$19:$E$28</c:f>
              <c:numCache>
                <c:formatCode>General</c:formatCode>
                <c:ptCount val="10"/>
                <c:pt idx="0">
                  <c:v>3.3</c:v>
                </c:pt>
                <c:pt idx="1">
                  <c:v>1.9000000000000001</c:v>
                </c:pt>
                <c:pt idx="2">
                  <c:v>2.8</c:v>
                </c:pt>
                <c:pt idx="3">
                  <c:v>5.7</c:v>
                </c:pt>
                <c:pt idx="4">
                  <c:v>1.6</c:v>
                </c:pt>
                <c:pt idx="5">
                  <c:v>4.9000000000000004</c:v>
                </c:pt>
                <c:pt idx="6">
                  <c:v>2.8</c:v>
                </c:pt>
                <c:pt idx="7">
                  <c:v>4.5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</c:ser>
        <c:axId val="192757760"/>
        <c:axId val="192759680"/>
      </c:scatterChart>
      <c:valAx>
        <c:axId val="19275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/>
                  <a:t>Hloubka půdy (cm)</a:t>
                </a:r>
              </a:p>
            </c:rich>
          </c:tx>
          <c:layout/>
        </c:title>
        <c:numFmt formatCode="General" sourceLinked="1"/>
        <c:tickLblPos val="nextTo"/>
        <c:crossAx val="192759680"/>
        <c:crosses val="autoZero"/>
        <c:crossBetween val="midCat"/>
      </c:valAx>
      <c:valAx>
        <c:axId val="19275968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400" dirty="0"/>
                  <a:t>EIH - živiny (vážený)</a:t>
                </a:r>
              </a:p>
            </c:rich>
          </c:tx>
          <c:layout/>
        </c:title>
        <c:numFmt formatCode="General" sourceLinked="1"/>
        <c:tickLblPos val="nextTo"/>
        <c:crossAx val="192757760"/>
        <c:crosses val="autoZero"/>
        <c:crossBetween val="midCat"/>
      </c:valAx>
    </c:plotArea>
    <c:legend>
      <c:legendPos val="r"/>
      <c:legendEntry>
        <c:idx val="1"/>
        <c:delete val="1"/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8F14-CB2D-4D36-B507-F6A542CD93F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E747-FBCE-45FA-8827-5E16EBB63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Odráží </a:t>
            </a:r>
            <a:r>
              <a:rPr lang="cs-CZ" b="1" dirty="0" err="1" smtClean="0"/>
              <a:t>Ellenbergova</a:t>
            </a:r>
            <a:r>
              <a:rPr lang="cs-CZ" b="1" dirty="0" smtClean="0"/>
              <a:t> indikační hodnota pro živiny množství nadzemní biomasy?</a:t>
            </a:r>
            <a:endParaRPr lang="cs-CZ" b="1" dirty="0"/>
          </a:p>
        </p:txBody>
      </p:sp>
      <p:pic>
        <p:nvPicPr>
          <p:cNvPr id="14338" name="Picture 2" descr="http://www.daphne.cz/indikacezivin/images/obr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334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Ellenbergovy</a:t>
            </a:r>
            <a:r>
              <a:rPr lang="cs-CZ" b="1" dirty="0" smtClean="0"/>
              <a:t> indikační hodnoty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EIH = hodnoty ekologických optim druhů VR</a:t>
            </a:r>
          </a:p>
          <a:p>
            <a:r>
              <a:rPr lang="cs-CZ" dirty="0" smtClean="0"/>
              <a:t>EIH živin by měly korelovat s množstvím biomasy</a:t>
            </a:r>
            <a:endParaRPr lang="cs-CZ" dirty="0"/>
          </a:p>
        </p:txBody>
      </p:sp>
      <p:pic>
        <p:nvPicPr>
          <p:cNvPr id="12290" name="Picture 2" descr="http://www.spektrum.de/lexika/images/geogr/ellenber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24944"/>
            <a:ext cx="2738264" cy="36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 snímků 1x1 m, travinná vegetace</a:t>
            </a:r>
          </a:p>
          <a:p>
            <a:r>
              <a:rPr lang="cs-CZ" dirty="0" smtClean="0"/>
              <a:t>různé výšky (nižší, střední, vyšší)</a:t>
            </a:r>
          </a:p>
          <a:p>
            <a:r>
              <a:rPr lang="cs-CZ" dirty="0" smtClean="0"/>
              <a:t>různé hloubky půdy</a:t>
            </a:r>
          </a:p>
          <a:p>
            <a:r>
              <a:rPr lang="cs-CZ" dirty="0" smtClean="0"/>
              <a:t>kompresní talíř</a:t>
            </a:r>
            <a:endParaRPr lang="cs-CZ" dirty="0"/>
          </a:p>
        </p:txBody>
      </p:sp>
      <p:pic>
        <p:nvPicPr>
          <p:cNvPr id="11265" name="Picture 1" descr="F:\vybrane foto snimkov podyji\ilustračné\DSC_052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9992" y="328498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187624"/>
                <a:gridCol w="3816424"/>
                <a:gridCol w="4139952"/>
              </a:tblGrid>
              <a:tr h="85725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Nízké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Potentillo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heptaphyllae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Festucetum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rupicolae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Jasiono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montanae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Festucetum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ovinae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Erysimo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diffusi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Agrostietum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capillaris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Sileno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otitae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Festucetum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brevipillae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Vysoké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Avenulo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pratensis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Festucetum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valesiaceae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Falcario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vulgaris-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Elytrigietum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repentis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Pastinaco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sativae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Arrhenatheretum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elatioris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Festuco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valesiaceae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Stipetum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capillatae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F:\vybrane foto snimkov podyji\nízka\DSC_05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260648"/>
            <a:ext cx="4067944" cy="2942946"/>
          </a:xfrm>
          <a:prstGeom prst="rect">
            <a:avLst/>
          </a:prstGeom>
          <a:noFill/>
        </p:spPr>
      </p:pic>
      <p:pic>
        <p:nvPicPr>
          <p:cNvPr id="10242" name="Picture 2" descr="F:\vybrane foto snimkov podyji\vysoká\DSC_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645024"/>
            <a:ext cx="4067944" cy="299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EIH(N)/biomasa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323528" y="1340768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EIH(N) - vážený/biomasa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539552" y="1412776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EIH(N)/hloubka půdy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395536" y="1268760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EIH(N) - vážený/hloubka půdy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323528" y="1268760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17410" name="Picture 2" descr="F:\vybrane foto snimkov podyji\ilustračné\DSC_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496944" cy="301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131</Words>
  <Application>Microsoft Office PowerPoint</Application>
  <PresentationFormat>Předvádění na obrazovce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Odráží Ellenbergova indikační hodnota pro živiny množství nadzemní biomasy?</vt:lpstr>
      <vt:lpstr>Ellenbergovy indikační hodnoty</vt:lpstr>
      <vt:lpstr>Metodika</vt:lpstr>
      <vt:lpstr>Snímek 4</vt:lpstr>
      <vt:lpstr>EIH(N)/biomasa</vt:lpstr>
      <vt:lpstr>EIH(N) - vážený/biomasa</vt:lpstr>
      <vt:lpstr>EIH(N)/hloubka půdy</vt:lpstr>
      <vt:lpstr>EIH(N) - vážený/hloubka půdy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Odráží Ellenbergova indikační hodnota pro živiny množství nadzemní biomasy?</dc:title>
  <dc:creator>Justinka</dc:creator>
  <cp:lastModifiedBy>Justinka</cp:lastModifiedBy>
  <cp:revision>9</cp:revision>
  <dcterms:created xsi:type="dcterms:W3CDTF">2014-05-28T19:37:38Z</dcterms:created>
  <dcterms:modified xsi:type="dcterms:W3CDTF">2014-05-29T13:13:03Z</dcterms:modified>
</cp:coreProperties>
</file>