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7" r:id="rId6"/>
    <p:sldId id="268" r:id="rId7"/>
    <p:sldId id="269" r:id="rId8"/>
    <p:sldId id="262" r:id="rId9"/>
    <p:sldId id="260" r:id="rId10"/>
    <p:sldId id="261" r:id="rId11"/>
    <p:sldId id="264" r:id="rId12"/>
    <p:sldId id="265" r:id="rId13"/>
    <p:sldId id="266" r:id="rId14"/>
    <p:sldId id="270" r:id="rId15"/>
    <p:sldId id="271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tka\&#353;kola\jaro%202014\havran&#237;ky\graf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 baseline="0"/>
            </a:pPr>
            <a:r>
              <a:rPr lang="en-US" sz="1500" i="1" baseline="0" dirty="0" err="1"/>
              <a:t>Chelidonio</a:t>
            </a:r>
            <a:r>
              <a:rPr lang="en-US" sz="1500" i="1" baseline="0" dirty="0"/>
              <a:t> </a:t>
            </a:r>
            <a:r>
              <a:rPr lang="en-US" sz="1500" i="1" baseline="0" dirty="0" err="1"/>
              <a:t>majorus</a:t>
            </a:r>
            <a:r>
              <a:rPr lang="en-US" sz="1500" i="1" baseline="0" dirty="0"/>
              <a:t> - </a:t>
            </a:r>
            <a:r>
              <a:rPr lang="en-US" sz="1500" i="1" baseline="0" dirty="0" err="1"/>
              <a:t>Robinietum</a:t>
            </a:r>
            <a:r>
              <a:rPr lang="en-US" sz="1500" i="1" baseline="0" dirty="0"/>
              <a:t> </a:t>
            </a:r>
            <a:r>
              <a:rPr lang="en-US" sz="1500" i="1" baseline="0" dirty="0" err="1"/>
              <a:t>pseudoacaciae</a:t>
            </a:r>
            <a:endParaRPr lang="en-US" sz="1500" i="1" baseline="0" dirty="0"/>
          </a:p>
        </c:rich>
      </c:tx>
      <c:layout/>
    </c:title>
    <c:plotArea>
      <c:layout/>
      <c:scatterChart>
        <c:scatterStyle val="smoothMarker"/>
        <c:ser>
          <c:idx val="0"/>
          <c:order val="0"/>
          <c:tx>
            <c:v>počet druhů</c:v>
          </c:tx>
          <c:marker>
            <c:symbol val="none"/>
          </c:marker>
          <c:dLbls>
            <c:showVal val="1"/>
          </c:dLbls>
          <c:xVal>
            <c:numRef>
              <c:f>List1!$B$2:$B$7</c:f>
              <c:numCache>
                <c:formatCode>General</c:formatCode>
                <c:ptCount val="6"/>
                <c:pt idx="0">
                  <c:v>0.25</c:v>
                </c:pt>
                <c:pt idx="1">
                  <c:v>1</c:v>
                </c:pt>
                <c:pt idx="2">
                  <c:v>4</c:v>
                </c:pt>
                <c:pt idx="3">
                  <c:v>16</c:v>
                </c:pt>
                <c:pt idx="4">
                  <c:v>64</c:v>
                </c:pt>
                <c:pt idx="5">
                  <c:v>196</c:v>
                </c:pt>
              </c:numCache>
            </c:numRef>
          </c:xVal>
          <c:yVal>
            <c:numRef>
              <c:f>List1!$C$2:$C$7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25</c:v>
                </c:pt>
              </c:numCache>
            </c:numRef>
          </c:yVal>
          <c:smooth val="1"/>
        </c:ser>
        <c:axId val="103910400"/>
        <c:axId val="114664576"/>
      </c:scatterChart>
      <c:valAx>
        <c:axId val="103910400"/>
        <c:scaling>
          <c:orientation val="minMax"/>
          <c:max val="200"/>
          <c:min val="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/>
                  <a:t>plocha</a:t>
                </a:r>
                <a:r>
                  <a:rPr lang="en-US" dirty="0"/>
                  <a:t> [</a:t>
                </a:r>
                <a:r>
                  <a:rPr lang="en-US" dirty="0" smtClean="0"/>
                  <a:t>m²</a:t>
                </a:r>
                <a:r>
                  <a:rPr lang="en-US" dirty="0"/>
                  <a:t>]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14664576"/>
        <c:crosses val="autoZero"/>
        <c:crossBetween val="midCat"/>
        <c:majorUnit val="10"/>
        <c:minorUnit val="5"/>
      </c:valAx>
      <c:valAx>
        <c:axId val="114664576"/>
        <c:scaling>
          <c:orientation val="minMax"/>
          <c:max val="27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počet druhů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03910400"/>
        <c:crosses val="autoZero"/>
        <c:crossBetween val="midCat"/>
        <c:majorUnit val="2"/>
        <c:minorUnit val="1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/>
          <a:lstStyle/>
          <a:p>
            <a:pPr>
              <a:defRPr/>
            </a:pPr>
            <a:r>
              <a:rPr lang="cs-CZ" sz="1500" i="1" dirty="0" err="1"/>
              <a:t>Alliario</a:t>
            </a:r>
            <a:r>
              <a:rPr lang="cs-CZ" sz="1500" i="1" baseline="0" dirty="0"/>
              <a:t> </a:t>
            </a:r>
            <a:r>
              <a:rPr lang="cs-CZ" sz="1500" i="1" baseline="0" dirty="0" err="1"/>
              <a:t>petiolatae</a:t>
            </a:r>
            <a:r>
              <a:rPr lang="cs-CZ" sz="1500" i="1" baseline="0" dirty="0"/>
              <a:t>-</a:t>
            </a:r>
            <a:r>
              <a:rPr lang="cs-CZ" sz="1500" i="1" baseline="0" dirty="0" err="1"/>
              <a:t>Chaerophylletum</a:t>
            </a:r>
            <a:r>
              <a:rPr lang="cs-CZ" sz="1500" i="1" baseline="0" dirty="0"/>
              <a:t> </a:t>
            </a:r>
            <a:r>
              <a:rPr lang="cs-CZ" sz="1500" i="1" baseline="0" dirty="0" err="1"/>
              <a:t>temuli</a:t>
            </a:r>
            <a:endParaRPr lang="en-US" sz="1500" i="1" dirty="0"/>
          </a:p>
        </c:rich>
      </c:tx>
      <c:layout/>
    </c:title>
    <c:plotArea>
      <c:layout>
        <c:manualLayout>
          <c:layoutTarget val="inner"/>
          <c:xMode val="edge"/>
          <c:yMode val="edge"/>
          <c:x val="8.3717183239266052E-2"/>
          <c:y val="0.11771109252967996"/>
          <c:w val="0.73868676307692971"/>
          <c:h val="0.73957425783100139"/>
        </c:manualLayout>
      </c:layout>
      <c:scatterChart>
        <c:scatterStyle val="smoothMarker"/>
        <c:ser>
          <c:idx val="0"/>
          <c:order val="0"/>
          <c:tx>
            <c:v>počet druhů</c:v>
          </c:tx>
          <c:marker>
            <c:symbol val="none"/>
          </c:marker>
          <c:dLbls>
            <c:showVal val="1"/>
          </c:dLbls>
          <c:xVal>
            <c:numRef>
              <c:f>List1!$E$2:$E$7</c:f>
              <c:numCache>
                <c:formatCode>General</c:formatCode>
                <c:ptCount val="6"/>
                <c:pt idx="0">
                  <c:v>0.25</c:v>
                </c:pt>
                <c:pt idx="1">
                  <c:v>1</c:v>
                </c:pt>
                <c:pt idx="2">
                  <c:v>4</c:v>
                </c:pt>
                <c:pt idx="3">
                  <c:v>16</c:v>
                </c:pt>
                <c:pt idx="4">
                  <c:v>64</c:v>
                </c:pt>
                <c:pt idx="5">
                  <c:v>196</c:v>
                </c:pt>
              </c:numCache>
            </c:numRef>
          </c:xVal>
          <c:yVal>
            <c:numRef>
              <c:f>List1!$F$2:$F$7</c:f>
              <c:numCache>
                <c:formatCode>General</c:formatCode>
                <c:ptCount val="6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8</c:v>
                </c:pt>
                <c:pt idx="4">
                  <c:v>16</c:v>
                </c:pt>
                <c:pt idx="5">
                  <c:v>26</c:v>
                </c:pt>
              </c:numCache>
            </c:numRef>
          </c:yVal>
          <c:smooth val="1"/>
        </c:ser>
        <c:dLbls>
          <c:showVal val="1"/>
          <c:showCatName val="1"/>
        </c:dLbls>
        <c:axId val="103979264"/>
        <c:axId val="111784320"/>
      </c:scatterChart>
      <c:valAx>
        <c:axId val="103979264"/>
        <c:scaling>
          <c:orientation val="minMax"/>
          <c:max val="200"/>
          <c:min val="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/>
                  <a:t>plocha</a:t>
                </a:r>
                <a:r>
                  <a:rPr lang="cs-CZ" dirty="0"/>
                  <a:t> </a:t>
                </a:r>
                <a:r>
                  <a:rPr lang="en-US" sz="1000" b="1" i="0" u="none" strike="noStrike" baseline="0" dirty="0"/>
                  <a:t>[</a:t>
                </a:r>
                <a:r>
                  <a:rPr lang="en-US" sz="1000" b="1" i="0" u="none" strike="noStrike" baseline="0" dirty="0" smtClean="0"/>
                  <a:t>m²</a:t>
                </a:r>
                <a:r>
                  <a:rPr lang="en-US" sz="1000" b="1" i="0" u="none" strike="noStrike" baseline="0" dirty="0"/>
                  <a:t>]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111784320"/>
        <c:crosses val="autoZero"/>
        <c:crossBetween val="midCat"/>
        <c:majorUnit val="10"/>
        <c:minorUnit val="5"/>
      </c:valAx>
      <c:valAx>
        <c:axId val="111784320"/>
        <c:scaling>
          <c:orientation val="minMax"/>
          <c:max val="27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počet druhů</a:t>
                </a:r>
              </a:p>
            </c:rich>
          </c:tx>
          <c:layout/>
        </c:title>
        <c:numFmt formatCode="General" sourceLinked="1"/>
        <c:tickLblPos val="nextTo"/>
        <c:crossAx val="103979264"/>
        <c:crosses val="autoZero"/>
        <c:crossBetween val="midCat"/>
        <c:majorUnit val="2"/>
        <c:minorUnit val="1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autoTitleDeleted val="1"/>
    <c:plotArea>
      <c:layout/>
      <c:scatterChart>
        <c:scatterStyle val="smoothMarker"/>
        <c:ser>
          <c:idx val="1"/>
          <c:order val="1"/>
          <c:tx>
            <c:v>snímek 2</c:v>
          </c:tx>
          <c:marker>
            <c:symbol val="none"/>
          </c:marker>
          <c:xVal>
            <c:numRef>
              <c:f>List1!$E$2:$E$7</c:f>
              <c:numCache>
                <c:formatCode>General</c:formatCode>
                <c:ptCount val="6"/>
                <c:pt idx="0">
                  <c:v>0.25</c:v>
                </c:pt>
                <c:pt idx="1">
                  <c:v>1</c:v>
                </c:pt>
                <c:pt idx="2">
                  <c:v>4</c:v>
                </c:pt>
                <c:pt idx="3">
                  <c:v>16</c:v>
                </c:pt>
                <c:pt idx="4">
                  <c:v>64</c:v>
                </c:pt>
                <c:pt idx="5">
                  <c:v>196</c:v>
                </c:pt>
              </c:numCache>
            </c:numRef>
          </c:xVal>
          <c:yVal>
            <c:numRef>
              <c:f>List1!$F$2:$F$7</c:f>
              <c:numCache>
                <c:formatCode>General</c:formatCode>
                <c:ptCount val="6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8</c:v>
                </c:pt>
                <c:pt idx="4">
                  <c:v>16</c:v>
                </c:pt>
                <c:pt idx="5">
                  <c:v>26</c:v>
                </c:pt>
              </c:numCache>
            </c:numRef>
          </c:yVal>
          <c:smooth val="1"/>
        </c:ser>
        <c:ser>
          <c:idx val="0"/>
          <c:order val="0"/>
          <c:tx>
            <c:v>snímek 1</c:v>
          </c:tx>
          <c:marker>
            <c:symbol val="none"/>
          </c:marker>
          <c:xVal>
            <c:numRef>
              <c:f>List1!$B$2:$B$7</c:f>
              <c:numCache>
                <c:formatCode>General</c:formatCode>
                <c:ptCount val="6"/>
                <c:pt idx="0">
                  <c:v>0.25</c:v>
                </c:pt>
                <c:pt idx="1">
                  <c:v>1</c:v>
                </c:pt>
                <c:pt idx="2">
                  <c:v>4</c:v>
                </c:pt>
                <c:pt idx="3">
                  <c:v>16</c:v>
                </c:pt>
                <c:pt idx="4">
                  <c:v>64</c:v>
                </c:pt>
                <c:pt idx="5">
                  <c:v>196</c:v>
                </c:pt>
              </c:numCache>
            </c:numRef>
          </c:xVal>
          <c:yVal>
            <c:numRef>
              <c:f>List1!$C$2:$C$7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25</c:v>
                </c:pt>
              </c:numCache>
            </c:numRef>
          </c:yVal>
          <c:smooth val="1"/>
        </c:ser>
        <c:axId val="33171328"/>
        <c:axId val="33179904"/>
      </c:scatterChart>
      <c:valAx>
        <c:axId val="33171328"/>
        <c:scaling>
          <c:orientation val="minMax"/>
          <c:max val="200"/>
          <c:min val="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/>
                  <a:t>plocha</a:t>
                </a:r>
                <a:r>
                  <a:rPr lang="en-US" dirty="0"/>
                  <a:t> [</a:t>
                </a:r>
                <a:r>
                  <a:rPr lang="en-US" dirty="0" smtClean="0"/>
                  <a:t>m²]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33179904"/>
        <c:crosses val="autoZero"/>
        <c:crossBetween val="midCat"/>
        <c:majorUnit val="10"/>
        <c:minorUnit val="5"/>
      </c:valAx>
      <c:valAx>
        <c:axId val="33179904"/>
        <c:scaling>
          <c:orientation val="minMax"/>
          <c:max val="27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počet druhů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33171328"/>
        <c:crosses val="autoZero"/>
        <c:crossBetween val="midCat"/>
        <c:majorUnit val="2"/>
        <c:minorUnit val="1"/>
      </c:valAx>
    </c:plotArea>
    <c:legend>
      <c:legendPos val="r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98898EB-EE75-42EF-BD1A-70D98B93108D}" type="datetimeFigureOut">
              <a:rPr lang="cs-CZ" smtClean="0"/>
              <a:pPr/>
              <a:t>29.5.2014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49E2987-0F1F-4680-A278-917B9B868C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98EB-EE75-42EF-BD1A-70D98B93108D}" type="datetimeFigureOut">
              <a:rPr lang="cs-CZ" smtClean="0"/>
              <a:pPr/>
              <a:t>29.5.2014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2987-0F1F-4680-A278-917B9B868C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98EB-EE75-42EF-BD1A-70D98B93108D}" type="datetimeFigureOut">
              <a:rPr lang="cs-CZ" smtClean="0"/>
              <a:pPr/>
              <a:t>29.5.2014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2987-0F1F-4680-A278-917B9B868C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98898EB-EE75-42EF-BD1A-70D98B93108D}" type="datetimeFigureOut">
              <a:rPr lang="cs-CZ" smtClean="0"/>
              <a:pPr/>
              <a:t>29.5.2014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49E2987-0F1F-4680-A278-917B9B868CA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98898EB-EE75-42EF-BD1A-70D98B93108D}" type="datetimeFigureOut">
              <a:rPr lang="cs-CZ" smtClean="0"/>
              <a:pPr/>
              <a:t>29.5.2014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49E2987-0F1F-4680-A278-917B9B868C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98EB-EE75-42EF-BD1A-70D98B93108D}" type="datetimeFigureOut">
              <a:rPr lang="cs-CZ" smtClean="0"/>
              <a:pPr/>
              <a:t>29.5.2014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2987-0F1F-4680-A278-917B9B868CA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98EB-EE75-42EF-BD1A-70D98B93108D}" type="datetimeFigureOut">
              <a:rPr lang="cs-CZ" smtClean="0"/>
              <a:pPr/>
              <a:t>29.5.2014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2987-0F1F-4680-A278-917B9B868CA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98898EB-EE75-42EF-BD1A-70D98B93108D}" type="datetimeFigureOut">
              <a:rPr lang="cs-CZ" smtClean="0"/>
              <a:pPr/>
              <a:t>29.5.2014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49E2987-0F1F-4680-A278-917B9B868CA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98EB-EE75-42EF-BD1A-70D98B93108D}" type="datetimeFigureOut">
              <a:rPr lang="cs-CZ" smtClean="0"/>
              <a:pPr/>
              <a:t>29.5.2014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2987-0F1F-4680-A278-917B9B868C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98898EB-EE75-42EF-BD1A-70D98B93108D}" type="datetimeFigureOut">
              <a:rPr lang="cs-CZ" smtClean="0"/>
              <a:pPr/>
              <a:t>29.5.2014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49E2987-0F1F-4680-A278-917B9B868CA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98898EB-EE75-42EF-BD1A-70D98B93108D}" type="datetimeFigureOut">
              <a:rPr lang="cs-CZ" smtClean="0"/>
              <a:pPr/>
              <a:t>29.5.2014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49E2987-0F1F-4680-A278-917B9B868CA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98898EB-EE75-42EF-BD1A-70D98B93108D}" type="datetimeFigureOut">
              <a:rPr lang="cs-CZ" smtClean="0"/>
              <a:pPr/>
              <a:t>29.5.2014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49E2987-0F1F-4680-A278-917B9B868CA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95736" y="2348880"/>
            <a:ext cx="6172200" cy="1894362"/>
          </a:xfrm>
        </p:spPr>
        <p:txBody>
          <a:bodyPr/>
          <a:lstStyle/>
          <a:p>
            <a:r>
              <a:rPr lang="cs-CZ" dirty="0" smtClean="0"/>
              <a:t>Snímkování vřesoviště + „Species-area </a:t>
            </a:r>
            <a:r>
              <a:rPr lang="cs-CZ" dirty="0" err="1" smtClean="0"/>
              <a:t>curve</a:t>
            </a:r>
            <a:r>
              <a:rPr lang="cs-CZ" dirty="0" smtClean="0"/>
              <a:t>“ v lesní vegetaci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My čtyři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snímek lesní vegetace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Podrost v nivě řeky Dyje</a:t>
            </a:r>
          </a:p>
          <a:p>
            <a:r>
              <a:rPr lang="cs-CZ" dirty="0" smtClean="0"/>
              <a:t>Co tam rostlo?</a:t>
            </a:r>
          </a:p>
          <a:p>
            <a:pPr>
              <a:buNone/>
            </a:pPr>
            <a:r>
              <a:rPr lang="cs-CZ" dirty="0" smtClean="0"/>
              <a:t>Vypadalo to slibně</a:t>
            </a:r>
          </a:p>
          <a:p>
            <a:endParaRPr lang="cs-CZ" dirty="0"/>
          </a:p>
        </p:txBody>
      </p:sp>
      <p:pic>
        <p:nvPicPr>
          <p:cNvPr id="17410" name="Picture 2" descr="C:\Users\Katka\Pictures\2014\Havraníky\P52822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708920"/>
            <a:ext cx="4971430" cy="3728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snímek lesní vegetace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Podrost v nivě řeky Dyje</a:t>
            </a:r>
          </a:p>
          <a:p>
            <a:r>
              <a:rPr lang="cs-CZ" dirty="0" smtClean="0"/>
              <a:t>Co tam rostlo?</a:t>
            </a:r>
          </a:p>
          <a:p>
            <a:pPr>
              <a:buNone/>
            </a:pPr>
            <a:r>
              <a:rPr lang="cs-CZ" dirty="0" smtClean="0"/>
              <a:t>Vypadalo to slibně opak byl pravdou:</a:t>
            </a:r>
          </a:p>
          <a:p>
            <a:pPr>
              <a:buNone/>
            </a:pPr>
            <a:r>
              <a:rPr lang="cs-CZ" dirty="0" smtClean="0"/>
              <a:t>Většinu plochy tvořil: </a:t>
            </a:r>
            <a:r>
              <a:rPr lang="cs-CZ" i="1" dirty="0" smtClean="0"/>
              <a:t>Galium </a:t>
            </a:r>
            <a:r>
              <a:rPr lang="cs-CZ" i="1" dirty="0" err="1" smtClean="0"/>
              <a:t>aparine</a:t>
            </a:r>
            <a:r>
              <a:rPr lang="cs-CZ" i="1" dirty="0" smtClean="0"/>
              <a:t>, </a:t>
            </a:r>
            <a:r>
              <a:rPr lang="cs-CZ" i="1" dirty="0" err="1" smtClean="0"/>
              <a:t>Galeobdolon</a:t>
            </a:r>
            <a:r>
              <a:rPr lang="cs-CZ" i="1" dirty="0" smtClean="0"/>
              <a:t> </a:t>
            </a:r>
            <a:r>
              <a:rPr lang="cs-CZ" i="1" dirty="0" err="1" smtClean="0"/>
              <a:t>luteum</a:t>
            </a:r>
            <a:r>
              <a:rPr lang="cs-CZ" i="1" dirty="0" smtClean="0"/>
              <a:t> </a:t>
            </a:r>
            <a:r>
              <a:rPr lang="cs-CZ" dirty="0" smtClean="0"/>
              <a:t>a </a:t>
            </a:r>
            <a:r>
              <a:rPr lang="cs-CZ" i="1" dirty="0" err="1" smtClean="0"/>
              <a:t>Aegopodium</a:t>
            </a:r>
            <a:r>
              <a:rPr lang="cs-CZ" i="1" dirty="0" smtClean="0"/>
              <a:t> </a:t>
            </a:r>
            <a:r>
              <a:rPr lang="cs-CZ" i="1" dirty="0" err="1" smtClean="0"/>
              <a:t>podagraria</a:t>
            </a:r>
            <a:endParaRPr lang="cs-CZ" i="1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Katka\Pictures\2014\Havraníky\P52822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4608512" cy="3456384"/>
          </a:xfrm>
          <a:prstGeom prst="rect">
            <a:avLst/>
          </a:prstGeom>
          <a:noFill/>
        </p:spPr>
      </p:pic>
      <p:pic>
        <p:nvPicPr>
          <p:cNvPr id="18435" name="Picture 3" descr="C:\Users\Katka\Pictures\2014\Havraníky\P52822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356992"/>
            <a:ext cx="4478868" cy="3359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/>
          <p:cNvGraphicFramePr/>
          <p:nvPr/>
        </p:nvGraphicFramePr>
        <p:xfrm>
          <a:off x="683568" y="332656"/>
          <a:ext cx="7776864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475656" y="5085184"/>
          <a:ext cx="590465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8600"/>
                <a:gridCol w="707664"/>
                <a:gridCol w="576065"/>
                <a:gridCol w="720080"/>
                <a:gridCol w="720080"/>
                <a:gridCol w="720080"/>
                <a:gridCol w="79208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Plocha </a:t>
                      </a:r>
                      <a:r>
                        <a:rPr lang="cs-CZ" dirty="0" smtClean="0">
                          <a:latin typeface="+mn-lt"/>
                        </a:rPr>
                        <a:t>[m²]</a:t>
                      </a: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0,25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196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Počet druhů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26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/>
          <p:cNvGraphicFramePr/>
          <p:nvPr/>
        </p:nvGraphicFramePr>
        <p:xfrm>
          <a:off x="467544" y="476672"/>
          <a:ext cx="7920880" cy="4771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1628800"/>
            <a:ext cx="6172200" cy="2053590"/>
          </a:xfrm>
        </p:spPr>
        <p:txBody>
          <a:bodyPr/>
          <a:lstStyle/>
          <a:p>
            <a:pPr algn="ctr"/>
            <a:r>
              <a:rPr lang="cs-CZ" dirty="0" smtClean="0"/>
              <a:t>Děkujeme za pozornost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i="1" dirty="0" err="1" smtClean="0"/>
              <a:t>Festuco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valesiacae</a:t>
            </a:r>
            <a:r>
              <a:rPr lang="cs-CZ" sz="2800" i="1" dirty="0" smtClean="0"/>
              <a:t>-</a:t>
            </a:r>
            <a:r>
              <a:rPr lang="cs-CZ" sz="2800" i="1" dirty="0" err="1" smtClean="0"/>
              <a:t>Stipetum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capillatae</a:t>
            </a:r>
            <a:endParaRPr lang="cs-CZ" sz="2800" i="1" dirty="0"/>
          </a:p>
        </p:txBody>
      </p:sp>
      <p:pic>
        <p:nvPicPr>
          <p:cNvPr id="1027" name="Picture 3" descr="C:\Users\Katka\Pictures\2014\Havraníky\P52821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62826"/>
            <a:ext cx="6264696" cy="469852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i="1" dirty="0" err="1" smtClean="0"/>
              <a:t>Festuco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valesiacae</a:t>
            </a:r>
            <a:r>
              <a:rPr lang="cs-CZ" sz="2800" i="1" dirty="0" smtClean="0"/>
              <a:t>-</a:t>
            </a:r>
            <a:r>
              <a:rPr lang="cs-CZ" sz="2800" i="1" dirty="0" err="1" smtClean="0"/>
              <a:t>Stipetum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capillatae</a:t>
            </a:r>
            <a:endParaRPr lang="cs-CZ" sz="2800" i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Stepní vegetace s kostřavou </a:t>
            </a:r>
            <a:r>
              <a:rPr lang="cs-CZ" sz="2000" dirty="0" err="1" smtClean="0"/>
              <a:t>walliskou</a:t>
            </a:r>
            <a:r>
              <a:rPr lang="cs-CZ" sz="2000" dirty="0"/>
              <a:t> </a:t>
            </a:r>
            <a:r>
              <a:rPr lang="cs-CZ" sz="2000" dirty="0" smtClean="0"/>
              <a:t>(nebo kavylem vláskovitým)</a:t>
            </a:r>
          </a:p>
          <a:p>
            <a:r>
              <a:rPr lang="cs-CZ" sz="2000" dirty="0" smtClean="0"/>
              <a:t>Výskyt: jižní svahy v teplých a suchých oblastech</a:t>
            </a:r>
            <a:endParaRPr lang="cs-CZ" sz="2000" dirty="0"/>
          </a:p>
        </p:txBody>
      </p:sp>
      <p:pic>
        <p:nvPicPr>
          <p:cNvPr id="2050" name="Picture 2" descr="http://www.sci.muni.cz/botany/vegsci/pic/maps/THD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140968"/>
            <a:ext cx="4536504" cy="3203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snímek lesní vegetace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Podrost v </a:t>
            </a:r>
            <a:r>
              <a:rPr lang="cs-CZ" dirty="0" err="1" smtClean="0"/>
              <a:t>akátině</a:t>
            </a:r>
            <a:endParaRPr lang="cs-CZ" dirty="0" smtClean="0"/>
          </a:p>
          <a:p>
            <a:r>
              <a:rPr lang="cs-CZ" dirty="0" smtClean="0"/>
              <a:t>Co tam rostlo?</a:t>
            </a:r>
          </a:p>
          <a:p>
            <a:pPr>
              <a:buNone/>
            </a:pPr>
            <a:r>
              <a:rPr lang="cs-CZ" i="1" dirty="0" err="1" smtClean="0"/>
              <a:t>Avenella</a:t>
            </a:r>
            <a:r>
              <a:rPr lang="cs-CZ" i="1" dirty="0" smtClean="0"/>
              <a:t> </a:t>
            </a:r>
            <a:r>
              <a:rPr lang="cs-CZ" i="1" dirty="0" err="1" smtClean="0"/>
              <a:t>flexuosa</a:t>
            </a:r>
            <a:endParaRPr lang="cs-CZ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snímek lesní vegetace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Podrost v </a:t>
            </a:r>
            <a:r>
              <a:rPr lang="cs-CZ" dirty="0" err="1" smtClean="0"/>
              <a:t>akátině</a:t>
            </a:r>
            <a:endParaRPr lang="cs-CZ" dirty="0" smtClean="0"/>
          </a:p>
          <a:p>
            <a:r>
              <a:rPr lang="cs-CZ" dirty="0" smtClean="0"/>
              <a:t>Co tam rostlo?</a:t>
            </a:r>
          </a:p>
          <a:p>
            <a:pPr>
              <a:buNone/>
            </a:pPr>
            <a:r>
              <a:rPr lang="cs-CZ" i="1" dirty="0" err="1" smtClean="0"/>
              <a:t>Avenella</a:t>
            </a:r>
            <a:r>
              <a:rPr lang="cs-CZ" i="1" dirty="0" smtClean="0"/>
              <a:t> </a:t>
            </a:r>
            <a:r>
              <a:rPr lang="cs-CZ" i="1" dirty="0" err="1" smtClean="0"/>
              <a:t>flexuosa</a:t>
            </a:r>
            <a:r>
              <a:rPr lang="cs-CZ" i="1" dirty="0" smtClean="0"/>
              <a:t>, </a:t>
            </a:r>
            <a:r>
              <a:rPr lang="cs-CZ" i="1" dirty="0" err="1" smtClean="0"/>
              <a:t>Poa</a:t>
            </a:r>
            <a:r>
              <a:rPr lang="cs-CZ" i="1" dirty="0" smtClean="0"/>
              <a:t> </a:t>
            </a:r>
            <a:r>
              <a:rPr lang="cs-CZ" i="1" dirty="0" err="1" smtClean="0"/>
              <a:t>nemoralis</a:t>
            </a:r>
            <a:r>
              <a:rPr lang="cs-CZ" i="1" dirty="0" smtClean="0"/>
              <a:t>,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snímek lesní vegetace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Podrost v </a:t>
            </a:r>
            <a:r>
              <a:rPr lang="cs-CZ" dirty="0" err="1" smtClean="0"/>
              <a:t>akátině</a:t>
            </a:r>
            <a:endParaRPr lang="cs-CZ" dirty="0" smtClean="0"/>
          </a:p>
          <a:p>
            <a:r>
              <a:rPr lang="cs-CZ" dirty="0" smtClean="0"/>
              <a:t>Co tam rostlo?</a:t>
            </a:r>
          </a:p>
          <a:p>
            <a:pPr>
              <a:buNone/>
            </a:pPr>
            <a:r>
              <a:rPr lang="cs-CZ" i="1" dirty="0" err="1" smtClean="0"/>
              <a:t>Avenella</a:t>
            </a:r>
            <a:r>
              <a:rPr lang="cs-CZ" i="1" dirty="0" smtClean="0"/>
              <a:t> </a:t>
            </a:r>
            <a:r>
              <a:rPr lang="cs-CZ" i="1" dirty="0" err="1" smtClean="0"/>
              <a:t>flexuosa</a:t>
            </a:r>
            <a:r>
              <a:rPr lang="cs-CZ" i="1" dirty="0" smtClean="0"/>
              <a:t>, </a:t>
            </a:r>
            <a:r>
              <a:rPr lang="cs-CZ" i="1" dirty="0" err="1" smtClean="0"/>
              <a:t>Poa</a:t>
            </a:r>
            <a:r>
              <a:rPr lang="cs-CZ" i="1" dirty="0" smtClean="0"/>
              <a:t> </a:t>
            </a:r>
            <a:r>
              <a:rPr lang="cs-CZ" i="1" dirty="0" err="1" smtClean="0"/>
              <a:t>nemoralis</a:t>
            </a:r>
            <a:r>
              <a:rPr lang="cs-CZ" i="1" dirty="0" smtClean="0"/>
              <a:t>, </a:t>
            </a:r>
            <a:r>
              <a:rPr lang="cs-CZ" i="1" dirty="0" err="1" smtClean="0"/>
              <a:t>Polygonum</a:t>
            </a:r>
            <a:r>
              <a:rPr lang="cs-CZ" i="1" dirty="0" smtClean="0"/>
              <a:t> </a:t>
            </a:r>
            <a:r>
              <a:rPr lang="cs-CZ" i="1" dirty="0" err="1" smtClean="0"/>
              <a:t>odoratum</a:t>
            </a:r>
            <a:r>
              <a:rPr lang="cs-CZ" i="1" dirty="0" smtClean="0"/>
              <a:t>,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snímek lesní vegetace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Podrost v </a:t>
            </a:r>
            <a:r>
              <a:rPr lang="cs-CZ" dirty="0" err="1" smtClean="0"/>
              <a:t>akátině</a:t>
            </a:r>
            <a:endParaRPr lang="cs-CZ" dirty="0" smtClean="0"/>
          </a:p>
          <a:p>
            <a:r>
              <a:rPr lang="cs-CZ" dirty="0" smtClean="0"/>
              <a:t>Co tam rostlo?</a:t>
            </a:r>
          </a:p>
          <a:p>
            <a:pPr>
              <a:buNone/>
            </a:pPr>
            <a:r>
              <a:rPr lang="cs-CZ" i="1" dirty="0" err="1" smtClean="0"/>
              <a:t>Avenella</a:t>
            </a:r>
            <a:r>
              <a:rPr lang="cs-CZ" i="1" dirty="0" smtClean="0"/>
              <a:t> </a:t>
            </a:r>
            <a:r>
              <a:rPr lang="cs-CZ" i="1" dirty="0" err="1" smtClean="0"/>
              <a:t>flexuosa</a:t>
            </a:r>
            <a:r>
              <a:rPr lang="cs-CZ" i="1" dirty="0" smtClean="0"/>
              <a:t>, </a:t>
            </a:r>
            <a:r>
              <a:rPr lang="cs-CZ" i="1" dirty="0" err="1" smtClean="0"/>
              <a:t>Poa</a:t>
            </a:r>
            <a:r>
              <a:rPr lang="cs-CZ" i="1" dirty="0" smtClean="0"/>
              <a:t> </a:t>
            </a:r>
            <a:r>
              <a:rPr lang="cs-CZ" i="1" dirty="0" err="1" smtClean="0"/>
              <a:t>nemoralis</a:t>
            </a:r>
            <a:r>
              <a:rPr lang="cs-CZ" i="1" dirty="0" smtClean="0"/>
              <a:t>, </a:t>
            </a:r>
            <a:r>
              <a:rPr lang="cs-CZ" i="1" dirty="0" err="1" smtClean="0"/>
              <a:t>Polygonum</a:t>
            </a:r>
            <a:r>
              <a:rPr lang="cs-CZ" i="1" dirty="0" smtClean="0"/>
              <a:t> </a:t>
            </a:r>
            <a:r>
              <a:rPr lang="cs-CZ" i="1" dirty="0" err="1" smtClean="0"/>
              <a:t>odoratum</a:t>
            </a:r>
            <a:r>
              <a:rPr lang="cs-CZ" i="1" dirty="0" smtClean="0"/>
              <a:t>, Galium </a:t>
            </a:r>
            <a:r>
              <a:rPr lang="cs-CZ" i="1" dirty="0" err="1" smtClean="0"/>
              <a:t>aparine</a:t>
            </a: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Katka\Pictures\2014\Havraníky\P52821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7680853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/>
          <p:cNvGraphicFramePr/>
          <p:nvPr/>
        </p:nvGraphicFramePr>
        <p:xfrm>
          <a:off x="539552" y="260648"/>
          <a:ext cx="763284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043608" y="5517232"/>
          <a:ext cx="5904656" cy="92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648072"/>
                <a:gridCol w="576064"/>
                <a:gridCol w="720080"/>
                <a:gridCol w="648072"/>
                <a:gridCol w="864096"/>
                <a:gridCol w="864096"/>
              </a:tblGrid>
              <a:tr h="460060">
                <a:tc>
                  <a:txBody>
                    <a:bodyPr/>
                    <a:lstStyle/>
                    <a:p>
                      <a:r>
                        <a:rPr lang="cs-CZ" dirty="0" smtClean="0"/>
                        <a:t>Plocha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dirty="0" smtClean="0">
                          <a:latin typeface="Calibri"/>
                        </a:rPr>
                        <a:t>[m²]</a:t>
                      </a:r>
                      <a:endParaRPr lang="cs-CZ" dirty="0"/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0,25</a:t>
                      </a:r>
                      <a:endParaRPr lang="cs-CZ" dirty="0"/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16</a:t>
                      </a:r>
                      <a:endParaRPr lang="cs-CZ" dirty="0"/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64</a:t>
                      </a:r>
                      <a:endParaRPr lang="cs-CZ" dirty="0"/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196</a:t>
                      </a:r>
                      <a:endParaRPr lang="cs-CZ" dirty="0"/>
                    </a:p>
                  </a:txBody>
                  <a:tcPr marB="0"/>
                </a:tc>
              </a:tr>
              <a:tr h="460060">
                <a:tc>
                  <a:txBody>
                    <a:bodyPr/>
                    <a:lstStyle/>
                    <a:p>
                      <a:r>
                        <a:rPr lang="cs-CZ" dirty="0" smtClean="0"/>
                        <a:t>Počet druhů</a:t>
                      </a:r>
                      <a:endParaRPr lang="cs-CZ" dirty="0"/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8</a:t>
                      </a:r>
                      <a:endParaRPr lang="cs-CZ" dirty="0"/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16</a:t>
                      </a:r>
                      <a:endParaRPr lang="cs-CZ" dirty="0"/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87</TotalTime>
  <Words>228</Words>
  <Application>Microsoft Office PowerPoint</Application>
  <PresentationFormat>Předvádění na obrazovce (4:3)</PresentationFormat>
  <Paragraphs>68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Arkýř</vt:lpstr>
      <vt:lpstr>Snímkování vřesoviště + „Species-area curve“ v lesní vegetaci</vt:lpstr>
      <vt:lpstr>Festuco valesiacae-Stipetum capillatae</vt:lpstr>
      <vt:lpstr>Festuco valesiacae-Stipetum capillatae</vt:lpstr>
      <vt:lpstr>1. snímek lesní vegetace</vt:lpstr>
      <vt:lpstr>1. snímek lesní vegetace</vt:lpstr>
      <vt:lpstr>1. snímek lesní vegetace</vt:lpstr>
      <vt:lpstr>1. snímek lesní vegetace</vt:lpstr>
      <vt:lpstr>Snímek 8</vt:lpstr>
      <vt:lpstr>Snímek 9</vt:lpstr>
      <vt:lpstr>2. snímek lesní vegetace</vt:lpstr>
      <vt:lpstr>2. snímek lesní vegetace</vt:lpstr>
      <vt:lpstr>Snímek 12</vt:lpstr>
      <vt:lpstr>Snímek 13</vt:lpstr>
      <vt:lpstr>Snímek 14</vt:lpstr>
      <vt:lpstr>Děkujeme za pozornost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Katka</dc:creator>
  <cp:lastModifiedBy>Katka</cp:lastModifiedBy>
  <cp:revision>13</cp:revision>
  <dcterms:created xsi:type="dcterms:W3CDTF">2014-05-28T18:47:30Z</dcterms:created>
  <dcterms:modified xsi:type="dcterms:W3CDTF">2014-05-29T05:46:42Z</dcterms:modified>
</cp:coreProperties>
</file>