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B3BD-DA13-437A-8A6C-78A18345F2C6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7A9D-1463-4305-B220-5FC7FFE2C0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B3BD-DA13-437A-8A6C-78A18345F2C6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7A9D-1463-4305-B220-5FC7FFE2C0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B3BD-DA13-437A-8A6C-78A18345F2C6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7A9D-1463-4305-B220-5FC7FFE2C0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B3BD-DA13-437A-8A6C-78A18345F2C6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7A9D-1463-4305-B220-5FC7FFE2C0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B3BD-DA13-437A-8A6C-78A18345F2C6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7A9D-1463-4305-B220-5FC7FFE2C0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B3BD-DA13-437A-8A6C-78A18345F2C6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7A9D-1463-4305-B220-5FC7FFE2C0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B3BD-DA13-437A-8A6C-78A18345F2C6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7A9D-1463-4305-B220-5FC7FFE2C0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B3BD-DA13-437A-8A6C-78A18345F2C6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7A9D-1463-4305-B220-5FC7FFE2C0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B3BD-DA13-437A-8A6C-78A18345F2C6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7A9D-1463-4305-B220-5FC7FFE2C0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B3BD-DA13-437A-8A6C-78A18345F2C6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7A9D-1463-4305-B220-5FC7FFE2C0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B3BD-DA13-437A-8A6C-78A18345F2C6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7A9D-1463-4305-B220-5FC7FFE2C0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DB3BD-DA13-437A-8A6C-78A18345F2C6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B7A9D-1463-4305-B220-5FC7FFE2C02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Entomologie – cvičení: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Metody </a:t>
            </a:r>
            <a:r>
              <a:rPr lang="cs-CZ" b="1" dirty="0" smtClean="0"/>
              <a:t>preparace hmyzu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5301208"/>
            <a:ext cx="6400800" cy="888504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Igor </a:t>
            </a:r>
            <a:r>
              <a:rPr lang="cs-CZ" dirty="0" err="1" smtClean="0">
                <a:solidFill>
                  <a:schemeClr val="tx1"/>
                </a:solidFill>
              </a:rPr>
              <a:t>Malenovský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07288" cy="114300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Napíchnutím na entomologický špendlík</a:t>
            </a:r>
            <a:endParaRPr lang="cs-CZ" sz="3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b="49783"/>
          <a:stretch>
            <a:fillRect/>
          </a:stretch>
        </p:blipFill>
        <p:spPr bwMode="auto">
          <a:xfrm>
            <a:off x="323528" y="1844824"/>
            <a:ext cx="4582257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t="50292"/>
          <a:stretch>
            <a:fillRect/>
          </a:stretch>
        </p:blipFill>
        <p:spPr bwMode="auto">
          <a:xfrm>
            <a:off x="4572001" y="1866370"/>
            <a:ext cx="4572000" cy="42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12776"/>
            <a:ext cx="4256382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251520" y="0"/>
            <a:ext cx="85072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Napíchnutím na entomologický špendlík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 t="1785"/>
          <a:stretch>
            <a:fillRect/>
          </a:stretch>
        </p:blipFill>
        <p:spPr bwMode="auto">
          <a:xfrm>
            <a:off x="4427984" y="1340768"/>
            <a:ext cx="4392488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0" y="0"/>
            <a:ext cx="85072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Napíchnutím na </a:t>
            </a:r>
            <a:r>
              <a:rPr kumimoji="0" lang="cs-CZ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minucii</a:t>
            </a:r>
            <a:endParaRPr kumimoji="0" lang="cs-CZ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4035980" cy="3636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484784"/>
            <a:ext cx="3926936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Nalepením na štítek</a:t>
            </a:r>
            <a:endParaRPr lang="cs-CZ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8419793" cy="463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31024" cy="1143000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Napínání končetin a křídel</a:t>
            </a:r>
            <a:endParaRPr lang="cs-CZ" sz="40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628800"/>
            <a:ext cx="7092280" cy="3871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3888" y="117012"/>
            <a:ext cx="2730112" cy="674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Kapalinové preparáty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>
            <a:normAutofit/>
          </a:bodyPr>
          <a:lstStyle/>
          <a:p>
            <a:r>
              <a:rPr lang="cs-CZ" sz="2400" dirty="0"/>
              <a:t>v</a:t>
            </a:r>
            <a:r>
              <a:rPr lang="cs-CZ" sz="2400" dirty="0" smtClean="0"/>
              <a:t>ajíčka, larvy + dospělci skupin s měkkým tělem (např. </a:t>
            </a:r>
            <a:r>
              <a:rPr lang="cs-CZ" sz="2400" dirty="0" err="1" smtClean="0"/>
              <a:t>Archaeognatha</a:t>
            </a:r>
            <a:r>
              <a:rPr lang="cs-CZ" sz="2400" dirty="0" smtClean="0"/>
              <a:t>, </a:t>
            </a:r>
            <a:r>
              <a:rPr lang="cs-CZ" sz="2400" dirty="0" err="1" smtClean="0"/>
              <a:t>Zygentoma</a:t>
            </a:r>
            <a:r>
              <a:rPr lang="cs-CZ" sz="2400" dirty="0" smtClean="0"/>
              <a:t>, </a:t>
            </a:r>
            <a:r>
              <a:rPr lang="cs-CZ" sz="2400" dirty="0" err="1" smtClean="0"/>
              <a:t>Ephemeroptera</a:t>
            </a:r>
            <a:r>
              <a:rPr lang="cs-CZ" sz="2400" dirty="0" smtClean="0"/>
              <a:t>, </a:t>
            </a:r>
            <a:r>
              <a:rPr lang="cs-CZ" sz="2400" dirty="0" err="1" smtClean="0"/>
              <a:t>Plecoptera</a:t>
            </a:r>
            <a:r>
              <a:rPr lang="cs-CZ" sz="2400" dirty="0" smtClean="0"/>
              <a:t>, </a:t>
            </a:r>
            <a:r>
              <a:rPr lang="cs-CZ" sz="2400" dirty="0" err="1" smtClean="0"/>
              <a:t>Trichoptera</a:t>
            </a:r>
            <a:r>
              <a:rPr lang="cs-CZ" sz="2400" dirty="0" smtClean="0"/>
              <a:t>, </a:t>
            </a:r>
            <a:r>
              <a:rPr lang="cs-CZ" sz="2400" dirty="0" err="1" smtClean="0"/>
              <a:t>Hemiptera</a:t>
            </a:r>
            <a:r>
              <a:rPr lang="cs-CZ" sz="2400" dirty="0" smtClean="0"/>
              <a:t>: </a:t>
            </a:r>
            <a:r>
              <a:rPr lang="cs-CZ" sz="2400" dirty="0" err="1" smtClean="0"/>
              <a:t>Sternorrhyncha</a:t>
            </a:r>
            <a:r>
              <a:rPr lang="cs-CZ" sz="2400" dirty="0" smtClean="0"/>
              <a:t>, </a:t>
            </a:r>
            <a:r>
              <a:rPr lang="cs-CZ" sz="2400" dirty="0" err="1" smtClean="0"/>
              <a:t>Neuroptera</a:t>
            </a:r>
            <a:r>
              <a:rPr lang="cs-CZ" sz="2400" dirty="0" smtClean="0"/>
              <a:t>, apod.)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ro dlouhodobé uchování ideálně 75-80% </a:t>
            </a:r>
            <a:r>
              <a:rPr lang="cs-CZ" sz="2400" dirty="0" err="1" smtClean="0"/>
              <a:t>ethanol</a:t>
            </a:r>
            <a:endParaRPr lang="cs-CZ" sz="2400" dirty="0" smtClean="0"/>
          </a:p>
          <a:p>
            <a:r>
              <a:rPr lang="cs-CZ" sz="2400" dirty="0" smtClean="0"/>
              <a:t>někdy ve směsi s </a:t>
            </a:r>
            <a:r>
              <a:rPr lang="cs-CZ" sz="2400" dirty="0" err="1" smtClean="0"/>
              <a:t>kys</a:t>
            </a:r>
            <a:r>
              <a:rPr lang="cs-CZ" sz="2400" dirty="0" smtClean="0"/>
              <a:t>. mléčnou nebo octovou (zachová vláčnost, fixuje vnitřní struktury) </a:t>
            </a:r>
            <a:endParaRPr 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Mikroskopické preparáty</a:t>
            </a:r>
            <a:endParaRPr lang="cs-CZ" sz="4000" b="1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54076" y="3573016"/>
            <a:ext cx="1889924" cy="2796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980728"/>
            <a:ext cx="1006475" cy="239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323528" y="134076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2400" dirty="0"/>
              <a:t>č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ástečné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totální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2400" dirty="0" smtClean="0"/>
              <a:t>trvalé (např. Kanadský </a:t>
            </a:r>
            <a:r>
              <a:rPr lang="cs-CZ" sz="2400" dirty="0" err="1" smtClean="0"/>
              <a:t>balsám</a:t>
            </a:r>
            <a:r>
              <a:rPr lang="cs-CZ" sz="2400" dirty="0" smtClean="0"/>
              <a:t>, </a:t>
            </a:r>
            <a:r>
              <a:rPr lang="cs-CZ" sz="2400" dirty="0" err="1" smtClean="0"/>
              <a:t>euparal</a:t>
            </a:r>
            <a:r>
              <a:rPr lang="cs-CZ" sz="2400" dirty="0" smtClean="0"/>
              <a:t>, </a:t>
            </a:r>
            <a:r>
              <a:rPr lang="cs-CZ" sz="2400" dirty="0" err="1" smtClean="0"/>
              <a:t>Hoyerovo</a:t>
            </a:r>
            <a:r>
              <a:rPr lang="cs-CZ" sz="2400" dirty="0" smtClean="0"/>
              <a:t> nebo </a:t>
            </a:r>
            <a:r>
              <a:rPr lang="cs-CZ" sz="2400" dirty="0" err="1" smtClean="0"/>
              <a:t>Berleseho</a:t>
            </a:r>
            <a:r>
              <a:rPr lang="cs-CZ" sz="2400" dirty="0" smtClean="0"/>
              <a:t> medium), dočasné (glycerol)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2400" dirty="0" smtClean="0"/>
              <a:t>p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ředchází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většinou macerace 10% KOH, a/nebo 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kys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cs-CZ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mléčnou/</a:t>
            </a:r>
            <a:r>
              <a:rPr lang="cs-CZ" sz="2400" dirty="0" smtClean="0"/>
              <a:t>o</a:t>
            </a:r>
            <a:r>
              <a:rPr kumimoji="0" lang="cs-CZ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ctovou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400" dirty="0" smtClean="0"/>
              <a:t>b</a:t>
            </a:r>
            <a:r>
              <a:rPr lang="cs-CZ" sz="2400" dirty="0"/>
              <a:t>arvení (</a:t>
            </a:r>
            <a:r>
              <a:rPr lang="cs-CZ" sz="2400" dirty="0" err="1"/>
              <a:t>Chlorazol</a:t>
            </a:r>
            <a:r>
              <a:rPr lang="cs-CZ" sz="2400" dirty="0"/>
              <a:t> </a:t>
            </a:r>
            <a:r>
              <a:rPr lang="cs-CZ" sz="2400" dirty="0" err="1"/>
              <a:t>Black</a:t>
            </a:r>
            <a:r>
              <a:rPr lang="cs-CZ" sz="2400" dirty="0"/>
              <a:t> E, </a:t>
            </a:r>
            <a:r>
              <a:rPr lang="cs-CZ" sz="2400" dirty="0" err="1"/>
              <a:t>acid</a:t>
            </a:r>
            <a:r>
              <a:rPr lang="cs-CZ" sz="2400" dirty="0"/>
              <a:t> fuchsin)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2400" dirty="0" smtClean="0"/>
              <a:t>někdy nutné odvodnění alkoholovou řadou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124</Words>
  <Application>Microsoft Office PowerPoint</Application>
  <PresentationFormat>Předvádění na obrazovce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 Entomologie – cvičení: Metody preparace hmyzu</vt:lpstr>
      <vt:lpstr>Napíchnutím na entomologický špendlík</vt:lpstr>
      <vt:lpstr>Snímek 3</vt:lpstr>
      <vt:lpstr>Snímek 4</vt:lpstr>
      <vt:lpstr>Nalepením na štítek</vt:lpstr>
      <vt:lpstr>Napínání končetin a křídel</vt:lpstr>
      <vt:lpstr>Kapalinové preparáty</vt:lpstr>
      <vt:lpstr>Mikroskopické preparáty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preparace hmyzu</dc:title>
  <dc:creator>Malenovsky</dc:creator>
  <cp:lastModifiedBy>Malenovsky</cp:lastModifiedBy>
  <cp:revision>7</cp:revision>
  <dcterms:created xsi:type="dcterms:W3CDTF">2014-02-18T15:43:41Z</dcterms:created>
  <dcterms:modified xsi:type="dcterms:W3CDTF">2014-03-06T08:33:06Z</dcterms:modified>
</cp:coreProperties>
</file>