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73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660"/>
  </p:normalViewPr>
  <p:slideViewPr>
    <p:cSldViewPr>
      <p:cViewPr varScale="1">
        <p:scale>
          <a:sx n="54" d="100"/>
          <a:sy n="54" d="100"/>
        </p:scale>
        <p:origin x="-13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5CCC-C885-4E11-9BC9-5091E780C65A}" type="datetimeFigureOut">
              <a:rPr lang="cs-CZ" smtClean="0"/>
              <a:t>18.3.2014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1F1DC-B55B-4C94-B5BE-A95A63EB181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0" y="5434013"/>
            <a:ext cx="9144000" cy="1252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  <a:p>
            <a:pPr eaLnBrk="0" hangingPunct="0">
              <a:spcBef>
                <a:spcPct val="50000"/>
              </a:spcBef>
            </a:pPr>
            <a:r>
              <a:rPr lang="cs-CZ" sz="1900">
                <a:solidFill>
                  <a:schemeClr val="bg1"/>
                </a:solidFill>
                <a:latin typeface="Times New Roman" pitchFamily="18" charset="0"/>
              </a:rPr>
              <a:t> 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551488"/>
            <a:ext cx="5699125" cy="958850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571500" y="1500188"/>
            <a:ext cx="8115300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5602" rIns="0" bIns="0" anchor="ctr"/>
          <a:lstStyle/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000">
                <a:latin typeface="Times New Roman" pitchFamily="18" charset="0"/>
              </a:rPr>
              <a:t>Bi 6760</a:t>
            </a:r>
          </a:p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900" b="1">
                <a:solidFill>
                  <a:srgbClr val="000000"/>
                </a:solidFill>
                <a:latin typeface="Times New Roman" pitchFamily="18" charset="0"/>
              </a:rPr>
              <a:t>Základy entomologie</a:t>
            </a:r>
          </a:p>
          <a:p>
            <a:pPr algn="ctr" eaLnBrk="0" hangingPunct="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cs-CZ" sz="2900" b="1">
                <a:solidFill>
                  <a:srgbClr val="000000"/>
                </a:solidFill>
                <a:latin typeface="Times New Roman" pitchFamily="18" charset="0"/>
              </a:rPr>
              <a:t>cvičení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0825" y="355600"/>
            <a:ext cx="8653463" cy="55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 algn="ctr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cs-CZ" sz="1300">
                <a:solidFill>
                  <a:srgbClr val="006600"/>
                </a:solidFill>
                <a:latin typeface="Times New Roman" pitchFamily="18" charset="0"/>
              </a:rPr>
              <a:t>MODULARIZACE VÝUKY EVOLUČNÍ A EKOLOGICKÉ BIOLOGIE</a:t>
            </a:r>
          </a:p>
          <a:p>
            <a:pPr algn="ctr" eaLnBrk="0" hangingPunct="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  <a:tab pos="8535988" algn="l"/>
              </a:tabLst>
            </a:pPr>
            <a:r>
              <a:rPr lang="cs-CZ" sz="1300">
                <a:solidFill>
                  <a:srgbClr val="000000"/>
                </a:solidFill>
                <a:latin typeface="Times New Roman" pitchFamily="18" charset="0"/>
              </a:rPr>
              <a:t>CZ.1.07/2.2.00/15.0204</a:t>
            </a:r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 flipV="1">
            <a:off x="1646238" y="795338"/>
            <a:ext cx="5878512" cy="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V="1">
            <a:off x="1646238" y="827088"/>
            <a:ext cx="58785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cs-CZ"/>
          </a:p>
        </p:txBody>
      </p:sp>
      <p:pic>
        <p:nvPicPr>
          <p:cNvPr id="6154" name="Picture 19" descr="PF_72_100_grey_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338138"/>
            <a:ext cx="917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0" descr="ubz_cz_black_transpar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9525" y="334963"/>
            <a:ext cx="914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Obdélník 10"/>
          <p:cNvSpPr>
            <a:spLocks noChangeArrowheads="1"/>
          </p:cNvSpPr>
          <p:nvPr/>
        </p:nvSpPr>
        <p:spPr bwMode="auto">
          <a:xfrm>
            <a:off x="1285875" y="4214813"/>
            <a:ext cx="7143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1600" dirty="0" smtClean="0">
                <a:latin typeface="Times New Roman" pitchFamily="18" charset="0"/>
              </a:rPr>
              <a:t>2014</a:t>
            </a:r>
            <a:r>
              <a:rPr lang="cs-CZ" sz="1600" dirty="0">
                <a:latin typeface="Times New Roman" pitchFamily="18" charset="0"/>
              </a:rPr>
              <a:t>				        </a:t>
            </a:r>
            <a:r>
              <a:rPr lang="cs-CZ" sz="1600" dirty="0" smtClean="0">
                <a:latin typeface="Times New Roman" pitchFamily="18" charset="0"/>
              </a:rPr>
              <a:t>		Igor </a:t>
            </a:r>
            <a:r>
              <a:rPr lang="cs-CZ" sz="1600" dirty="0" err="1" smtClean="0">
                <a:latin typeface="Times New Roman" pitchFamily="18" charset="0"/>
              </a:rPr>
              <a:t>Malenovský</a:t>
            </a:r>
            <a:endParaRPr lang="cs-CZ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1496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283968" cy="32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28586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4046537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44008" cy="328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954" y="0"/>
            <a:ext cx="455004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23" y="764704"/>
            <a:ext cx="902467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035675" cy="54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305304"/>
            <a:ext cx="3913163" cy="155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6012160" y="6488668"/>
            <a:ext cx="21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Heteroptera</a:t>
            </a:r>
            <a:r>
              <a:rPr lang="cs-CZ" dirty="0" smtClean="0"/>
              <a:t>: </a:t>
            </a:r>
            <a:r>
              <a:rPr lang="cs-CZ" dirty="0" err="1" smtClean="0"/>
              <a:t>Miridae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5445224" cy="379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26126"/>
            <a:ext cx="4789722" cy="323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364088" y="1340768"/>
            <a:ext cx="3428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Sklady a ohyby křídla,</a:t>
            </a:r>
          </a:p>
          <a:p>
            <a:r>
              <a:rPr lang="cs-CZ" sz="2800" b="1" dirty="0"/>
              <a:t>z</a:t>
            </a:r>
            <a:r>
              <a:rPr lang="cs-CZ" sz="2800" b="1" dirty="0" smtClean="0"/>
              <a:t>lomy žilek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868144" y="4005064"/>
            <a:ext cx="2199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Hemiptera</a:t>
            </a:r>
            <a:r>
              <a:rPr lang="cs-CZ" dirty="0" smtClean="0"/>
              <a:t>: </a:t>
            </a:r>
            <a:r>
              <a:rPr lang="cs-CZ" dirty="0" err="1" smtClean="0"/>
              <a:t>Cicadidae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4311"/>
          <a:stretch>
            <a:fillRect/>
          </a:stretch>
        </p:blipFill>
        <p:spPr bwMode="auto">
          <a:xfrm>
            <a:off x="467544" y="404664"/>
            <a:ext cx="833997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590209" cy="432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433887"/>
            <a:ext cx="3154363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295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glossary_fig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73016"/>
            <a:ext cx="7131183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83" y="620688"/>
            <a:ext cx="91977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Křídelní artikula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7175" y="0"/>
            <a:ext cx="6346825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3528" y="260648"/>
            <a:ext cx="252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Struktura báze křídla: </a:t>
            </a:r>
          </a:p>
          <a:p>
            <a:r>
              <a:rPr lang="cs-CZ" sz="2000" b="1" dirty="0" smtClean="0"/>
              <a:t>bazální sklerity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6309320"/>
            <a:ext cx="228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/>
              <a:t>Grimaldi</a:t>
            </a:r>
            <a:r>
              <a:rPr lang="cs-CZ" i="1" dirty="0" smtClean="0"/>
              <a:t> </a:t>
            </a:r>
            <a:r>
              <a:rPr lang="en-US" i="1" dirty="0" smtClean="0"/>
              <a:t>&amp; </a:t>
            </a:r>
            <a:r>
              <a:rPr lang="cs-CZ" i="1" dirty="0" err="1" smtClean="0"/>
              <a:t>Engel</a:t>
            </a:r>
            <a:r>
              <a:rPr lang="cs-CZ" i="1" dirty="0" smtClean="0"/>
              <a:t> 2005</a:t>
            </a:r>
            <a:endParaRPr lang="cs-CZ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9251"/>
            <a:ext cx="9144000" cy="507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683568" y="26064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Struktura báze křídla: bazální sklerity</a:t>
            </a:r>
          </a:p>
          <a:p>
            <a:pPr algn="ctr"/>
            <a:r>
              <a:rPr lang="cs-CZ" sz="2800" b="1" dirty="0" smtClean="0"/>
              <a:t>(zadní křídlo švába)</a:t>
            </a:r>
            <a:endParaRPr lang="cs-CZ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83" y="620688"/>
            <a:ext cx="9197763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4158"/>
            <a:ext cx="8806688" cy="646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57209"/>
            <a:ext cx="4104456" cy="15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3351"/>
            <a:ext cx="9144000" cy="476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32440" cy="36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4922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vážky (</a:t>
            </a:r>
            <a:r>
              <a:rPr lang="cs-CZ" sz="2800" b="1" dirty="0" err="1" smtClean="0"/>
              <a:t>Odonata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4224"/>
          <a:stretch>
            <a:fillRect/>
          </a:stretch>
        </p:blipFill>
        <p:spPr bwMode="auto">
          <a:xfrm>
            <a:off x="1403648" y="3933056"/>
            <a:ext cx="6118223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ing gen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6588224" cy="32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0"/>
            <a:ext cx="510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Žilnatina křídla švába (</a:t>
            </a:r>
            <a:r>
              <a:rPr lang="cs-CZ" sz="2800" b="1" dirty="0" err="1" smtClean="0"/>
              <a:t>Blattodea</a:t>
            </a:r>
            <a:r>
              <a:rPr lang="cs-CZ" sz="2800" b="1" dirty="0" smtClean="0"/>
              <a:t>)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764704"/>
            <a:ext cx="299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</a:t>
            </a:r>
            <a:r>
              <a:rPr lang="cs-CZ" dirty="0" smtClean="0"/>
              <a:t>obecněná žilnatina </a:t>
            </a:r>
            <a:r>
              <a:rPr lang="cs-CZ" dirty="0" err="1" smtClean="0"/>
              <a:t>Neoptera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668131"/>
            <a:ext cx="5932314" cy="31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62</Words>
  <Application>Microsoft Office PowerPoint</Application>
  <PresentationFormat>Předvádění na obrazovce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Malenovsky</dc:creator>
  <cp:lastModifiedBy>Malenovsky</cp:lastModifiedBy>
  <cp:revision>15</cp:revision>
  <dcterms:created xsi:type="dcterms:W3CDTF">2014-03-18T09:47:29Z</dcterms:created>
  <dcterms:modified xsi:type="dcterms:W3CDTF">2014-03-18T12:53:02Z</dcterms:modified>
</cp:coreProperties>
</file>