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7" r:id="rId3"/>
    <p:sldId id="262" r:id="rId4"/>
    <p:sldId id="264" r:id="rId5"/>
    <p:sldId id="263" r:id="rId6"/>
    <p:sldId id="260" r:id="rId7"/>
    <p:sldId id="261" r:id="rId8"/>
    <p:sldId id="258" r:id="rId9"/>
    <p:sldId id="259" r:id="rId10"/>
    <p:sldId id="265" r:id="rId11"/>
    <p:sldId id="266" r:id="rId12"/>
    <p:sldId id="271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167DD-945F-4380-8135-F5B7CAFAD793}" type="datetimeFigureOut">
              <a:rPr lang="cs-CZ" smtClean="0"/>
              <a:t>1.4.2014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9F704-58CD-46BC-95FB-F2E3FEC66F6C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033C0B-67AB-4EFB-9880-E87A0F60DECC}" type="slidenum">
              <a:rPr lang="cs-CZ"/>
              <a:pPr/>
              <a:t>2</a:t>
            </a:fld>
            <a:endParaRPr lang="cs-CZ"/>
          </a:p>
        </p:txBody>
      </p:sp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25719" y="685838"/>
            <a:ext cx="5006564" cy="3429182"/>
          </a:xfrm>
          <a:solidFill>
            <a:srgbClr val="FFFFFF"/>
          </a:solidFill>
          <a:ln/>
        </p:spPr>
      </p:sp>
      <p:sp>
        <p:nvSpPr>
          <p:cNvPr id="29699" name="Rectangle 3"/>
          <p:cNvSpPr txBox="1">
            <a:spLocks noChangeArrowheads="1"/>
          </p:cNvSpPr>
          <p:nvPr>
            <p:ph type="body" idx="1"/>
          </p:nvPr>
        </p:nvSpPr>
        <p:spPr>
          <a:ln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ECD51-7901-4337-A269-CB0609BB26B5}" type="datetimeFigureOut">
              <a:rPr lang="cs-CZ" smtClean="0"/>
              <a:t>1.4.2014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F676-A52A-47AC-B46B-5D4C40B0D0F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ECD51-7901-4337-A269-CB0609BB26B5}" type="datetimeFigureOut">
              <a:rPr lang="cs-CZ" smtClean="0"/>
              <a:t>1.4.2014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F676-A52A-47AC-B46B-5D4C40B0D0F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ECD51-7901-4337-A269-CB0609BB26B5}" type="datetimeFigureOut">
              <a:rPr lang="cs-CZ" smtClean="0"/>
              <a:t>1.4.2014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F676-A52A-47AC-B46B-5D4C40B0D0F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ECD51-7901-4337-A269-CB0609BB26B5}" type="datetimeFigureOut">
              <a:rPr lang="cs-CZ" smtClean="0"/>
              <a:t>1.4.2014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F676-A52A-47AC-B46B-5D4C40B0D0F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ECD51-7901-4337-A269-CB0609BB26B5}" type="datetimeFigureOut">
              <a:rPr lang="cs-CZ" smtClean="0"/>
              <a:t>1.4.2014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F676-A52A-47AC-B46B-5D4C40B0D0F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ECD51-7901-4337-A269-CB0609BB26B5}" type="datetimeFigureOut">
              <a:rPr lang="cs-CZ" smtClean="0"/>
              <a:t>1.4.2014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F676-A52A-47AC-B46B-5D4C40B0D0F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ECD51-7901-4337-A269-CB0609BB26B5}" type="datetimeFigureOut">
              <a:rPr lang="cs-CZ" smtClean="0"/>
              <a:t>1.4.2014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F676-A52A-47AC-B46B-5D4C40B0D0F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ECD51-7901-4337-A269-CB0609BB26B5}" type="datetimeFigureOut">
              <a:rPr lang="cs-CZ" smtClean="0"/>
              <a:t>1.4.2014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F676-A52A-47AC-B46B-5D4C40B0D0F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ECD51-7901-4337-A269-CB0609BB26B5}" type="datetimeFigureOut">
              <a:rPr lang="cs-CZ" smtClean="0"/>
              <a:t>1.4.2014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F676-A52A-47AC-B46B-5D4C40B0D0F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ECD51-7901-4337-A269-CB0609BB26B5}" type="datetimeFigureOut">
              <a:rPr lang="cs-CZ" smtClean="0"/>
              <a:t>1.4.2014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F676-A52A-47AC-B46B-5D4C40B0D0F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ECD51-7901-4337-A269-CB0609BB26B5}" type="datetimeFigureOut">
              <a:rPr lang="cs-CZ" smtClean="0"/>
              <a:t>1.4.2014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F676-A52A-47AC-B46B-5D4C40B0D0F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ECD51-7901-4337-A269-CB0609BB26B5}" type="datetimeFigureOut">
              <a:rPr lang="cs-CZ" smtClean="0"/>
              <a:t>1.4.2014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1F676-A52A-47AC-B46B-5D4C40B0D0F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5"/>
          <p:cNvSpPr txBox="1">
            <a:spLocks noChangeArrowheads="1"/>
          </p:cNvSpPr>
          <p:nvPr/>
        </p:nvSpPr>
        <p:spPr bwMode="auto">
          <a:xfrm>
            <a:off x="0" y="5434013"/>
            <a:ext cx="9144000" cy="1252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1900">
                <a:solidFill>
                  <a:schemeClr val="bg1"/>
                </a:solidFill>
                <a:latin typeface="Times New Roman" pitchFamily="18" charset="0"/>
              </a:rPr>
              <a:t> </a:t>
            </a:r>
          </a:p>
          <a:p>
            <a:pPr eaLnBrk="0" hangingPunct="0">
              <a:spcBef>
                <a:spcPct val="50000"/>
              </a:spcBef>
            </a:pPr>
            <a:r>
              <a:rPr lang="cs-CZ" sz="1900">
                <a:solidFill>
                  <a:schemeClr val="bg1"/>
                </a:solidFill>
                <a:latin typeface="Times New Roman" pitchFamily="18" charset="0"/>
              </a:rPr>
              <a:t> </a:t>
            </a:r>
          </a:p>
          <a:p>
            <a:pPr eaLnBrk="0" hangingPunct="0">
              <a:spcBef>
                <a:spcPct val="50000"/>
              </a:spcBef>
            </a:pPr>
            <a:r>
              <a:rPr lang="cs-CZ" sz="1900">
                <a:solidFill>
                  <a:schemeClr val="bg1"/>
                </a:solidFill>
                <a:latin typeface="Times New Roman" pitchFamily="18" charset="0"/>
              </a:rPr>
              <a:t> 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5551488"/>
            <a:ext cx="5699125" cy="958850"/>
          </a:xfrm>
          <a:prstGeom prst="rect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</p:pic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571500" y="1500188"/>
            <a:ext cx="8115300" cy="300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5602" rIns="0" bIns="0" anchor="ctr"/>
          <a:lstStyle/>
          <a:p>
            <a:pPr algn="ctr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cs-CZ" sz="2000" dirty="0" err="1">
                <a:latin typeface="Times New Roman" pitchFamily="18" charset="0"/>
              </a:rPr>
              <a:t>Bi</a:t>
            </a:r>
            <a:r>
              <a:rPr lang="cs-CZ" sz="2000" dirty="0">
                <a:latin typeface="Times New Roman" pitchFamily="18" charset="0"/>
              </a:rPr>
              <a:t> 6760</a:t>
            </a:r>
          </a:p>
          <a:p>
            <a:pPr algn="ctr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cs-CZ" sz="2900" b="1" dirty="0">
                <a:solidFill>
                  <a:srgbClr val="000000"/>
                </a:solidFill>
                <a:latin typeface="Times New Roman" pitchFamily="18" charset="0"/>
              </a:rPr>
              <a:t>Základy entomologie</a:t>
            </a:r>
          </a:p>
          <a:p>
            <a:pPr algn="ctr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cs-CZ" sz="2900" b="1" dirty="0">
                <a:solidFill>
                  <a:srgbClr val="000000"/>
                </a:solidFill>
                <a:latin typeface="Times New Roman" pitchFamily="18" charset="0"/>
              </a:rPr>
              <a:t>cvičení</a:t>
            </a:r>
          </a:p>
          <a:p>
            <a:pPr algn="ctr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cs-CZ" sz="2900" b="1" dirty="0">
                <a:solidFill>
                  <a:srgbClr val="000000"/>
                </a:solidFill>
                <a:latin typeface="Times New Roman" pitchFamily="18" charset="0"/>
              </a:rPr>
              <a:t>Zadeček </a:t>
            </a:r>
            <a:r>
              <a:rPr lang="cs-CZ" sz="2900" b="1" dirty="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cs-CZ" sz="2900" b="1" dirty="0" err="1" smtClean="0">
                <a:solidFill>
                  <a:srgbClr val="000000"/>
                </a:solidFill>
                <a:latin typeface="Times New Roman" pitchFamily="18" charset="0"/>
              </a:rPr>
              <a:t>terminálie</a:t>
            </a:r>
            <a:r>
              <a:rPr lang="cs-CZ" sz="2900" b="1" dirty="0" smtClean="0">
                <a:solidFill>
                  <a:srgbClr val="000000"/>
                </a:solidFill>
                <a:latin typeface="Times New Roman" pitchFamily="18" charset="0"/>
              </a:rPr>
              <a:t> samců)</a:t>
            </a:r>
            <a:endParaRPr lang="cs-CZ" sz="29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250825" y="355600"/>
            <a:ext cx="8653463" cy="552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535988" algn="l"/>
              </a:tabLst>
            </a:pPr>
            <a:r>
              <a:rPr lang="cs-CZ" sz="1300">
                <a:solidFill>
                  <a:srgbClr val="006600"/>
                </a:solidFill>
                <a:latin typeface="Times New Roman" pitchFamily="18" charset="0"/>
              </a:rPr>
              <a:t>MODULARIZACE VÝUKY EVOLUČNÍ A EKOLOGICKÉ BIOLOGIE</a:t>
            </a:r>
          </a:p>
          <a:p>
            <a:pPr algn="ctr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535988" algn="l"/>
              </a:tabLst>
            </a:pPr>
            <a:r>
              <a:rPr lang="cs-CZ" sz="1300">
                <a:solidFill>
                  <a:srgbClr val="000000"/>
                </a:solidFill>
                <a:latin typeface="Times New Roman" pitchFamily="18" charset="0"/>
              </a:rPr>
              <a:t>CZ.1.07/2.2.00/15.0204</a:t>
            </a:r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 flipV="1">
            <a:off x="1646238" y="795338"/>
            <a:ext cx="5878512" cy="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2055" name="Line 10"/>
          <p:cNvSpPr>
            <a:spLocks noChangeShapeType="1"/>
          </p:cNvSpPr>
          <p:nvPr/>
        </p:nvSpPr>
        <p:spPr bwMode="auto">
          <a:xfrm flipV="1">
            <a:off x="1646238" y="827088"/>
            <a:ext cx="58785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cs-CZ"/>
          </a:p>
        </p:txBody>
      </p:sp>
      <p:pic>
        <p:nvPicPr>
          <p:cNvPr id="2056" name="Picture 19" descr="PF_72_100_grey_t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588" y="338138"/>
            <a:ext cx="9175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20" descr="ubz_cz_black_transpar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9525" y="334963"/>
            <a:ext cx="914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Obdélník 10"/>
          <p:cNvSpPr>
            <a:spLocks noChangeArrowheads="1"/>
          </p:cNvSpPr>
          <p:nvPr/>
        </p:nvSpPr>
        <p:spPr bwMode="auto">
          <a:xfrm>
            <a:off x="1285875" y="4214813"/>
            <a:ext cx="7143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1600">
                <a:latin typeface="Times New Roman" pitchFamily="18" charset="0"/>
              </a:rPr>
              <a:t>2014				         Igor Malenovský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36625"/>
          </a:xfrm>
        </p:spPr>
        <p:txBody>
          <a:bodyPr/>
          <a:lstStyle/>
          <a:p>
            <a:r>
              <a:rPr lang="cs-CZ" sz="4000" b="1" dirty="0" smtClean="0"/>
              <a:t>Vnitřní </a:t>
            </a:r>
            <a:r>
              <a:rPr lang="cs-CZ" sz="4000" b="1" dirty="0" smtClean="0"/>
              <a:t>oplození</a:t>
            </a:r>
            <a:endParaRPr lang="cs-CZ" sz="2800" b="1" dirty="0" smtClean="0"/>
          </a:p>
        </p:txBody>
      </p:sp>
      <p:sp>
        <p:nvSpPr>
          <p:cNvPr id="58371" name="Zástupný symbol pro obsah 2"/>
          <p:cNvSpPr>
            <a:spLocks noGrp="1"/>
          </p:cNvSpPr>
          <p:nvPr>
            <p:ph idx="1"/>
          </p:nvPr>
        </p:nvSpPr>
        <p:spPr>
          <a:xfrm>
            <a:off x="250825" y="1125538"/>
            <a:ext cx="8461375" cy="1582737"/>
          </a:xfrm>
        </p:spPr>
        <p:txBody>
          <a:bodyPr/>
          <a:lstStyle/>
          <a:p>
            <a:r>
              <a:rPr lang="cs-CZ" sz="2400" b="1" smtClean="0"/>
              <a:t>b) přímé vnitřní oplození</a:t>
            </a:r>
          </a:p>
          <a:p>
            <a:pPr lvl="1"/>
            <a:r>
              <a:rPr lang="cs-CZ" sz="2000" smtClean="0"/>
              <a:t>většinou ve spermatoforu</a:t>
            </a:r>
          </a:p>
          <a:p>
            <a:pPr lvl="1"/>
            <a:r>
              <a:rPr lang="cs-CZ" sz="2000" smtClean="0"/>
              <a:t>u některých Heteroptera, Coleoptera, Diptera, Hymenoptera přenos neobalených spermií</a:t>
            </a:r>
          </a:p>
        </p:txBody>
      </p:sp>
      <p:pic>
        <p:nvPicPr>
          <p:cNvPr id="58372" name="Obrázek 5" descr="Outline of Entomology_4 ed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30513"/>
            <a:ext cx="9144000" cy="402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Text Box 6"/>
          <p:cNvSpPr txBox="1">
            <a:spLocks noChangeArrowheads="1"/>
          </p:cNvSpPr>
          <p:nvPr/>
        </p:nvSpPr>
        <p:spPr bwMode="auto">
          <a:xfrm>
            <a:off x="6875463" y="6381750"/>
            <a:ext cx="2095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1"/>
              <a:t>Gullan </a:t>
            </a:r>
            <a:r>
              <a:rPr lang="en-US" sz="1400" i="1"/>
              <a:t>&amp; </a:t>
            </a:r>
            <a:r>
              <a:rPr lang="cs-CZ" sz="1400" i="1"/>
              <a:t>Cranston 2010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hysanura_ephemeroptera"/>
          <p:cNvPicPr>
            <a:picLocks noChangeAspect="1" noChangeArrowheads="1"/>
          </p:cNvPicPr>
          <p:nvPr/>
        </p:nvPicPr>
        <p:blipFill>
          <a:blip r:embed="rId2" cstate="print"/>
          <a:srcRect l="59371" t="1656" r="19949" b="72427"/>
          <a:stretch>
            <a:fillRect/>
          </a:stretch>
        </p:blipFill>
        <p:spPr bwMode="auto">
          <a:xfrm>
            <a:off x="0" y="260648"/>
            <a:ext cx="4647150" cy="3888432"/>
          </a:xfrm>
          <a:prstGeom prst="rect">
            <a:avLst/>
          </a:prstGeom>
          <a:noFill/>
        </p:spPr>
      </p:pic>
      <p:pic>
        <p:nvPicPr>
          <p:cNvPr id="5" name="Picture 4" descr="thysanura_ephemeroptera"/>
          <p:cNvPicPr>
            <a:picLocks noChangeAspect="1" noChangeArrowheads="1"/>
          </p:cNvPicPr>
          <p:nvPr/>
        </p:nvPicPr>
        <p:blipFill>
          <a:blip r:embed="rId2" cstate="print"/>
          <a:srcRect l="56845" t="27573" r="19943" b="45590"/>
          <a:stretch>
            <a:fillRect/>
          </a:stretch>
        </p:blipFill>
        <p:spPr bwMode="auto">
          <a:xfrm>
            <a:off x="3815408" y="2420888"/>
            <a:ext cx="5328592" cy="411309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076056" y="476672"/>
            <a:ext cx="3705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/>
              <a:t>Ephemeroptera</a:t>
            </a:r>
            <a:r>
              <a:rPr lang="cs-CZ" sz="2800" b="1" dirty="0" smtClean="0"/>
              <a:t> (jepice)</a:t>
            </a:r>
            <a:endParaRPr lang="cs-CZ" sz="28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001000" cy="1143000"/>
          </a:xfrm>
        </p:spPr>
        <p:txBody>
          <a:bodyPr/>
          <a:lstStyle/>
          <a:p>
            <a:pPr eaLnBrk="1" hangingPunct="1"/>
            <a:r>
              <a:rPr lang="cs-CZ" sz="2800" b="1" dirty="0" smtClean="0">
                <a:latin typeface="Arial" charset="0"/>
              </a:rPr>
              <a:t>HEMIPTERA CICADOMORPHA (</a:t>
            </a:r>
            <a:r>
              <a:rPr lang="cs-CZ" sz="2800" b="1" dirty="0" err="1" smtClean="0">
                <a:latin typeface="Arial" charset="0"/>
              </a:rPr>
              <a:t>křísi</a:t>
            </a:r>
            <a:r>
              <a:rPr lang="cs-CZ" sz="2800" b="1" dirty="0" smtClean="0">
                <a:latin typeface="Arial" charset="0"/>
              </a:rPr>
              <a:t>) </a:t>
            </a:r>
            <a:endParaRPr lang="cs-CZ" sz="2800" b="1" dirty="0" smtClean="0">
              <a:latin typeface="Arial" charset="0"/>
            </a:endParaRPr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323850" y="1412875"/>
            <a:ext cx="1135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latin typeface="Arial" charset="0"/>
              </a:rPr>
              <a:t>samec</a:t>
            </a: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323850" y="3789363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latin typeface="Arial" charset="0"/>
              </a:rPr>
              <a:t>samice</a:t>
            </a:r>
          </a:p>
        </p:txBody>
      </p:sp>
      <p:pic>
        <p:nvPicPr>
          <p:cNvPr id="128005" name="Picture 5" descr="genfemCica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4365625"/>
            <a:ext cx="662463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6" name="Picture 6" descr="genmaleCicado"/>
          <p:cNvPicPr>
            <a:picLocks noChangeAspect="1" noChangeArrowheads="1"/>
          </p:cNvPicPr>
          <p:nvPr/>
        </p:nvPicPr>
        <p:blipFill>
          <a:blip r:embed="rId3" cstate="print"/>
          <a:srcRect t="3456"/>
          <a:stretch>
            <a:fillRect/>
          </a:stretch>
        </p:blipFill>
        <p:spPr bwMode="auto">
          <a:xfrm>
            <a:off x="1258888" y="1916113"/>
            <a:ext cx="6337300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80920" cy="1143000"/>
          </a:xfrm>
        </p:spPr>
        <p:txBody>
          <a:bodyPr>
            <a:normAutofit/>
          </a:bodyPr>
          <a:lstStyle/>
          <a:p>
            <a:r>
              <a:rPr lang="cs-CZ" sz="3600" b="1" dirty="0" err="1" smtClean="0"/>
              <a:t>Coleoptera</a:t>
            </a:r>
            <a:r>
              <a:rPr lang="cs-CZ" sz="3600" b="1" dirty="0" smtClean="0"/>
              <a:t> (brouci), </a:t>
            </a:r>
            <a:r>
              <a:rPr lang="cs-CZ" sz="3600" b="1" dirty="0" err="1" smtClean="0"/>
              <a:t>Elateridae</a:t>
            </a:r>
            <a:r>
              <a:rPr lang="cs-CZ" sz="3600" b="1" dirty="0" smtClean="0"/>
              <a:t> - kovaříci</a:t>
            </a:r>
            <a:endParaRPr lang="cs-CZ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205721"/>
            <a:ext cx="4248472" cy="565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8104" y="692696"/>
            <a:ext cx="3045024" cy="1143000"/>
          </a:xfrm>
        </p:spPr>
        <p:txBody>
          <a:bodyPr>
            <a:normAutofit fontScale="90000"/>
          </a:bodyPr>
          <a:lstStyle/>
          <a:p>
            <a:r>
              <a:rPr lang="cs-CZ" sz="3600" b="1" dirty="0" err="1" smtClean="0"/>
              <a:t>Diptera</a:t>
            </a:r>
            <a:r>
              <a:rPr lang="cs-CZ" sz="3600" b="1" dirty="0" smtClean="0"/>
              <a:t> (</a:t>
            </a:r>
            <a:r>
              <a:rPr lang="cs-CZ" sz="3600" b="1" dirty="0" err="1" smtClean="0"/>
              <a:t>Sarcophagidae</a:t>
            </a:r>
            <a:r>
              <a:rPr lang="cs-CZ" sz="3600" b="1" dirty="0" smtClean="0"/>
              <a:t>, masařka)</a:t>
            </a:r>
            <a:br>
              <a:rPr lang="cs-CZ" sz="3600" b="1" dirty="0" smtClean="0"/>
            </a:br>
            <a:r>
              <a:rPr lang="cs-CZ" sz="3600" dirty="0" smtClean="0"/>
              <a:t>- </a:t>
            </a:r>
            <a:r>
              <a:rPr lang="cs-CZ" sz="3600" dirty="0" err="1" smtClean="0"/>
              <a:t>hypopygium</a:t>
            </a:r>
            <a:endParaRPr lang="cs-CZ" sz="3600" dirty="0"/>
          </a:p>
        </p:txBody>
      </p:sp>
      <p:pic>
        <p:nvPicPr>
          <p:cNvPr id="5" name="Obrázek 4" descr="Sarcbytes%20gui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105080"/>
            <a:ext cx="4860032" cy="3752920"/>
          </a:xfrm>
          <a:prstGeom prst="rect">
            <a:avLst/>
          </a:prstGeom>
        </p:spPr>
      </p:pic>
      <p:pic>
        <p:nvPicPr>
          <p:cNvPr id="6" name="Obrázek 5" descr="sarcbytes%20guid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57600"/>
            <a:ext cx="4346824" cy="36004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4320480" cy="309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251520" y="3573016"/>
            <a:ext cx="1039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(</a:t>
            </a:r>
            <a:r>
              <a:rPr lang="cs-CZ" sz="1600" dirty="0" err="1" smtClean="0"/>
              <a:t>surstylus</a:t>
            </a:r>
            <a:r>
              <a:rPr lang="cs-CZ" sz="1600" dirty="0" smtClean="0"/>
              <a:t>)</a:t>
            </a:r>
            <a:endParaRPr lang="cs-CZ" sz="16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2627784" y="3789040"/>
            <a:ext cx="109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 smtClean="0"/>
              <a:t>epandrium</a:t>
            </a:r>
            <a:endParaRPr lang="cs-CZ" sz="16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763688" y="6488668"/>
            <a:ext cx="1249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(</a:t>
            </a:r>
            <a:r>
              <a:rPr lang="cs-CZ" sz="1600" dirty="0" err="1" smtClean="0"/>
              <a:t>distiphallus</a:t>
            </a:r>
            <a:r>
              <a:rPr lang="cs-CZ" sz="1600" dirty="0" smtClean="0"/>
              <a:t>)</a:t>
            </a:r>
            <a:endParaRPr lang="cs-CZ" sz="1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0" y="5805264"/>
            <a:ext cx="1101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(</a:t>
            </a:r>
            <a:r>
              <a:rPr lang="cs-CZ" sz="1600" dirty="0" err="1" smtClean="0"/>
              <a:t>aedeagus</a:t>
            </a:r>
            <a:r>
              <a:rPr lang="cs-CZ" sz="1600" dirty="0" smtClean="0"/>
              <a:t>)</a:t>
            </a:r>
            <a:endParaRPr lang="cs-CZ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a08fig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7901418" cy="4536504"/>
          </a:xfrm>
          <a:prstGeom prst="rect">
            <a:avLst/>
          </a:prstGeom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err="1" smtClean="0"/>
              <a:t>Diptera</a:t>
            </a:r>
            <a:r>
              <a:rPr lang="cs-CZ" sz="3600" b="1" dirty="0" smtClean="0"/>
              <a:t> (</a:t>
            </a:r>
            <a:r>
              <a:rPr lang="cs-CZ" sz="3600" b="1" dirty="0" err="1" smtClean="0"/>
              <a:t>Sarcophagidae</a:t>
            </a:r>
            <a:r>
              <a:rPr lang="cs-CZ" sz="3600" b="1" dirty="0" smtClean="0"/>
              <a:t>, masařka)</a:t>
            </a:r>
            <a:endParaRPr lang="cs-CZ" sz="36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3635896" y="3212976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epandrium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331640" y="4941168"/>
            <a:ext cx="1005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surstylus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995936" y="4869160"/>
            <a:ext cx="783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cercus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740352" y="5229200"/>
            <a:ext cx="1414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d</a:t>
            </a:r>
            <a:r>
              <a:rPr lang="cs-CZ" dirty="0" err="1" smtClean="0"/>
              <a:t>istiphallus</a:t>
            </a:r>
            <a:endParaRPr lang="cs-CZ" dirty="0" smtClean="0"/>
          </a:p>
          <a:p>
            <a:r>
              <a:rPr lang="cs-CZ" dirty="0" smtClean="0"/>
              <a:t>(</a:t>
            </a:r>
            <a:r>
              <a:rPr lang="cs-CZ" dirty="0" err="1" smtClean="0"/>
              <a:t>phallosoma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668344" y="3861048"/>
            <a:ext cx="1088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paramera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740352" y="2852936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basiphallus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716016" y="2780928"/>
            <a:ext cx="1321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hypandrium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4210050" y="633413"/>
            <a:ext cx="876300" cy="468312"/>
          </a:xfrm>
          <a:prstGeom prst="roundRect">
            <a:avLst>
              <a:gd name="adj" fmla="val 33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540125" y="304800"/>
            <a:ext cx="1697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>
                <a:solidFill>
                  <a:schemeClr val="accent2"/>
                </a:solidFill>
              </a:rPr>
              <a:t>Terminalia</a:t>
            </a:r>
            <a:endParaRPr lang="en-GB" sz="2800" b="1">
              <a:solidFill>
                <a:schemeClr val="tx1"/>
              </a:solidFill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0350" y="1854200"/>
            <a:ext cx="5022850" cy="3535363"/>
          </a:xfrm>
          <a:prstGeom prst="rect">
            <a:avLst/>
          </a:prstGeom>
          <a:noFill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81188"/>
            <a:ext cx="3925888" cy="4071937"/>
          </a:xfrm>
          <a:prstGeom prst="rect">
            <a:avLst/>
          </a:prstGeom>
          <a:noFill/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09600" y="914400"/>
            <a:ext cx="3276600" cy="2079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>
                <a:solidFill>
                  <a:schemeClr val="accent2"/>
                </a:solidFill>
              </a:rPr>
              <a:t>Idealizované samčí pohlavní orgány</a:t>
            </a: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V="1">
            <a:off x="849313" y="3505200"/>
            <a:ext cx="141287" cy="442913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 flipV="1">
            <a:off x="3292475" y="3021013"/>
            <a:ext cx="360363" cy="73025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762000" y="3200400"/>
            <a:ext cx="544513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u="sng">
                <a:solidFill>
                  <a:schemeClr val="tx1"/>
                </a:solidFill>
              </a:rPr>
              <a:t>stigma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914400" y="2362200"/>
            <a:ext cx="38100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u="sng">
                <a:solidFill>
                  <a:schemeClr val="tx1"/>
                </a:solidFill>
              </a:rPr>
              <a:t>T 8</a:t>
            </a:r>
            <a:endParaRPr lang="en-GB" sz="1200" u="sng">
              <a:solidFill>
                <a:schemeClr val="tx1"/>
              </a:solidFill>
            </a:endParaRPr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 flipV="1">
            <a:off x="3411538" y="2133600"/>
            <a:ext cx="93662" cy="355600"/>
          </a:xfrm>
          <a:prstGeom prst="line">
            <a:avLst/>
          </a:prstGeom>
          <a:noFill/>
          <a:ln w="936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 flipV="1">
            <a:off x="3346450" y="2768600"/>
            <a:ext cx="333375" cy="261938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H="1" flipV="1">
            <a:off x="3122613" y="3184525"/>
            <a:ext cx="660400" cy="138113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7696200" y="1828800"/>
            <a:ext cx="43338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u="sng">
                <a:solidFill>
                  <a:srgbClr val="993300"/>
                </a:solidFill>
              </a:rPr>
              <a:t>cercus</a:t>
            </a:r>
            <a:endParaRPr lang="en-GB" sz="1200" u="sng">
              <a:solidFill>
                <a:schemeClr val="tx1"/>
              </a:solidFill>
            </a:endParaRP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2262188" y="2017713"/>
            <a:ext cx="801687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u="sng">
                <a:solidFill>
                  <a:srgbClr val="993300"/>
                </a:solidFill>
              </a:rPr>
              <a:t>anální</a:t>
            </a:r>
            <a:r>
              <a:rPr lang="en-GB" sz="1200" u="sng">
                <a:solidFill>
                  <a:schemeClr val="tx1"/>
                </a:solidFill>
              </a:rPr>
              <a:t> </a:t>
            </a:r>
            <a:r>
              <a:rPr lang="en-GB" sz="1200" b="1" u="sng">
                <a:solidFill>
                  <a:srgbClr val="993300"/>
                </a:solidFill>
              </a:rPr>
              <a:t>kužel</a:t>
            </a:r>
            <a:endParaRPr lang="en-GB" sz="1200" u="sng">
              <a:solidFill>
                <a:schemeClr val="tx1"/>
              </a:solidFill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3352800" y="1905000"/>
            <a:ext cx="54292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u="sng">
                <a:solidFill>
                  <a:srgbClr val="993300"/>
                </a:solidFill>
              </a:rPr>
              <a:t>cercus</a:t>
            </a:r>
            <a:endParaRPr lang="en-GB" sz="1200" u="sng">
              <a:solidFill>
                <a:schemeClr val="tx1"/>
              </a:solidFill>
            </a:endParaRP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3586163" y="2651125"/>
            <a:ext cx="801687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u="sng">
                <a:solidFill>
                  <a:srgbClr val="993300"/>
                </a:solidFill>
              </a:rPr>
              <a:t>periproct</a:t>
            </a:r>
            <a:endParaRPr lang="en-GB" sz="1200" u="sng">
              <a:solidFill>
                <a:schemeClr val="tx1"/>
              </a:solidFill>
            </a:endParaRP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3595688" y="2906713"/>
            <a:ext cx="366712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u="sng">
                <a:solidFill>
                  <a:srgbClr val="993300"/>
                </a:solidFill>
              </a:rPr>
              <a:t>anus</a:t>
            </a:r>
            <a:endParaRPr lang="en-GB" sz="1200" u="sng">
              <a:solidFill>
                <a:schemeClr val="tx1"/>
              </a:solidFill>
            </a:endParaRP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3679825" y="3200400"/>
            <a:ext cx="80168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u="sng">
                <a:solidFill>
                  <a:srgbClr val="993300"/>
                </a:solidFill>
              </a:rPr>
              <a:t>paraproct</a:t>
            </a:r>
            <a:endParaRPr lang="en-GB" sz="1200" u="sng">
              <a:solidFill>
                <a:schemeClr val="tx1"/>
              </a:solidFill>
            </a:endParaRPr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3671888" y="3502025"/>
            <a:ext cx="801687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u="sng">
                <a:solidFill>
                  <a:srgbClr val="FF0000"/>
                </a:solidFill>
              </a:rPr>
              <a:t>gonopody</a:t>
            </a:r>
            <a:endParaRPr lang="en-GB" sz="1200" u="sng">
              <a:solidFill>
                <a:schemeClr val="tx1"/>
              </a:solidFill>
            </a:endParaRPr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3513138" y="3795713"/>
            <a:ext cx="801687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u="sng" dirty="0" err="1">
                <a:solidFill>
                  <a:srgbClr val="FF0000"/>
                </a:solidFill>
              </a:rPr>
              <a:t>titilátory</a:t>
            </a:r>
            <a:endParaRPr lang="en-GB" sz="1200" u="sng" dirty="0">
              <a:solidFill>
                <a:schemeClr val="tx1"/>
              </a:solidFill>
            </a:endParaRPr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3355975" y="4078288"/>
            <a:ext cx="801688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u="sng">
                <a:solidFill>
                  <a:srgbClr val="FF0000"/>
                </a:solidFill>
              </a:rPr>
              <a:t>endophallus</a:t>
            </a:r>
            <a:endParaRPr lang="en-GB" sz="1200" u="sng">
              <a:solidFill>
                <a:schemeClr val="tx1"/>
              </a:solidFill>
            </a:endParaRPr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3225800" y="4408488"/>
            <a:ext cx="8016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u="sng" dirty="0">
                <a:solidFill>
                  <a:srgbClr val="FF0000"/>
                </a:solidFill>
              </a:rPr>
              <a:t>penis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>
                <a:solidFill>
                  <a:srgbClr val="FF0000"/>
                </a:solidFill>
              </a:rPr>
              <a:t>=</a:t>
            </a:r>
            <a:r>
              <a:rPr lang="en-GB" sz="1200" dirty="0" err="1">
                <a:solidFill>
                  <a:srgbClr val="FF0000"/>
                </a:solidFill>
              </a:rPr>
              <a:t>aedeagus</a:t>
            </a:r>
            <a:endParaRPr lang="en-GB" sz="1200" u="sng" dirty="0">
              <a:solidFill>
                <a:schemeClr val="tx1"/>
              </a:solidFill>
            </a:endParaRPr>
          </a:p>
        </p:txBody>
      </p:sp>
      <p:sp>
        <p:nvSpPr>
          <p:cNvPr id="28696" name="Text Box 24"/>
          <p:cNvSpPr txBox="1">
            <a:spLocks noChangeArrowheads="1"/>
          </p:cNvSpPr>
          <p:nvPr/>
        </p:nvSpPr>
        <p:spPr bwMode="auto">
          <a:xfrm>
            <a:off x="2938463" y="4940300"/>
            <a:ext cx="801687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u="sng">
                <a:solidFill>
                  <a:srgbClr val="FF0000"/>
                </a:solidFill>
              </a:rPr>
              <a:t>paramera</a:t>
            </a:r>
            <a:endParaRPr lang="en-GB" sz="1200" u="sng">
              <a:solidFill>
                <a:schemeClr val="tx1"/>
              </a:solidFill>
            </a:endParaRPr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2401888" y="5365750"/>
            <a:ext cx="801687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u="sng">
                <a:solidFill>
                  <a:srgbClr val="FF0000"/>
                </a:solidFill>
              </a:rPr>
              <a:t>phallobasis</a:t>
            </a:r>
            <a:endParaRPr lang="en-GB" sz="1200" u="sng">
              <a:solidFill>
                <a:schemeClr val="tx1"/>
              </a:solidFill>
            </a:endParaRPr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3962400" y="5257800"/>
            <a:ext cx="914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u="sng">
                <a:solidFill>
                  <a:srgbClr val="FF0000"/>
                </a:solidFill>
              </a:rPr>
              <a:t>valvifer 1</a:t>
            </a:r>
            <a:r>
              <a:rPr lang="en-GB" sz="1200">
                <a:solidFill>
                  <a:srgbClr val="FF0000"/>
                </a:solidFill>
              </a:rPr>
              <a:t> =gonocoxit 8</a:t>
            </a:r>
          </a:p>
        </p:txBody>
      </p: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6918325" y="2100263"/>
            <a:ext cx="801688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u="sng">
                <a:solidFill>
                  <a:srgbClr val="993300"/>
                </a:solidFill>
              </a:rPr>
              <a:t>anální kužel</a:t>
            </a:r>
            <a:endParaRPr lang="en-GB" sz="1200" u="sng">
              <a:solidFill>
                <a:schemeClr val="tx1"/>
              </a:solidFill>
            </a:endParaRPr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8020050" y="3255963"/>
            <a:ext cx="801688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u="sng">
                <a:solidFill>
                  <a:srgbClr val="993300"/>
                </a:solidFill>
              </a:rPr>
              <a:t>paraproct</a:t>
            </a:r>
            <a:endParaRPr lang="en-GB" sz="1200" u="sng">
              <a:solidFill>
                <a:schemeClr val="tx1"/>
              </a:solidFill>
            </a:endParaRPr>
          </a:p>
        </p:txBody>
      </p:sp>
      <p:sp>
        <p:nvSpPr>
          <p:cNvPr id="28701" name="Text Box 29"/>
          <p:cNvSpPr txBox="1">
            <a:spLocks noChangeArrowheads="1"/>
          </p:cNvSpPr>
          <p:nvPr/>
        </p:nvSpPr>
        <p:spPr bwMode="auto">
          <a:xfrm>
            <a:off x="4800600" y="5486400"/>
            <a:ext cx="8382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u="sng">
                <a:solidFill>
                  <a:srgbClr val="FF0000"/>
                </a:solidFill>
              </a:rPr>
              <a:t>valvifer 2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FF0000"/>
                </a:solidFill>
              </a:rPr>
              <a:t>=gonocoxit 9</a:t>
            </a:r>
            <a:endParaRPr lang="en-GB" sz="1200" b="1" u="sng">
              <a:solidFill>
                <a:srgbClr val="FF0000"/>
              </a:solidFill>
            </a:endParaRPr>
          </a:p>
        </p:txBody>
      </p:sp>
      <p:sp>
        <p:nvSpPr>
          <p:cNvPr id="28702" name="Text Box 30"/>
          <p:cNvSpPr txBox="1">
            <a:spLocks noChangeArrowheads="1"/>
          </p:cNvSpPr>
          <p:nvPr/>
        </p:nvSpPr>
        <p:spPr bwMode="auto">
          <a:xfrm>
            <a:off x="6108700" y="4989513"/>
            <a:ext cx="977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u="sng">
                <a:solidFill>
                  <a:srgbClr val="FF0000"/>
                </a:solidFill>
              </a:rPr>
              <a:t>gonoporus</a:t>
            </a:r>
            <a:r>
              <a:rPr lang="en-GB" sz="1200">
                <a:solidFill>
                  <a:srgbClr val="FF0000"/>
                </a:solidFill>
              </a:rPr>
              <a:t> pohlavní</a:t>
            </a:r>
            <a:r>
              <a:rPr lang="en-GB" sz="1200">
                <a:solidFill>
                  <a:schemeClr val="tx1"/>
                </a:solidFill>
              </a:rPr>
              <a:t> </a:t>
            </a:r>
            <a:r>
              <a:rPr lang="en-GB" sz="1200">
                <a:solidFill>
                  <a:srgbClr val="FF0000"/>
                </a:solidFill>
              </a:rPr>
              <a:t>otvor</a:t>
            </a:r>
            <a:endParaRPr lang="en-GB" sz="1200" u="sng">
              <a:solidFill>
                <a:schemeClr val="tx1"/>
              </a:solidFill>
            </a:endParaRPr>
          </a:p>
        </p:txBody>
      </p:sp>
      <p:sp>
        <p:nvSpPr>
          <p:cNvPr id="28703" name="Text Box 31"/>
          <p:cNvSpPr txBox="1">
            <a:spLocks noChangeArrowheads="1"/>
          </p:cNvSpPr>
          <p:nvPr/>
        </p:nvSpPr>
        <p:spPr bwMode="auto">
          <a:xfrm>
            <a:off x="6553200" y="5638800"/>
            <a:ext cx="1143000" cy="3460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u="sng">
                <a:solidFill>
                  <a:srgbClr val="FF0000"/>
                </a:solidFill>
              </a:rPr>
              <a:t>valvula 1</a:t>
            </a:r>
          </a:p>
          <a:p>
            <a:pPr algn="ctr">
              <a:lnSpc>
                <a:spcPct val="91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FF0000"/>
                </a:solidFill>
              </a:rPr>
              <a:t>=8. gonapophysa</a:t>
            </a:r>
            <a:endParaRPr lang="en-GB" sz="1200" u="sng">
              <a:solidFill>
                <a:srgbClr val="FF0000"/>
              </a:solidFill>
            </a:endParaRPr>
          </a:p>
        </p:txBody>
      </p:sp>
      <p:sp>
        <p:nvSpPr>
          <p:cNvPr id="28704" name="Text Box 32"/>
          <p:cNvSpPr txBox="1">
            <a:spLocks noChangeArrowheads="1"/>
          </p:cNvSpPr>
          <p:nvPr/>
        </p:nvSpPr>
        <p:spPr bwMode="auto">
          <a:xfrm>
            <a:off x="7620000" y="5943600"/>
            <a:ext cx="1143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u="sng">
                <a:solidFill>
                  <a:srgbClr val="FF0000"/>
                </a:solidFill>
              </a:rPr>
              <a:t>valvula 2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FF0000"/>
                </a:solidFill>
              </a:rPr>
              <a:t>=9. gonapophysa</a:t>
            </a: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28705" name="Text Box 33"/>
          <p:cNvSpPr txBox="1">
            <a:spLocks noChangeArrowheads="1"/>
          </p:cNvSpPr>
          <p:nvPr/>
        </p:nvSpPr>
        <p:spPr bwMode="auto">
          <a:xfrm>
            <a:off x="7772400" y="4953000"/>
            <a:ext cx="1066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u="sng">
                <a:solidFill>
                  <a:srgbClr val="FF0000"/>
                </a:solidFill>
              </a:rPr>
              <a:t>valvula 3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u="sng">
                <a:solidFill>
                  <a:srgbClr val="FF0000"/>
                </a:solidFill>
              </a:rPr>
              <a:t> gonostylus</a:t>
            </a:r>
            <a:endParaRPr lang="en-GB" sz="1200" u="sng">
              <a:solidFill>
                <a:schemeClr val="tx1"/>
              </a:solidFill>
            </a:endParaRPr>
          </a:p>
        </p:txBody>
      </p:sp>
      <p:sp>
        <p:nvSpPr>
          <p:cNvPr id="28706" name="Text Box 34"/>
          <p:cNvSpPr txBox="1">
            <a:spLocks noChangeArrowheads="1"/>
          </p:cNvSpPr>
          <p:nvPr/>
        </p:nvSpPr>
        <p:spPr bwMode="auto">
          <a:xfrm>
            <a:off x="7954963" y="2641600"/>
            <a:ext cx="1036637" cy="1793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u="sng">
                <a:solidFill>
                  <a:srgbClr val="993300"/>
                </a:solidFill>
              </a:rPr>
              <a:t>T 11=epiproct</a:t>
            </a:r>
          </a:p>
        </p:txBody>
      </p:sp>
      <p:sp>
        <p:nvSpPr>
          <p:cNvPr id="28707" name="Line 35"/>
          <p:cNvSpPr>
            <a:spLocks noChangeShapeType="1"/>
          </p:cNvSpPr>
          <p:nvPr/>
        </p:nvSpPr>
        <p:spPr bwMode="auto">
          <a:xfrm flipV="1">
            <a:off x="2617788" y="2209800"/>
            <a:ext cx="49212" cy="206375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28708" name="Object 36"/>
          <p:cNvGraphicFramePr>
            <a:graphicFrameLocks noChangeAspect="1"/>
          </p:cNvGraphicFramePr>
          <p:nvPr/>
        </p:nvGraphicFramePr>
        <p:xfrm>
          <a:off x="4227513" y="4048125"/>
          <a:ext cx="720725" cy="360363"/>
        </p:xfrm>
        <a:graphic>
          <a:graphicData uri="http://schemas.openxmlformats.org/presentationml/2006/ole">
            <p:oleObj spid="_x0000_s1026" r:id="rId6" imgW="714240" imgH="352440" progId="">
              <p:embed/>
            </p:oleObj>
          </a:graphicData>
        </a:graphic>
      </p:graphicFrame>
      <p:cxnSp>
        <p:nvCxnSpPr>
          <p:cNvPr id="28709" name="AutoShape 37"/>
          <p:cNvCxnSpPr>
            <a:cxnSpLocks noChangeShapeType="1"/>
          </p:cNvCxnSpPr>
          <p:nvPr/>
        </p:nvCxnSpPr>
        <p:spPr bwMode="auto">
          <a:xfrm>
            <a:off x="2292350" y="2341563"/>
            <a:ext cx="703263" cy="184150"/>
          </a:xfrm>
          <a:prstGeom prst="straightConnector1">
            <a:avLst/>
          </a:prstGeom>
          <a:noFill/>
          <a:ln w="9525">
            <a:solidFill>
              <a:srgbClr val="9933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8710" name="Line 38"/>
          <p:cNvSpPr>
            <a:spLocks noChangeShapeType="1"/>
          </p:cNvSpPr>
          <p:nvPr/>
        </p:nvSpPr>
        <p:spPr bwMode="auto">
          <a:xfrm flipV="1">
            <a:off x="7031038" y="2257425"/>
            <a:ext cx="185737" cy="46990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cxnSp>
        <p:nvCxnSpPr>
          <p:cNvPr id="28711" name="AutoShape 39"/>
          <p:cNvCxnSpPr>
            <a:cxnSpLocks noChangeShapeType="1"/>
          </p:cNvCxnSpPr>
          <p:nvPr/>
        </p:nvCxnSpPr>
        <p:spPr bwMode="auto">
          <a:xfrm>
            <a:off x="6823075" y="2678113"/>
            <a:ext cx="439738" cy="114300"/>
          </a:xfrm>
          <a:prstGeom prst="straightConnector1">
            <a:avLst/>
          </a:prstGeom>
          <a:noFill/>
          <a:ln w="9525">
            <a:solidFill>
              <a:srgbClr val="9933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8712" name="Line 40"/>
          <p:cNvSpPr>
            <a:spLocks noChangeShapeType="1"/>
          </p:cNvSpPr>
          <p:nvPr/>
        </p:nvSpPr>
        <p:spPr bwMode="auto">
          <a:xfrm flipH="1" flipV="1">
            <a:off x="3446463" y="3448050"/>
            <a:ext cx="280987" cy="158750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8713" name="Line 41"/>
          <p:cNvSpPr>
            <a:spLocks noChangeShapeType="1"/>
          </p:cNvSpPr>
          <p:nvPr/>
        </p:nvSpPr>
        <p:spPr bwMode="auto">
          <a:xfrm flipH="1" flipV="1">
            <a:off x="3003550" y="3632200"/>
            <a:ext cx="641350" cy="268288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8714" name="Line 42"/>
          <p:cNvSpPr>
            <a:spLocks noChangeShapeType="1"/>
          </p:cNvSpPr>
          <p:nvPr/>
        </p:nvSpPr>
        <p:spPr bwMode="auto">
          <a:xfrm flipH="1" flipV="1">
            <a:off x="2798763" y="3860800"/>
            <a:ext cx="568325" cy="341313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8715" name="Line 43"/>
          <p:cNvSpPr>
            <a:spLocks noChangeShapeType="1"/>
          </p:cNvSpPr>
          <p:nvPr/>
        </p:nvSpPr>
        <p:spPr bwMode="auto">
          <a:xfrm flipH="1" flipV="1">
            <a:off x="2632075" y="3960813"/>
            <a:ext cx="679450" cy="561975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8716" name="Line 44"/>
          <p:cNvSpPr>
            <a:spLocks noChangeShapeType="1"/>
          </p:cNvSpPr>
          <p:nvPr/>
        </p:nvSpPr>
        <p:spPr bwMode="auto">
          <a:xfrm flipH="1" flipV="1">
            <a:off x="2309813" y="4217988"/>
            <a:ext cx="723900" cy="827087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8717" name="Line 45"/>
          <p:cNvSpPr>
            <a:spLocks noChangeShapeType="1"/>
          </p:cNvSpPr>
          <p:nvPr/>
        </p:nvSpPr>
        <p:spPr bwMode="auto">
          <a:xfrm flipH="1" flipV="1">
            <a:off x="3122613" y="3184525"/>
            <a:ext cx="660400" cy="138113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8718" name="Line 46"/>
          <p:cNvSpPr>
            <a:spLocks noChangeShapeType="1"/>
          </p:cNvSpPr>
          <p:nvPr/>
        </p:nvSpPr>
        <p:spPr bwMode="auto">
          <a:xfrm flipH="1" flipV="1">
            <a:off x="2133600" y="4500563"/>
            <a:ext cx="298450" cy="974725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8719" name="Freeform 47"/>
          <p:cNvSpPr>
            <a:spLocks noChangeArrowheads="1"/>
          </p:cNvSpPr>
          <p:nvPr/>
        </p:nvSpPr>
        <p:spPr bwMode="auto">
          <a:xfrm>
            <a:off x="2706688" y="3714750"/>
            <a:ext cx="233362" cy="239713"/>
          </a:xfrm>
          <a:custGeom>
            <a:avLst/>
            <a:gdLst/>
            <a:ahLst/>
            <a:cxnLst>
              <a:cxn ang="0">
                <a:pos x="281" y="0"/>
              </a:cxn>
              <a:cxn ang="0">
                <a:pos x="346" y="580"/>
              </a:cxn>
              <a:cxn ang="0">
                <a:pos x="561" y="417"/>
              </a:cxn>
              <a:cxn ang="0">
                <a:pos x="647" y="324"/>
              </a:cxn>
            </a:cxnLst>
            <a:rect l="0" t="0" r="r" b="b"/>
            <a:pathLst>
              <a:path w="648" h="666">
                <a:moveTo>
                  <a:pt x="281" y="0"/>
                </a:moveTo>
                <a:cubicBezTo>
                  <a:pt x="10" y="66"/>
                  <a:pt x="0" y="665"/>
                  <a:pt x="346" y="580"/>
                </a:cubicBezTo>
                <a:lnTo>
                  <a:pt x="561" y="417"/>
                </a:lnTo>
                <a:lnTo>
                  <a:pt x="647" y="324"/>
                </a:lnTo>
              </a:path>
            </a:pathLst>
          </a:custGeom>
          <a:noFill/>
          <a:ln w="180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8720" name="Line 48"/>
          <p:cNvSpPr>
            <a:spLocks noChangeShapeType="1"/>
          </p:cNvSpPr>
          <p:nvPr/>
        </p:nvSpPr>
        <p:spPr bwMode="auto">
          <a:xfrm flipV="1">
            <a:off x="4724400" y="4300538"/>
            <a:ext cx="1011238" cy="1033462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8721" name="Line 49"/>
          <p:cNvSpPr>
            <a:spLocks noChangeShapeType="1"/>
          </p:cNvSpPr>
          <p:nvPr/>
        </p:nvSpPr>
        <p:spPr bwMode="auto">
          <a:xfrm flipV="1">
            <a:off x="4953000" y="4267200"/>
            <a:ext cx="1676400" cy="1295400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8722" name="Line 50"/>
          <p:cNvSpPr>
            <a:spLocks noChangeShapeType="1"/>
          </p:cNvSpPr>
          <p:nvPr/>
        </p:nvSpPr>
        <p:spPr bwMode="auto">
          <a:xfrm flipH="1" flipV="1">
            <a:off x="7162800" y="4800600"/>
            <a:ext cx="7620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723" name="Line 51"/>
          <p:cNvSpPr>
            <a:spLocks noChangeShapeType="1"/>
          </p:cNvSpPr>
          <p:nvPr/>
        </p:nvSpPr>
        <p:spPr bwMode="auto">
          <a:xfrm flipH="1" flipV="1">
            <a:off x="7391400" y="4648200"/>
            <a:ext cx="685800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724" name="Line 52"/>
          <p:cNvSpPr>
            <a:spLocks noChangeShapeType="1"/>
          </p:cNvSpPr>
          <p:nvPr/>
        </p:nvSpPr>
        <p:spPr bwMode="auto">
          <a:xfrm flipH="1" flipV="1">
            <a:off x="7643813" y="3979863"/>
            <a:ext cx="433387" cy="10493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725" name="Line 53"/>
          <p:cNvSpPr>
            <a:spLocks noChangeShapeType="1"/>
          </p:cNvSpPr>
          <p:nvPr/>
        </p:nvSpPr>
        <p:spPr bwMode="auto">
          <a:xfrm flipV="1">
            <a:off x="7558088" y="3394075"/>
            <a:ext cx="555625" cy="139700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8726" name="Line 54"/>
          <p:cNvSpPr>
            <a:spLocks noChangeShapeType="1"/>
          </p:cNvSpPr>
          <p:nvPr/>
        </p:nvSpPr>
        <p:spPr bwMode="auto">
          <a:xfrm flipH="1">
            <a:off x="7705725" y="2895600"/>
            <a:ext cx="295275" cy="252413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8727" name="Line 55"/>
          <p:cNvSpPr>
            <a:spLocks noChangeShapeType="1"/>
          </p:cNvSpPr>
          <p:nvPr/>
        </p:nvSpPr>
        <p:spPr bwMode="auto">
          <a:xfrm flipH="1">
            <a:off x="7750175" y="2057400"/>
            <a:ext cx="98425" cy="447675"/>
          </a:xfrm>
          <a:prstGeom prst="line">
            <a:avLst/>
          </a:prstGeom>
          <a:noFill/>
          <a:ln w="936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8728" name="Text Box 56"/>
          <p:cNvSpPr txBox="1">
            <a:spLocks noChangeArrowheads="1"/>
          </p:cNvSpPr>
          <p:nvPr/>
        </p:nvSpPr>
        <p:spPr bwMode="auto">
          <a:xfrm>
            <a:off x="1676400" y="2514600"/>
            <a:ext cx="27305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u="sng">
                <a:solidFill>
                  <a:schemeClr val="tx1"/>
                </a:solidFill>
              </a:rPr>
              <a:t>T 9</a:t>
            </a:r>
            <a:endParaRPr lang="en-GB" sz="1200" u="sng">
              <a:solidFill>
                <a:schemeClr val="tx1"/>
              </a:solidFill>
            </a:endParaRPr>
          </a:p>
        </p:txBody>
      </p:sp>
      <p:sp>
        <p:nvSpPr>
          <p:cNvPr id="28729" name="Text Box 57"/>
          <p:cNvSpPr txBox="1">
            <a:spLocks noChangeArrowheads="1"/>
          </p:cNvSpPr>
          <p:nvPr/>
        </p:nvSpPr>
        <p:spPr bwMode="auto">
          <a:xfrm>
            <a:off x="2209800" y="2590800"/>
            <a:ext cx="45720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u="sng">
                <a:solidFill>
                  <a:schemeClr val="tx1"/>
                </a:solidFill>
              </a:rPr>
              <a:t>T 10</a:t>
            </a:r>
            <a:endParaRPr lang="en-GB" sz="1200" u="sng">
              <a:solidFill>
                <a:schemeClr val="tx1"/>
              </a:solidFill>
            </a:endParaRPr>
          </a:p>
        </p:txBody>
      </p:sp>
      <p:sp>
        <p:nvSpPr>
          <p:cNvPr id="28730" name="Text Box 58"/>
          <p:cNvSpPr txBox="1">
            <a:spLocks noChangeArrowheads="1"/>
          </p:cNvSpPr>
          <p:nvPr/>
        </p:nvSpPr>
        <p:spPr bwMode="auto">
          <a:xfrm>
            <a:off x="5562600" y="2590800"/>
            <a:ext cx="38100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u="sng">
                <a:solidFill>
                  <a:schemeClr val="tx1"/>
                </a:solidFill>
              </a:rPr>
              <a:t>T 8</a:t>
            </a:r>
            <a:endParaRPr lang="en-GB" sz="1200" u="sng">
              <a:solidFill>
                <a:schemeClr val="tx1"/>
              </a:solidFill>
            </a:endParaRPr>
          </a:p>
        </p:txBody>
      </p:sp>
      <p:sp>
        <p:nvSpPr>
          <p:cNvPr id="28731" name="Text Box 59"/>
          <p:cNvSpPr txBox="1">
            <a:spLocks noChangeArrowheads="1"/>
          </p:cNvSpPr>
          <p:nvPr/>
        </p:nvSpPr>
        <p:spPr bwMode="auto">
          <a:xfrm>
            <a:off x="6172200" y="2667000"/>
            <a:ext cx="27305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u="sng">
                <a:solidFill>
                  <a:schemeClr val="tx1"/>
                </a:solidFill>
              </a:rPr>
              <a:t>T 9</a:t>
            </a:r>
            <a:endParaRPr lang="en-GB" sz="1200" u="sng">
              <a:solidFill>
                <a:schemeClr val="tx1"/>
              </a:solidFill>
            </a:endParaRPr>
          </a:p>
        </p:txBody>
      </p:sp>
      <p:sp>
        <p:nvSpPr>
          <p:cNvPr id="28732" name="Text Box 60"/>
          <p:cNvSpPr txBox="1">
            <a:spLocks noChangeArrowheads="1"/>
          </p:cNvSpPr>
          <p:nvPr/>
        </p:nvSpPr>
        <p:spPr bwMode="auto">
          <a:xfrm>
            <a:off x="6553200" y="2895600"/>
            <a:ext cx="45720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u="sng">
                <a:solidFill>
                  <a:schemeClr val="tx1"/>
                </a:solidFill>
              </a:rPr>
              <a:t>T 10</a:t>
            </a:r>
            <a:endParaRPr lang="en-GB" sz="1200" u="sng">
              <a:solidFill>
                <a:schemeClr val="tx1"/>
              </a:solidFill>
            </a:endParaRPr>
          </a:p>
        </p:txBody>
      </p:sp>
      <p:sp>
        <p:nvSpPr>
          <p:cNvPr id="28733" name="Text Box 61"/>
          <p:cNvSpPr txBox="1">
            <a:spLocks noChangeArrowheads="1"/>
          </p:cNvSpPr>
          <p:nvPr/>
        </p:nvSpPr>
        <p:spPr bwMode="auto">
          <a:xfrm>
            <a:off x="914400" y="5029200"/>
            <a:ext cx="38100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u="sng">
                <a:solidFill>
                  <a:schemeClr val="tx1"/>
                </a:solidFill>
              </a:rPr>
              <a:t>S 8</a:t>
            </a:r>
            <a:endParaRPr lang="en-GB" sz="1200" u="sng">
              <a:solidFill>
                <a:schemeClr val="tx1"/>
              </a:solidFill>
            </a:endParaRPr>
          </a:p>
        </p:txBody>
      </p:sp>
      <p:sp>
        <p:nvSpPr>
          <p:cNvPr id="28734" name="Text Box 62"/>
          <p:cNvSpPr txBox="1">
            <a:spLocks noChangeArrowheads="1"/>
          </p:cNvSpPr>
          <p:nvPr/>
        </p:nvSpPr>
        <p:spPr bwMode="auto">
          <a:xfrm>
            <a:off x="5486400" y="4953000"/>
            <a:ext cx="38100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u="sng">
                <a:solidFill>
                  <a:srgbClr val="FF0000"/>
                </a:solidFill>
              </a:rPr>
              <a:t>S 8</a:t>
            </a:r>
            <a:endParaRPr lang="en-GB" sz="1200" u="sng">
              <a:solidFill>
                <a:srgbClr val="FF0000"/>
              </a:solidFill>
            </a:endParaRPr>
          </a:p>
        </p:txBody>
      </p:sp>
      <p:sp>
        <p:nvSpPr>
          <p:cNvPr id="28735" name="Line 63"/>
          <p:cNvSpPr>
            <a:spLocks noChangeShapeType="1"/>
          </p:cNvSpPr>
          <p:nvPr/>
        </p:nvSpPr>
        <p:spPr bwMode="auto">
          <a:xfrm>
            <a:off x="5638800" y="5181600"/>
            <a:ext cx="7620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736" name="Text Box 64"/>
          <p:cNvSpPr txBox="1">
            <a:spLocks noChangeArrowheads="1"/>
          </p:cNvSpPr>
          <p:nvPr/>
        </p:nvSpPr>
        <p:spPr bwMode="auto">
          <a:xfrm>
            <a:off x="5105400" y="5867400"/>
            <a:ext cx="12192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FF0000"/>
                </a:solidFill>
              </a:rPr>
              <a:t>S8=subgenitální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FF0000"/>
                </a:solidFill>
              </a:rPr>
              <a:t>  ploténka</a:t>
            </a:r>
            <a:endParaRPr lang="en-GB" sz="1200" u="sng">
              <a:solidFill>
                <a:schemeClr val="tx1"/>
              </a:solidFill>
            </a:endParaRPr>
          </a:p>
        </p:txBody>
      </p:sp>
      <p:sp>
        <p:nvSpPr>
          <p:cNvPr id="28737" name="Text Box 65"/>
          <p:cNvSpPr txBox="1">
            <a:spLocks noChangeArrowheads="1"/>
          </p:cNvSpPr>
          <p:nvPr/>
        </p:nvSpPr>
        <p:spPr bwMode="auto">
          <a:xfrm>
            <a:off x="4876800" y="4876800"/>
            <a:ext cx="38100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u="sng">
                <a:solidFill>
                  <a:srgbClr val="FF0000"/>
                </a:solidFill>
              </a:rPr>
              <a:t>S 7</a:t>
            </a:r>
            <a:endParaRPr lang="en-GB" sz="1200" u="sng">
              <a:solidFill>
                <a:srgbClr val="FF0000"/>
              </a:solidFill>
            </a:endParaRPr>
          </a:p>
        </p:txBody>
      </p:sp>
      <p:sp>
        <p:nvSpPr>
          <p:cNvPr id="28738" name="Text Box 66"/>
          <p:cNvSpPr txBox="1">
            <a:spLocks noChangeArrowheads="1"/>
          </p:cNvSpPr>
          <p:nvPr/>
        </p:nvSpPr>
        <p:spPr bwMode="auto">
          <a:xfrm>
            <a:off x="228600" y="5791200"/>
            <a:ext cx="144780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u="sng">
                <a:solidFill>
                  <a:schemeClr val="tx1"/>
                </a:solidFill>
              </a:rPr>
              <a:t>ductus ejaculatorius</a:t>
            </a:r>
            <a:endParaRPr lang="en-GB" sz="1200" u="sng">
              <a:solidFill>
                <a:schemeClr val="tx1"/>
              </a:solidFill>
            </a:endParaRPr>
          </a:p>
        </p:txBody>
      </p:sp>
      <p:sp>
        <p:nvSpPr>
          <p:cNvPr id="28739" name="Line 67"/>
          <p:cNvSpPr>
            <a:spLocks noChangeShapeType="1"/>
          </p:cNvSpPr>
          <p:nvPr/>
        </p:nvSpPr>
        <p:spPr bwMode="auto">
          <a:xfrm flipH="1">
            <a:off x="1219200" y="4572000"/>
            <a:ext cx="152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740" name="Line 68"/>
          <p:cNvSpPr>
            <a:spLocks noChangeShapeType="1"/>
          </p:cNvSpPr>
          <p:nvPr/>
        </p:nvSpPr>
        <p:spPr bwMode="auto">
          <a:xfrm flipH="1" flipV="1">
            <a:off x="5715000" y="4800600"/>
            <a:ext cx="5334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741" name="Oval 69"/>
          <p:cNvSpPr>
            <a:spLocks noChangeArrowheads="1"/>
          </p:cNvSpPr>
          <p:nvPr/>
        </p:nvSpPr>
        <p:spPr bwMode="auto">
          <a:xfrm>
            <a:off x="457200" y="6172200"/>
            <a:ext cx="457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742" name="Line 70"/>
          <p:cNvSpPr>
            <a:spLocks noChangeShapeType="1"/>
          </p:cNvSpPr>
          <p:nvPr/>
        </p:nvSpPr>
        <p:spPr bwMode="auto">
          <a:xfrm flipH="1">
            <a:off x="990600" y="6400800"/>
            <a:ext cx="11430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743" name="Text Box 71"/>
          <p:cNvSpPr txBox="1">
            <a:spLocks noChangeArrowheads="1"/>
          </p:cNvSpPr>
          <p:nvPr/>
        </p:nvSpPr>
        <p:spPr bwMode="auto">
          <a:xfrm>
            <a:off x="457200" y="6324600"/>
            <a:ext cx="4572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900" b="1" u="sng">
                <a:solidFill>
                  <a:schemeClr val="tx1"/>
                </a:solidFill>
              </a:rPr>
              <a:t>cranium</a:t>
            </a:r>
            <a:endParaRPr lang="en-GB" sz="1200" u="sng">
              <a:solidFill>
                <a:schemeClr val="tx1"/>
              </a:solidFill>
            </a:endParaRPr>
          </a:p>
        </p:txBody>
      </p:sp>
      <p:sp>
        <p:nvSpPr>
          <p:cNvPr id="28744" name="Line 72"/>
          <p:cNvSpPr>
            <a:spLocks noChangeShapeType="1"/>
          </p:cNvSpPr>
          <p:nvPr/>
        </p:nvSpPr>
        <p:spPr bwMode="auto">
          <a:xfrm>
            <a:off x="6019800" y="4876800"/>
            <a:ext cx="533400" cy="1447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745" name="Text Box 73"/>
          <p:cNvSpPr txBox="1">
            <a:spLocks noChangeArrowheads="1"/>
          </p:cNvSpPr>
          <p:nvPr/>
        </p:nvSpPr>
        <p:spPr bwMode="auto">
          <a:xfrm>
            <a:off x="6477000" y="6324600"/>
            <a:ext cx="114300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u="sng">
                <a:solidFill>
                  <a:srgbClr val="FF0000"/>
                </a:solidFill>
              </a:rPr>
              <a:t>genitální atrium</a:t>
            </a:r>
            <a:endParaRPr lang="en-GB" sz="1000">
              <a:solidFill>
                <a:schemeClr val="accent2"/>
              </a:solidFill>
            </a:endParaRPr>
          </a:p>
        </p:txBody>
      </p:sp>
      <p:sp>
        <p:nvSpPr>
          <p:cNvPr id="28746" name="Text Box 74"/>
          <p:cNvSpPr txBox="1">
            <a:spLocks noChangeArrowheads="1"/>
          </p:cNvSpPr>
          <p:nvPr/>
        </p:nvSpPr>
        <p:spPr bwMode="auto">
          <a:xfrm>
            <a:off x="4191000" y="914400"/>
            <a:ext cx="4800600" cy="2079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>
                <a:solidFill>
                  <a:schemeClr val="accent2"/>
                </a:solidFill>
              </a:rPr>
              <a:t>Idealizované samičí</a:t>
            </a:r>
            <a:r>
              <a:rPr lang="en-GB" sz="1400" b="1">
                <a:solidFill>
                  <a:srgbClr val="FF0000"/>
                </a:solidFill>
              </a:rPr>
              <a:t> </a:t>
            </a:r>
            <a:r>
              <a:rPr lang="en-GB" sz="1400" b="1">
                <a:solidFill>
                  <a:schemeClr val="accent2"/>
                </a:solidFill>
              </a:rPr>
              <a:t>pohlavní</a:t>
            </a:r>
            <a:r>
              <a:rPr lang="en-GB" sz="1400" b="1">
                <a:solidFill>
                  <a:srgbClr val="FF0000"/>
                </a:solidFill>
              </a:rPr>
              <a:t> </a:t>
            </a:r>
            <a:r>
              <a:rPr lang="en-GB" sz="1400" b="1">
                <a:solidFill>
                  <a:schemeClr val="accent2"/>
                </a:solidFill>
              </a:rPr>
              <a:t>orgány orthopteroidního typu</a:t>
            </a:r>
            <a:endParaRPr lang="en-GB" sz="1400" b="1">
              <a:solidFill>
                <a:schemeClr val="tx1"/>
              </a:solidFill>
            </a:endParaRPr>
          </a:p>
        </p:txBody>
      </p:sp>
      <p:sp>
        <p:nvSpPr>
          <p:cNvPr id="28747" name="Text Box 75"/>
          <p:cNvSpPr txBox="1">
            <a:spLocks noChangeArrowheads="1"/>
          </p:cNvSpPr>
          <p:nvPr/>
        </p:nvSpPr>
        <p:spPr bwMode="auto">
          <a:xfrm>
            <a:off x="3276600" y="5943600"/>
            <a:ext cx="144780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u="sng">
                <a:solidFill>
                  <a:schemeClr val="tx1"/>
                </a:solidFill>
              </a:rPr>
              <a:t>oviductus communis</a:t>
            </a:r>
            <a:endParaRPr lang="en-GB" sz="1200" u="sng">
              <a:solidFill>
                <a:schemeClr val="tx1"/>
              </a:solidFill>
            </a:endParaRPr>
          </a:p>
        </p:txBody>
      </p:sp>
      <p:sp>
        <p:nvSpPr>
          <p:cNvPr id="28748" name="Line 76"/>
          <p:cNvSpPr>
            <a:spLocks noChangeShapeType="1"/>
          </p:cNvSpPr>
          <p:nvPr/>
        </p:nvSpPr>
        <p:spPr bwMode="auto">
          <a:xfrm>
            <a:off x="4419600" y="4191000"/>
            <a:ext cx="1143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749" name="Line 77"/>
          <p:cNvSpPr>
            <a:spLocks noChangeShapeType="1"/>
          </p:cNvSpPr>
          <p:nvPr/>
        </p:nvSpPr>
        <p:spPr bwMode="auto">
          <a:xfrm flipH="1">
            <a:off x="3429000" y="4267200"/>
            <a:ext cx="1219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750" name="Oval 78"/>
          <p:cNvSpPr>
            <a:spLocks noChangeArrowheads="1"/>
          </p:cNvSpPr>
          <p:nvPr/>
        </p:nvSpPr>
        <p:spPr bwMode="auto">
          <a:xfrm>
            <a:off x="5562600" y="4648200"/>
            <a:ext cx="152400" cy="152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751" name="Line 79"/>
          <p:cNvSpPr>
            <a:spLocks noChangeShapeType="1"/>
          </p:cNvSpPr>
          <p:nvPr/>
        </p:nvSpPr>
        <p:spPr bwMode="auto">
          <a:xfrm flipH="1">
            <a:off x="3276600" y="2416175"/>
            <a:ext cx="581025" cy="479425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8752" name="Text Box 80"/>
          <p:cNvSpPr txBox="1">
            <a:spLocks noChangeArrowheads="1"/>
          </p:cNvSpPr>
          <p:nvPr/>
        </p:nvSpPr>
        <p:spPr bwMode="auto">
          <a:xfrm>
            <a:off x="3733800" y="2286000"/>
            <a:ext cx="1036638" cy="1793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u="sng">
                <a:solidFill>
                  <a:srgbClr val="993300"/>
                </a:solidFill>
              </a:rPr>
              <a:t>T 11=epiproct</a:t>
            </a:r>
          </a:p>
        </p:txBody>
      </p:sp>
      <p:sp>
        <p:nvSpPr>
          <p:cNvPr id="28753" name="Line 81"/>
          <p:cNvSpPr>
            <a:spLocks noChangeShapeType="1"/>
          </p:cNvSpPr>
          <p:nvPr/>
        </p:nvSpPr>
        <p:spPr bwMode="auto">
          <a:xfrm flipV="1">
            <a:off x="7740650" y="3094038"/>
            <a:ext cx="633413" cy="263525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8754" name="Text Box 82"/>
          <p:cNvSpPr txBox="1">
            <a:spLocks noChangeArrowheads="1"/>
          </p:cNvSpPr>
          <p:nvPr/>
        </p:nvSpPr>
        <p:spPr bwMode="auto">
          <a:xfrm>
            <a:off x="8316913" y="2997200"/>
            <a:ext cx="366712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u="sng">
                <a:solidFill>
                  <a:srgbClr val="993300"/>
                </a:solidFill>
              </a:rPr>
              <a:t>anus</a:t>
            </a:r>
            <a:endParaRPr lang="en-GB" sz="1200" u="sng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936625"/>
          </a:xfrm>
        </p:spPr>
        <p:txBody>
          <a:bodyPr/>
          <a:lstStyle/>
          <a:p>
            <a:r>
              <a:rPr lang="cs-CZ" sz="4000" b="1" dirty="0" smtClean="0"/>
              <a:t>Vnitřní </a:t>
            </a:r>
            <a:r>
              <a:rPr lang="cs-CZ" sz="4000" b="1" dirty="0" smtClean="0"/>
              <a:t>oplození</a:t>
            </a:r>
          </a:p>
        </p:txBody>
      </p:sp>
      <p:sp>
        <p:nvSpPr>
          <p:cNvPr id="55299" name="Zástupný symbol pro obsah 2"/>
          <p:cNvSpPr>
            <a:spLocks noGrp="1"/>
          </p:cNvSpPr>
          <p:nvPr>
            <p:ph idx="1"/>
          </p:nvPr>
        </p:nvSpPr>
        <p:spPr>
          <a:xfrm>
            <a:off x="179388" y="1052513"/>
            <a:ext cx="8677275" cy="2160587"/>
          </a:xfrm>
        </p:spPr>
        <p:txBody>
          <a:bodyPr>
            <a:normAutofit fontScale="92500" lnSpcReduction="10000"/>
          </a:bodyPr>
          <a:lstStyle/>
          <a:p>
            <a:r>
              <a:rPr lang="cs-CZ" sz="2400" b="1" smtClean="0"/>
              <a:t>a) nepřímý přenos spermatu</a:t>
            </a:r>
          </a:p>
          <a:p>
            <a:pPr lvl="1"/>
            <a:r>
              <a:rPr lang="cs-CZ" sz="2000" smtClean="0"/>
              <a:t>prostřednictvím spermatoforu kladeného na substrát nebo vlákno</a:t>
            </a:r>
          </a:p>
          <a:p>
            <a:pPr lvl="1"/>
            <a:r>
              <a:rPr lang="cs-CZ" sz="2000" smtClean="0"/>
              <a:t>jen u Collembola, Diplura, Archaeognatha a Zygentoma (= u skupin se skrytým způsobem života v relativně vlhkém prostředí, aktivních v noci/ za soumraku/ za vlhkých dní)</a:t>
            </a:r>
          </a:p>
          <a:p>
            <a:pPr lvl="1"/>
            <a:r>
              <a:rPr lang="cs-CZ" sz="2000" smtClean="0"/>
              <a:t>někdy spojeno s charakteristickým chováním (Collembola: Sminthuridae, Archaeognatha, Zygentoma)</a:t>
            </a:r>
          </a:p>
        </p:txBody>
      </p:sp>
      <p:sp>
        <p:nvSpPr>
          <p:cNvPr id="55300" name="Text Box 6"/>
          <p:cNvSpPr txBox="1">
            <a:spLocks noChangeArrowheads="1"/>
          </p:cNvSpPr>
          <p:nvPr/>
        </p:nvSpPr>
        <p:spPr bwMode="auto">
          <a:xfrm>
            <a:off x="0" y="6553200"/>
            <a:ext cx="1041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1"/>
              <a:t>Pinot 1976</a:t>
            </a:r>
          </a:p>
        </p:txBody>
      </p:sp>
      <p:pic>
        <p:nvPicPr>
          <p:cNvPr id="55301" name="Obrázek 7" descr="Biology of Springtails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463"/>
            <a:ext cx="4267200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Obrázek 8" descr="Sminthurides-aquaticus-20120812-Eddie-Nurcombe-UK-England-Mowbra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3263" y="3789363"/>
            <a:ext cx="3360737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3" name="Text Box 6"/>
          <p:cNvSpPr txBox="1">
            <a:spLocks noChangeArrowheads="1"/>
          </p:cNvSpPr>
          <p:nvPr/>
        </p:nvSpPr>
        <p:spPr bwMode="auto">
          <a:xfrm>
            <a:off x="6918325" y="6550025"/>
            <a:ext cx="2225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1"/>
              <a:t>http://www.collembola.org</a:t>
            </a:r>
          </a:p>
        </p:txBody>
      </p:sp>
      <p:pic>
        <p:nvPicPr>
          <p:cNvPr id="55304" name="Obrázek 12" descr="Collembola-spermatophore-20071016-Philippe-Lebeaux-France-Francheville-l.jpg"/>
          <p:cNvPicPr>
            <a:picLocks noChangeAspect="1"/>
          </p:cNvPicPr>
          <p:nvPr/>
        </p:nvPicPr>
        <p:blipFill>
          <a:blip r:embed="rId4" cstate="print"/>
          <a:srcRect l="19289" t="5901" r="58269" b="37399"/>
          <a:stretch>
            <a:fillRect/>
          </a:stretch>
        </p:blipFill>
        <p:spPr bwMode="auto">
          <a:xfrm>
            <a:off x="4211638" y="3789363"/>
            <a:ext cx="13684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36625"/>
          </a:xfrm>
        </p:spPr>
        <p:txBody>
          <a:bodyPr/>
          <a:lstStyle/>
          <a:p>
            <a:r>
              <a:rPr lang="cs-CZ" sz="4000" b="1" dirty="0" smtClean="0"/>
              <a:t>Vnitřní </a:t>
            </a:r>
            <a:r>
              <a:rPr lang="cs-CZ" sz="4000" b="1" dirty="0" smtClean="0"/>
              <a:t>oplození</a:t>
            </a:r>
            <a:endParaRPr lang="cs-CZ" sz="2800" b="1" dirty="0" smtClean="0"/>
          </a:p>
        </p:txBody>
      </p:sp>
      <p:sp>
        <p:nvSpPr>
          <p:cNvPr id="56323" name="Zástupný symbol pro obsah 2"/>
          <p:cNvSpPr>
            <a:spLocks noGrp="1"/>
          </p:cNvSpPr>
          <p:nvPr>
            <p:ph idx="1"/>
          </p:nvPr>
        </p:nvSpPr>
        <p:spPr>
          <a:xfrm>
            <a:off x="179388" y="1052513"/>
            <a:ext cx="8677275" cy="2160587"/>
          </a:xfrm>
        </p:spPr>
        <p:txBody>
          <a:bodyPr>
            <a:normAutofit fontScale="92500" lnSpcReduction="10000"/>
          </a:bodyPr>
          <a:lstStyle/>
          <a:p>
            <a:r>
              <a:rPr lang="cs-CZ" sz="2400" b="1" smtClean="0"/>
              <a:t>a) nepřímý přenos spermatu</a:t>
            </a:r>
          </a:p>
          <a:p>
            <a:pPr lvl="1"/>
            <a:r>
              <a:rPr lang="cs-CZ" sz="2000" smtClean="0"/>
              <a:t>prostřednictvím spermatoforu kladeného na substrát nebo vlákno</a:t>
            </a:r>
          </a:p>
          <a:p>
            <a:pPr lvl="1"/>
            <a:r>
              <a:rPr lang="cs-CZ" sz="2000" smtClean="0"/>
              <a:t>jen u Collembola, Diplura, Archaeognatha a Zygentoma (= u skupin se skrytým způsobem života v relativně vlhkém prostředí, aktivní v noci/ za soumraku/ za vlhkých dní)</a:t>
            </a:r>
          </a:p>
          <a:p>
            <a:pPr lvl="1"/>
            <a:r>
              <a:rPr lang="cs-CZ" sz="2000" smtClean="0"/>
              <a:t>někdy spojeno s charakteristickým chováním (Collembola: Sminthuridae, Archaeognatha, Zygentoma)</a:t>
            </a:r>
          </a:p>
        </p:txBody>
      </p:sp>
      <p:pic>
        <p:nvPicPr>
          <p:cNvPr id="5632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3573463"/>
            <a:ext cx="5689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Text Box 6"/>
          <p:cNvSpPr txBox="1">
            <a:spLocks noChangeArrowheads="1"/>
          </p:cNvSpPr>
          <p:nvPr/>
        </p:nvSpPr>
        <p:spPr bwMode="auto">
          <a:xfrm>
            <a:off x="8043863" y="6553200"/>
            <a:ext cx="1100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1"/>
              <a:t>Sturm 2009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36625"/>
          </a:xfrm>
        </p:spPr>
        <p:txBody>
          <a:bodyPr/>
          <a:lstStyle/>
          <a:p>
            <a:r>
              <a:rPr lang="cs-CZ" sz="4000" b="1" dirty="0" smtClean="0"/>
              <a:t>Vnitřní </a:t>
            </a:r>
            <a:r>
              <a:rPr lang="cs-CZ" sz="4000" b="1" dirty="0" smtClean="0"/>
              <a:t>oplození</a:t>
            </a:r>
            <a:endParaRPr lang="cs-CZ" sz="2800" b="1" dirty="0" smtClean="0"/>
          </a:p>
        </p:txBody>
      </p:sp>
      <p:sp>
        <p:nvSpPr>
          <p:cNvPr id="57347" name="Zástupný symbol pro obsah 2"/>
          <p:cNvSpPr>
            <a:spLocks noGrp="1"/>
          </p:cNvSpPr>
          <p:nvPr>
            <p:ph idx="1"/>
          </p:nvPr>
        </p:nvSpPr>
        <p:spPr>
          <a:xfrm>
            <a:off x="0" y="1341438"/>
            <a:ext cx="2808288" cy="2159000"/>
          </a:xfrm>
        </p:spPr>
        <p:txBody>
          <a:bodyPr>
            <a:normAutofit fontScale="92500" lnSpcReduction="20000"/>
          </a:bodyPr>
          <a:lstStyle/>
          <a:p>
            <a:r>
              <a:rPr lang="cs-CZ" sz="2400" b="1" dirty="0" smtClean="0"/>
              <a:t>b) přímý přenos spermatu</a:t>
            </a:r>
          </a:p>
          <a:p>
            <a:pPr lvl="1"/>
            <a:r>
              <a:rPr lang="cs-CZ" sz="2000" dirty="0" smtClean="0"/>
              <a:t>přechodný případ: kopulace prostřednictvím sekundárního pohlavního orgánu  u </a:t>
            </a:r>
            <a:r>
              <a:rPr lang="cs-CZ" sz="2000" dirty="0" err="1" smtClean="0"/>
              <a:t>Odonata</a:t>
            </a:r>
            <a:r>
              <a:rPr lang="cs-CZ" sz="2000" dirty="0" smtClean="0"/>
              <a:t> </a:t>
            </a:r>
          </a:p>
        </p:txBody>
      </p:sp>
      <p:pic>
        <p:nvPicPr>
          <p:cNvPr id="57348" name="Obrázek 7" descr="Fig3-6.jpg"/>
          <p:cNvPicPr>
            <a:picLocks noChangeAspect="1"/>
          </p:cNvPicPr>
          <p:nvPr/>
        </p:nvPicPr>
        <p:blipFill>
          <a:blip r:embed="rId2" cstate="print"/>
          <a:srcRect l="10190" r="13635" b="24078"/>
          <a:stretch>
            <a:fillRect/>
          </a:stretch>
        </p:blipFill>
        <p:spPr bwMode="auto">
          <a:xfrm>
            <a:off x="3008313" y="954088"/>
            <a:ext cx="6135687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Text Box 6"/>
          <p:cNvSpPr txBox="1">
            <a:spLocks noChangeArrowheads="1"/>
          </p:cNvSpPr>
          <p:nvPr/>
        </p:nvSpPr>
        <p:spPr bwMode="auto">
          <a:xfrm>
            <a:off x="7894638" y="6550025"/>
            <a:ext cx="12493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1"/>
              <a:t>Heming 2003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1619250" y="0"/>
            <a:ext cx="578167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600" b="1" dirty="0" smtClean="0"/>
              <a:t>Řád ODONATA </a:t>
            </a:r>
            <a:r>
              <a:rPr lang="cs-CZ" sz="3600" b="1" dirty="0" smtClean="0"/>
              <a:t>(vážky) - </a:t>
            </a:r>
            <a:r>
              <a:rPr lang="cs-CZ" sz="3600" b="1" dirty="0" smtClean="0"/>
              <a:t>kopulace</a:t>
            </a:r>
          </a:p>
        </p:txBody>
      </p:sp>
      <p:pic>
        <p:nvPicPr>
          <p:cNvPr id="25603" name="Obrázek 8" descr="24015-004-aff2e52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25" y="1916113"/>
            <a:ext cx="9045575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395288" y="981075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cs-CZ" sz="2000"/>
              <a:t> tandemový let, kopulační řetězec</a:t>
            </a:r>
          </a:p>
          <a:p>
            <a:pPr>
              <a:buFontTx/>
              <a:buChar char="•"/>
            </a:pPr>
            <a:r>
              <a:rPr lang="cs-CZ" sz="2000"/>
              <a:t> kompetice samců, teritoriální chování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179388" y="0"/>
            <a:ext cx="3887787" cy="1143000"/>
          </a:xfrm>
        </p:spPr>
        <p:txBody>
          <a:bodyPr/>
          <a:lstStyle/>
          <a:p>
            <a:pPr algn="l" eaLnBrk="1" hangingPunct="1"/>
            <a:r>
              <a:rPr lang="cs-CZ" sz="2800" b="1" smtClean="0">
                <a:latin typeface="Arial" charset="0"/>
              </a:rPr>
              <a:t>Průběh rozmnožování</a:t>
            </a:r>
          </a:p>
        </p:txBody>
      </p:sp>
      <p:pic>
        <p:nvPicPr>
          <p:cNvPr id="26627" name="Picture 4" descr="kopulace zygopte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975"/>
            <a:ext cx="4452938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kopulace anisopte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2163" y="188913"/>
            <a:ext cx="4541837" cy="641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9"/>
          <p:cNvSpPr txBox="1">
            <a:spLocks noChangeArrowheads="1"/>
          </p:cNvSpPr>
          <p:nvPr/>
        </p:nvSpPr>
        <p:spPr bwMode="auto">
          <a:xfrm>
            <a:off x="7324725" y="6550025"/>
            <a:ext cx="1568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i="1"/>
              <a:t>Hanel</a:t>
            </a:r>
            <a:r>
              <a:rPr lang="cs-CZ" sz="1200" i="1">
                <a:latin typeface="Calibri" pitchFamily="34" charset="0"/>
              </a:rPr>
              <a:t> </a:t>
            </a:r>
            <a:r>
              <a:rPr lang="en-US" sz="1200" i="1">
                <a:latin typeface="Calibri" pitchFamily="34" charset="0"/>
              </a:rPr>
              <a:t>&amp;</a:t>
            </a:r>
            <a:r>
              <a:rPr lang="cs-CZ" sz="1200" i="1"/>
              <a:t> Zelený</a:t>
            </a:r>
            <a:r>
              <a:rPr lang="cs-CZ" sz="1200" i="1">
                <a:latin typeface="Calibri" pitchFamily="34" charset="0"/>
              </a:rPr>
              <a:t> 200</a:t>
            </a:r>
            <a:r>
              <a:rPr lang="cs-CZ" sz="1200" i="1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2916238" y="0"/>
            <a:ext cx="6227762" cy="1143000"/>
          </a:xfrm>
        </p:spPr>
        <p:txBody>
          <a:bodyPr/>
          <a:lstStyle/>
          <a:p>
            <a:pPr eaLnBrk="1" hangingPunct="1"/>
            <a:r>
              <a:rPr lang="cs-CZ" sz="3600" b="1" smtClean="0"/>
              <a:t>Řád ODONATA - abdomen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3419475" y="908050"/>
            <a:ext cx="5400675" cy="1470025"/>
          </a:xfrm>
        </p:spPr>
        <p:txBody>
          <a:bodyPr/>
          <a:lstStyle/>
          <a:p>
            <a:pPr eaLnBrk="1" hangingPunct="1"/>
            <a:r>
              <a:rPr lang="cs-CZ" sz="2400" smtClean="0"/>
              <a:t>samci: sekundární samčí kopulační orgány na 2. a 3. článku</a:t>
            </a:r>
          </a:p>
          <a:p>
            <a:pPr eaLnBrk="1" hangingPunct="1"/>
            <a:endParaRPr lang="cs-CZ" sz="2400" smtClean="0"/>
          </a:p>
        </p:txBody>
      </p:sp>
      <p:pic>
        <p:nvPicPr>
          <p:cNvPr id="19460" name="Obrázek 5" descr="Evolution of the Insects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3205163" cy="668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3132138" y="6237288"/>
            <a:ext cx="1601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i="1">
                <a:latin typeface="Calibri" pitchFamily="34" charset="0"/>
              </a:rPr>
              <a:t>Grimaldi </a:t>
            </a:r>
            <a:r>
              <a:rPr lang="en-US" sz="1200" i="1">
                <a:latin typeface="Calibri" pitchFamily="34" charset="0"/>
              </a:rPr>
              <a:t>&amp; </a:t>
            </a:r>
            <a:r>
              <a:rPr lang="cs-CZ" sz="1200" i="1">
                <a:latin typeface="Calibri" pitchFamily="34" charset="0"/>
              </a:rPr>
              <a:t>Engel 2005</a:t>
            </a:r>
            <a:endParaRPr lang="cs-CZ" sz="1200" i="1"/>
          </a:p>
          <a:p>
            <a:r>
              <a:rPr lang="cs-CZ" sz="1200" i="1"/>
              <a:t>Hanel </a:t>
            </a:r>
            <a:r>
              <a:rPr lang="en-US" sz="1200" i="1"/>
              <a:t>&amp; </a:t>
            </a:r>
            <a:r>
              <a:rPr lang="cs-CZ" sz="1200" i="1"/>
              <a:t>Zelený 2000</a:t>
            </a:r>
          </a:p>
        </p:txBody>
      </p:sp>
      <p:pic>
        <p:nvPicPr>
          <p:cNvPr id="19462" name="Picture 8" descr="prim genit"/>
          <p:cNvPicPr>
            <a:picLocks noChangeAspect="1" noChangeArrowheads="1"/>
          </p:cNvPicPr>
          <p:nvPr/>
        </p:nvPicPr>
        <p:blipFill>
          <a:blip r:embed="rId3" cstate="print"/>
          <a:srcRect r="43219" b="23354"/>
          <a:stretch>
            <a:fillRect/>
          </a:stretch>
        </p:blipFill>
        <p:spPr bwMode="auto">
          <a:xfrm>
            <a:off x="3132138" y="1989138"/>
            <a:ext cx="352266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9" descr="sek genit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9663" y="1628775"/>
            <a:ext cx="2954337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Vážky - Odonata</a:t>
            </a:r>
          </a:p>
        </p:txBody>
      </p:sp>
      <p:pic>
        <p:nvPicPr>
          <p:cNvPr id="20483" name="Picture 7" descr="prim genit"/>
          <p:cNvPicPr>
            <a:picLocks noChangeAspect="1" noChangeArrowheads="1"/>
          </p:cNvPicPr>
          <p:nvPr/>
        </p:nvPicPr>
        <p:blipFill>
          <a:blip r:embed="rId2" cstate="print"/>
          <a:srcRect b="61784"/>
          <a:stretch>
            <a:fillRect/>
          </a:stretch>
        </p:blipFill>
        <p:spPr bwMode="auto">
          <a:xfrm>
            <a:off x="250825" y="1412875"/>
            <a:ext cx="821531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7" descr="prim genit"/>
          <p:cNvPicPr>
            <a:picLocks noChangeAspect="1" noChangeArrowheads="1"/>
          </p:cNvPicPr>
          <p:nvPr/>
        </p:nvPicPr>
        <p:blipFill>
          <a:blip r:embed="rId2" cstate="print"/>
          <a:srcRect t="37349" b="23354"/>
          <a:stretch>
            <a:fillRect/>
          </a:stretch>
        </p:blipFill>
        <p:spPr bwMode="auto">
          <a:xfrm>
            <a:off x="323850" y="4292600"/>
            <a:ext cx="812958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ovéPole 5"/>
          <p:cNvSpPr txBox="1">
            <a:spLocks noChangeArrowheads="1"/>
          </p:cNvSpPr>
          <p:nvPr/>
        </p:nvSpPr>
        <p:spPr bwMode="auto">
          <a:xfrm>
            <a:off x="323850" y="1052513"/>
            <a:ext cx="1222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Zygoptera</a:t>
            </a:r>
          </a:p>
        </p:txBody>
      </p:sp>
      <p:sp>
        <p:nvSpPr>
          <p:cNvPr id="20486" name="TextovéPole 6"/>
          <p:cNvSpPr txBox="1">
            <a:spLocks noChangeArrowheads="1"/>
          </p:cNvSpPr>
          <p:nvPr/>
        </p:nvSpPr>
        <p:spPr bwMode="auto">
          <a:xfrm>
            <a:off x="323850" y="3860800"/>
            <a:ext cx="115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Epiprocta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388</Words>
  <Application>Microsoft Office PowerPoint</Application>
  <PresentationFormat>Předvádění na obrazovce (4:3)</PresentationFormat>
  <Paragraphs>111</Paragraphs>
  <Slides>15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Snímek 1</vt:lpstr>
      <vt:lpstr>Snímek 2</vt:lpstr>
      <vt:lpstr>Vnitřní oplození</vt:lpstr>
      <vt:lpstr>Vnitřní oplození</vt:lpstr>
      <vt:lpstr>Vnitřní oplození</vt:lpstr>
      <vt:lpstr>Řád ODONATA (vážky) - kopulace</vt:lpstr>
      <vt:lpstr>Průběh rozmnožování</vt:lpstr>
      <vt:lpstr>Řád ODONATA - abdomen</vt:lpstr>
      <vt:lpstr>Vážky - Odonata</vt:lpstr>
      <vt:lpstr>Vnitřní oplození</vt:lpstr>
      <vt:lpstr>Snímek 11</vt:lpstr>
      <vt:lpstr>HEMIPTERA CICADOMORPHA (křísi) </vt:lpstr>
      <vt:lpstr>Coleoptera (brouci), Elateridae - kovaříci</vt:lpstr>
      <vt:lpstr>Diptera (Sarcophagidae, masařka) - hypopygium</vt:lpstr>
      <vt:lpstr>Diptera (Sarcophagidae, masařka)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Malenovsky</dc:creator>
  <cp:lastModifiedBy>Malenovsky</cp:lastModifiedBy>
  <cp:revision>20</cp:revision>
  <dcterms:created xsi:type="dcterms:W3CDTF">2014-04-01T07:16:11Z</dcterms:created>
  <dcterms:modified xsi:type="dcterms:W3CDTF">2014-04-01T11:46:59Z</dcterms:modified>
</cp:coreProperties>
</file>