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7" r:id="rId2"/>
    <p:sldId id="329" r:id="rId3"/>
    <p:sldId id="280" r:id="rId4"/>
    <p:sldId id="281" r:id="rId5"/>
    <p:sldId id="282" r:id="rId6"/>
    <p:sldId id="283" r:id="rId7"/>
    <p:sldId id="285" r:id="rId8"/>
    <p:sldId id="287" r:id="rId9"/>
    <p:sldId id="286" r:id="rId10"/>
    <p:sldId id="284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4" r:id="rId27"/>
    <p:sldId id="305" r:id="rId28"/>
    <p:sldId id="306" r:id="rId29"/>
    <p:sldId id="307" r:id="rId30"/>
    <p:sldId id="308" r:id="rId31"/>
    <p:sldId id="309" r:id="rId32"/>
    <p:sldId id="303" r:id="rId33"/>
    <p:sldId id="310" r:id="rId34"/>
    <p:sldId id="311" r:id="rId35"/>
    <p:sldId id="313" r:id="rId36"/>
    <p:sldId id="316" r:id="rId37"/>
    <p:sldId id="317" r:id="rId38"/>
    <p:sldId id="318" r:id="rId39"/>
    <p:sldId id="319" r:id="rId40"/>
    <p:sldId id="314" r:id="rId41"/>
    <p:sldId id="315" r:id="rId42"/>
    <p:sldId id="312" r:id="rId43"/>
    <p:sldId id="320" r:id="rId44"/>
    <p:sldId id="321" r:id="rId45"/>
    <p:sldId id="322" r:id="rId46"/>
    <p:sldId id="323" r:id="rId47"/>
    <p:sldId id="324" r:id="rId48"/>
    <p:sldId id="325" r:id="rId49"/>
    <p:sldId id="326" r:id="rId50"/>
    <p:sldId id="327" r:id="rId51"/>
    <p:sldId id="328" r:id="rId5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566" y="-8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image" Target="../media/image4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png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image" Target="../media/image53.png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image" Target="../media/image5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image" Target="../media/image63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9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3.3.2014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3.3.2014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3.3.2014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3.3.2014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3.3.2014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tsoft.cz/" TargetMode="External"/><Relationship Id="rId2" Type="http://schemas.openxmlformats.org/officeDocument/2006/relationships/hyperlink" Target="http://www.statsoft.com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s://inet.muni.cz/app/soft/licence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23.bin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4" Type="http://schemas.openxmlformats.org/officeDocument/2006/relationships/oleObject" Target="../embeddings/oleObject2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7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8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83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11560" y="972017"/>
            <a:ext cx="7772400" cy="584775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3. </a:t>
            </a:r>
            <a:r>
              <a:rPr lang="cs-CZ" sz="3200" dirty="0" err="1" smtClean="0">
                <a:solidFill>
                  <a:schemeClr val="accent1"/>
                </a:solidFill>
                <a:latin typeface="Arial" pitchFamily="34" charset="0"/>
              </a:rPr>
              <a:t>Statistica</a:t>
            </a:r>
            <a:endParaRPr lang="cs-CZ" sz="3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Otevření a ukládání souborů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91840"/>
            <a:ext cx="3322712" cy="4525963"/>
          </a:xfrm>
        </p:spPr>
        <p:txBody>
          <a:bodyPr/>
          <a:lstStyle/>
          <a:p>
            <a:r>
              <a:rPr lang="cs-CZ" sz="2000" dirty="0" err="1" smtClean="0"/>
              <a:t>Statistica</a:t>
            </a:r>
            <a:r>
              <a:rPr lang="cs-CZ" sz="2000" dirty="0" smtClean="0"/>
              <a:t> podporuje načítání a ukládání řady typů souborů</a:t>
            </a:r>
          </a:p>
          <a:p>
            <a:pPr lvl="1">
              <a:buFontTx/>
              <a:buChar char="•"/>
            </a:pPr>
            <a:r>
              <a:rPr lang="cs-CZ" sz="2000" dirty="0" smtClean="0"/>
              <a:t>XLS</a:t>
            </a:r>
          </a:p>
          <a:p>
            <a:pPr lvl="1">
              <a:buFontTx/>
              <a:buChar char="•"/>
            </a:pPr>
            <a:r>
              <a:rPr lang="cs-CZ" sz="2000" dirty="0" smtClean="0"/>
              <a:t>XLSX</a:t>
            </a:r>
          </a:p>
          <a:p>
            <a:pPr lvl="1">
              <a:buFontTx/>
              <a:buChar char="•"/>
            </a:pPr>
            <a:r>
              <a:rPr lang="cs-CZ" sz="2000" dirty="0" smtClean="0"/>
              <a:t>Textové soubory </a:t>
            </a:r>
          </a:p>
          <a:p>
            <a:pPr lvl="1">
              <a:buFontTx/>
              <a:buChar char="•"/>
            </a:pPr>
            <a:r>
              <a:rPr lang="cs-CZ" sz="2000" dirty="0" smtClean="0"/>
              <a:t>DBF soubory</a:t>
            </a:r>
          </a:p>
          <a:p>
            <a:pPr lvl="1">
              <a:buFontTx/>
              <a:buChar char="•"/>
            </a:pPr>
            <a:r>
              <a:rPr lang="cs-CZ" sz="2000" dirty="0" smtClean="0"/>
              <a:t>SPSS</a:t>
            </a:r>
          </a:p>
          <a:p>
            <a:pPr lvl="1">
              <a:buFontTx/>
              <a:buChar char="•"/>
            </a:pPr>
            <a:r>
              <a:rPr lang="cs-CZ" sz="2000" dirty="0" smtClean="0"/>
              <a:t>HTML</a:t>
            </a:r>
          </a:p>
          <a:p>
            <a:pPr lvl="1">
              <a:buFontTx/>
              <a:buChar char="•"/>
            </a:pPr>
            <a:r>
              <a:rPr lang="cs-CZ" sz="2000" dirty="0" smtClean="0"/>
              <a:t>RTF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8390" y="1700808"/>
          <a:ext cx="4464050" cy="4256088"/>
        </p:xfrm>
        <a:graphic>
          <a:graphicData uri="http://schemas.openxmlformats.org/presentationml/2006/ole">
            <p:oleObj spid="_x0000_s53250" name="Image" r:id="rId3" imgW="7098413" imgH="6768254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dat z Excelu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133624"/>
            <a:ext cx="27336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750" y="1557362"/>
            <a:ext cx="305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Všechny listy do Workbooku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3760566">
            <a:off x="594518" y="213600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9750" y="3500462"/>
            <a:ext cx="271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Jeden list jako datový list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8684551">
            <a:off x="899318" y="306945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2133624"/>
            <a:ext cx="19716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95738" y="1549424"/>
            <a:ext cx="234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Výběr listu pro import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3779550">
            <a:off x="4355307" y="220426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3"/>
          <p:cNvSpPr>
            <a:spLocks noChangeArrowheads="1"/>
          </p:cNvSpPr>
          <p:nvPr/>
        </p:nvSpPr>
        <p:spPr bwMode="auto">
          <a:xfrm rot="10800000">
            <a:off x="3635375" y="2492399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4149749"/>
            <a:ext cx="32289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AutoShape 15"/>
          <p:cNvSpPr>
            <a:spLocks noChangeArrowheads="1"/>
          </p:cNvSpPr>
          <p:nvPr/>
        </p:nvSpPr>
        <p:spPr bwMode="auto">
          <a:xfrm rot="14243980">
            <a:off x="5760244" y="3464743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588125" y="2800374"/>
            <a:ext cx="21605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Které řádky a sloupce načíst z listu Excelu</a:t>
            </a:r>
          </a:p>
        </p:txBody>
      </p:sp>
      <p:sp>
        <p:nvSpPr>
          <p:cNvPr id="15" name="AutoShape 17"/>
          <p:cNvSpPr>
            <a:spLocks noChangeArrowheads="1"/>
          </p:cNvSpPr>
          <p:nvPr/>
        </p:nvSpPr>
        <p:spPr bwMode="auto">
          <a:xfrm rot="7151646">
            <a:off x="6500813" y="4133874"/>
            <a:ext cx="1073150" cy="254000"/>
          </a:xfrm>
          <a:prstGeom prst="rightArrow">
            <a:avLst>
              <a:gd name="adj1" fmla="val 50000"/>
              <a:gd name="adj2" fmla="val 10562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395288" y="5046687"/>
            <a:ext cx="38163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Načtení názvů proměnných (první načítaný řádek Ecelu), názvů řádků (první načítaný sloupec Excelu) a formátování buněk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>
            <a:off x="4140200" y="5551512"/>
            <a:ext cx="1073150" cy="254000"/>
          </a:xfrm>
          <a:prstGeom prst="rightArrow">
            <a:avLst>
              <a:gd name="adj1" fmla="val 50000"/>
              <a:gd name="adj2" fmla="val 10562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20"/>
          <p:cNvSpPr>
            <a:spLocks noChangeArrowheads="1"/>
          </p:cNvSpPr>
          <p:nvPr/>
        </p:nvSpPr>
        <p:spPr bwMode="auto">
          <a:xfrm rot="10800000">
            <a:off x="8172450" y="4292624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dat z textového souboru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256222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536" y="134076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 Načíst jako datový list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8684551">
            <a:off x="899318" y="3285803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3043255">
            <a:off x="405783" y="1895788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23850" y="3645371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 Načíst jako report (výstupní textový soubor)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161" y="1844253"/>
            <a:ext cx="2085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 rot="10800000">
            <a:off x="2987824" y="2203647"/>
            <a:ext cx="504055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1018" y="3220045"/>
            <a:ext cx="2865438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3"/>
          <p:cNvSpPr>
            <a:spLocks noChangeArrowheads="1"/>
          </p:cNvSpPr>
          <p:nvPr/>
        </p:nvSpPr>
        <p:spPr bwMode="auto">
          <a:xfrm rot="13325527">
            <a:off x="5465998" y="2819568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 rot="10800000">
            <a:off x="8460432" y="3212976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5"/>
          <p:cNvSpPr>
            <a:spLocks noChangeArrowheads="1"/>
          </p:cNvSpPr>
          <p:nvPr/>
        </p:nvSpPr>
        <p:spPr bwMode="auto">
          <a:xfrm rot="6958214">
            <a:off x="6299993" y="3220352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6227763" y="1936948"/>
            <a:ext cx="25923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Způsob oddělení dat v souboru (mezery, tabulátory, čárky atd.)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1116384" y="4724871"/>
            <a:ext cx="4103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Načíst názvy proměnných a řádků, zpracovat více oddělovačů jako jeden, odstranění mezer na začátku řádku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 rot="20685812">
            <a:off x="5162511" y="4681425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z databáze I.</a:t>
            </a: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395536" y="1556792"/>
          <a:ext cx="3243263" cy="2641600"/>
        </p:xfrm>
        <a:graphic>
          <a:graphicData uri="http://schemas.openxmlformats.org/presentationml/2006/ole">
            <p:oleObj spid="_x0000_s54274" name="Image" r:id="rId3" imgW="5333333" imgH="4342857" progId="">
              <p:embed/>
            </p:oleObj>
          </a:graphicData>
        </a:graphic>
      </p:graphicFrame>
      <p:sp>
        <p:nvSpPr>
          <p:cNvPr id="4" name="AutoShape 6"/>
          <p:cNvSpPr>
            <a:spLocks noChangeArrowheads="1"/>
          </p:cNvSpPr>
          <p:nvPr/>
        </p:nvSpPr>
        <p:spPr bwMode="auto">
          <a:xfrm rot="7611131">
            <a:off x="3108573" y="2188618"/>
            <a:ext cx="1165225" cy="215900"/>
          </a:xfrm>
          <a:prstGeom prst="rightArrow">
            <a:avLst>
              <a:gd name="adj1" fmla="val 50000"/>
              <a:gd name="adj2" fmla="val 13492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140449" y="1556792"/>
            <a:ext cx="338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Načtení připojení k databázi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8035059">
            <a:off x="3397499" y="2441029"/>
            <a:ext cx="935038" cy="214313"/>
          </a:xfrm>
          <a:prstGeom prst="rightArrow">
            <a:avLst>
              <a:gd name="adj1" fmla="val 50000"/>
              <a:gd name="adj2" fmla="val 10907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140449" y="1917155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Vytvoření připojení k databázi</a:t>
            </a: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365" y="2715667"/>
            <a:ext cx="1728787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1"/>
          <p:cNvSpPr>
            <a:spLocks noChangeArrowheads="1"/>
          </p:cNvSpPr>
          <p:nvPr/>
        </p:nvSpPr>
        <p:spPr bwMode="auto">
          <a:xfrm rot="16200000">
            <a:off x="4823868" y="2103686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1135" y="2925217"/>
            <a:ext cx="2319337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6516761" y="2276872"/>
            <a:ext cx="18716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Nové připojení </a:t>
            </a:r>
          </a:p>
          <a:p>
            <a:pPr defTabSz="1095375"/>
            <a:r>
              <a:rPr lang="cs-CZ" sz="1800" dirty="0"/>
              <a:t>I. Typ připojení</a:t>
            </a:r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auto">
          <a:xfrm rot="5400000">
            <a:off x="6515349" y="3357017"/>
            <a:ext cx="935037" cy="214313"/>
          </a:xfrm>
          <a:prstGeom prst="rightArrow">
            <a:avLst>
              <a:gd name="adj1" fmla="val 50000"/>
              <a:gd name="adj2" fmla="val 10907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 rot="10800000">
            <a:off x="6012408" y="2923630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>
            <a:off x="5940400" y="4436517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5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05448" y="4077742"/>
            <a:ext cx="169068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1763961" y="5733505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Jméno  připojované databáze</a:t>
            </a:r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18230618">
            <a:off x="3226842" y="5119936"/>
            <a:ext cx="1368425" cy="217488"/>
          </a:xfrm>
          <a:prstGeom prst="rightArrow">
            <a:avLst>
              <a:gd name="adj1" fmla="val 50000"/>
              <a:gd name="adj2" fmla="val 1572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21"/>
          <p:cNvSpPr>
            <a:spLocks noChangeArrowheads="1"/>
          </p:cNvSpPr>
          <p:nvPr/>
        </p:nvSpPr>
        <p:spPr bwMode="auto">
          <a:xfrm>
            <a:off x="3348286" y="4580980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9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14674" y="4365080"/>
            <a:ext cx="20161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Import z databáze II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403" y="2530499"/>
            <a:ext cx="5761037" cy="370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940" y="1627212"/>
            <a:ext cx="1800225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10290409">
            <a:off x="1691903" y="1770087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87303" y="1627212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výběr připojení k databázi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2975231">
            <a:off x="2123703" y="2419374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1836365" y="3570312"/>
            <a:ext cx="1366838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83840" y="3354412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struktura databáze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4355728" y="5010174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987303" y="4938737"/>
            <a:ext cx="16557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 SQL dotaz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6653917">
            <a:off x="6228184" y="2994843"/>
            <a:ext cx="1366838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371853" y="1843112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Grafická tvorba  SQL dotazu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Správce výstupů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Output</a:t>
            </a:r>
            <a:r>
              <a:rPr lang="cs-CZ" sz="2000" dirty="0" smtClean="0"/>
              <a:t> </a:t>
            </a:r>
            <a:r>
              <a:rPr lang="cs-CZ" sz="2000" dirty="0" err="1" smtClean="0"/>
              <a:t>manager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6952" y="1916832"/>
            <a:ext cx="453548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562749">
            <a:off x="2915865" y="2493094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60102" y="2204169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Jednotlivá výstupní okna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20753223">
            <a:off x="3203202" y="2924894"/>
            <a:ext cx="1020763" cy="215900"/>
          </a:xfrm>
          <a:prstGeom prst="rightArrow">
            <a:avLst>
              <a:gd name="adj1" fmla="val 50000"/>
              <a:gd name="adj2" fmla="val 1181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95536" y="2936007"/>
            <a:ext cx="2879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a jeho nastavení (samostatný, s datovým souborem atd.)</a:t>
            </a: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10815" y="4326657"/>
            <a:ext cx="3241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Vytvářet zároveň i report – textový soubor s tabulkami a grafy a jeho možnosti (úroveň detailů, typ písma atd.)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20301822">
            <a:off x="3274640" y="4220294"/>
            <a:ext cx="1020762" cy="215900"/>
          </a:xfrm>
          <a:prstGeom prst="rightArrow">
            <a:avLst>
              <a:gd name="adj1" fmla="val 50000"/>
              <a:gd name="adj2" fmla="val 11819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Edit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1115616" y="1555775"/>
          <a:ext cx="2390775" cy="4581525"/>
        </p:xfrm>
        <a:graphic>
          <a:graphicData uri="http://schemas.openxmlformats.org/presentationml/2006/ole">
            <p:oleObj spid="_x0000_s55298" name="Image" r:id="rId3" imgW="3352381" imgH="6425397" progId="">
              <p:embed/>
            </p:oleObj>
          </a:graphicData>
        </a:graphic>
      </p:graphicFrame>
      <p:sp>
        <p:nvSpPr>
          <p:cNvPr id="13" name="AutoShape 5"/>
          <p:cNvSpPr>
            <a:spLocks noChangeArrowheads="1"/>
          </p:cNvSpPr>
          <p:nvPr/>
        </p:nvSpPr>
        <p:spPr bwMode="auto">
          <a:xfrm rot="10800000">
            <a:off x="2915841" y="213203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852466" y="2060600"/>
            <a:ext cx="3671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Opakování nebo rušení příkazů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10800000">
            <a:off x="2915841" y="285117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3852466" y="2779737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Práce se schránkou (kopírovat, vložit, vyjmout, hlavičky proměných, vložit jinak)</a:t>
            </a:r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 rot="10800000">
            <a:off x="2915841" y="594203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3852466" y="5870600"/>
            <a:ext cx="475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Otisk obrazovky</a:t>
            </a:r>
          </a:p>
        </p:txBody>
      </p:sp>
      <p:sp>
        <p:nvSpPr>
          <p:cNvPr id="19" name="AutoShape 11"/>
          <p:cNvSpPr>
            <a:spLocks noChangeArrowheads="1"/>
          </p:cNvSpPr>
          <p:nvPr/>
        </p:nvSpPr>
        <p:spPr bwMode="auto">
          <a:xfrm rot="10800000">
            <a:off x="2915841" y="386717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852466" y="3651275"/>
            <a:ext cx="4752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Standardizace, vyplnění náhodnými čísly, přesun a mazání, výběr dat a hlaviček</a:t>
            </a:r>
          </a:p>
        </p:txBody>
      </p:sp>
      <p:sp>
        <p:nvSpPr>
          <p:cNvPr id="21" name="AutoShape 13"/>
          <p:cNvSpPr>
            <a:spLocks noChangeArrowheads="1"/>
          </p:cNvSpPr>
          <p:nvPr/>
        </p:nvSpPr>
        <p:spPr bwMode="auto">
          <a:xfrm rot="10800000">
            <a:off x="2915841" y="486888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3852466" y="4789512"/>
            <a:ext cx="4752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Hledání a nahrazování dat, pohyb v souboru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Standardizace a náhodná čísla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916460"/>
          <a:ext cx="3898900" cy="3960812"/>
        </p:xfrm>
        <a:graphic>
          <a:graphicData uri="http://schemas.openxmlformats.org/presentationml/2006/ole">
            <p:oleObj spid="_x0000_s56322" name="Image" r:id="rId3" imgW="6323810" imgH="6425397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223812">
            <a:off x="3635375" y="3429347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535488" y="2513360"/>
            <a:ext cx="42846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Vyplnění výběru náhodnými čísly, vyplnění dolů nebo doprava prvním řádkem/sloupcem výběru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2609662">
            <a:off x="3924300" y="4365972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427538" y="4889847"/>
            <a:ext cx="42846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Převedení řádků nebo sloupců na normální rozložení (normalizace řádků nebo sloupců)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View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427538" y="1855365"/>
            <a:ext cx="4259262" cy="4525963"/>
          </a:xfrm>
        </p:spPr>
        <p:txBody>
          <a:bodyPr/>
          <a:lstStyle/>
          <a:p>
            <a:r>
              <a:rPr lang="cs-CZ" sz="2000" dirty="0" smtClean="0"/>
              <a:t>Obsahem menu je jednak zobrazení datového listu tj. způsob zobrazení hlaviček sloupců a řádků, mřížek, textových dat, šířky sloupců, záhlaví a zápatí atd.</a:t>
            </a:r>
          </a:p>
          <a:p>
            <a:r>
              <a:rPr lang="cs-CZ" sz="2000" dirty="0" smtClean="0"/>
              <a:t>Dalšími nastaveními jsou zobrazení stavových a nástrojových lišt a uživatelské nastavení těchto lišt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68313" y="1739478"/>
          <a:ext cx="3632200" cy="4114800"/>
        </p:xfrm>
        <a:graphic>
          <a:graphicData uri="http://schemas.openxmlformats.org/presentationml/2006/ole">
            <p:oleObj spid="_x0000_s57346" name="Image" r:id="rId3" imgW="3631746" imgH="4114286" progId="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4356100" y="4985345"/>
          <a:ext cx="4537075" cy="1323975"/>
        </p:xfrm>
        <a:graphic>
          <a:graphicData uri="http://schemas.openxmlformats.org/presentationml/2006/ole">
            <p:oleObj spid="_x0000_s57347" name="Image" r:id="rId4" imgW="14628571" imgH="4266667" progId="">
              <p:embed/>
            </p:oleObj>
          </a:graphicData>
        </a:graphic>
      </p:graphicFrame>
      <p:sp>
        <p:nvSpPr>
          <p:cNvPr id="6" name="AutoShape 6"/>
          <p:cNvSpPr>
            <a:spLocks noChangeArrowheads="1"/>
          </p:cNvSpPr>
          <p:nvPr/>
        </p:nvSpPr>
        <p:spPr bwMode="auto">
          <a:xfrm rot="16200000">
            <a:off x="6409532" y="4328913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Insert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539750" y="1622003"/>
          <a:ext cx="3225800" cy="2019300"/>
        </p:xfrm>
        <a:graphic>
          <a:graphicData uri="http://schemas.openxmlformats.org/presentationml/2006/ole">
            <p:oleObj spid="_x0000_s58370" name="Image" r:id="rId3" imgW="3225397" imgH="2019048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081819">
            <a:off x="3421856" y="226891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11638" y="1550566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Vkládání nových nebo zkopírovaných řádků nebo sloupců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6213" y="2630066"/>
            <a:ext cx="2987675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 rot="16200000">
            <a:off x="5833269" y="2089522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9140461">
            <a:off x="4572000" y="3206328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916238" y="3638128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Kolik proměnných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7843523">
            <a:off x="4506118" y="3764335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27784" y="4149080"/>
            <a:ext cx="22320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Za kterou proměnnou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5760244" y="4899397"/>
            <a:ext cx="1727200" cy="503238"/>
          </a:xfrm>
          <a:prstGeom prst="rightArrow">
            <a:avLst>
              <a:gd name="adj1" fmla="val 50000"/>
              <a:gd name="adj2" fmla="val 8580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851275" y="6014616"/>
            <a:ext cx="4830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Formátování, vzorce atd. nových proměnných</a:t>
            </a:r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4504903"/>
            <a:ext cx="259238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6"/>
          <p:cNvSpPr>
            <a:spLocks noChangeArrowheads="1"/>
          </p:cNvSpPr>
          <p:nvPr/>
        </p:nvSpPr>
        <p:spPr bwMode="auto">
          <a:xfrm rot="17413705">
            <a:off x="2001044" y="3872284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31800" y="3788941"/>
            <a:ext cx="17637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Vložení objektů jiných SW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28800"/>
            <a:ext cx="8229600" cy="49685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cs-CZ" sz="2000" dirty="0" err="1" smtClean="0"/>
              <a:t>StatSoft</a:t>
            </a:r>
            <a:r>
              <a:rPr lang="cs-CZ" sz="2000" dirty="0" smtClean="0"/>
              <a:t>, </a:t>
            </a:r>
            <a:r>
              <a:rPr lang="cs-CZ" sz="2000" dirty="0" err="1" smtClean="0"/>
              <a:t>Inc</a:t>
            </a:r>
            <a:r>
              <a:rPr lang="cs-CZ" sz="2000" dirty="0" smtClean="0"/>
              <a:t>., </a:t>
            </a:r>
            <a:r>
              <a:rPr lang="cs-CZ" sz="2000" dirty="0" smtClean="0">
                <a:hlinkClick r:id="rId2"/>
              </a:rPr>
              <a:t>http://www.</a:t>
            </a:r>
            <a:r>
              <a:rPr lang="cs-CZ" sz="2000" dirty="0" err="1" smtClean="0">
                <a:hlinkClick r:id="rId2"/>
              </a:rPr>
              <a:t>statsoft.com</a:t>
            </a:r>
            <a:r>
              <a:rPr lang="cs-CZ" sz="2000" dirty="0" smtClean="0"/>
              <a:t>, </a:t>
            </a:r>
            <a:r>
              <a:rPr lang="cs-CZ" sz="2000" dirty="0" smtClean="0">
                <a:hlinkClick r:id="rId3"/>
              </a:rPr>
              <a:t>http://www.</a:t>
            </a:r>
            <a:r>
              <a:rPr lang="cs-CZ" sz="2000" dirty="0" err="1" smtClean="0">
                <a:hlinkClick r:id="rId3"/>
              </a:rPr>
              <a:t>statsoft.cz</a:t>
            </a:r>
            <a:r>
              <a:rPr lang="cs-CZ" sz="20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Verze pro Mac i PC, dostupná česká lokalizace.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Pro studenty a zaměstnance v </a:t>
            </a:r>
            <a:r>
              <a:rPr lang="cs-CZ" sz="2000" dirty="0" err="1" smtClean="0"/>
              <a:t>Inetu</a:t>
            </a:r>
            <a:r>
              <a:rPr lang="cs-CZ" sz="2000" dirty="0" smtClean="0"/>
              <a:t> dostupná verze </a:t>
            </a:r>
            <a:r>
              <a:rPr lang="cs-CZ" sz="2000" dirty="0" smtClean="0"/>
              <a:t>12 </a:t>
            </a:r>
            <a:r>
              <a:rPr lang="cs-CZ" sz="2000" dirty="0" smtClean="0"/>
              <a:t>(bližší informace viz. </a:t>
            </a:r>
            <a:r>
              <a:rPr lang="cs-CZ" sz="2000" dirty="0" smtClean="0">
                <a:hlinkClick r:id="rId4"/>
              </a:rPr>
              <a:t>https://inet.muni.cz/app/soft/licence</a:t>
            </a:r>
            <a:r>
              <a:rPr lang="cs-CZ" sz="2000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Ukládání dat bez omezení velikosti tabulky.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Transformace, normalizace a další datové operace, podpora SQL importu.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Mnoho základních jednorozměrných i vícerozměrných statistik.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Řada typů grafů.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Spolupráce s MS Office a dalšími aplikacemi.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Makro jazyk (</a:t>
            </a:r>
            <a:r>
              <a:rPr lang="cs-CZ" sz="2000" dirty="0" err="1" smtClean="0"/>
              <a:t>Visual</a:t>
            </a:r>
            <a:r>
              <a:rPr lang="cs-CZ" sz="2000" dirty="0" smtClean="0"/>
              <a:t> Basic) – tvorba složitějších aplikací.</a:t>
            </a:r>
          </a:p>
          <a:p>
            <a:pPr>
              <a:spcBef>
                <a:spcPts val="600"/>
              </a:spcBef>
            </a:pPr>
            <a:r>
              <a:rPr lang="cs-CZ" sz="2000" dirty="0" smtClean="0"/>
              <a:t>Podrobný help – statistická učebnice.</a:t>
            </a:r>
          </a:p>
        </p:txBody>
      </p:sp>
      <p:pic>
        <p:nvPicPr>
          <p:cNvPr id="11" name="Picture 4" descr="smstatistica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404664"/>
            <a:ext cx="5327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Format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3528" y="1453158"/>
          <a:ext cx="3467100" cy="1930400"/>
        </p:xfrm>
        <a:graphic>
          <a:graphicData uri="http://schemas.openxmlformats.org/presentationml/2006/ole">
            <p:oleObj spid="_x0000_s59394" name="Image" r:id="rId3" imgW="3466667" imgH="1930159" progId="">
              <p:embed/>
            </p:oleObj>
          </a:graphicData>
        </a:graphic>
      </p:graphicFrame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9115" y="2259608"/>
            <a:ext cx="316230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 rot="8425213">
            <a:off x="3204840" y="181352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139878" y="1412776"/>
            <a:ext cx="4284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Formátování buněk (formát čísla, zarovnání, font a ohraničení)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4071637">
            <a:off x="7272809" y="1704776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3471570">
            <a:off x="3492178" y="282158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852540" y="3326408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Šířka sloupců, výška řádků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8719938">
            <a:off x="1764184" y="3181152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96553" y="3758208"/>
            <a:ext cx="17986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Editace bloku buněk (viz. editace buněk)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2303933" y="3793927"/>
            <a:ext cx="1439863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052315" y="4693245"/>
            <a:ext cx="179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sešitu</a:t>
            </a:r>
          </a:p>
        </p:txBody>
      </p:sp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6640" y="4405908"/>
            <a:ext cx="1809750" cy="190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AutoShape 17"/>
          <p:cNvSpPr>
            <a:spLocks noChangeArrowheads="1"/>
          </p:cNvSpPr>
          <p:nvPr/>
        </p:nvSpPr>
        <p:spPr bwMode="auto">
          <a:xfrm rot="13140190">
            <a:off x="3096890" y="4944070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12453" y="5342533"/>
            <a:ext cx="28082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všeobecného formátu buněk sešitu a speciálních typů buněk</a:t>
            </a:r>
          </a:p>
        </p:txBody>
      </p:sp>
      <p:sp>
        <p:nvSpPr>
          <p:cNvPr id="17" name="AutoShape 19"/>
          <p:cNvSpPr>
            <a:spLocks noChangeArrowheads="1"/>
          </p:cNvSpPr>
          <p:nvPr/>
        </p:nvSpPr>
        <p:spPr bwMode="auto">
          <a:xfrm rot="20408024">
            <a:off x="3131815" y="5580658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Formátování sešitu Statistica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275" y="1602829"/>
            <a:ext cx="7683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1075" y="1818729"/>
            <a:ext cx="7683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5400" y="2107654"/>
            <a:ext cx="5229225" cy="405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7"/>
          <p:cNvSpPr>
            <a:spLocks noChangeArrowheads="1"/>
          </p:cNvSpPr>
          <p:nvPr/>
        </p:nvSpPr>
        <p:spPr bwMode="auto">
          <a:xfrm rot="12732470">
            <a:off x="1846263" y="2393404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9838555">
            <a:off x="1989138" y="3042691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34963" y="3260179"/>
            <a:ext cx="17986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formátovat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278063" y="5276304"/>
            <a:ext cx="1727200" cy="215900"/>
          </a:xfrm>
          <a:prstGeom prst="rightArrow">
            <a:avLst>
              <a:gd name="adj1" fmla="val 50000"/>
              <a:gd name="adj2" fmla="val 2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6038" y="5203279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Preview formátování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6280580">
            <a:off x="4868863" y="2217191"/>
            <a:ext cx="646112" cy="287338"/>
          </a:xfrm>
          <a:prstGeom prst="rightArrow">
            <a:avLst>
              <a:gd name="adj1" fmla="val 50000"/>
              <a:gd name="adj2" fmla="val 5621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717925" y="1675854"/>
            <a:ext cx="3671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oblasti formátování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0800000">
            <a:off x="7021513" y="3979316"/>
            <a:ext cx="646112" cy="287338"/>
          </a:xfrm>
          <a:prstGeom prst="rightArrow">
            <a:avLst>
              <a:gd name="adj1" fmla="val 50000"/>
              <a:gd name="adj2" fmla="val 5621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7740650" y="3972966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Window a Help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83779"/>
          <a:ext cx="2736850" cy="2487612"/>
        </p:xfrm>
        <a:graphic>
          <a:graphicData uri="http://schemas.openxmlformats.org/presentationml/2006/ole">
            <p:oleObj spid="_x0000_s60418" name="Image" r:id="rId3" imgW="3631746" imgH="3301587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2411413" y="201557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348038" y="1944141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Uzavření všech oken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2339975" y="2591841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76600" y="2520404"/>
            <a:ext cx="26638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Uspořádání oken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2339975" y="338400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76600" y="3312566"/>
            <a:ext cx="26638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otevřených souborů (data, výstupy)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/>
        </p:nvGraphicFramePr>
        <p:xfrm>
          <a:off x="5997575" y="3384004"/>
          <a:ext cx="2592388" cy="2781300"/>
        </p:xfrm>
        <a:graphic>
          <a:graphicData uri="http://schemas.openxmlformats.org/presentationml/2006/ole">
            <p:oleObj spid="_x0000_s60419" name="Image" r:id="rId4" imgW="2793651" imgH="2996825" progId="">
              <p:embed/>
            </p:oleObj>
          </a:graphicData>
        </a:graphic>
      </p:graphicFrame>
      <p:sp>
        <p:nvSpPr>
          <p:cNvPr id="11" name="AutoShape 12"/>
          <p:cNvSpPr>
            <a:spLocks noChangeArrowheads="1"/>
          </p:cNvSpPr>
          <p:nvPr/>
        </p:nvSpPr>
        <p:spPr bwMode="auto">
          <a:xfrm rot="5400000">
            <a:off x="6804025" y="3457029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6156325" y="2015579"/>
            <a:ext cx="26638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Nápověda Statistica, seznam položek nápovědy, vysvětlivky, statistický poradce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>
            <a:off x="5292725" y="5328691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979613" y="5204866"/>
            <a:ext cx="3384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	Domovská stránka</a:t>
            </a:r>
          </a:p>
          <a:p>
            <a:pPr defTabSz="1095375"/>
            <a:endParaRPr lang="cs-CZ" sz="1800"/>
          </a:p>
          <a:p>
            <a:pPr defTabSz="1095375"/>
            <a:r>
              <a:rPr lang="cs-CZ" sz="1800"/>
              <a:t>Informace o verzi, licenci atd.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5292725" y="5833516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>
            <a:off x="5292725" y="4752429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763713" y="4687341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095375"/>
            <a:r>
              <a:rPr lang="cs-CZ" sz="1800"/>
              <a:t>Učebnice statistiky</a:t>
            </a:r>
          </a:p>
          <a:p>
            <a:pPr algn="r" defTabSz="1095375"/>
            <a:r>
              <a:rPr lang="cs-CZ" sz="1800"/>
              <a:t>Videoprezentace Statistica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5292725" y="5041354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Menu Tools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275013" y="2140868"/>
          <a:ext cx="2006600" cy="2413000"/>
        </p:xfrm>
        <a:graphic>
          <a:graphicData uri="http://schemas.openxmlformats.org/presentationml/2006/ole">
            <p:oleObj spid="_x0000_s61442" name="Image" r:id="rId3" imgW="2006349" imgH="2412698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8813523">
            <a:off x="5003800" y="2132930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011863" y="1701130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Analysis Bar – správa probíhajících analýz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484438" y="286000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2499643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Filtrace dat na </a:t>
            </a:r>
          </a:p>
          <a:p>
            <a:pPr defTabSz="1095375"/>
            <a:r>
              <a:rPr lang="cs-CZ" sz="1800"/>
              <a:t>základě podmínek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728760">
            <a:off x="5075238" y="3285455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11863" y="3291805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Přiřazení vah proměnným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557463" y="336483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79388" y="3299743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Označování buněk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8481227">
            <a:off x="2053431" y="4410199"/>
            <a:ext cx="1800225" cy="223838"/>
          </a:xfrm>
          <a:prstGeom prst="rightArrow">
            <a:avLst>
              <a:gd name="adj1" fmla="val 50000"/>
              <a:gd name="adj2" fmla="val 20106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3700" y="5307930"/>
            <a:ext cx="2449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Záznam a editace maker (Visual basic)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2095000">
            <a:off x="5075238" y="4222080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6011863" y="4299868"/>
            <a:ext cx="25923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Uživatelské nastavení programu Statistica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6200000">
            <a:off x="4175920" y="4481636"/>
            <a:ext cx="576262" cy="358775"/>
          </a:xfrm>
          <a:prstGeom prst="rightArrow">
            <a:avLst>
              <a:gd name="adj1" fmla="val 50000"/>
              <a:gd name="adj2" fmla="val 4015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3276600" y="5092030"/>
            <a:ext cx="2592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Celkové nastavení programu Statistica</a:t>
            </a:r>
          </a:p>
        </p:txBody>
      </p:sp>
      <p:pic>
        <p:nvPicPr>
          <p:cNvPr id="18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80300" y="2709193"/>
            <a:ext cx="1484313" cy="1169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179388" y="3645818"/>
          <a:ext cx="2160587" cy="1384300"/>
        </p:xfrm>
        <a:graphic>
          <a:graphicData uri="http://schemas.openxmlformats.org/presentationml/2006/ole">
            <p:oleObj spid="_x0000_s61443" name="Image" r:id="rId5" imgW="2971429" imgH="1904762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2656"/>
            <a:ext cx="9144000" cy="639763"/>
          </a:xfrm>
        </p:spPr>
        <p:txBody>
          <a:bodyPr/>
          <a:lstStyle/>
          <a:p>
            <a:r>
              <a:rPr lang="cs-CZ" smtClean="0"/>
              <a:t>Analysis bar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68313" y="1547514"/>
          <a:ext cx="5030787" cy="2443163"/>
        </p:xfrm>
        <a:graphic>
          <a:graphicData uri="http://schemas.openxmlformats.org/presentationml/2006/ole">
            <p:oleObj spid="_x0000_s62466" name="Image" r:id="rId3" imgW="6171429" imgH="2996825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016118">
            <a:off x="3603714" y="1715739"/>
            <a:ext cx="2188138" cy="202633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724128" y="1412776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Oživení vybrané analýzy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268002">
            <a:off x="3687928" y="2061134"/>
            <a:ext cx="2044656" cy="203392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724128" y="1844824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Výběr ze seznamu běžících analýz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5148263" y="2987377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91250" y="2915939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Grafické možnosti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370089"/>
            <a:ext cx="20669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2"/>
          <p:cNvSpPr>
            <a:spLocks noChangeArrowheads="1"/>
          </p:cNvSpPr>
          <p:nvPr/>
        </p:nvSpPr>
        <p:spPr bwMode="auto">
          <a:xfrm rot="18170852">
            <a:off x="1196975" y="3219152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23850" y="3933527"/>
            <a:ext cx="295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Output manager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5685432">
            <a:off x="1871663" y="3608089"/>
            <a:ext cx="1295400" cy="215900"/>
          </a:xfrm>
          <a:prstGeom prst="rightArrow">
            <a:avLst>
              <a:gd name="adj1" fmla="val 50000"/>
              <a:gd name="adj2" fmla="val 15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411413" y="4436764"/>
            <a:ext cx="295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Tvorba maker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13906233">
            <a:off x="3420269" y="371683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284663" y="4077989"/>
            <a:ext cx="36718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Uzavírání a minimalizace analýz</a:t>
            </a:r>
          </a:p>
        </p:txBody>
      </p:sp>
      <p:graphicFrame>
        <p:nvGraphicFramePr>
          <p:cNvPr id="17" name="Object 18"/>
          <p:cNvGraphicFramePr>
            <a:graphicFrameLocks noChangeAspect="1"/>
          </p:cNvGraphicFramePr>
          <p:nvPr/>
        </p:nvGraphicFramePr>
        <p:xfrm>
          <a:off x="5076825" y="4652664"/>
          <a:ext cx="3743325" cy="1703388"/>
        </p:xfrm>
        <a:graphic>
          <a:graphicData uri="http://schemas.openxmlformats.org/presentationml/2006/ole">
            <p:oleObj spid="_x0000_s62467" name="Image" r:id="rId5" imgW="5358730" imgH="2438095" progId="">
              <p:embed/>
            </p:oleObj>
          </a:graphicData>
        </a:graphic>
      </p:graphicFrame>
      <p:sp>
        <p:nvSpPr>
          <p:cNvPr id="18" name="AutoShape 19"/>
          <p:cNvSpPr>
            <a:spLocks noChangeArrowheads="1"/>
          </p:cNvSpPr>
          <p:nvPr/>
        </p:nvSpPr>
        <p:spPr bwMode="auto">
          <a:xfrm>
            <a:off x="4427538" y="558928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2627313" y="5444827"/>
            <a:ext cx="20161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Analysis bar</a:t>
            </a:r>
          </a:p>
          <a:p>
            <a:pPr defTabSz="1095375"/>
            <a:r>
              <a:rPr lang="cs-CZ" sz="1800"/>
              <a:t>(2 běžící analýzy)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5400000">
            <a:off x="936626" y="4473276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Filtr dat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selection</a:t>
            </a:r>
            <a:r>
              <a:rPr lang="cs-CZ" sz="2000" dirty="0" smtClean="0"/>
              <a:t> </a:t>
            </a:r>
            <a:r>
              <a:rPr lang="cs-CZ" sz="2000" dirty="0" err="1" smtClean="0"/>
              <a:t>conditions</a:t>
            </a:r>
            <a:r>
              <a:rPr lang="cs-CZ" sz="2000" dirty="0" smtClean="0"/>
              <a:t>)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7" y="1694581"/>
          <a:ext cx="3095625" cy="1881188"/>
        </p:xfrm>
        <a:graphic>
          <a:graphicData uri="http://schemas.openxmlformats.org/presentationml/2006/ole">
            <p:oleObj spid="_x0000_s63490" name="Image" r:id="rId3" imgW="4596825" imgH="2793651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33024">
            <a:off x="3203575" y="219781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067175" y="1480269"/>
            <a:ext cx="37433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Povolit selekci</a:t>
            </a:r>
          </a:p>
          <a:p>
            <a:pPr defTabSz="1095375"/>
            <a:r>
              <a:rPr lang="cs-CZ" sz="1800"/>
              <a:t>Zobrazit selekci v datovém listu</a:t>
            </a:r>
          </a:p>
          <a:p>
            <a:pPr defTabSz="1095375"/>
            <a:r>
              <a:rPr lang="cs-CZ" sz="1800"/>
              <a:t>Editovat selekci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9025313">
            <a:off x="1690687" y="335034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287" y="3782144"/>
            <a:ext cx="22320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Přidat/ubrat data vybraná v listu do selekce</a:t>
            </a:r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6100" y="2989981"/>
            <a:ext cx="3662362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10"/>
          <p:cNvSpPr>
            <a:spLocks noChangeArrowheads="1"/>
          </p:cNvSpPr>
          <p:nvPr/>
        </p:nvSpPr>
        <p:spPr bwMode="auto">
          <a:xfrm rot="13250286">
            <a:off x="3275012" y="2847106"/>
            <a:ext cx="863600" cy="395288"/>
          </a:xfrm>
          <a:prstGeom prst="leftArrow">
            <a:avLst>
              <a:gd name="adj1" fmla="val 50000"/>
              <a:gd name="adj2" fmla="val 5461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9912129">
            <a:off x="3706812" y="3710706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2698750" y="4071069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Povolit selekci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9460728">
            <a:off x="3851275" y="4574306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9750" y="4856881"/>
            <a:ext cx="3598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Podmínky pro výběr do selekce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9460728">
            <a:off x="3851275" y="5366469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22262" y="5649044"/>
            <a:ext cx="40338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Podmínky pro odstranění ze selekce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21195629">
            <a:off x="3600450" y="6158631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539750" y="6158631"/>
            <a:ext cx="40338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Ukládání a otevírání selekcí</a:t>
            </a:r>
          </a:p>
        </p:txBody>
      </p:sp>
      <p:sp>
        <p:nvSpPr>
          <p:cNvPr id="18" name="AutoShape 19"/>
          <p:cNvSpPr>
            <a:spLocks noChangeArrowheads="1"/>
          </p:cNvSpPr>
          <p:nvPr/>
        </p:nvSpPr>
        <p:spPr bwMode="auto">
          <a:xfrm rot="9069271">
            <a:off x="5868987" y="3063006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6659562" y="2199406"/>
            <a:ext cx="2520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Nový datový list podle selekce nebo náhodně</a:t>
            </a:r>
          </a:p>
        </p:txBody>
      </p:sp>
      <p:sp>
        <p:nvSpPr>
          <p:cNvPr id="20" name="AutoShape 21"/>
          <p:cNvSpPr>
            <a:spLocks noChangeArrowheads="1"/>
          </p:cNvSpPr>
          <p:nvPr/>
        </p:nvSpPr>
        <p:spPr bwMode="auto">
          <a:xfrm rot="4854630">
            <a:off x="4733925" y="3045543"/>
            <a:ext cx="503238" cy="252413"/>
          </a:xfrm>
          <a:prstGeom prst="rightArrow">
            <a:avLst>
              <a:gd name="adj1" fmla="val 50000"/>
              <a:gd name="adj2" fmla="val 4984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3779837" y="2558181"/>
            <a:ext cx="30591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zobrazené selekce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Tvorba maker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395288" y="1549673"/>
          <a:ext cx="4606925" cy="3000375"/>
        </p:xfrm>
        <a:graphic>
          <a:graphicData uri="http://schemas.openxmlformats.org/presentationml/2006/ole">
            <p:oleObj spid="_x0000_s64514" name="Image" r:id="rId3" imgW="6044444" imgH="3936508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9069271">
            <a:off x="4502150" y="2629173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364163" y="2052910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maker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4500563" y="30609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08625" y="2989535"/>
            <a:ext cx="30956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s kódem analýzy ve Visual Basicu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869854">
            <a:off x="4500563" y="3492773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5508625" y="3637235"/>
            <a:ext cx="34559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Nahrání makra proběhlé sekvence analýz (není kompletní kód)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6769271">
            <a:off x="1490728" y="4160026"/>
            <a:ext cx="1081087" cy="215900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619672" y="4941168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Makro pro analýzy z </a:t>
            </a:r>
            <a:r>
              <a:rPr lang="cs-CZ" sz="1800" dirty="0" err="1"/>
              <a:t>Analysis</a:t>
            </a:r>
            <a:r>
              <a:rPr lang="cs-CZ" sz="1800" dirty="0"/>
              <a:t> bar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2915816" y="5733256"/>
            <a:ext cx="2771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Editor maker/</a:t>
            </a:r>
            <a:r>
              <a:rPr lang="cs-CZ" sz="1800" dirty="0" err="1"/>
              <a:t>Visual</a:t>
            </a:r>
            <a:r>
              <a:rPr lang="cs-CZ" sz="1800" dirty="0"/>
              <a:t> </a:t>
            </a:r>
            <a:r>
              <a:rPr lang="cs-CZ" sz="1800" dirty="0" err="1"/>
              <a:t>Basicu</a:t>
            </a:r>
            <a:endParaRPr lang="cs-CZ" sz="1800" dirty="0"/>
          </a:p>
        </p:txBody>
      </p:sp>
      <p:graphicFrame>
        <p:nvGraphicFramePr>
          <p:cNvPr id="13" name="Object 17"/>
          <p:cNvGraphicFramePr>
            <a:graphicFrameLocks noChangeAspect="1"/>
          </p:cNvGraphicFramePr>
          <p:nvPr/>
        </p:nvGraphicFramePr>
        <p:xfrm>
          <a:off x="5652120" y="4293096"/>
          <a:ext cx="3168650" cy="1952625"/>
        </p:xfrm>
        <a:graphic>
          <a:graphicData uri="http://schemas.openxmlformats.org/presentationml/2006/ole">
            <p:oleObj spid="_x0000_s64515" name="Image" r:id="rId4" imgW="8698413" imgH="5358730" progId="">
              <p:embed/>
            </p:oleObj>
          </a:graphicData>
        </a:graphic>
      </p:graphicFrame>
      <p:sp>
        <p:nvSpPr>
          <p:cNvPr id="14" name="AutoShape 13"/>
          <p:cNvSpPr>
            <a:spLocks noChangeArrowheads="1"/>
          </p:cNvSpPr>
          <p:nvPr/>
        </p:nvSpPr>
        <p:spPr bwMode="auto">
          <a:xfrm rot="15666780">
            <a:off x="3122723" y="4985972"/>
            <a:ext cx="1314375" cy="231778"/>
          </a:xfrm>
          <a:prstGeom prst="rightArrow">
            <a:avLst>
              <a:gd name="adj1" fmla="val 50000"/>
              <a:gd name="adj2" fmla="val 12518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rot="9580942" flipH="1">
            <a:off x="4436029" y="5403568"/>
            <a:ext cx="1046248" cy="233813"/>
          </a:xfrm>
          <a:prstGeom prst="rightArrow">
            <a:avLst>
              <a:gd name="adj1" fmla="val 50000"/>
              <a:gd name="adj2" fmla="val 10074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Uživatelské nastavení Statistica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6493" y="2671911"/>
            <a:ext cx="4038600" cy="370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2605266">
            <a:off x="2410593" y="2600474"/>
            <a:ext cx="935038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10368" y="2024211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Příkazy na lišty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3777757">
            <a:off x="3274987" y="2493318"/>
            <a:ext cx="935037" cy="215900"/>
          </a:xfrm>
          <a:prstGeom prst="rightArrow">
            <a:avLst>
              <a:gd name="adj1" fmla="val 50000"/>
              <a:gd name="adj2" fmla="val 10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050231" y="1765449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5240250">
            <a:off x="3844105" y="2348062"/>
            <a:ext cx="1222375" cy="215900"/>
          </a:xfrm>
          <a:prstGeom prst="rightArrow">
            <a:avLst>
              <a:gd name="adj1" fmla="val 50000"/>
              <a:gd name="adj2" fmla="val 1415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129731" y="1413024"/>
            <a:ext cx="2520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Klávesové zkratky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7904064">
            <a:off x="4644205" y="2490937"/>
            <a:ext cx="1222375" cy="215900"/>
          </a:xfrm>
          <a:prstGeom prst="rightArrow">
            <a:avLst>
              <a:gd name="adj1" fmla="val 50000"/>
              <a:gd name="adj2" fmla="val 1415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864868" y="1773386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menu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7904064">
            <a:off x="5351437" y="2625080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155506" y="2132161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menu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9"/>
            <a:ext cx="9144000" cy="792088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I.</a:t>
            </a:r>
            <a:br>
              <a:rPr lang="cs-CZ" dirty="0" smtClean="0"/>
            </a:br>
            <a:r>
              <a:rPr lang="cs-CZ" sz="1800" dirty="0" smtClean="0"/>
              <a:t>(Celkové nastavení)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751013"/>
            <a:ext cx="4752975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2504797">
            <a:off x="2555875" y="2255838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87450" y="160655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se stane při startu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504797">
            <a:off x="2484438" y="3046413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1188" y="2397125"/>
            <a:ext cx="22336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Použití systému měření, zobrazení různých výstrah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2339975" y="3695700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969963" y="3335338"/>
            <a:ext cx="223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Způsob výpočtu percentilů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411413" y="4271963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11188" y="3983038"/>
            <a:ext cx="23764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Umístění pracovních souborů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20639048">
            <a:off x="2411413" y="4991100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39552" y="4725144"/>
            <a:ext cx="23764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Zálohování rozdělané práce (</a:t>
            </a:r>
            <a:r>
              <a:rPr lang="cs-CZ" sz="1800" dirty="0" err="1"/>
              <a:t>autosave</a:t>
            </a:r>
            <a:r>
              <a:rPr lang="cs-CZ" sz="1800" dirty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84982"/>
            <a:ext cx="9144000" cy="567754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II </a:t>
            </a:r>
            <a:br>
              <a:rPr lang="cs-CZ" dirty="0" smtClean="0"/>
            </a:br>
            <a:r>
              <a:rPr lang="cs-CZ" sz="1800" dirty="0" smtClean="0"/>
              <a:t>(Analýzy a grafy)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7263" y="1700213"/>
            <a:ext cx="4819650" cy="432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771775" y="2636838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15900" y="2133600"/>
            <a:ext cx="31321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Animace dialogů, minimalizace analýz při zobrazování výstupů, zobrazení výstupních oken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179388" y="3284538"/>
            <a:ext cx="313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Zobrazení regresních rovnic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3203575" y="3357563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6363" y="3573463"/>
            <a:ext cx="331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Progress bar (průběh analýzy)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276600" y="3644900"/>
            <a:ext cx="862013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4214813"/>
            <a:ext cx="33131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Vymezení paměti pro analýzy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>
            <a:off x="3170238" y="4292600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06363" y="4659313"/>
            <a:ext cx="3313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Varování při běhu maker, varování při velikosti dat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20686953">
            <a:off x="2773363" y="4797425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06363" y="3925888"/>
            <a:ext cx="33131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Zavírání dialogů grafů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2700338" y="3933825"/>
            <a:ext cx="862012" cy="215900"/>
          </a:xfrm>
          <a:prstGeom prst="rightArrow">
            <a:avLst>
              <a:gd name="adj1" fmla="val 50000"/>
              <a:gd name="adj2" fmla="val 9981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Popis hlavních komunikačních rozhraní</a:t>
            </a: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827212" y="2565871"/>
            <a:ext cx="1733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pic>
        <p:nvPicPr>
          <p:cNvPr id="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237" y="3285008"/>
            <a:ext cx="3275013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AutoShape 8"/>
          <p:cNvSpPr>
            <a:spLocks noChangeArrowheads="1"/>
          </p:cNvSpPr>
          <p:nvPr/>
        </p:nvSpPr>
        <p:spPr bwMode="auto">
          <a:xfrm rot="3135785">
            <a:off x="1944812" y="3105621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0" name="AutoShape 10"/>
          <p:cNvSpPr>
            <a:spLocks noChangeArrowheads="1"/>
          </p:cNvSpPr>
          <p:nvPr/>
        </p:nvSpPr>
        <p:spPr bwMode="auto">
          <a:xfrm rot="4339150">
            <a:off x="863725" y="325008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2771900" y="559005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Stavová lišta</a:t>
            </a:r>
          </a:p>
        </p:txBody>
      </p:sp>
      <p:sp>
        <p:nvSpPr>
          <p:cNvPr id="52" name="AutoShape 12"/>
          <p:cNvSpPr>
            <a:spLocks noChangeArrowheads="1"/>
          </p:cNvSpPr>
          <p:nvPr/>
        </p:nvSpPr>
        <p:spPr bwMode="auto">
          <a:xfrm rot="12513394">
            <a:off x="1835275" y="5302721"/>
            <a:ext cx="1101725" cy="223837"/>
          </a:xfrm>
          <a:prstGeom prst="rightArrow">
            <a:avLst>
              <a:gd name="adj1" fmla="val 50000"/>
              <a:gd name="adj2" fmla="val 1230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5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9875" y="3450108"/>
            <a:ext cx="32718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16"/>
          <p:cNvSpPr>
            <a:spLocks noChangeArrowheads="1"/>
          </p:cNvSpPr>
          <p:nvPr/>
        </p:nvSpPr>
        <p:spPr bwMode="auto">
          <a:xfrm>
            <a:off x="179512" y="1775296"/>
            <a:ext cx="4318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5" name="Text Box 27"/>
          <p:cNvSpPr txBox="1">
            <a:spLocks noChangeArrowheads="1"/>
          </p:cNvSpPr>
          <p:nvPr/>
        </p:nvSpPr>
        <p:spPr bwMode="auto">
          <a:xfrm>
            <a:off x="1116137" y="1988021"/>
            <a:ext cx="23018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Hlavní okno aplikace</a:t>
            </a:r>
          </a:p>
        </p:txBody>
      </p:sp>
      <p:sp>
        <p:nvSpPr>
          <p:cNvPr id="56" name="Rectangle 28"/>
          <p:cNvSpPr>
            <a:spLocks noChangeArrowheads="1"/>
          </p:cNvSpPr>
          <p:nvPr/>
        </p:nvSpPr>
        <p:spPr bwMode="auto">
          <a:xfrm>
            <a:off x="4646488" y="1772121"/>
            <a:ext cx="4318000" cy="431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7" name="Text Box 29"/>
          <p:cNvSpPr txBox="1">
            <a:spLocks noChangeArrowheads="1"/>
          </p:cNvSpPr>
          <p:nvPr/>
        </p:nvSpPr>
        <p:spPr bwMode="auto">
          <a:xfrm>
            <a:off x="5583113" y="1984846"/>
            <a:ext cx="1699183" cy="369332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 smtClean="0"/>
              <a:t>Správce výstupů</a:t>
            </a:r>
            <a:endParaRPr lang="cs-CZ" sz="1800" dirty="0"/>
          </a:p>
        </p:txBody>
      </p:sp>
      <p:sp>
        <p:nvSpPr>
          <p:cNvPr id="58" name="Text Box 30"/>
          <p:cNvSpPr txBox="1">
            <a:spLocks noChangeArrowheads="1"/>
          </p:cNvSpPr>
          <p:nvPr/>
        </p:nvSpPr>
        <p:spPr bwMode="auto">
          <a:xfrm>
            <a:off x="5078288" y="2564283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Nástrojové lišty</a:t>
            </a:r>
          </a:p>
        </p:txBody>
      </p:sp>
      <p:sp>
        <p:nvSpPr>
          <p:cNvPr id="59" name="AutoShape 31"/>
          <p:cNvSpPr>
            <a:spLocks noChangeArrowheads="1"/>
          </p:cNvSpPr>
          <p:nvPr/>
        </p:nvSpPr>
        <p:spPr bwMode="auto">
          <a:xfrm rot="3135785">
            <a:off x="5906963" y="317705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0" name="AutoShape 32"/>
          <p:cNvSpPr>
            <a:spLocks noChangeArrowheads="1"/>
          </p:cNvSpPr>
          <p:nvPr/>
        </p:nvSpPr>
        <p:spPr bwMode="auto">
          <a:xfrm rot="4339150">
            <a:off x="5114800" y="3248496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7024563" y="5659908"/>
            <a:ext cx="147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Stavová lišta</a:t>
            </a:r>
          </a:p>
        </p:txBody>
      </p:sp>
      <p:sp>
        <p:nvSpPr>
          <p:cNvPr id="62" name="AutoShape 34"/>
          <p:cNvSpPr>
            <a:spLocks noChangeArrowheads="1"/>
          </p:cNvSpPr>
          <p:nvPr/>
        </p:nvSpPr>
        <p:spPr bwMode="auto">
          <a:xfrm rot="16200000">
            <a:off x="7300788" y="5239221"/>
            <a:ext cx="806450" cy="209550"/>
          </a:xfrm>
          <a:prstGeom prst="rightArrow">
            <a:avLst>
              <a:gd name="adj1" fmla="val 50000"/>
              <a:gd name="adj2" fmla="val 9621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3" name="Text Box 5"/>
          <p:cNvSpPr txBox="1">
            <a:spLocks noChangeArrowheads="1"/>
          </p:cNvSpPr>
          <p:nvPr/>
        </p:nvSpPr>
        <p:spPr bwMode="auto">
          <a:xfrm>
            <a:off x="6145088" y="5156671"/>
            <a:ext cx="996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Výstupy</a:t>
            </a:r>
          </a:p>
        </p:txBody>
      </p:sp>
      <p:sp>
        <p:nvSpPr>
          <p:cNvPr id="64" name="AutoShape 6"/>
          <p:cNvSpPr>
            <a:spLocks noChangeArrowheads="1"/>
          </p:cNvSpPr>
          <p:nvPr/>
        </p:nvSpPr>
        <p:spPr bwMode="auto">
          <a:xfrm rot="18505342">
            <a:off x="6642769" y="4587552"/>
            <a:ext cx="1101725" cy="223837"/>
          </a:xfrm>
          <a:prstGeom prst="rightArrow">
            <a:avLst>
              <a:gd name="adj1" fmla="val 50000"/>
              <a:gd name="adj2" fmla="val 12305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5" name="Text Box 35"/>
          <p:cNvSpPr txBox="1">
            <a:spLocks noChangeArrowheads="1"/>
          </p:cNvSpPr>
          <p:nvPr/>
        </p:nvSpPr>
        <p:spPr bwMode="auto">
          <a:xfrm>
            <a:off x="4935413" y="5588471"/>
            <a:ext cx="164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Strom výstupů</a:t>
            </a:r>
          </a:p>
        </p:txBody>
      </p:sp>
      <p:sp>
        <p:nvSpPr>
          <p:cNvPr id="66" name="AutoShape 36"/>
          <p:cNvSpPr>
            <a:spLocks noChangeArrowheads="1"/>
          </p:cNvSpPr>
          <p:nvPr/>
        </p:nvSpPr>
        <p:spPr bwMode="auto">
          <a:xfrm rot="16200000">
            <a:off x="4963194" y="4839965"/>
            <a:ext cx="1311275" cy="217487"/>
          </a:xfrm>
          <a:prstGeom prst="rightArrow">
            <a:avLst>
              <a:gd name="adj1" fmla="val 50000"/>
              <a:gd name="adj2" fmla="val 15073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III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Output</a:t>
            </a:r>
            <a:r>
              <a:rPr lang="cs-CZ" sz="2000" dirty="0" smtClean="0"/>
              <a:t> </a:t>
            </a:r>
            <a:r>
              <a:rPr lang="cs-CZ" sz="2000" dirty="0" err="1" smtClean="0"/>
              <a:t>manager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944" y="1773238"/>
            <a:ext cx="453548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562749">
            <a:off x="2843857" y="2349500"/>
            <a:ext cx="1366837" cy="215900"/>
          </a:xfrm>
          <a:prstGeom prst="rightArrow">
            <a:avLst>
              <a:gd name="adj1" fmla="val 50000"/>
              <a:gd name="adj2" fmla="val 158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32061" y="1988840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Jednotlivá výstupní okna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0753223">
            <a:off x="3180279" y="2781300"/>
            <a:ext cx="1020763" cy="215900"/>
          </a:xfrm>
          <a:prstGeom prst="rightArrow">
            <a:avLst>
              <a:gd name="adj1" fmla="val 50000"/>
              <a:gd name="adj2" fmla="val 1181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5536" y="2792413"/>
            <a:ext cx="28797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a jeho nastavení (samostatný, s datovým souborem atd.)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8807" y="4183063"/>
            <a:ext cx="3241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Vytvářet zároveň i report – textový soubor s tabulkami a grafy a jeho možnosti (úroveň detailů, typ písma atd.)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20301822">
            <a:off x="3202632" y="4076700"/>
            <a:ext cx="1020762" cy="215900"/>
          </a:xfrm>
          <a:prstGeom prst="rightArrow">
            <a:avLst>
              <a:gd name="adj1" fmla="val 50000"/>
              <a:gd name="adj2" fmla="val 11819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IV</a:t>
            </a:r>
            <a:br>
              <a:rPr lang="cs-CZ" dirty="0" smtClean="0"/>
            </a:br>
            <a:r>
              <a:rPr lang="cs-CZ" sz="2000" dirty="0" smtClean="0"/>
              <a:t>(Uživatelské seznamy)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838" y="1484313"/>
            <a:ext cx="4457700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 rot="20753223">
            <a:off x="3276600" y="2492375"/>
            <a:ext cx="1020763" cy="215900"/>
          </a:xfrm>
          <a:prstGeom prst="rightArrow">
            <a:avLst>
              <a:gd name="adj1" fmla="val 50000"/>
              <a:gd name="adj2" fmla="val 11819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8313" y="2060575"/>
            <a:ext cx="28797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Uživatelské seznamy (obdobné jako v Excelu), umožňují uživatelské řazení dat např. podle dní v týdnu nebo podle libovolného uživatelského pořadí</a:t>
            </a: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auto">
          <a:xfrm rot="19692566">
            <a:off x="3262313" y="3573463"/>
            <a:ext cx="2101850" cy="215900"/>
          </a:xfrm>
          <a:prstGeom prst="rightArrow">
            <a:avLst>
              <a:gd name="adj1" fmla="val 50000"/>
              <a:gd name="adj2" fmla="val 24338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971550" y="4076700"/>
            <a:ext cx="287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Napsání nového uživatelského seznamu (čárky slouží jako oddělovníky položek)</a:t>
            </a:r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 rot="16200000">
            <a:off x="4571206" y="3933032"/>
            <a:ext cx="3529013" cy="215900"/>
          </a:xfrm>
          <a:prstGeom prst="rightArrow">
            <a:avLst>
              <a:gd name="adj1" fmla="val 50000"/>
              <a:gd name="adj2" fmla="val 40864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987675" y="5805488"/>
            <a:ext cx="509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Přidání nového uživatelského seznamu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V</a:t>
            </a:r>
            <a:br>
              <a:rPr lang="cs-CZ" dirty="0" smtClean="0"/>
            </a:br>
            <a:r>
              <a:rPr lang="cs-CZ" sz="2000" dirty="0" smtClean="0"/>
              <a:t>(Správa konfigurací)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1916113"/>
            <a:ext cx="373856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294737">
            <a:off x="2627313" y="262413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0825" y="2276475"/>
            <a:ext cx="2879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Seznam uložených konfigurací a základní informace o nich)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94737">
            <a:off x="2376488" y="4508500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4376738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Aktivní konfigurace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164388" y="1989138"/>
            <a:ext cx="1655762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Výběr, uložení, vytvoření nové, smazání, přejmenování, import a export konfigurací</a:t>
            </a:r>
          </a:p>
          <a:p>
            <a:pPr defTabSz="1095375"/>
            <a:endParaRPr lang="cs-CZ" sz="180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0800000">
            <a:off x="6732588" y="2997200"/>
            <a:ext cx="431800" cy="287338"/>
          </a:xfrm>
          <a:prstGeom prst="rightArrow">
            <a:avLst>
              <a:gd name="adj1" fmla="val 50000"/>
              <a:gd name="adj2" fmla="val 37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828675" y="5445125"/>
            <a:ext cx="748823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Configuration</a:t>
            </a:r>
            <a:r>
              <a:rPr lang="cs-CZ" sz="1800" dirty="0"/>
              <a:t> </a:t>
            </a:r>
            <a:r>
              <a:rPr lang="cs-CZ" sz="1800" dirty="0" err="1"/>
              <a:t>Manager</a:t>
            </a:r>
            <a:r>
              <a:rPr lang="cs-CZ" sz="1800" dirty="0"/>
              <a:t> umožňuje ukládat veškerá nastavení programu </a:t>
            </a:r>
            <a:r>
              <a:rPr lang="cs-CZ" sz="1800" dirty="0" err="1"/>
              <a:t>Statistica</a:t>
            </a:r>
            <a:r>
              <a:rPr lang="cs-CZ" sz="1800" dirty="0"/>
              <a:t> jednotlivých uživatelů, kteří mezi </a:t>
            </a:r>
            <a:r>
              <a:rPr lang="cs-CZ" sz="1800" dirty="0" smtClean="0"/>
              <a:t>nimi </a:t>
            </a:r>
            <a:r>
              <a:rPr lang="cs-CZ" sz="1800" dirty="0"/>
              <a:t>mohou přepínat, je také možné přenést již vytvořené nastavení na jiný počítač.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VI</a:t>
            </a:r>
            <a:br>
              <a:rPr lang="cs-CZ" dirty="0" smtClean="0"/>
            </a:br>
            <a:r>
              <a:rPr lang="cs-CZ" sz="2000" dirty="0" smtClean="0"/>
              <a:t>(Nastavení maker)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99" y="1628800"/>
            <a:ext cx="4530725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916311" y="2205062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361" y="2060600"/>
            <a:ext cx="2879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makrojazyka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6200000">
            <a:off x="4536355" y="4401369"/>
            <a:ext cx="2663825" cy="287337"/>
          </a:xfrm>
          <a:prstGeom prst="rightArrow">
            <a:avLst>
              <a:gd name="adj1" fmla="val 50000"/>
              <a:gd name="adj2" fmla="val 23176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21136" y="5948387"/>
            <a:ext cx="388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Připojené referenční knihovny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1247356">
            <a:off x="2916311" y="2492400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47886" y="2420962"/>
            <a:ext cx="1801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Font maker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2916311" y="3500462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55724" y="3284562"/>
            <a:ext cx="23780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Barevné vyznačení částí kódu maker</a:t>
            </a:r>
          </a:p>
        </p:txBody>
      </p:sp>
      <p:graphicFrame>
        <p:nvGraphicFramePr>
          <p:cNvPr id="12" name="Object 14"/>
          <p:cNvGraphicFramePr>
            <a:graphicFrameLocks noChangeAspect="1"/>
          </p:cNvGraphicFramePr>
          <p:nvPr/>
        </p:nvGraphicFramePr>
        <p:xfrm>
          <a:off x="755724" y="4005287"/>
          <a:ext cx="2359025" cy="2236788"/>
        </p:xfrm>
        <a:graphic>
          <a:graphicData uri="http://schemas.openxmlformats.org/presentationml/2006/ole">
            <p:oleObj spid="_x0000_s65538" name="Image" r:id="rId4" imgW="6158730" imgH="5841270" progId="">
              <p:embed/>
            </p:oleObj>
          </a:graphicData>
        </a:graphic>
      </p:graphicFrame>
      <p:sp>
        <p:nvSpPr>
          <p:cNvPr id="13" name="AutoShape 15"/>
          <p:cNvSpPr>
            <a:spLocks noChangeArrowheads="1"/>
          </p:cNvSpPr>
          <p:nvPr/>
        </p:nvSpPr>
        <p:spPr bwMode="auto">
          <a:xfrm rot="5400000">
            <a:off x="1349448" y="4059263"/>
            <a:ext cx="612775" cy="215900"/>
          </a:xfrm>
          <a:prstGeom prst="rightArrow">
            <a:avLst>
              <a:gd name="adj1" fmla="val 50000"/>
              <a:gd name="adj2" fmla="val 709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VII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8400" y="1642517"/>
            <a:ext cx="5035550" cy="452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914650" y="2506117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4123" y="1878335"/>
            <a:ext cx="287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Nastavení šířky stromového přehledu výstupů a poměru stran prohlížecího okna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20942406">
            <a:off x="3059113" y="3298279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2413" y="3298279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Potvrzení mazání objektů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0942406">
            <a:off x="3132138" y="4306342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96875" y="4234904"/>
            <a:ext cx="28797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se stane s objektem při přidání do workbooku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VIII</a:t>
            </a:r>
            <a:br>
              <a:rPr lang="cs-CZ" dirty="0" smtClean="0"/>
            </a:br>
            <a:r>
              <a:rPr lang="cs-CZ" sz="2000" dirty="0" smtClean="0"/>
              <a:t>(Reporty)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556792"/>
            <a:ext cx="4746625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172491">
            <a:off x="3203575" y="193144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3" y="1644104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Zobrazení stromu analýz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203575" y="2220367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96875" y="2075904"/>
            <a:ext cx="287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Uložit standardně jako rtf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1014676">
            <a:off x="3276600" y="2507704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0825" y="2442617"/>
            <a:ext cx="30972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Varování při tisku datových tabulek jako objektů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20150531">
            <a:off x="3348038" y="2864892"/>
            <a:ext cx="1022350" cy="215900"/>
          </a:xfrm>
          <a:prstGeom prst="rightArrow">
            <a:avLst>
              <a:gd name="adj1" fmla="val 50000"/>
              <a:gd name="adj2" fmla="val 11838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144463" y="3083967"/>
            <a:ext cx="3275409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Tisk datových </a:t>
            </a:r>
            <a:r>
              <a:rPr lang="cs-CZ" sz="1800" dirty="0" smtClean="0"/>
              <a:t>tabulek, </a:t>
            </a:r>
            <a:r>
              <a:rPr lang="cs-CZ" sz="1800" dirty="0"/>
              <a:t>jak jsou vidět v reportu nebo úplné tabulky samostatně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9388913">
            <a:off x="3348038" y="3507829"/>
            <a:ext cx="1143000" cy="215900"/>
          </a:xfrm>
          <a:prstGeom prst="rightArrow">
            <a:avLst>
              <a:gd name="adj1" fmla="val 50000"/>
              <a:gd name="adj2" fmla="val 13235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23850" y="4020592"/>
            <a:ext cx="3419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Nastavení exportu obrázků do HTML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 rot="18734532">
            <a:off x="3102491" y="4254539"/>
            <a:ext cx="1512888" cy="198824"/>
          </a:xfrm>
          <a:prstGeom prst="rightArrow">
            <a:avLst>
              <a:gd name="adj1" fmla="val 50000"/>
              <a:gd name="adj2" fmla="val 26181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360363" y="4739729"/>
            <a:ext cx="363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Velikost datových tabulek a veliskost grafů v reportu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9858797">
            <a:off x="3276600" y="4523829"/>
            <a:ext cx="1260475" cy="179388"/>
          </a:xfrm>
          <a:prstGeom prst="rightArrow">
            <a:avLst>
              <a:gd name="adj1" fmla="val 50000"/>
              <a:gd name="adj2" fmla="val 17566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rot="18681147">
            <a:off x="3779043" y="510088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95288" y="5460454"/>
            <a:ext cx="3744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se stane s objektem při přidání do reportu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16200000">
            <a:off x="4212431" y="553268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4284663" y="5965279"/>
            <a:ext cx="37449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Font reportu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IX</a:t>
            </a:r>
            <a:br>
              <a:rPr lang="cs-CZ" dirty="0" smtClean="0"/>
            </a:br>
            <a:r>
              <a:rPr lang="cs-CZ" sz="2000" dirty="0" smtClean="0"/>
              <a:t>(Grafy I)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275" y="1517228"/>
            <a:ext cx="489108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2916238" y="3317453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6875" y="2918991"/>
            <a:ext cx="28797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 standardního formátu pro prvních 10 datových řad pro různé typy grafů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419475" y="4325516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388" y="4246141"/>
            <a:ext cx="3382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regresní přímky/křivky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>
            <a:off x="3348038" y="4757316"/>
            <a:ext cx="792162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189038" y="4685878"/>
            <a:ext cx="3382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čar v grafu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8523051">
            <a:off x="5071269" y="5474072"/>
            <a:ext cx="1150938" cy="215900"/>
          </a:xfrm>
          <a:prstGeom prst="rightArrow">
            <a:avLst>
              <a:gd name="adj1" fmla="val 50000"/>
              <a:gd name="adj2" fmla="val 13327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3132138" y="5974928"/>
            <a:ext cx="33829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mřížek grafu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16200000">
            <a:off x="6839744" y="5442322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5621338" y="6014616"/>
            <a:ext cx="3382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 pozadí grafu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X</a:t>
            </a:r>
            <a:br>
              <a:rPr lang="cs-CZ" dirty="0" smtClean="0"/>
            </a:br>
            <a:r>
              <a:rPr lang="cs-CZ" sz="2000" dirty="0" smtClean="0"/>
              <a:t>(Grafy II)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0646" y="1498228"/>
            <a:ext cx="5394325" cy="484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727771" y="2506290"/>
            <a:ext cx="576263" cy="287338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43446" y="2368178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Proporce os 2D a 3D grafu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5902896" y="2649165"/>
            <a:ext cx="1512888" cy="288925"/>
          </a:xfrm>
          <a:prstGeom prst="rightArrow">
            <a:avLst>
              <a:gd name="adj1" fmla="val 50000"/>
              <a:gd name="adj2" fmla="val 1309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415784" y="2512640"/>
            <a:ext cx="172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Velikost grafů a jejich okraje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0800000">
            <a:off x="5902896" y="4233490"/>
            <a:ext cx="1368425" cy="288925"/>
          </a:xfrm>
          <a:prstGeom prst="rightArrow">
            <a:avLst>
              <a:gd name="adj1" fmla="val 50000"/>
              <a:gd name="adj2" fmla="val 1184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7271321" y="3893765"/>
            <a:ext cx="17637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Jednotky a poměrné zobrazení fontů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 rot="10800000">
            <a:off x="6083871" y="5241553"/>
            <a:ext cx="1187450" cy="295275"/>
          </a:xfrm>
          <a:prstGeom prst="rightArrow">
            <a:avLst>
              <a:gd name="adj1" fmla="val 50000"/>
              <a:gd name="adj2" fmla="val 1005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7236296" y="5098678"/>
            <a:ext cx="1764604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Styl dokumentu grafu odvozený z použitého formátu výstupu</a:t>
            </a: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20448456">
            <a:off x="1609940" y="5672117"/>
            <a:ext cx="1352586" cy="295275"/>
          </a:xfrm>
          <a:prstGeom prst="rightArrow">
            <a:avLst>
              <a:gd name="adj1" fmla="val 50000"/>
              <a:gd name="adj2" fmla="val 6102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59818" y="5602014"/>
            <a:ext cx="147587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Načtení defaultního nastavení</a:t>
            </a:r>
          </a:p>
        </p:txBody>
      </p:sp>
      <p:sp>
        <p:nvSpPr>
          <p:cNvPr id="14" name="AutoShape 15"/>
          <p:cNvSpPr>
            <a:spLocks noChangeArrowheads="1"/>
          </p:cNvSpPr>
          <p:nvPr/>
        </p:nvSpPr>
        <p:spPr bwMode="auto">
          <a:xfrm>
            <a:off x="1115666" y="3225428"/>
            <a:ext cx="1008062" cy="287337"/>
          </a:xfrm>
          <a:prstGeom prst="rightArrow">
            <a:avLst>
              <a:gd name="adj1" fmla="val 50000"/>
              <a:gd name="adj2" fmla="val 877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107504" y="3160340"/>
            <a:ext cx="187220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Defaultní polynom regrese a základ logaritmu pro logaritmické osy</a:t>
            </a:r>
          </a:p>
        </p:txBody>
      </p:sp>
      <p:sp>
        <p:nvSpPr>
          <p:cNvPr id="16" name="AutoShape 17"/>
          <p:cNvSpPr>
            <a:spLocks noChangeArrowheads="1"/>
          </p:cNvSpPr>
          <p:nvPr/>
        </p:nvSpPr>
        <p:spPr bwMode="auto">
          <a:xfrm rot="19388782">
            <a:off x="1756275" y="4689690"/>
            <a:ext cx="936625" cy="287338"/>
          </a:xfrm>
          <a:prstGeom prst="rightArrow">
            <a:avLst>
              <a:gd name="adj1" fmla="val 50000"/>
              <a:gd name="adj2" fmla="val 8149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179512" y="4653136"/>
            <a:ext cx="169180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Defaultní nadpis a zápatí grafů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XI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Spreadsheets</a:t>
            </a:r>
            <a:r>
              <a:rPr lang="cs-CZ" sz="2000" dirty="0" smtClean="0"/>
              <a:t>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4600" y="1341438"/>
            <a:ext cx="5251450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797680">
            <a:off x="3059113" y="1917700"/>
            <a:ext cx="935037" cy="287338"/>
          </a:xfrm>
          <a:prstGeom prst="rightArrow">
            <a:avLst>
              <a:gd name="adj1" fmla="val 50000"/>
              <a:gd name="adj2" fmla="val 8135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1520" y="1484313"/>
            <a:ext cx="3635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Význam kláves Enter a </a:t>
            </a:r>
            <a:r>
              <a:rPr lang="cs-CZ" sz="1800" dirty="0" err="1"/>
              <a:t>Tab</a:t>
            </a:r>
            <a:r>
              <a:rPr lang="cs-CZ" sz="1800" dirty="0"/>
              <a:t> v tabulce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834359">
            <a:off x="2989263" y="2205038"/>
            <a:ext cx="935037" cy="287337"/>
          </a:xfrm>
          <a:prstGeom prst="rightArrow">
            <a:avLst>
              <a:gd name="adj1" fmla="val 50000"/>
              <a:gd name="adj2" fmla="val 8135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88925" y="2060575"/>
            <a:ext cx="3635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Maximální šířka sloupce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78891" y="2492375"/>
            <a:ext cx="352901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Automatické přepočty vzorců po změně dat, vkládání pozadí dat a hlaviček, umožnění </a:t>
            </a:r>
            <a:r>
              <a:rPr lang="cs-CZ" sz="1800" dirty="0" err="1"/>
              <a:t>undo</a:t>
            </a:r>
            <a:endParaRPr lang="cs-CZ" sz="1800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3492500" y="2708275"/>
            <a:ext cx="430213" cy="357188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79512" y="3429000"/>
            <a:ext cx="3779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Standardní vzhled datové tabulky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9995917">
            <a:off x="3492500" y="3284538"/>
            <a:ext cx="430213" cy="357187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547813" y="3789363"/>
            <a:ext cx="19796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Extrapolace dat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20549810">
            <a:off x="3492500" y="3717925"/>
            <a:ext cx="430213" cy="357188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180975" y="4221163"/>
            <a:ext cx="3311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Zobrazení století, varování při nastaveném výběru nebo váhách dat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>
            <a:off x="3421063" y="4365625"/>
            <a:ext cx="430212" cy="357188"/>
          </a:xfrm>
          <a:prstGeom prst="rightArrow">
            <a:avLst>
              <a:gd name="adj1" fmla="val 50000"/>
              <a:gd name="adj2" fmla="val 3011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612775" y="5084763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Co s formátem při řazení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rot="19901775">
            <a:off x="3348038" y="4941888"/>
            <a:ext cx="682625" cy="215900"/>
          </a:xfrm>
          <a:prstGeom prst="rightArrow">
            <a:avLst>
              <a:gd name="adj1" fmla="val 50000"/>
              <a:gd name="adj2" fmla="val 790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612775" y="53736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Konverze textu na čísla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19901775">
            <a:off x="3348038" y="5229225"/>
            <a:ext cx="682625" cy="215900"/>
          </a:xfrm>
          <a:prstGeom prst="rightArrow">
            <a:avLst>
              <a:gd name="adj1" fmla="val 50000"/>
              <a:gd name="adj2" fmla="val 7904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22263" y="6086475"/>
            <a:ext cx="8066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Zobrazení kontextové nápovědy funkcí a varování při určité velikosti souboru</a:t>
            </a:r>
          </a:p>
        </p:txBody>
      </p:sp>
      <p:sp>
        <p:nvSpPr>
          <p:cNvPr id="21" name="AutoShape 22"/>
          <p:cNvSpPr>
            <a:spLocks noChangeArrowheads="1"/>
          </p:cNvSpPr>
          <p:nvPr/>
        </p:nvSpPr>
        <p:spPr bwMode="auto">
          <a:xfrm rot="18575208">
            <a:off x="3171825" y="5607051"/>
            <a:ext cx="865187" cy="195262"/>
          </a:xfrm>
          <a:prstGeom prst="rightArrow">
            <a:avLst>
              <a:gd name="adj1" fmla="val 50000"/>
              <a:gd name="adj2" fmla="val 1107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AutoShape 23"/>
          <p:cNvSpPr>
            <a:spLocks noChangeArrowheads="1"/>
          </p:cNvSpPr>
          <p:nvPr/>
        </p:nvSpPr>
        <p:spPr bwMode="auto">
          <a:xfrm rot="16200000">
            <a:off x="4968082" y="5696743"/>
            <a:ext cx="431800" cy="360363"/>
          </a:xfrm>
          <a:prstGeom prst="rightArrow">
            <a:avLst>
              <a:gd name="adj1" fmla="val 50000"/>
              <a:gd name="adj2" fmla="val 299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Nastavení programu </a:t>
            </a:r>
            <a:r>
              <a:rPr lang="cs-CZ" dirty="0" err="1" smtClean="0"/>
              <a:t>Statistica</a:t>
            </a:r>
            <a:r>
              <a:rPr lang="cs-CZ" dirty="0" smtClean="0"/>
              <a:t> XII</a:t>
            </a:r>
            <a:br>
              <a:rPr lang="cs-CZ" dirty="0" smtClean="0"/>
            </a:br>
            <a:r>
              <a:rPr lang="cs-CZ" sz="2000" dirty="0" smtClean="0"/>
              <a:t>(Import dat)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92427" y="1764382"/>
            <a:ext cx="4891087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540294">
            <a:off x="3382839" y="2346453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512" y="1988840"/>
            <a:ext cx="3237111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Import z Excelu – do </a:t>
            </a:r>
            <a:r>
              <a:rPr lang="cs-CZ" sz="1800" dirty="0" err="1"/>
              <a:t>workbooku</a:t>
            </a:r>
            <a:r>
              <a:rPr lang="cs-CZ" sz="1800" dirty="0"/>
              <a:t>, </a:t>
            </a:r>
            <a:r>
              <a:rPr lang="cs-CZ" sz="1800" dirty="0" err="1"/>
              <a:t>spreadshheetu</a:t>
            </a:r>
            <a:r>
              <a:rPr lang="cs-CZ" sz="1800" dirty="0"/>
              <a:t> nebo se zeptat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489853">
            <a:off x="3347914" y="3079807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9512" y="2708920"/>
            <a:ext cx="327419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Import textu – do </a:t>
            </a:r>
            <a:r>
              <a:rPr lang="cs-CZ" sz="1800" dirty="0" err="1"/>
              <a:t>spreadshheetu</a:t>
            </a:r>
            <a:r>
              <a:rPr lang="cs-CZ" sz="1800" dirty="0"/>
              <a:t>, reportu nebo se zeptat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21045383">
            <a:off x="3116193" y="3868071"/>
            <a:ext cx="1007220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79513" y="3645024"/>
            <a:ext cx="316835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Import HTML – do </a:t>
            </a:r>
            <a:r>
              <a:rPr lang="cs-CZ" sz="1800" dirty="0" err="1"/>
              <a:t>spreadshheetu</a:t>
            </a:r>
            <a:r>
              <a:rPr lang="cs-CZ" sz="1800" dirty="0"/>
              <a:t>, reportu nebo se zeptat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43520" y="4581128"/>
            <a:ext cx="3708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Maximální počet řádků při importu z databáze prostřednictvím SQL dotazu (</a:t>
            </a:r>
            <a:r>
              <a:rPr lang="cs-CZ" sz="1800" dirty="0" err="1"/>
              <a:t>Statistica</a:t>
            </a:r>
            <a:r>
              <a:rPr lang="cs-CZ" sz="1800" dirty="0"/>
              <a:t> </a:t>
            </a:r>
            <a:r>
              <a:rPr lang="cs-CZ" sz="1800" dirty="0" err="1"/>
              <a:t>Query</a:t>
            </a:r>
            <a:r>
              <a:rPr lang="cs-CZ" sz="1800" dirty="0"/>
              <a:t>)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9741326">
            <a:off x="3382839" y="4285332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4500563" y="2540719"/>
          <a:ext cx="3992562" cy="2109788"/>
        </p:xfrm>
        <a:graphic>
          <a:graphicData uri="http://schemas.openxmlformats.org/presentationml/2006/ole">
            <p:oleObj spid="_x0000_s48130" name="Image" r:id="rId3" imgW="7695238" imgH="4063492" progId="">
              <p:embed/>
            </p:oleObj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Umístění datových souborů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467694"/>
            <a:ext cx="3960813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71550" y="1748557"/>
            <a:ext cx="27209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Spreadsheet (datový list)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580063" y="1748557"/>
            <a:ext cx="2200275" cy="6508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V rámci workbooku</a:t>
            </a:r>
          </a:p>
          <a:p>
            <a:pPr defTabSz="1095375"/>
            <a:r>
              <a:rPr lang="cs-CZ" sz="1800"/>
              <a:t>(ve stromu výstupů)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39750" y="4988644"/>
            <a:ext cx="37449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Data jsou umístěna v tabulce, která je obdobou listu v MS Excel </a:t>
            </a:r>
          </a:p>
          <a:p>
            <a:pPr defTabSz="1095375"/>
            <a:r>
              <a:rPr lang="cs-CZ" sz="1800" dirty="0"/>
              <a:t>nebo starší </a:t>
            </a:r>
            <a:r>
              <a:rPr lang="cs-CZ" sz="1800" dirty="0" smtClean="0"/>
              <a:t>verze </a:t>
            </a:r>
            <a:r>
              <a:rPr lang="cs-CZ" sz="1800" dirty="0"/>
              <a:t>Statistiky (5.5 a níže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 rot="16200000">
            <a:off x="1295400" y="4304432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572000" y="5060082"/>
            <a:ext cx="43211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 err="1"/>
              <a:t>Workbook</a:t>
            </a:r>
            <a:r>
              <a:rPr lang="cs-CZ" sz="1800" dirty="0"/>
              <a:t> (pracovní sešit, organizátor výstupů) je komplexní datová struktura, obsahující datové i výstupní tabulky a grafy v přehledném stromovém zobrazení</a:t>
            </a:r>
            <a:r>
              <a:rPr lang="cs-CZ" sz="1800" dirty="0" smtClean="0"/>
              <a:t>).</a:t>
            </a:r>
            <a:endParaRPr lang="cs-CZ" sz="1800" dirty="0"/>
          </a:p>
        </p:txBody>
      </p:sp>
      <p:sp>
        <p:nvSpPr>
          <p:cNvPr id="12" name="AutoShape 11"/>
          <p:cNvSpPr>
            <a:spLocks noChangeArrowheads="1"/>
          </p:cNvSpPr>
          <p:nvPr/>
        </p:nvSpPr>
        <p:spPr bwMode="auto">
          <a:xfrm rot="16200000">
            <a:off x="4391819" y="4160763"/>
            <a:ext cx="1439862" cy="215900"/>
          </a:xfrm>
          <a:prstGeom prst="rightArrow">
            <a:avLst>
              <a:gd name="adj1" fmla="val 50000"/>
              <a:gd name="adj2" fmla="val 166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Menu Data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468313" y="1268413"/>
          <a:ext cx="3254375" cy="5153025"/>
        </p:xfrm>
        <a:graphic>
          <a:graphicData uri="http://schemas.openxmlformats.org/presentationml/2006/ole">
            <p:oleObj spid="_x0000_s66562" name="Image" r:id="rId3" imgW="3961905" imgH="6273016" progId="">
              <p:embed/>
            </p:oleObj>
          </a:graphicData>
        </a:graphic>
      </p:graphicFrame>
      <p:sp>
        <p:nvSpPr>
          <p:cNvPr id="4" name="AutoShape 5"/>
          <p:cNvSpPr>
            <a:spLocks noChangeArrowheads="1"/>
          </p:cNvSpPr>
          <p:nvPr/>
        </p:nvSpPr>
        <p:spPr bwMode="auto">
          <a:xfrm rot="10226286">
            <a:off x="3492500" y="1844675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284663" y="1412875"/>
            <a:ext cx="461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Transponování (přehození řádků a sloupců buď celého souboru nebo bloku dat)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0800000">
            <a:off x="3563938" y="2133600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284663" y="2060575"/>
            <a:ext cx="4610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Spojování souborů dat podle proměnných, řádků nebo textových popisek</a:t>
            </a: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auto">
          <a:xfrm rot="12389913">
            <a:off x="3492500" y="2709863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283075" y="2657475"/>
            <a:ext cx="4610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Řazení dat, výběr nebo náhodný výběr dat z tabulky, validace dat podle zadaných podmínek 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138613" y="3573463"/>
            <a:ext cx="482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Vlastnosti proměnné, všech proměnných, editace popisek, formát a zdroj hlaviček řádků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2389913">
            <a:off x="3419475" y="3500438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138613" y="4221163"/>
            <a:ext cx="482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Přidání, mazání, přesun a kopírování proměnných a řádků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2389913">
            <a:off x="3419475" y="4149725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138488" y="5877272"/>
            <a:ext cx="482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SQL import z databází (</a:t>
            </a:r>
            <a:r>
              <a:rPr lang="cs-CZ" sz="1800" dirty="0" err="1"/>
              <a:t>Statistica</a:t>
            </a:r>
            <a:r>
              <a:rPr lang="cs-CZ" sz="1800" dirty="0"/>
              <a:t> </a:t>
            </a:r>
            <a:r>
              <a:rPr lang="cs-CZ" sz="1800" dirty="0" err="1"/>
              <a:t>Query</a:t>
            </a:r>
            <a:r>
              <a:rPr lang="cs-CZ" sz="1800" dirty="0"/>
              <a:t>)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9656339">
            <a:off x="3375068" y="6058829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138488" y="5222875"/>
            <a:ext cx="482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Operace s daty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rot="10800000">
            <a:off x="3348807" y="5229225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Operace s daty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754261" y="1546944"/>
          <a:ext cx="3962400" cy="2032000"/>
        </p:xfrm>
        <a:graphic>
          <a:graphicData uri="http://schemas.openxmlformats.org/presentationml/2006/ole">
            <p:oleObj spid="_x0000_s67586" name="Image" r:id="rId3" imgW="3961905" imgH="2031746" progId="">
              <p:embed/>
            </p:oleObj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62773" y="1546944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Sada datových transformací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0800000">
            <a:off x="4570611" y="1618382"/>
            <a:ext cx="719137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362773" y="1985094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Přepočet vzorců (vybrané proměnné nebo vše)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1613270">
            <a:off x="4570611" y="1905719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5698" y="4005064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Operace s </a:t>
            </a:r>
            <a:r>
              <a:rPr lang="cs-CZ" sz="1800" dirty="0" smtClean="0"/>
              <a:t>daty (kalendářními)</a:t>
            </a:r>
            <a:endParaRPr lang="cs-CZ" sz="1800" dirty="0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6200000">
            <a:off x="927757" y="3603885"/>
            <a:ext cx="515020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051720" y="3717032"/>
            <a:ext cx="187369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Standardizace dat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13038940">
            <a:off x="2109760" y="3306987"/>
            <a:ext cx="830244" cy="287337"/>
          </a:xfrm>
          <a:prstGeom prst="rightArrow">
            <a:avLst>
              <a:gd name="adj1" fmla="val 50000"/>
              <a:gd name="adj2" fmla="val 8149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5002411" y="2632794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Překódování dat do jejich pořadí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2615137">
            <a:off x="4353123" y="2339107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4929386" y="3339232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Překódování dat do kategorií</a:t>
            </a:r>
          </a:p>
        </p:txBody>
      </p:sp>
      <p:sp>
        <p:nvSpPr>
          <p:cNvPr id="15" name="AutoShape 16"/>
          <p:cNvSpPr>
            <a:spLocks noChangeArrowheads="1"/>
          </p:cNvSpPr>
          <p:nvPr/>
        </p:nvSpPr>
        <p:spPr bwMode="auto">
          <a:xfrm rot="13693092">
            <a:off x="3959424" y="2831231"/>
            <a:ext cx="1223962" cy="252413"/>
          </a:xfrm>
          <a:prstGeom prst="rightArrow">
            <a:avLst>
              <a:gd name="adj1" fmla="val 50000"/>
              <a:gd name="adj2" fmla="val 12122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929386" y="3942482"/>
            <a:ext cx="32416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Výměna chybějících hodnot za průměry všech hodnot proměnné</a:t>
            </a:r>
          </a:p>
        </p:txBody>
      </p:sp>
      <p:sp>
        <p:nvSpPr>
          <p:cNvPr id="17" name="AutoShape 18"/>
          <p:cNvSpPr>
            <a:spLocks noChangeArrowheads="1"/>
          </p:cNvSpPr>
          <p:nvPr/>
        </p:nvSpPr>
        <p:spPr bwMode="auto">
          <a:xfrm rot="13693092">
            <a:off x="3678436" y="3193182"/>
            <a:ext cx="1447800" cy="215900"/>
          </a:xfrm>
          <a:prstGeom prst="rightArrow">
            <a:avLst>
              <a:gd name="adj1" fmla="val 50000"/>
              <a:gd name="adj2" fmla="val 16764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4281686" y="4864819"/>
            <a:ext cx="3241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Vytvoření mezery (lag) na začátku sloupce proměnné</a:t>
            </a:r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14498954">
            <a:off x="3082330" y="3776588"/>
            <a:ext cx="2024062" cy="215900"/>
          </a:xfrm>
          <a:prstGeom prst="rightArrow">
            <a:avLst>
              <a:gd name="adj1" fmla="val 50000"/>
              <a:gd name="adj2" fmla="val 23437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848" y="4437112"/>
            <a:ext cx="2879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Editace výstupních tabulek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376487" y="3362920"/>
          <a:ext cx="4308475" cy="1563688"/>
        </p:xfrm>
        <a:graphic>
          <a:graphicData uri="http://schemas.openxmlformats.org/presentationml/2006/ole">
            <p:oleObj spid="_x0000_s68610" name="Image" r:id="rId3" imgW="8330159" imgH="3022222" progId="">
              <p:embed/>
            </p:oleObj>
          </a:graphicData>
        </a:graphic>
      </p:graphicFrame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5900" y="3434358"/>
            <a:ext cx="2233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Editovatelné názvy analýz ve stromu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 rot="1986050">
            <a:off x="2087562" y="4010620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61037" y="5090120"/>
            <a:ext cx="26638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Veškeré buňky tabulky jsou editovatelné co do obsahu i formátu</a:t>
            </a: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 rot="13128600">
            <a:off x="5903912" y="4729758"/>
            <a:ext cx="719138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61950" y="5379045"/>
            <a:ext cx="35988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Analýzy lze ve stromu přetahovat a seskupovat do skupin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18983729">
            <a:off x="2376487" y="4874220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1008062" y="1700808"/>
            <a:ext cx="61198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Kontextové menu analýz umožňuje vyextrahovat analýzy do samostatného okna, použít ji jako datovou tabulku, kopírovat, přidat popisky apod.</a:t>
            </a: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auto">
          <a:xfrm rot="5400000">
            <a:off x="3096419" y="3355776"/>
            <a:ext cx="1727200" cy="287337"/>
          </a:xfrm>
          <a:prstGeom prst="rightArrow">
            <a:avLst>
              <a:gd name="adj1" fmla="val 50000"/>
              <a:gd name="adj2" fmla="val 15027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4392612" y="2564408"/>
            <a:ext cx="385179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Nástrojové lišty umožňují obdobné editace jako v datové tabulce</a:t>
            </a:r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8541870">
            <a:off x="5184775" y="3285133"/>
            <a:ext cx="719137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Vlastnosti a editace datových souborů</a:t>
            </a:r>
          </a:p>
        </p:txBody>
      </p:sp>
      <p:graphicFrame>
        <p:nvGraphicFramePr>
          <p:cNvPr id="15" name="Object 5"/>
          <p:cNvGraphicFramePr>
            <a:graphicFrameLocks noChangeAspect="1"/>
          </p:cNvGraphicFramePr>
          <p:nvPr/>
        </p:nvGraphicFramePr>
        <p:xfrm>
          <a:off x="2181509" y="1550690"/>
          <a:ext cx="2362200" cy="2819400"/>
        </p:xfrm>
        <a:graphic>
          <a:graphicData uri="http://schemas.openxmlformats.org/presentationml/2006/ole">
            <p:oleObj spid="_x0000_s69635" name="Image" r:id="rId3" imgW="2361905" imgH="2819048" progId="">
              <p:embed/>
            </p:oleObj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93959" y="3247727"/>
            <a:ext cx="16557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Editovatelná hlavička řádku</a:t>
            </a:r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1633822" y="339219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165384" y="2487315"/>
            <a:ext cx="2016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Hlavička tabulky</a:t>
            </a:r>
          </a:p>
        </p:txBody>
      </p:sp>
      <p:sp>
        <p:nvSpPr>
          <p:cNvPr id="19" name="AutoShape 9"/>
          <p:cNvSpPr>
            <a:spLocks noChangeArrowheads="1"/>
          </p:cNvSpPr>
          <p:nvPr/>
        </p:nvSpPr>
        <p:spPr bwMode="auto">
          <a:xfrm rot="1345551">
            <a:off x="1605247" y="291911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4641850" y="1982490"/>
            <a:ext cx="3673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Hlavička proměnné (sloupce)</a:t>
            </a:r>
          </a:p>
        </p:txBody>
      </p:sp>
      <p:sp>
        <p:nvSpPr>
          <p:cNvPr id="21" name="AutoShape 11"/>
          <p:cNvSpPr>
            <a:spLocks noChangeArrowheads="1"/>
          </p:cNvSpPr>
          <p:nvPr/>
        </p:nvSpPr>
        <p:spPr bwMode="auto">
          <a:xfrm rot="6765059">
            <a:off x="4089684" y="25952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AutoShape 12"/>
          <p:cNvSpPr>
            <a:spLocks noChangeArrowheads="1"/>
          </p:cNvSpPr>
          <p:nvPr/>
        </p:nvSpPr>
        <p:spPr bwMode="auto">
          <a:xfrm rot="16200000">
            <a:off x="5758657" y="2234108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466725" y="4790777"/>
            <a:ext cx="28098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Datová buňka, z hlediska formátování lze editovat data statistiky obdobně jako v Excelu)</a:t>
            </a:r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 rot="18652344">
            <a:off x="2937159" y="43224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5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2213" y="3135015"/>
            <a:ext cx="2754312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3201988" y="5648027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Datový formát</a:t>
            </a:r>
          </a:p>
        </p:txBody>
      </p:sp>
      <p:sp>
        <p:nvSpPr>
          <p:cNvPr id="27" name="AutoShape 17"/>
          <p:cNvSpPr>
            <a:spLocks noChangeArrowheads="1"/>
          </p:cNvSpPr>
          <p:nvPr/>
        </p:nvSpPr>
        <p:spPr bwMode="auto">
          <a:xfrm rot="18652344">
            <a:off x="4462463" y="51860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Text Box 20"/>
          <p:cNvSpPr txBox="1">
            <a:spLocks noChangeArrowheads="1"/>
          </p:cNvSpPr>
          <p:nvPr/>
        </p:nvSpPr>
        <p:spPr bwMode="auto">
          <a:xfrm>
            <a:off x="4067175" y="6093296"/>
            <a:ext cx="208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Popis nebo vzorce</a:t>
            </a:r>
          </a:p>
        </p:txBody>
      </p:sp>
      <p:sp>
        <p:nvSpPr>
          <p:cNvPr id="29" name="AutoShape 21"/>
          <p:cNvSpPr>
            <a:spLocks noChangeArrowheads="1"/>
          </p:cNvSpPr>
          <p:nvPr/>
        </p:nvSpPr>
        <p:spPr bwMode="auto">
          <a:xfrm rot="18652344">
            <a:off x="5359299" y="5754211"/>
            <a:ext cx="821893" cy="208364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7018338" y="2552402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Datový typ</a:t>
            </a:r>
          </a:p>
        </p:txBody>
      </p:sp>
      <p:sp>
        <p:nvSpPr>
          <p:cNvPr id="31" name="AutoShape 23"/>
          <p:cNvSpPr>
            <a:spLocks noChangeArrowheads="1"/>
          </p:cNvSpPr>
          <p:nvPr/>
        </p:nvSpPr>
        <p:spPr bwMode="auto">
          <a:xfrm rot="8159383">
            <a:off x="6802438" y="3206452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4570413" y="2768302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Formátování</a:t>
            </a:r>
          </a:p>
        </p:txBody>
      </p:sp>
      <p:sp>
        <p:nvSpPr>
          <p:cNvPr id="33" name="AutoShape 25"/>
          <p:cNvSpPr>
            <a:spLocks noChangeArrowheads="1"/>
          </p:cNvSpPr>
          <p:nvPr/>
        </p:nvSpPr>
        <p:spPr bwMode="auto">
          <a:xfrm rot="3242395">
            <a:off x="5867400" y="313501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3635375" y="4503440"/>
            <a:ext cx="2089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Jméno </a:t>
            </a:r>
          </a:p>
          <a:p>
            <a:pPr defTabSz="1095375"/>
            <a:r>
              <a:rPr lang="cs-CZ" sz="1800"/>
              <a:t>proměnné</a:t>
            </a:r>
          </a:p>
        </p:txBody>
      </p:sp>
      <p:sp>
        <p:nvSpPr>
          <p:cNvPr id="35" name="AutoShape 27"/>
          <p:cNvSpPr>
            <a:spLocks noChangeArrowheads="1"/>
          </p:cNvSpPr>
          <p:nvPr/>
        </p:nvSpPr>
        <p:spPr bwMode="auto">
          <a:xfrm rot="18092929">
            <a:off x="4356100" y="4044652"/>
            <a:ext cx="1079500" cy="2159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28"/>
          <p:cNvSpPr txBox="1">
            <a:spLocks noChangeArrowheads="1"/>
          </p:cNvSpPr>
          <p:nvPr/>
        </p:nvSpPr>
        <p:spPr bwMode="auto">
          <a:xfrm>
            <a:off x="7488238" y="3516015"/>
            <a:ext cx="162083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defTabSz="1095375"/>
            <a:r>
              <a:rPr lang="cs-CZ" sz="1800"/>
              <a:t>Nastavení všech proměnných</a:t>
            </a:r>
          </a:p>
        </p:txBody>
      </p:sp>
      <p:sp>
        <p:nvSpPr>
          <p:cNvPr id="37" name="AutoShape 29"/>
          <p:cNvSpPr>
            <a:spLocks noChangeArrowheads="1"/>
          </p:cNvSpPr>
          <p:nvPr/>
        </p:nvSpPr>
        <p:spPr bwMode="auto">
          <a:xfrm rot="8159383">
            <a:off x="7270750" y="407164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8" name="Text Box 30"/>
          <p:cNvSpPr txBox="1">
            <a:spLocks noChangeArrowheads="1"/>
          </p:cNvSpPr>
          <p:nvPr/>
        </p:nvSpPr>
        <p:spPr bwMode="auto">
          <a:xfrm>
            <a:off x="7954963" y="4574877"/>
            <a:ext cx="137001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Textové a číselné hodnoty</a:t>
            </a:r>
          </a:p>
        </p:txBody>
      </p:sp>
      <p:sp>
        <p:nvSpPr>
          <p:cNvPr id="39" name="AutoShape 31"/>
          <p:cNvSpPr>
            <a:spLocks noChangeArrowheads="1"/>
          </p:cNvSpPr>
          <p:nvPr/>
        </p:nvSpPr>
        <p:spPr bwMode="auto">
          <a:xfrm rot="12692741">
            <a:off x="7380288" y="4790777"/>
            <a:ext cx="647700" cy="217488"/>
          </a:xfrm>
          <a:prstGeom prst="rightArrow">
            <a:avLst>
              <a:gd name="adj1" fmla="val 50000"/>
              <a:gd name="adj2" fmla="val 74452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Řazení dat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r>
              <a:rPr lang="cs-CZ" sz="2000" dirty="0" smtClean="0"/>
              <a:t>Řazení dat v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probíhá obdobně jako v databázích, tj. seřazení podle jedné proměnné ovlivní i ostatní sloupce (tj. není nebezpečí ztráty vazby dat – např. Excel)</a:t>
            </a:r>
          </a:p>
          <a:p>
            <a:r>
              <a:rPr lang="cs-CZ" sz="2000" dirty="0" smtClean="0"/>
              <a:t>Na rozdíl od Excelu neumožňuje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řadit podle vlastních seznamů.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5850" y="2852738"/>
            <a:ext cx="29622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815975" y="3068638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Řazená proměnná</a:t>
            </a:r>
          </a:p>
        </p:txBody>
      </p:sp>
      <p:sp>
        <p:nvSpPr>
          <p:cNvPr id="7" name="AutoShape 6"/>
          <p:cNvSpPr>
            <a:spLocks noChangeArrowheads="1"/>
          </p:cNvSpPr>
          <p:nvPr/>
        </p:nvSpPr>
        <p:spPr bwMode="auto">
          <a:xfrm rot="913786">
            <a:off x="3122613" y="3213100"/>
            <a:ext cx="719137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09725" y="4005263"/>
            <a:ext cx="3241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Směr řazení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19957306">
            <a:off x="3194050" y="3933825"/>
            <a:ext cx="719138" cy="287338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7950" y="3571875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Řazení podle hlaviček řádků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 rot="21232874">
            <a:off x="3132138" y="3573463"/>
            <a:ext cx="719137" cy="287337"/>
          </a:xfrm>
          <a:prstGeom prst="rightArrow">
            <a:avLst>
              <a:gd name="adj1" fmla="val 50000"/>
              <a:gd name="adj2" fmla="val 6256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8313" y="4797425"/>
            <a:ext cx="3241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Řazení číselné nebo textové</a:t>
            </a: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 rot="19957306">
            <a:off x="3111500" y="4219575"/>
            <a:ext cx="1655763" cy="287338"/>
          </a:xfrm>
          <a:prstGeom prst="rightArrow">
            <a:avLst>
              <a:gd name="adj1" fmla="val 50000"/>
              <a:gd name="adj2" fmla="val 1440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7040563" y="4097338"/>
            <a:ext cx="1779587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Více položek pro řazení (max. 7)</a:t>
            </a:r>
          </a:p>
        </p:txBody>
      </p:sp>
      <p:sp>
        <p:nvSpPr>
          <p:cNvPr id="15" name="AutoShape 14"/>
          <p:cNvSpPr>
            <a:spLocks noChangeArrowheads="1"/>
          </p:cNvSpPr>
          <p:nvPr/>
        </p:nvSpPr>
        <p:spPr bwMode="auto">
          <a:xfrm rot="13679773">
            <a:off x="6209506" y="4007644"/>
            <a:ext cx="900113" cy="288925"/>
          </a:xfrm>
          <a:prstGeom prst="rightArrow">
            <a:avLst>
              <a:gd name="adj1" fmla="val 50000"/>
              <a:gd name="adj2" fmla="val 7788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3"/>
          </a:xfrm>
        </p:spPr>
        <p:txBody>
          <a:bodyPr/>
          <a:lstStyle/>
          <a:p>
            <a:r>
              <a:rPr lang="cs-CZ" dirty="0" smtClean="0"/>
              <a:t>Vzorce v programu </a:t>
            </a:r>
            <a:r>
              <a:rPr lang="cs-CZ" dirty="0" err="1" smtClean="0"/>
              <a:t>Statistica</a:t>
            </a:r>
            <a:endParaRPr lang="cs-CZ" dirty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5"/>
            <a:ext cx="8291264" cy="4309590"/>
          </a:xfrm>
        </p:spPr>
        <p:txBody>
          <a:bodyPr/>
          <a:lstStyle/>
          <a:p>
            <a:r>
              <a:rPr lang="cs-CZ" sz="2000" dirty="0" smtClean="0"/>
              <a:t>Vzorec je vždy </a:t>
            </a:r>
            <a:r>
              <a:rPr lang="cs-CZ" sz="2000" dirty="0" err="1" smtClean="0"/>
              <a:t>uvozen</a:t>
            </a:r>
            <a:r>
              <a:rPr lang="cs-CZ" sz="2000" dirty="0" smtClean="0"/>
              <a:t> =, poté následuje zápis vzorce</a:t>
            </a:r>
          </a:p>
          <a:p>
            <a:r>
              <a:rPr lang="cs-CZ" sz="2000" dirty="0" smtClean="0"/>
              <a:t>Na základě vzorce je vždy přepočítán celý sloupec (proměnná)</a:t>
            </a:r>
          </a:p>
          <a:p>
            <a:r>
              <a:rPr lang="cs-CZ" sz="2000" dirty="0" smtClean="0"/>
              <a:t>Funkce lze vybírat ze seznamu, k dispozici je i nápověda tvorby funkcí</a:t>
            </a:r>
          </a:p>
          <a:p>
            <a:r>
              <a:rPr lang="cs-CZ" sz="2000" dirty="0" smtClean="0"/>
              <a:t>Na proměnné je odkazováno pomocí stylu </a:t>
            </a:r>
            <a:r>
              <a:rPr lang="cs-CZ" sz="2000" b="1" dirty="0" err="1" smtClean="0"/>
              <a:t>vX</a:t>
            </a:r>
            <a:r>
              <a:rPr lang="cs-CZ" sz="2000" b="1" dirty="0" smtClean="0"/>
              <a:t> </a:t>
            </a:r>
            <a:r>
              <a:rPr lang="cs-CZ" sz="2000" dirty="0" smtClean="0"/>
              <a:t>(v1 např.), kde v je </a:t>
            </a:r>
            <a:r>
              <a:rPr lang="cs-CZ" sz="2000" dirty="0" err="1" smtClean="0"/>
              <a:t>variable</a:t>
            </a:r>
            <a:r>
              <a:rPr lang="cs-CZ" sz="2000" dirty="0" smtClean="0"/>
              <a:t> a X číslo sloupce (proměnné) – např. =cos(v2) – výsledná proměnná obsahuje cosiny jednotlivých čísel ve sloupci (proměnné) v2</a:t>
            </a:r>
          </a:p>
          <a:p>
            <a:r>
              <a:rPr lang="cs-CZ" sz="2000" dirty="0" smtClean="0"/>
              <a:t>Přepočet nastává buď automaticky po zadání nebo stiskem klávesy F9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916832"/>
            <a:ext cx="2754313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95015" y="2585170"/>
            <a:ext cx="10795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Oblast zápisu vzorce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3251777">
            <a:off x="790303" y="389644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87824" y="5085184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Seznam funkcí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14571460">
            <a:off x="2791671" y="4569284"/>
            <a:ext cx="1040377" cy="194914"/>
          </a:xfrm>
          <a:prstGeom prst="rightArrow">
            <a:avLst>
              <a:gd name="adj1" fmla="val 50000"/>
              <a:gd name="adj2" fmla="val 14087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573016"/>
            <a:ext cx="273685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0"/>
          <p:cNvSpPr>
            <a:spLocks noChangeArrowheads="1"/>
          </p:cNvSpPr>
          <p:nvPr/>
        </p:nvSpPr>
        <p:spPr bwMode="auto">
          <a:xfrm rot="10800000">
            <a:off x="4788272" y="4941168"/>
            <a:ext cx="431800" cy="64928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084168" y="1412776"/>
            <a:ext cx="230425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Seznam funkcí obsahuje nejrůznější statistické a matematické funkce </a:t>
            </a:r>
            <a:r>
              <a:rPr lang="cs-CZ" sz="1800" dirty="0" err="1"/>
              <a:t>vybratelné</a:t>
            </a:r>
            <a:r>
              <a:rPr lang="cs-CZ" sz="1800" dirty="0"/>
              <a:t> pomocí myši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5047528">
            <a:off x="6437626" y="4032548"/>
            <a:ext cx="1741356" cy="255160"/>
          </a:xfrm>
          <a:prstGeom prst="rightArrow">
            <a:avLst>
              <a:gd name="adj1" fmla="val 50000"/>
              <a:gd name="adj2" fmla="val 9172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3"/>
          </a:xfrm>
        </p:spPr>
        <p:txBody>
          <a:bodyPr/>
          <a:lstStyle/>
          <a:p>
            <a:r>
              <a:rPr lang="cs-CZ" dirty="0" smtClean="0"/>
              <a:t>Vzorce v programu </a:t>
            </a:r>
            <a:r>
              <a:rPr lang="cs-CZ" dirty="0" err="1" smtClean="0"/>
              <a:t>Statistica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Export výstupů I</a:t>
            </a:r>
            <a:br>
              <a:rPr lang="cs-CZ" dirty="0" smtClean="0"/>
            </a:br>
            <a:r>
              <a:rPr lang="cs-CZ" sz="2000" dirty="0" smtClean="0"/>
              <a:t>(report)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639341"/>
            <a:ext cx="4114800" cy="4525963"/>
          </a:xfrm>
        </p:spPr>
        <p:txBody>
          <a:bodyPr/>
          <a:lstStyle/>
          <a:p>
            <a:r>
              <a:rPr lang="cs-CZ" sz="2000" dirty="0" smtClean="0"/>
              <a:t>Report lze ukládat ve speciálním formátu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(ukládá i strom analýz).</a:t>
            </a:r>
          </a:p>
          <a:p>
            <a:r>
              <a:rPr lang="cs-CZ" sz="2000" dirty="0" smtClean="0"/>
              <a:t>V textovém formátu (nejsou ukládány grafy).</a:t>
            </a:r>
          </a:p>
          <a:p>
            <a:r>
              <a:rPr lang="cs-CZ" sz="2000" dirty="0" smtClean="0"/>
              <a:t>V RTF (</a:t>
            </a:r>
            <a:r>
              <a:rPr lang="cs-CZ" sz="2000" dirty="0" err="1" smtClean="0"/>
              <a:t>rich</a:t>
            </a:r>
            <a:r>
              <a:rPr lang="cs-CZ" sz="2000" dirty="0" smtClean="0"/>
              <a:t> text formát), pouze tabulky a grafy, ne strom analýz), snadno </a:t>
            </a:r>
            <a:r>
              <a:rPr lang="cs-CZ" sz="2000" dirty="0" err="1" smtClean="0"/>
              <a:t>editovatelné</a:t>
            </a:r>
            <a:r>
              <a:rPr lang="cs-CZ" sz="2000" dirty="0" smtClean="0"/>
              <a:t> v MS Word a obdobných editorech.</a:t>
            </a:r>
          </a:p>
          <a:p>
            <a:r>
              <a:rPr lang="cs-CZ" sz="2000" dirty="0" smtClean="0"/>
              <a:t>Do HTML (vytvoření webové stránky) s grafy ve formátu .</a:t>
            </a:r>
            <a:r>
              <a:rPr lang="cs-CZ" sz="2000" dirty="0" err="1" smtClean="0"/>
              <a:t>png</a:t>
            </a:r>
            <a:r>
              <a:rPr lang="cs-CZ" sz="2000" dirty="0" smtClean="0"/>
              <a:t>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1667916"/>
            <a:ext cx="3781425" cy="440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3995936" y="4620666"/>
            <a:ext cx="2161977" cy="287338"/>
          </a:xfrm>
          <a:prstGeom prst="rightArrow">
            <a:avLst>
              <a:gd name="adj1" fmla="val 50000"/>
              <a:gd name="adj2" fmla="val 21312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664"/>
            <a:ext cx="9144000" cy="639762"/>
          </a:xfrm>
        </p:spPr>
        <p:txBody>
          <a:bodyPr/>
          <a:lstStyle/>
          <a:p>
            <a:r>
              <a:rPr lang="cs-CZ" dirty="0" smtClean="0"/>
              <a:t>Export výstupů II</a:t>
            </a:r>
            <a:br>
              <a:rPr lang="cs-CZ" dirty="0" smtClean="0"/>
            </a:br>
            <a:r>
              <a:rPr lang="cs-CZ" sz="2000" dirty="0" smtClean="0"/>
              <a:t>(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)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sz="2000" dirty="0" smtClean="0"/>
              <a:t>Celkový 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 lze ukládat pouze ve formátu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Jednotlivé tabulky a grafy lze však vyextrahovat do samostatných oken a vyexportovat.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98526" y="3860825"/>
            <a:ext cx="9937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Tabulky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875463" y="3860825"/>
            <a:ext cx="7524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Grafy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506067" y="2709887"/>
          <a:ext cx="3794125" cy="1970088"/>
        </p:xfrm>
        <a:graphic>
          <a:graphicData uri="http://schemas.openxmlformats.org/presentationml/2006/ole">
            <p:oleObj spid="_x0000_s70658" name="Image" r:id="rId3" imgW="5282540" imgH="2742857" progId="">
              <p:embed/>
            </p:oleObj>
          </a:graphicData>
        </a:graphic>
      </p:graphicFrame>
      <p:sp>
        <p:nvSpPr>
          <p:cNvPr id="8" name="AutoShape 7"/>
          <p:cNvSpPr>
            <a:spLocks noChangeArrowheads="1"/>
          </p:cNvSpPr>
          <p:nvPr/>
        </p:nvSpPr>
        <p:spPr bwMode="auto">
          <a:xfrm rot="19471637">
            <a:off x="1908175" y="3362750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 rot="12515099">
            <a:off x="6387450" y="3362750"/>
            <a:ext cx="431800" cy="649288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71438" y="5727725"/>
            <a:ext cx="19081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Statistica 5 a 6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-36512" y="4791100"/>
            <a:ext cx="97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SPSS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66726" y="5229250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Excel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763713" y="5734075"/>
            <a:ext cx="23034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Textové soubory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627313" y="4868887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HTML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2409826" y="5302275"/>
            <a:ext cx="7207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dbf</a:t>
            </a:r>
          </a:p>
        </p:txBody>
      </p:sp>
      <p:sp>
        <p:nvSpPr>
          <p:cNvPr id="16" name="AutoShape 15"/>
          <p:cNvSpPr>
            <a:spLocks noChangeArrowheads="1"/>
          </p:cNvSpPr>
          <p:nvPr/>
        </p:nvSpPr>
        <p:spPr bwMode="auto">
          <a:xfrm rot="8137776">
            <a:off x="539751" y="4438675"/>
            <a:ext cx="576262" cy="287337"/>
          </a:xfrm>
          <a:prstGeom prst="rightArrow">
            <a:avLst>
              <a:gd name="adj1" fmla="val 50000"/>
              <a:gd name="adj2" fmla="val 501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auto">
          <a:xfrm rot="5984247">
            <a:off x="584201" y="4654575"/>
            <a:ext cx="865187" cy="287337"/>
          </a:xfrm>
          <a:prstGeom prst="rightArrow">
            <a:avLst>
              <a:gd name="adj1" fmla="val 50000"/>
              <a:gd name="adj2" fmla="val 7527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AutoShape 17"/>
          <p:cNvSpPr>
            <a:spLocks noChangeArrowheads="1"/>
          </p:cNvSpPr>
          <p:nvPr/>
        </p:nvSpPr>
        <p:spPr bwMode="auto">
          <a:xfrm rot="4721505">
            <a:off x="646907" y="4906194"/>
            <a:ext cx="1368425" cy="287337"/>
          </a:xfrm>
          <a:prstGeom prst="rightArrow">
            <a:avLst>
              <a:gd name="adj1" fmla="val 50000"/>
              <a:gd name="adj2" fmla="val 1190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AutoShape 18"/>
          <p:cNvSpPr>
            <a:spLocks noChangeArrowheads="1"/>
          </p:cNvSpPr>
          <p:nvPr/>
        </p:nvSpPr>
        <p:spPr bwMode="auto">
          <a:xfrm rot="2264719">
            <a:off x="1800226" y="4541862"/>
            <a:ext cx="1008062" cy="287338"/>
          </a:xfrm>
          <a:prstGeom prst="rightArrow">
            <a:avLst>
              <a:gd name="adj1" fmla="val 50000"/>
              <a:gd name="adj2" fmla="val 877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AutoShape 19"/>
          <p:cNvSpPr>
            <a:spLocks noChangeArrowheads="1"/>
          </p:cNvSpPr>
          <p:nvPr/>
        </p:nvSpPr>
        <p:spPr bwMode="auto">
          <a:xfrm rot="3434641">
            <a:off x="970757" y="4941119"/>
            <a:ext cx="1584325" cy="287337"/>
          </a:xfrm>
          <a:prstGeom prst="rightArrow">
            <a:avLst>
              <a:gd name="adj1" fmla="val 50000"/>
              <a:gd name="adj2" fmla="val 1378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20"/>
          <p:cNvSpPr>
            <a:spLocks noChangeArrowheads="1"/>
          </p:cNvSpPr>
          <p:nvPr/>
        </p:nvSpPr>
        <p:spPr bwMode="auto">
          <a:xfrm rot="2981091">
            <a:off x="1423195" y="4763318"/>
            <a:ext cx="1295400" cy="287337"/>
          </a:xfrm>
          <a:prstGeom prst="rightArrow">
            <a:avLst>
              <a:gd name="adj1" fmla="val 50000"/>
              <a:gd name="adj2" fmla="val 112707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5148263" y="5149875"/>
            <a:ext cx="12239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Statistica</a:t>
            </a:r>
          </a:p>
        </p:txBody>
      </p:sp>
      <p:sp>
        <p:nvSpPr>
          <p:cNvPr id="23" name="Text Box 22"/>
          <p:cNvSpPr txBox="1">
            <a:spLocks noChangeArrowheads="1"/>
          </p:cNvSpPr>
          <p:nvPr/>
        </p:nvSpPr>
        <p:spPr bwMode="auto">
          <a:xfrm>
            <a:off x="7812088" y="5503887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BMP</a:t>
            </a: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7164388" y="5870600"/>
            <a:ext cx="936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JPG</a:t>
            </a: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8207376" y="4502175"/>
            <a:ext cx="10080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PNG</a:t>
            </a:r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8101013" y="5078437"/>
            <a:ext cx="9350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GIF</a:t>
            </a: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4930776" y="5654700"/>
            <a:ext cx="2232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95375"/>
            <a:r>
              <a:rPr lang="cs-CZ" sz="1800"/>
              <a:t>Windows Metafile</a:t>
            </a:r>
          </a:p>
        </p:txBody>
      </p:sp>
      <p:sp>
        <p:nvSpPr>
          <p:cNvPr id="28" name="AutoShape 27"/>
          <p:cNvSpPr>
            <a:spLocks noChangeArrowheads="1"/>
          </p:cNvSpPr>
          <p:nvPr/>
        </p:nvSpPr>
        <p:spPr bwMode="auto">
          <a:xfrm rot="1113147">
            <a:off x="7523163" y="4430737"/>
            <a:ext cx="863600" cy="287338"/>
          </a:xfrm>
          <a:prstGeom prst="rightArrow">
            <a:avLst>
              <a:gd name="adj1" fmla="val 50000"/>
              <a:gd name="adj2" fmla="val 7513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AutoShape 28"/>
          <p:cNvSpPr>
            <a:spLocks noChangeArrowheads="1"/>
          </p:cNvSpPr>
          <p:nvPr/>
        </p:nvSpPr>
        <p:spPr bwMode="auto">
          <a:xfrm rot="2505062">
            <a:off x="7334251" y="4718075"/>
            <a:ext cx="1081087" cy="287337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auto">
          <a:xfrm rot="3421680">
            <a:off x="7104063" y="4878412"/>
            <a:ext cx="1296988" cy="287338"/>
          </a:xfrm>
          <a:prstGeom prst="rightArrow">
            <a:avLst>
              <a:gd name="adj1" fmla="val 50000"/>
              <a:gd name="adj2" fmla="val 112845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1" name="AutoShape 30"/>
          <p:cNvSpPr>
            <a:spLocks noChangeArrowheads="1"/>
          </p:cNvSpPr>
          <p:nvPr/>
        </p:nvSpPr>
        <p:spPr bwMode="auto">
          <a:xfrm rot="4553826">
            <a:off x="6804026" y="5005412"/>
            <a:ext cx="1296988" cy="287337"/>
          </a:xfrm>
          <a:prstGeom prst="rightArrow">
            <a:avLst>
              <a:gd name="adj1" fmla="val 50000"/>
              <a:gd name="adj2" fmla="val 1128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AutoShape 31"/>
          <p:cNvSpPr>
            <a:spLocks noChangeArrowheads="1"/>
          </p:cNvSpPr>
          <p:nvPr/>
        </p:nvSpPr>
        <p:spPr bwMode="auto">
          <a:xfrm rot="6911610">
            <a:off x="6299201" y="4935562"/>
            <a:ext cx="1296988" cy="287337"/>
          </a:xfrm>
          <a:prstGeom prst="rightArrow">
            <a:avLst>
              <a:gd name="adj1" fmla="val 50000"/>
              <a:gd name="adj2" fmla="val 11284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 rot="8164373">
            <a:off x="6154738" y="4718075"/>
            <a:ext cx="1081088" cy="287337"/>
          </a:xfrm>
          <a:prstGeom prst="rightArrow">
            <a:avLst>
              <a:gd name="adj1" fmla="val 50000"/>
              <a:gd name="adj2" fmla="val 94061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2974"/>
            <a:ext cx="9144000" cy="639762"/>
          </a:xfrm>
        </p:spPr>
        <p:txBody>
          <a:bodyPr/>
          <a:lstStyle/>
          <a:p>
            <a:r>
              <a:rPr lang="cs-CZ" dirty="0" smtClean="0"/>
              <a:t>Spolupráce s jinými aplikacemi</a:t>
            </a:r>
            <a:br>
              <a:rPr lang="cs-CZ" dirty="0" smtClean="0"/>
            </a:br>
            <a:r>
              <a:rPr lang="cs-CZ" sz="2000" dirty="0" smtClean="0"/>
              <a:t>(vkládání objektů)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marL="457200" indent="-457200"/>
            <a:r>
              <a:rPr lang="cs-CZ" sz="2000" dirty="0" smtClean="0"/>
              <a:t>Na spolupráci s jinými aplikacemi lze pohlížet dvojím způsobem</a:t>
            </a:r>
          </a:p>
          <a:p>
            <a:pPr marL="457200" indent="-457200">
              <a:buFont typeface="Wingdings" pitchFamily="2" charset="2"/>
              <a:buNone/>
            </a:pPr>
            <a:endParaRPr lang="cs-CZ" sz="2000" dirty="0" smtClean="0"/>
          </a:p>
          <a:p>
            <a:pPr marL="457200" indent="-457200">
              <a:buFont typeface="Wingdings" pitchFamily="2" charset="2"/>
              <a:buAutoNum type="romanUcPeriod"/>
            </a:pPr>
            <a:r>
              <a:rPr lang="cs-CZ" sz="2000" dirty="0" smtClean="0"/>
              <a:t>První možností je vkládání výstupů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do jiných aplikací</a:t>
            </a:r>
          </a:p>
          <a:p>
            <a:pPr marL="915988" lvl="1" indent="-457200"/>
            <a:r>
              <a:rPr lang="cs-CZ" sz="2000" dirty="0" err="1" smtClean="0"/>
              <a:t>Statistica</a:t>
            </a:r>
            <a:r>
              <a:rPr lang="cs-CZ" sz="2000" dirty="0" smtClean="0"/>
              <a:t> podporuje spolupráci s MS Office a dalšími programy podporujícími vkládání objektů jiných aplikací.</a:t>
            </a:r>
          </a:p>
          <a:p>
            <a:pPr marL="915988" lvl="1" indent="-457200"/>
            <a:r>
              <a:rPr lang="cs-CZ" sz="2000" dirty="0" smtClean="0"/>
              <a:t>Kromě MS Office je možná např. spolupráce s Adobe </a:t>
            </a:r>
            <a:r>
              <a:rPr lang="cs-CZ" sz="2000" dirty="0" err="1" smtClean="0"/>
              <a:t>Illustratorem</a:t>
            </a:r>
            <a:r>
              <a:rPr lang="cs-CZ" sz="2000" dirty="0" smtClean="0"/>
              <a:t> při tvorbě grafů.</a:t>
            </a:r>
          </a:p>
          <a:p>
            <a:pPr marL="915988" lvl="1" indent="-457200"/>
            <a:endParaRPr lang="cs-CZ" sz="2000" dirty="0" smtClean="0"/>
          </a:p>
          <a:p>
            <a:pPr marL="457200" indent="-457200">
              <a:buFont typeface="Wingdings" pitchFamily="2" charset="2"/>
              <a:buAutoNum type="romanUcPeriod"/>
            </a:pPr>
            <a:r>
              <a:rPr lang="cs-CZ" sz="2000" dirty="0" smtClean="0"/>
              <a:t>Druhou možností je komunikace přes makrojazyk Statistiky, příkladem může být napsání </a:t>
            </a:r>
            <a:r>
              <a:rPr lang="cs-CZ" sz="2000" dirty="0" err="1" smtClean="0"/>
              <a:t>excelovského</a:t>
            </a:r>
            <a:r>
              <a:rPr lang="cs-CZ" sz="2000" dirty="0" smtClean="0"/>
              <a:t> makra, které pro data sešitu spočítá analýza ve Statistice a výsledek vloží do listu Excelu, případně použije pro zobrazení </a:t>
            </a:r>
            <a:r>
              <a:rPr lang="cs-CZ" sz="2000" dirty="0" err="1" smtClean="0"/>
              <a:t>excelovských</a:t>
            </a:r>
            <a:r>
              <a:rPr lang="cs-CZ" sz="2000" dirty="0" smtClean="0"/>
              <a:t> dat graf Statistiky</a:t>
            </a:r>
          </a:p>
          <a:p>
            <a:pPr marL="457200" indent="-457200">
              <a:buFont typeface="Wingdings" pitchFamily="2" charset="2"/>
              <a:buAutoNum type="romanUcPeriod"/>
            </a:pPr>
            <a:endParaRPr lang="cs-CZ" sz="2000" dirty="0" smtClean="0"/>
          </a:p>
          <a:p>
            <a:pPr marL="457200" indent="-457200">
              <a:buFont typeface="Wingdings" pitchFamily="2" charset="2"/>
              <a:buAutoNum type="romanUcPeriod"/>
            </a:pPr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Spouštění analýz a tvorby grafů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6332"/>
            <a:ext cx="8229600" cy="4525963"/>
          </a:xfrm>
        </p:spPr>
        <p:txBody>
          <a:bodyPr/>
          <a:lstStyle/>
          <a:p>
            <a:r>
              <a:rPr lang="cs-CZ" sz="2000" dirty="0" smtClean="0"/>
              <a:t>Veškeré analýzy jsou dostupné v menu </a:t>
            </a:r>
            <a:r>
              <a:rPr lang="cs-CZ" sz="2000" u="sng" dirty="0" smtClean="0"/>
              <a:t>Statistiky</a:t>
            </a:r>
            <a:r>
              <a:rPr lang="cs-CZ" sz="2000" dirty="0" smtClean="0"/>
              <a:t> </a:t>
            </a:r>
            <a:r>
              <a:rPr lang="cs-CZ" sz="2000" dirty="0" smtClean="0"/>
              <a:t>a </a:t>
            </a:r>
            <a:r>
              <a:rPr lang="cs-CZ" sz="2000" u="sng" dirty="0" smtClean="0"/>
              <a:t>Grafy.</a:t>
            </a:r>
            <a:endParaRPr lang="cs-CZ" sz="2000" u="sng" dirty="0" smtClean="0"/>
          </a:p>
          <a:p>
            <a:r>
              <a:rPr lang="cs-CZ" sz="2000" dirty="0" smtClean="0"/>
              <a:t>Po výběru analýzy/grafu následuje specifikace jeho nastavení a dat.</a:t>
            </a:r>
          </a:p>
          <a:p>
            <a:r>
              <a:rPr lang="cs-CZ" sz="2000" dirty="0" smtClean="0"/>
              <a:t>Výstupy mohou být zobrazeny třemi způsoby – samostatně, </a:t>
            </a:r>
            <a:r>
              <a:rPr lang="cs-CZ" sz="2000" dirty="0" err="1" smtClean="0"/>
              <a:t>workbook</a:t>
            </a:r>
            <a:r>
              <a:rPr lang="cs-CZ" sz="2000" dirty="0" smtClean="0"/>
              <a:t>, report .</a:t>
            </a:r>
          </a:p>
          <a:p>
            <a:r>
              <a:rPr lang="cs-CZ" sz="2000" dirty="0" smtClean="0"/>
              <a:t>Základní analýzy a grafy jsou dále dostupné v kontextovém menu proměnných.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4067175" y="3937595"/>
          <a:ext cx="1397000" cy="2227262"/>
        </p:xfrm>
        <a:graphic>
          <a:graphicData uri="http://schemas.openxmlformats.org/presentationml/2006/ole">
            <p:oleObj spid="_x0000_s49154" name="Image" r:id="rId3" imgW="2793651" imgH="4457143" progId="">
              <p:embed/>
            </p:oleObj>
          </a:graphicData>
        </a:graphic>
      </p:graphicFrame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7543800" y="3937595"/>
          <a:ext cx="1123950" cy="2176462"/>
        </p:xfrm>
        <a:graphic>
          <a:graphicData uri="http://schemas.openxmlformats.org/presentationml/2006/ole">
            <p:oleObj spid="_x0000_s49155" name="Image" r:id="rId4" imgW="2247619" imgH="4355556" progId="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827088" y="3682702"/>
          <a:ext cx="2689225" cy="2914650"/>
        </p:xfrm>
        <a:graphic>
          <a:graphicData uri="http://schemas.openxmlformats.org/presentationml/2006/ole">
            <p:oleObj spid="_x0000_s49156" name="Image" r:id="rId5" imgW="6171429" imgH="6692063" progId="">
              <p:embed/>
            </p:oleObj>
          </a:graphicData>
        </a:graphic>
      </p:graphicFrame>
      <p:sp>
        <p:nvSpPr>
          <p:cNvPr id="7" name="AutoShape 7"/>
          <p:cNvSpPr>
            <a:spLocks noChangeArrowheads="1"/>
          </p:cNvSpPr>
          <p:nvPr/>
        </p:nvSpPr>
        <p:spPr bwMode="auto">
          <a:xfrm rot="6761389">
            <a:off x="1692275" y="3955752"/>
            <a:ext cx="1368425" cy="215900"/>
          </a:xfrm>
          <a:prstGeom prst="rightArrow">
            <a:avLst>
              <a:gd name="adj1" fmla="val 50000"/>
              <a:gd name="adj2" fmla="val 15845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851275" y="3429595"/>
            <a:ext cx="17049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Menu statistiky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399338" y="3429595"/>
            <a:ext cx="13493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Menu grafů</a:t>
            </a:r>
          </a:p>
        </p:txBody>
      </p:sp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7713" y="4364632"/>
            <a:ext cx="1408112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5508625" y="4724995"/>
            <a:ext cx="195263" cy="490537"/>
          </a:xfrm>
          <a:prstGeom prst="lef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Kopírování a vkládání tabulek do MS Office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4330824" cy="2908920"/>
          </a:xfrm>
        </p:spPr>
        <p:txBody>
          <a:bodyPr/>
          <a:lstStyle/>
          <a:p>
            <a:r>
              <a:rPr lang="cs-CZ" sz="2000" dirty="0" smtClean="0"/>
              <a:t>V případě, že chceme zachovat i popisky tabulek, je nutné vybrat celou tabulku a použít položku menu Copy </a:t>
            </a:r>
            <a:r>
              <a:rPr lang="cs-CZ" sz="2000" dirty="0" err="1" smtClean="0"/>
              <a:t>with</a:t>
            </a:r>
            <a:r>
              <a:rPr lang="cs-CZ" sz="2000" dirty="0" smtClean="0"/>
              <a:t> </a:t>
            </a:r>
            <a:r>
              <a:rPr lang="cs-CZ" sz="2000" dirty="0" err="1" smtClean="0"/>
              <a:t>Headers</a:t>
            </a:r>
            <a:r>
              <a:rPr lang="cs-CZ" sz="2000" dirty="0" smtClean="0"/>
              <a:t>.</a:t>
            </a:r>
          </a:p>
          <a:p>
            <a:r>
              <a:rPr lang="cs-CZ" sz="2000" dirty="0" smtClean="0"/>
              <a:t>Zkopírovanou tabulku vkládáme do aplikací MS Office prostým vložením, jedinou výjimkou je Excel XP, kde musí být tabulka </a:t>
            </a:r>
            <a:r>
              <a:rPr lang="cs-CZ" sz="2000" u="sng" dirty="0" smtClean="0"/>
              <a:t>vložena jinak</a:t>
            </a:r>
            <a:r>
              <a:rPr lang="cs-CZ" sz="2000" dirty="0" smtClean="0"/>
              <a:t> ve formátu Biff4.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60032" y="2132856"/>
          <a:ext cx="3797300" cy="1857375"/>
        </p:xfrm>
        <a:graphic>
          <a:graphicData uri="http://schemas.openxmlformats.org/presentationml/2006/ole">
            <p:oleObj spid="_x0000_s71682" name="Image" r:id="rId3" imgW="5866667" imgH="2869841" progId="">
              <p:embed/>
            </p:oleObj>
          </a:graphicData>
        </a:graphic>
      </p:graphicFrame>
      <p:sp>
        <p:nvSpPr>
          <p:cNvPr id="6" name="AutoShape 5"/>
          <p:cNvSpPr>
            <a:spLocks noChangeArrowheads="1"/>
          </p:cNvSpPr>
          <p:nvPr/>
        </p:nvSpPr>
        <p:spPr bwMode="auto">
          <a:xfrm rot="3441221">
            <a:off x="4404314" y="2582074"/>
            <a:ext cx="1566240" cy="287337"/>
          </a:xfrm>
          <a:prstGeom prst="rightArrow">
            <a:avLst>
              <a:gd name="adj1" fmla="val 50000"/>
              <a:gd name="adj2" fmla="val 11892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7544" y="4437112"/>
            <a:ext cx="8208912" cy="30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Pokud chceme tabulku vložit jako objekt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použijeme také vložit jinak jako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spreadsheet </a:t>
            </a:r>
            <a:r>
              <a:rPr lang="cs-CZ" sz="2000" dirty="0" err="1" smtClean="0"/>
              <a:t>object</a:t>
            </a:r>
            <a:r>
              <a:rPr lang="cs-CZ" sz="2000" dirty="0" smtClean="0"/>
              <a:t>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S tabulkami je možno pracovat jako s objekty MS Office (tabulky Wordu, list Excelu tj. normální editace MS Office) nebo jako s vloženými objekty jiné aplikace (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, otevírají a editují se v okně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).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26064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B989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Kopírování grafů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40719"/>
            <a:ext cx="8229600" cy="678135"/>
          </a:xfrm>
        </p:spPr>
        <p:txBody>
          <a:bodyPr/>
          <a:lstStyle/>
          <a:p>
            <a:r>
              <a:rPr lang="cs-CZ" sz="2000" dirty="0" smtClean="0"/>
              <a:t>Graf ve </a:t>
            </a:r>
            <a:r>
              <a:rPr lang="cs-CZ" sz="2000" dirty="0" err="1" smtClean="0"/>
              <a:t>workbooku</a:t>
            </a:r>
            <a:r>
              <a:rPr lang="cs-CZ" sz="2000" dirty="0" smtClean="0"/>
              <a:t> nebo samostatném okně je zkopírován pomocí kontextové nabídky nebo nabídky menu.</a:t>
            </a:r>
          </a:p>
          <a:p>
            <a:pPr lvl="0"/>
            <a:r>
              <a:rPr lang="cs-CZ" sz="2000" dirty="0" smtClean="0"/>
              <a:t>Pokud je graf vkládán normálním vkládáním do dokumentů MS Office, je vložen jako objekt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a po poklepu jej lze ve </a:t>
            </a:r>
            <a:r>
              <a:rPr lang="cs-CZ" sz="2000" dirty="0" err="1" smtClean="0"/>
              <a:t>Statistica</a:t>
            </a:r>
            <a:r>
              <a:rPr lang="cs-CZ" sz="2000" dirty="0" smtClean="0"/>
              <a:t> editovat.</a:t>
            </a:r>
          </a:p>
          <a:p>
            <a:endParaRPr lang="cs-CZ" sz="2000" dirty="0" smtClean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446588" y="3082950"/>
          <a:ext cx="4302125" cy="3154362"/>
        </p:xfrm>
        <a:graphic>
          <a:graphicData uri="http://schemas.openxmlformats.org/presentationml/2006/ole">
            <p:oleObj spid="_x0000_s72706" name="Image" r:id="rId3" imgW="11085714" imgH="8126984" progId="">
              <p:embed/>
            </p:oleObj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2866926"/>
            <a:ext cx="39707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Tento objekt lze pomocí funkce oddělit převést na kresbu MS Office (vektorová kresba, nevratná změna).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Další možností je vložit graf pomocí vložit jinak jako bitmapový obrázek.</a:t>
            </a:r>
          </a:p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r>
              <a:rPr lang="cs-CZ" sz="2000" dirty="0" smtClean="0"/>
              <a:t>Na vektorovou kresbu je možné převést graf též po vložení do Adobe </a:t>
            </a:r>
            <a:r>
              <a:rPr lang="cs-CZ" sz="2000" dirty="0" err="1" smtClean="0"/>
              <a:t>Illustratoru</a:t>
            </a:r>
            <a:r>
              <a:rPr lang="cs-CZ" sz="2000" dirty="0" smtClean="0"/>
              <a:t>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Analýza dat – obecné principy zadávání</a:t>
            </a: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8604" y="2638078"/>
            <a:ext cx="43180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752" y="1485553"/>
            <a:ext cx="21590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699891" y="3357216"/>
            <a:ext cx="3168650" cy="2089150"/>
          </a:xfrm>
          <a:prstGeom prst="roundRect">
            <a:avLst>
              <a:gd name="adj" fmla="val 16667"/>
            </a:avLst>
          </a:prstGeom>
          <a:solidFill>
            <a:schemeClr val="accent1">
              <a:alpha val="35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 rot="10800000">
            <a:off x="1763687" y="1845915"/>
            <a:ext cx="864096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 rot="19293230">
            <a:off x="1907729" y="4725641"/>
            <a:ext cx="1057275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23056" y="4725144"/>
            <a:ext cx="19446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Detailní nastavení analýzy/grafu</a:t>
            </a: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627312" y="1636366"/>
            <a:ext cx="1944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Výběr dat pro analýzu/graf</a:t>
            </a:r>
          </a:p>
        </p:txBody>
      </p:sp>
      <p:sp>
        <p:nvSpPr>
          <p:cNvPr id="10" name="AutoShape 14"/>
          <p:cNvSpPr>
            <a:spLocks noChangeArrowheads="1"/>
          </p:cNvSpPr>
          <p:nvPr/>
        </p:nvSpPr>
        <p:spPr bwMode="auto">
          <a:xfrm rot="5400000">
            <a:off x="3030091" y="2452341"/>
            <a:ext cx="708025" cy="358775"/>
          </a:xfrm>
          <a:prstGeom prst="rightArrow">
            <a:avLst>
              <a:gd name="adj1" fmla="val 50000"/>
              <a:gd name="adj2" fmla="val 49336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5"/>
          <p:cNvSpPr>
            <a:spLocks noChangeArrowheads="1"/>
          </p:cNvSpPr>
          <p:nvPr/>
        </p:nvSpPr>
        <p:spPr bwMode="auto">
          <a:xfrm rot="2332250">
            <a:off x="2196654" y="2565053"/>
            <a:ext cx="576262" cy="490538"/>
          </a:xfrm>
          <a:prstGeom prst="leftArrow">
            <a:avLst>
              <a:gd name="adj1" fmla="val 50000"/>
              <a:gd name="adj2" fmla="val 293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4284216" y="1701453"/>
            <a:ext cx="280806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Záložky možností nebo nastavení analýzy/grafu</a:t>
            </a:r>
          </a:p>
        </p:txBody>
      </p:sp>
      <p:sp>
        <p:nvSpPr>
          <p:cNvPr id="13" name="AutoShape 17"/>
          <p:cNvSpPr>
            <a:spLocks noChangeArrowheads="1"/>
          </p:cNvSpPr>
          <p:nvPr/>
        </p:nvSpPr>
        <p:spPr bwMode="auto">
          <a:xfrm rot="7268339">
            <a:off x="4122291" y="2661891"/>
            <a:ext cx="933450" cy="2667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AutoShape 18"/>
          <p:cNvSpPr>
            <a:spLocks noChangeArrowheads="1"/>
          </p:cNvSpPr>
          <p:nvPr/>
        </p:nvSpPr>
        <p:spPr bwMode="auto">
          <a:xfrm rot="3719134">
            <a:off x="4620766" y="2685703"/>
            <a:ext cx="933450" cy="266700"/>
          </a:xfrm>
          <a:prstGeom prst="rightArrow">
            <a:avLst>
              <a:gd name="adj1" fmla="val 50000"/>
              <a:gd name="adj2" fmla="val 875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 rot="19293230">
            <a:off x="5363716" y="5663853"/>
            <a:ext cx="1057275" cy="358775"/>
          </a:xfrm>
          <a:prstGeom prst="rightArrow">
            <a:avLst>
              <a:gd name="adj1" fmla="val 50000"/>
              <a:gd name="adj2" fmla="val 73673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3419872" y="5733256"/>
            <a:ext cx="288032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1095375"/>
            <a:r>
              <a:rPr lang="cs-CZ" sz="1800" dirty="0"/>
              <a:t>Způsob zpracování chybějících hodnot</a:t>
            </a:r>
          </a:p>
        </p:txBody>
      </p:sp>
      <p:sp>
        <p:nvSpPr>
          <p:cNvPr id="17" name="AutoShape 21"/>
          <p:cNvSpPr>
            <a:spLocks noChangeArrowheads="1"/>
          </p:cNvSpPr>
          <p:nvPr/>
        </p:nvSpPr>
        <p:spPr bwMode="auto">
          <a:xfrm rot="12782577">
            <a:off x="6149013" y="4558109"/>
            <a:ext cx="1057275" cy="287338"/>
          </a:xfrm>
          <a:prstGeom prst="rightArrow">
            <a:avLst>
              <a:gd name="adj1" fmla="val 50000"/>
              <a:gd name="adj2" fmla="val 91989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236966" y="4646464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 dirty="0"/>
              <a:t>Selekce dat</a:t>
            </a: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7595741" y="4006503"/>
            <a:ext cx="151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Vážení dat</a:t>
            </a:r>
          </a:p>
        </p:txBody>
      </p:sp>
      <p:sp>
        <p:nvSpPr>
          <p:cNvPr id="20" name="AutoShape 23"/>
          <p:cNvSpPr>
            <a:spLocks noChangeArrowheads="1"/>
          </p:cNvSpPr>
          <p:nvPr/>
        </p:nvSpPr>
        <p:spPr bwMode="auto">
          <a:xfrm rot="10032057">
            <a:off x="6754366" y="4174778"/>
            <a:ext cx="841375" cy="287338"/>
          </a:xfrm>
          <a:prstGeom prst="rightArrow">
            <a:avLst>
              <a:gd name="adj1" fmla="val 50000"/>
              <a:gd name="adj2" fmla="val 73204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1" name="Picture 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32229" y="2536478"/>
            <a:ext cx="15319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35366" y="4941541"/>
            <a:ext cx="1685925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Object 27"/>
          <p:cNvGraphicFramePr>
            <a:graphicFrameLocks noChangeAspect="1"/>
          </p:cNvGraphicFramePr>
          <p:nvPr/>
        </p:nvGraphicFramePr>
        <p:xfrm>
          <a:off x="7453510" y="980728"/>
          <a:ext cx="1150938" cy="1112838"/>
        </p:xfrm>
        <a:graphic>
          <a:graphicData uri="http://schemas.openxmlformats.org/presentationml/2006/ole">
            <p:oleObj spid="_x0000_s50178" name="Image" r:id="rId7" imgW="1523272" imgH="1473016" progId="">
              <p:embed/>
            </p:oleObj>
          </a:graphicData>
        </a:graphic>
      </p:graphicFrame>
      <p:sp>
        <p:nvSpPr>
          <p:cNvPr id="24" name="AutoShape 28"/>
          <p:cNvSpPr>
            <a:spLocks noChangeArrowheads="1"/>
          </p:cNvSpPr>
          <p:nvPr/>
        </p:nvSpPr>
        <p:spPr bwMode="auto">
          <a:xfrm rot="7277494">
            <a:off x="6370985" y="2708722"/>
            <a:ext cx="1489075" cy="287337"/>
          </a:xfrm>
          <a:prstGeom prst="rightArrow">
            <a:avLst>
              <a:gd name="adj1" fmla="val 50000"/>
              <a:gd name="adj2" fmla="val 129558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29"/>
          <p:cNvSpPr txBox="1">
            <a:spLocks noChangeArrowheads="1"/>
          </p:cNvSpPr>
          <p:nvPr/>
        </p:nvSpPr>
        <p:spPr bwMode="auto">
          <a:xfrm>
            <a:off x="7524304" y="2061816"/>
            <a:ext cx="151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Nastavení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Výstupní možnosti</a:t>
            </a:r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683568" y="1870993"/>
          <a:ext cx="2592388" cy="2049462"/>
        </p:xfrm>
        <a:graphic>
          <a:graphicData uri="http://schemas.openxmlformats.org/presentationml/2006/ole">
            <p:oleObj spid="_x0000_s51202" name="Image" r:id="rId3" imgW="7555556" imgH="5968254" progId="">
              <p:embed/>
            </p:oleObj>
          </a:graphicData>
        </a:graphic>
      </p:graphicFrame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475731" y="2205955"/>
          <a:ext cx="3024187" cy="889000"/>
        </p:xfrm>
        <a:graphic>
          <a:graphicData uri="http://schemas.openxmlformats.org/presentationml/2006/ole">
            <p:oleObj spid="_x0000_s51203" name="Image" r:id="rId4" imgW="5053968" imgH="1485190" progId="">
              <p:embed/>
            </p:oleObj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755006" y="1340768"/>
            <a:ext cx="28860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Samostatná výstupní okna</a:t>
            </a: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5795318" y="2550443"/>
          <a:ext cx="2387600" cy="3040062"/>
        </p:xfrm>
        <a:graphic>
          <a:graphicData uri="http://schemas.openxmlformats.org/presentationml/2006/ole">
            <p:oleObj spid="_x0000_s51204" name="Image" r:id="rId5" imgW="7720635" imgH="9828571" progId="">
              <p:embed/>
            </p:oleObj>
          </a:graphicData>
        </a:graphic>
      </p:graphicFrame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5436543" y="1758280"/>
            <a:ext cx="3203575" cy="376238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Report (export do rtf souboru)</a:t>
            </a:r>
          </a:p>
        </p:txBody>
      </p: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676105"/>
            <a:ext cx="32718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683568" y="4077618"/>
            <a:ext cx="3432175" cy="376237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Workbook (organizátor výstupů)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Menu </a:t>
            </a:r>
            <a:r>
              <a:rPr lang="cs-CZ" dirty="0" err="1" smtClean="0"/>
              <a:t>File</a:t>
            </a:r>
            <a:endParaRPr lang="cs-CZ" dirty="0" smtClean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756345" y="1628775"/>
          <a:ext cx="2882900" cy="4495800"/>
        </p:xfrm>
        <a:graphic>
          <a:graphicData uri="http://schemas.openxmlformats.org/presentationml/2006/ole">
            <p:oleObj spid="_x0000_s52226" name="Image" r:id="rId3" imgW="2882540" imgH="4495238" progId="">
              <p:embed/>
            </p:oleObj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350445" y="212566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Nový soubor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 rot="10800000">
            <a:off x="3420170" y="220503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922985" y="4868863"/>
            <a:ext cx="174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Nastavení tisku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41018" y="5445125"/>
            <a:ext cx="394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Vlastnosti souboru (popis, heslo atd.)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 rot="10800000">
            <a:off x="2988370" y="551656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350445" y="2413000"/>
            <a:ext cx="194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Otevření souboru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 rot="10800000">
            <a:off x="3420170" y="249237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10800000">
            <a:off x="2988370" y="49418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10800000">
            <a:off x="2988370" y="436562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940448" y="4292600"/>
            <a:ext cx="379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Nastavení výstupních možností SW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10800000">
            <a:off x="3419873" y="38608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10800000">
            <a:off x="3420170" y="299720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4350445" y="2924175"/>
            <a:ext cx="1847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Uložení souboru</a:t>
            </a:r>
          </a:p>
        </p:txBody>
      </p:sp>
      <p:sp>
        <p:nvSpPr>
          <p:cNvPr id="18" name="AutoShape 18"/>
          <p:cNvSpPr>
            <a:spLocks noChangeArrowheads="1"/>
          </p:cNvSpPr>
          <p:nvPr/>
        </p:nvSpPr>
        <p:spPr bwMode="auto">
          <a:xfrm rot="10800000">
            <a:off x="3420170" y="3430588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4350445" y="3357563"/>
            <a:ext cx="1949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Import z databází</a:t>
            </a:r>
          </a:p>
        </p:txBody>
      </p:sp>
      <p:sp>
        <p:nvSpPr>
          <p:cNvPr id="20" name="Text Box 20"/>
          <p:cNvSpPr txBox="1">
            <a:spLocks noChangeArrowheads="1"/>
          </p:cNvSpPr>
          <p:nvPr/>
        </p:nvSpPr>
        <p:spPr bwMode="auto">
          <a:xfrm>
            <a:off x="4355976" y="3783013"/>
            <a:ext cx="3143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 dirty="0"/>
              <a:t>Připojení souborů do výstupů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smtClean="0"/>
              <a:t>Vytvoření nového souboru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6360" y="2484090"/>
            <a:ext cx="40195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 rot="10800000">
            <a:off x="5969322" y="3347690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6832922" y="3274665"/>
            <a:ext cx="1987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Umístění souboru</a:t>
            </a: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8481212">
            <a:off x="3881760" y="24110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73922" y="1977678"/>
            <a:ext cx="145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Typ souboru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52747" y="2555528"/>
            <a:ext cx="2232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1095375"/>
            <a:r>
              <a:rPr lang="cs-CZ" sz="1800"/>
              <a:t>Počet proměnných (sloupců)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2747" y="3412778"/>
            <a:ext cx="1403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/>
            <a:r>
              <a:rPr lang="cs-CZ" sz="1800"/>
              <a:t>Počet řádků</a:t>
            </a:r>
          </a:p>
        </p:txBody>
      </p:sp>
      <p:sp>
        <p:nvSpPr>
          <p:cNvPr id="10" name="AutoShape 13"/>
          <p:cNvSpPr>
            <a:spLocks noChangeArrowheads="1"/>
          </p:cNvSpPr>
          <p:nvPr/>
        </p:nvSpPr>
        <p:spPr bwMode="auto">
          <a:xfrm rot="1186030">
            <a:off x="1865635" y="3058765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1865635" y="3492153"/>
            <a:ext cx="863600" cy="215900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2810</TotalTime>
  <Words>2196</Words>
  <Application>Microsoft Office PowerPoint</Application>
  <PresentationFormat>Předvádění na obrazovce (4:3)</PresentationFormat>
  <Paragraphs>344</Paragraphs>
  <Slides>51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3" baseType="lpstr">
      <vt:lpstr>01_Klin_dat_upravyM</vt:lpstr>
      <vt:lpstr>Image</vt:lpstr>
      <vt:lpstr>3. Statistica</vt:lpstr>
      <vt:lpstr>Snímek 2</vt:lpstr>
      <vt:lpstr>Popis hlavních komunikačních rozhraní</vt:lpstr>
      <vt:lpstr>Umístění datových souborů</vt:lpstr>
      <vt:lpstr>Spouštění analýz a tvorby grafů</vt:lpstr>
      <vt:lpstr>Analýza dat – obecné principy zadávání</vt:lpstr>
      <vt:lpstr>Výstupní možnosti</vt:lpstr>
      <vt:lpstr>Menu File</vt:lpstr>
      <vt:lpstr>Vytvoření nového souboru</vt:lpstr>
      <vt:lpstr>Otevření a ukládání souborů</vt:lpstr>
      <vt:lpstr>Import dat z Excelu</vt:lpstr>
      <vt:lpstr>Import dat z textového souboru</vt:lpstr>
      <vt:lpstr>Import z databáze I.</vt:lpstr>
      <vt:lpstr>Import z databáze II</vt:lpstr>
      <vt:lpstr>Správce výstupů (Output manager)</vt:lpstr>
      <vt:lpstr>Menu Edit</vt:lpstr>
      <vt:lpstr>Standardizace a náhodná čísla</vt:lpstr>
      <vt:lpstr>Menu View</vt:lpstr>
      <vt:lpstr>Menu Insert</vt:lpstr>
      <vt:lpstr>Menu Format</vt:lpstr>
      <vt:lpstr>Formátování sešitu Statistica</vt:lpstr>
      <vt:lpstr>Menu Window a Help</vt:lpstr>
      <vt:lpstr>Menu Tools</vt:lpstr>
      <vt:lpstr>Analysis bar</vt:lpstr>
      <vt:lpstr>Filtr dat (selection conditions)</vt:lpstr>
      <vt:lpstr>Tvorba maker</vt:lpstr>
      <vt:lpstr>Uživatelské nastavení Statistica</vt:lpstr>
      <vt:lpstr>Nastavení programu Statistica I. (Celkové nastavení)</vt:lpstr>
      <vt:lpstr>Nastavení programu Statistica II  (Analýzy a grafy)</vt:lpstr>
      <vt:lpstr>Nastavení programu Statistica III (Output manager)</vt:lpstr>
      <vt:lpstr>Nastavení programu Statistica IV (Uživatelské seznamy)</vt:lpstr>
      <vt:lpstr>Nastavení programu Statistica V (Správa konfigurací)</vt:lpstr>
      <vt:lpstr>Nastavení programu Statistica VI (Nastavení maker)</vt:lpstr>
      <vt:lpstr>Nastavení programu Statistica VII (Workbook)</vt:lpstr>
      <vt:lpstr>Nastavení programu Statistica VIII (Reporty)</vt:lpstr>
      <vt:lpstr>Nastavení programu Statistica IX (Grafy I)</vt:lpstr>
      <vt:lpstr>Nastavení programu Statistica X (Grafy II)</vt:lpstr>
      <vt:lpstr>Nastavení programu Statistica XI (Spreadsheets)</vt:lpstr>
      <vt:lpstr>Nastavení programu Statistica XII (Import dat)</vt:lpstr>
      <vt:lpstr>Menu Data</vt:lpstr>
      <vt:lpstr>Operace s daty</vt:lpstr>
      <vt:lpstr>Editace výstupních tabulek</vt:lpstr>
      <vt:lpstr>Snímek 43</vt:lpstr>
      <vt:lpstr>Snímek 44</vt:lpstr>
      <vt:lpstr>Vzorce v programu Statistica</vt:lpstr>
      <vt:lpstr>Vzorce v programu Statistica</vt:lpstr>
      <vt:lpstr>Export výstupů I (report)</vt:lpstr>
      <vt:lpstr>Export výstupů II (Workbook)</vt:lpstr>
      <vt:lpstr>Spolupráce s jinými aplikacemi (vkládání objektů)</vt:lpstr>
      <vt:lpstr>Snímek 50</vt:lpstr>
      <vt:lpstr>Snímek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kalina</cp:lastModifiedBy>
  <cp:revision>50</cp:revision>
  <dcterms:created xsi:type="dcterms:W3CDTF">2011-03-10T15:44:21Z</dcterms:created>
  <dcterms:modified xsi:type="dcterms:W3CDTF">2014-03-03T11:41:14Z</dcterms:modified>
</cp:coreProperties>
</file>