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5"/>
  </p:notesMasterIdLst>
  <p:sldIdLst>
    <p:sldId id="931" r:id="rId4"/>
    <p:sldId id="939" r:id="rId5"/>
    <p:sldId id="940" r:id="rId6"/>
    <p:sldId id="932" r:id="rId7"/>
    <p:sldId id="941" r:id="rId8"/>
    <p:sldId id="933" r:id="rId9"/>
    <p:sldId id="934" r:id="rId10"/>
    <p:sldId id="935" r:id="rId11"/>
    <p:sldId id="936" r:id="rId12"/>
    <p:sldId id="937" r:id="rId13"/>
    <p:sldId id="938" r:id="rId14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FBFBF"/>
    <a:srgbClr val="CC0000"/>
    <a:srgbClr val="000099"/>
    <a:srgbClr val="DDDDDD"/>
    <a:srgbClr val="B2B2B2"/>
    <a:srgbClr val="607B7C"/>
    <a:srgbClr val="FFFF99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>
        <p:scale>
          <a:sx n="120" d="100"/>
          <a:sy n="120" d="100"/>
        </p:scale>
        <p:origin x="-62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38BC2FFC-84C7-403A-AF47-2FFB566E7847}" type="datetimeFigureOut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C3292507-3981-4FCD-96A8-BE91FF30F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896FEB-EF3A-4C60-8315-4E020846B068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A994C-4EE9-4B0D-B5E1-FC1C3DD9AB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1A6C41-7ADB-4B2B-91B7-CA3FB72068E6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626A71-CDA1-4067-8307-364CF37FD4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6AB527-D7B3-4FCA-BC1D-B64AE1244753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B05BE3-0369-4EA4-B5F4-7EC25E0511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3A1841-910E-4510-83AF-8E84A62CECEF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D6E3FA-575F-43C3-87CF-C4CEE6AEDC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CD1F5E-C1E1-4259-9C64-08F5C1469C8F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F57793-29AF-454C-BC18-2A24A6D840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6655C9-CC15-4206-B906-A18AAA74FCEB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57B1DA-A17A-48BF-911E-8935E67532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222C3A-4B3B-4E16-9678-54FB3DB40466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455BB0-6928-4C60-BCC0-9405CDEAD3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3673E3-6566-4F7A-A3CD-1BFCE2930887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E13845-A480-41B5-933E-9787A13158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BF6DBE-C732-446D-924F-1DEC51D09121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C41DA8-E063-4824-83A4-2B3744F3B9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326012-5CD3-4835-9F4A-33E56EACCDC0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1E6A72-8008-49C1-9AB6-4A2B9FB63F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C58EDA-DC59-43AC-8685-6FBB5D44842E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8AC7E7-3AC2-49B7-9201-79C5D22727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04F31A-4F09-4ECA-A810-BAF3FF1206A0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684691-ADB3-4A55-A0B7-D02932DCF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9301FD-501E-4B02-AD6B-84AAFB439486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847864-34A4-47BE-B3E4-3848BC95CD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50523D-394E-4E2E-824B-158B987C2F4B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E41AAB-3DCF-4387-A694-B4DB9AA458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78DF22-2645-465C-B08A-E7A2CBCBC684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22707E-FE22-4469-876B-B71171EAE9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68941A-59FD-47CE-B64A-972CC94F948A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8A1221-033E-4D75-A3BA-CED7719EEC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C23BC6-5AED-48CE-AF0E-6F7A4B3B519D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6D38C5-38E8-4E29-953F-D39A2977CF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405037-88E1-4A3A-90FA-2971FBF35F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D5F70D-FEBD-4382-B367-F0FC0254302F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CD0AB5-DBD1-450A-A604-9866773E8AB7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9A87AD-68EE-495A-976F-3BD31E492B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EE2CD4-EDB7-46B8-8F86-C74C2D3830D0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04F51A-8B27-421E-8742-5E50094C4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B47766-0EC1-4947-A42A-031F6BD48886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964E5C-1F7D-4AD1-9509-E06B25271F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032422-AD87-4AF6-A5CE-2282DB12FB8B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8BE33A-54A7-4144-92E3-F8BE2B2E27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E90A00-855F-4173-92D2-7106CF0281A3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9D253C-2EED-47FD-97F7-B185AD4614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06D6FF7-DF11-48EC-BA1B-918522EB023C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BB11535-A860-4508-BDF2-1022325821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844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844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8448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48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9467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946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EAFDED5-1ED6-464A-AFB3-5FEF43D1DB8F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FE2A4E6-B093-4289-A835-A0571462BC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2049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2049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D78C36D-DE96-48D8-A0C4-234CDD474C74}" type="datetime1">
              <a:rPr lang="cs-CZ"/>
              <a:pPr>
                <a:defRPr/>
              </a:pPr>
              <a:t>7.4.2014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B2739D2-6958-4CB0-BDCC-B40B3D3AD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0496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smtClean="0">
                <a:latin typeface="Arial" charset="0"/>
                <a:cs typeface="Arial" charset="0"/>
              </a:rPr>
            </a:br>
            <a:r>
              <a:rPr lang="cs-CZ" i="1" smtClean="0">
                <a:latin typeface="Arial" charset="0"/>
                <a:cs typeface="Arial" charset="0"/>
              </a:rPr>
              <a:t>J. Jarkovský, L. Dušek</a:t>
            </a:r>
          </a:p>
        </p:txBody>
      </p:sp>
      <p:sp>
        <p:nvSpPr>
          <p:cNvPr id="4505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904863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Párový t-test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Wilcoxonův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test</a:t>
            </a:r>
          </a:p>
        </p:txBody>
      </p:sp>
      <p:sp>
        <p:nvSpPr>
          <p:cNvPr id="4506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440651"/>
            <a:ext cx="7772400" cy="646331"/>
          </a:xfrm>
          <a:noFill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7. Párové testy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3715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mtClean="0"/>
              <a:t>Wilcoxonův test – příklad I</a:t>
            </a:r>
          </a:p>
        </p:txBody>
      </p:sp>
      <p:graphicFrame>
        <p:nvGraphicFramePr>
          <p:cNvPr id="472149" name="Group 85"/>
          <p:cNvGraphicFramePr>
            <a:graphicFrameLocks noGrp="1"/>
          </p:cNvGraphicFramePr>
          <p:nvPr/>
        </p:nvGraphicFramePr>
        <p:xfrm>
          <a:off x="450850" y="1311275"/>
          <a:ext cx="8153400" cy="2693991"/>
        </p:xfrm>
        <a:graphic>
          <a:graphicData uri="http://schemas.openxmlformats.org/drawingml/2006/table">
            <a:tbl>
              <a:tblPr/>
              <a:tblGrid>
                <a:gridCol w="1630363"/>
                <a:gridCol w="1631950"/>
                <a:gridCol w="1628775"/>
                <a:gridCol w="1631950"/>
                <a:gridCol w="1630362"/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člověk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diference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pořadí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3790" name="Text Box 77"/>
          <p:cNvSpPr txBox="1">
            <a:spLocks noChangeArrowheads="1"/>
          </p:cNvSpPr>
          <p:nvPr/>
        </p:nvSpPr>
        <p:spPr bwMode="auto">
          <a:xfrm>
            <a:off x="238125" y="4087813"/>
            <a:ext cx="8839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před podáním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po podání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…… </a:t>
            </a:r>
            <a:r>
              <a:rPr lang="cs-CZ" sz="1400" dirty="0" smtClean="0">
                <a:solidFill>
                  <a:prstClr val="black"/>
                </a:solidFill>
                <a:latin typeface="Symbol" pitchFamily="18" charset="2"/>
                <a:cs typeface="Arial" pitchFamily="34" charset="0"/>
                <a:sym typeface="Symbol"/>
              </a:rPr>
              <a:t>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pořadí kladných rozdílů = 51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…… = 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 = min(W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4</a:t>
            </a:r>
            <a:b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počet párů = n = 10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Pokud je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menší než kritická hodnota testu, pak zamítáme hypotézu shody distribučních funkcí obou skupin.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473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Wilcoxonův test – příklad II</a:t>
            </a:r>
          </a:p>
        </p:txBody>
      </p:sp>
      <p:sp>
        <p:nvSpPr>
          <p:cNvPr id="24474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81000" indent="-381000">
              <a:buFont typeface="Wingdings 2" pitchFamily="18" charset="2"/>
              <a:buNone/>
            </a:pPr>
            <a:r>
              <a:rPr lang="cs-CZ" sz="1900" dirty="0" smtClean="0"/>
              <a:t>Byla testována nová dieta pro laboratorní krysy, při pokusu byl zjišťován její vliv na různých liniích krys, bylo proto zvoleno párové uspořádání kdy krysy v obou dietách jsou spojeny přes svoji linii, tj. na začátku byly dvojice krys stejné linie, jedna z nich byla náhodně přiřazena k dietě, druhá z dvojice pak do druhé diety.</a:t>
            </a:r>
          </a:p>
          <a:p>
            <a:pPr marL="381000" indent="-381000">
              <a:buFont typeface="Wingdings 2" pitchFamily="18" charset="2"/>
              <a:buNone/>
            </a:pPr>
            <a:endParaRPr lang="cs-CZ" sz="1900" dirty="0" smtClean="0"/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nulová hypotéza je, že váha krys není ovlivněna použitou dietou, alternativní, že ovlivnění dietou existuje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spočítáme diference – tyto diference jsou nenormální a proto je vhodné využít </a:t>
            </a:r>
            <a:r>
              <a:rPr lang="cs-CZ" sz="1900" dirty="0" err="1" smtClean="0"/>
              <a:t>neparametrický</a:t>
            </a:r>
            <a:r>
              <a:rPr lang="cs-CZ" sz="1900" dirty="0" smtClean="0"/>
              <a:t> test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Spočítáme sumu pořadí kladných a záporných diferencí, zde je menší suma záporných diferencí – 31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výsledkem výpočtu je p&gt;0,05 a tedy nemáme dostatečné důkazy pro zamítnutí nulové hypotézy, nelze říci, že by nová dieta byla efektivnější než stará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pro doplnění výsledků je vhodné zjistit také skutečnou velikost rozdílu hmotností ve skupinách, např. ve formě mediánu</a:t>
            </a:r>
          </a:p>
          <a:p>
            <a:pPr marL="381000" indent="-381000"/>
            <a:endParaRPr lang="cs-CZ" sz="19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graphicFrame>
        <p:nvGraphicFramePr>
          <p:cNvPr id="14" name="Group 4"/>
          <p:cNvGraphicFramePr>
            <a:graphicFrameLocks noGrp="1"/>
          </p:cNvGraphicFramePr>
          <p:nvPr/>
        </p:nvGraphicFramePr>
        <p:xfrm>
          <a:off x="395536" y="1628800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/>
                <a:gridCol w="2352303"/>
                <a:gridCol w="1908461"/>
                <a:gridCol w="1908461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F-test,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test,</a:t>
                      </a:r>
                      <a:b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Brown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Forsythův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ovéPole 144"/>
          <p:cNvSpPr txBox="1"/>
          <p:nvPr/>
        </p:nvSpPr>
        <p:spPr>
          <a:xfrm>
            <a:off x="341987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5"/>
            <a:ext cx="8534400" cy="504056"/>
          </a:xfrm>
        </p:spPr>
        <p:txBody>
          <a:bodyPr/>
          <a:lstStyle/>
          <a:p>
            <a:r>
              <a:rPr lang="cs-CZ" dirty="0" smtClean="0"/>
              <a:t>F test</a:t>
            </a:r>
            <a:endParaRPr lang="cs-CZ" dirty="0" smtClean="0"/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11849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Parametrický test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sloužící k rozhodnutí, zda mají dva nebo více vzorků stejný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rozptyl, někdy nazýván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Fisherův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test.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H0: rozptyl je stejný.</a:t>
            </a:r>
            <a:br>
              <a:rPr lang="cs-CZ" sz="1800" dirty="0" smtClean="0">
                <a:latin typeface="Arial" pitchFamily="34" charset="0"/>
                <a:cs typeface="Arial" pitchFamily="34" charset="0"/>
              </a:rPr>
            </a:br>
            <a:r>
              <a:rPr lang="cs-CZ" sz="1800" dirty="0" smtClean="0">
                <a:latin typeface="Arial" pitchFamily="34" charset="0"/>
                <a:cs typeface="Arial" pitchFamily="34" charset="0"/>
              </a:rPr>
              <a:t>HA: rozptyl se liší.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Testová statistika:</a:t>
            </a: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je počet hodnot v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skupině</a:t>
            </a: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je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počet hodnot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ve 2. skupině</a:t>
            </a: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44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874" y="3140968"/>
            <a:ext cx="2377182" cy="145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5"/>
            <a:ext cx="8534400" cy="504056"/>
          </a:xfrm>
        </p:spPr>
        <p:txBody>
          <a:bodyPr/>
          <a:lstStyle/>
          <a:p>
            <a:r>
              <a:rPr lang="cs-CZ" dirty="0" err="1" smtClean="0"/>
              <a:t>Levenův</a:t>
            </a:r>
            <a:r>
              <a:rPr lang="cs-CZ" dirty="0" smtClean="0"/>
              <a:t> test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11849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Neparametrický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test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sloužící k rozhodnutí, zda mají dva nebo více vzorků stejný rozptyl.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H0: rozptyl je stejný.</a:t>
            </a:r>
            <a:br>
              <a:rPr lang="cs-CZ" sz="1800" dirty="0" smtClean="0">
                <a:latin typeface="Arial" pitchFamily="34" charset="0"/>
                <a:cs typeface="Arial" pitchFamily="34" charset="0"/>
              </a:rPr>
            </a:br>
            <a:r>
              <a:rPr lang="cs-CZ" sz="1800" dirty="0" smtClean="0">
                <a:latin typeface="Arial" pitchFamily="34" charset="0"/>
                <a:cs typeface="Arial" pitchFamily="34" charset="0"/>
              </a:rPr>
              <a:t>HA: rozptyl se liší.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Testová statistika:</a:t>
            </a: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1885950" indent="0">
              <a:buNone/>
            </a:pP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 je celkový počet hodnot</a:t>
            </a: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počet hodnot v i-té skupině</a:t>
            </a:r>
          </a:p>
          <a:p>
            <a:pPr marL="1885950" indent="0">
              <a:buNone/>
            </a:pP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 je počet skupin</a:t>
            </a: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x̄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hodnot i-té skupiny (resp. medián)</a:t>
            </a:r>
          </a:p>
          <a:p>
            <a:pPr marL="1885950" indent="0">
              <a:buNone/>
            </a:pPr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|</a:t>
            </a:r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x̄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|</a:t>
            </a:r>
          </a:p>
          <a:p>
            <a:pPr marL="1885950" indent="0">
              <a:buNone/>
            </a:pP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</a:t>
            </a: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</a:p>
          <a:p>
            <a:pPr marL="1885950" indent="0">
              <a:buNone/>
            </a:pP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 je průměr všech </a:t>
            </a:r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192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235420"/>
            <a:ext cx="4464496" cy="985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26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Párové dvouvýběrové testy – předpoklady </a:t>
            </a:r>
          </a:p>
        </p:txBody>
      </p:sp>
      <p:sp>
        <p:nvSpPr>
          <p:cNvPr id="242692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313"/>
            <a:ext cx="8534400" cy="4598987"/>
          </a:xfrm>
        </p:spPr>
        <p:txBody>
          <a:bodyPr/>
          <a:lstStyle/>
          <a:p>
            <a:pPr marL="342900" indent="-342900"/>
            <a:r>
              <a:rPr lang="cs-CZ" sz="1700" smtClean="0"/>
              <a:t>Skupiny dat jsou spojeny přes objekt měření, příkladem může být měření parametrů pacienta před léčbou a po léčbě (nemusí jít přímo o stejný objekt, dalším příkladem mohou být např. krysy ze stejné linie). </a:t>
            </a:r>
          </a:p>
          <a:p>
            <a:pPr marL="342900" indent="-342900"/>
            <a:r>
              <a:rPr lang="cs-CZ" sz="1700" smtClean="0"/>
              <a:t>Oba soubory musí mít shodný počet hodnot, protože všechna měření v jednom souboru musí být spárována s měřením v druhém souboru. Při vlastním výpočtu se potom počítá se změnou hodnot (diferencí) subjektů v obou souborech. </a:t>
            </a:r>
          </a:p>
          <a:p>
            <a:pPr marL="342900" indent="-342900"/>
            <a:r>
              <a:rPr lang="cs-CZ" sz="1700" smtClean="0"/>
              <a:t>Před párovým testem je vhodné ověřit si zda existuje vazba mezi oběma skupinami – vynesení do grafu, korelace.</a:t>
            </a:r>
          </a:p>
          <a:p>
            <a:pPr marL="342900" indent="-342900">
              <a:buFont typeface="Wingdings 2" pitchFamily="18" charset="2"/>
              <a:buNone/>
            </a:pPr>
            <a:r>
              <a:rPr lang="cs-CZ" sz="1700" b="1" smtClean="0"/>
              <a:t>Existuje několik možných designů experimentu, stručně lze sumarizovat: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pokus je párový a jako párový se projeví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párové provedení pokusu – párově se neprojeví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možná párovost není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špatně provedený pokus – malé n, velká variabilita, špatný výběr jedinců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čekali jsme nezávislé a jsou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čekali jsem nezávislé a nejsou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vazba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náhoda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32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Párový dvouvýběrový t-test</a:t>
            </a:r>
          </a:p>
        </p:txBody>
      </p:sp>
      <p:sp>
        <p:nvSpPr>
          <p:cNvPr id="53255" name="Rectangle 3"/>
          <p:cNvSpPr>
            <a:spLocks noGrp="1"/>
          </p:cNvSpPr>
          <p:nvPr>
            <p:ph type="body" idx="4294967295"/>
          </p:nvPr>
        </p:nvSpPr>
        <p:spPr>
          <a:xfrm>
            <a:off x="196850" y="1403350"/>
            <a:ext cx="8839200" cy="4598988"/>
          </a:xfrm>
        </p:spPr>
        <p:txBody>
          <a:bodyPr/>
          <a:lstStyle/>
          <a:p>
            <a:r>
              <a:rPr lang="cs-CZ" sz="1400" smtClean="0"/>
              <a:t>Tento test nemá žádné předpoklady o rozložení vstupních dat, protože je počítán až na základě jejich diferencí. </a:t>
            </a:r>
          </a:p>
          <a:p>
            <a:r>
              <a:rPr lang="cs-CZ" sz="1400" smtClean="0"/>
              <a:t>Tyto diference by měly být normálně rozloženy a otázkou v párovém t-testu je, zda se průměrná hodnota diferencí rovná nějakému číslu, typicky jde o srovnání s nulou jako důkaz neexistence změny mezi oběma spárovanými skupinami. </a:t>
            </a:r>
          </a:p>
          <a:p>
            <a:r>
              <a:rPr lang="cs-CZ" sz="1400" smtClean="0"/>
              <a:t>V podstatě jde o one sample t-test, kde místo rozdílu průměru vzorku a cílové populace je uveden průměr diferencí a srovnávané číslo (0 v případě otázky, zda není rozdíl mezi vzorky).</a:t>
            </a:r>
          </a:p>
          <a:p>
            <a:endParaRPr lang="cs-CZ" sz="1400" smtClean="0"/>
          </a:p>
          <a:p>
            <a:r>
              <a:rPr lang="cs-CZ" sz="1400" smtClean="0"/>
              <a:t>Pro srovnání s 0 (testovou statistikou je t rozložení):</a:t>
            </a:r>
          </a:p>
          <a:p>
            <a:endParaRPr lang="cs-CZ" sz="1400" smtClean="0"/>
          </a:p>
          <a:p>
            <a:r>
              <a:rPr lang="cs-CZ" sz="1400" smtClean="0"/>
              <a:t>Někdy je obtížné rozhodnout, zda jde nebo nejde o párové uspořádání, párový test by měl být použit pouze v případě, že můžeme potvrdit vazbu (korelace, vynesení do grafu), jedním z důvodů proč toto ověřovat je fakt, že v případě párového t-testu není nutné brát ohled na variabilitu původních dvou souborů, tento předpoklad však platí pouze v případě vazby mezi proměnnými. Výpočet obou typů testů se vlastně liší v použité s, jednou jde o s diferencí, v druhém případě o složený odhad rozptylu obou souborů.</a:t>
            </a:r>
          </a:p>
          <a:p>
            <a:r>
              <a:rPr lang="cs-CZ" sz="1400" smtClean="0"/>
              <a:t>Zda je párové uspořádání efektivnější lze určit na základě:</a:t>
            </a:r>
          </a:p>
          <a:p>
            <a:pPr lvl="1"/>
            <a:r>
              <a:rPr lang="cs-CZ" sz="1100" smtClean="0"/>
              <a:t>Síly vazby</a:t>
            </a:r>
          </a:p>
          <a:p>
            <a:pPr lvl="1"/>
            <a:r>
              <a:rPr lang="cs-CZ" sz="1100" smtClean="0"/>
              <a:t>Je-li s</a:t>
            </a:r>
            <a:r>
              <a:rPr lang="cs-CZ" sz="1100" baseline="-25000" smtClean="0"/>
              <a:t>D</a:t>
            </a:r>
            <a:r>
              <a:rPr lang="cs-CZ" sz="1100" smtClean="0"/>
              <a:t> výrazně menší než s</a:t>
            </a:r>
            <a:r>
              <a:rPr lang="cs-CZ" sz="1100" baseline="-25000" smtClean="0"/>
              <a:t>x1-x2</a:t>
            </a:r>
          </a:p>
          <a:p>
            <a:pPr lvl="1">
              <a:buFont typeface="Wingdings" pitchFamily="2" charset="2"/>
              <a:buNone/>
            </a:pPr>
            <a:endParaRPr lang="cs-CZ" sz="1100" baseline="-25000" smtClean="0"/>
          </a:p>
          <a:p>
            <a:r>
              <a:rPr lang="cs-CZ" sz="1400" smtClean="0"/>
              <a:t> Závislost je možné rozepsat pomocí vzorce: </a:t>
            </a:r>
          </a:p>
          <a:p>
            <a:endParaRPr lang="cs-CZ" sz="1400" smtClean="0"/>
          </a:p>
          <a:p>
            <a:r>
              <a:rPr lang="cs-CZ" sz="1400" smtClean="0"/>
              <a:t>v případě Cov=0, tedy v případě neexistence vazby pak s</a:t>
            </a:r>
            <a:r>
              <a:rPr lang="cs-CZ" sz="1400" baseline="-25000" smtClean="0"/>
              <a:t>D</a:t>
            </a:r>
            <a:r>
              <a:rPr lang="cs-CZ" sz="1400" baseline="30000" smtClean="0"/>
              <a:t>2</a:t>
            </a:r>
            <a:r>
              <a:rPr lang="cs-CZ" sz="1400" smtClean="0"/>
              <a:t> odpovídá součtu původních rozptylů, tedy přibližně S</a:t>
            </a:r>
            <a:r>
              <a:rPr lang="cs-CZ" sz="1400" baseline="-25000" smtClean="0"/>
              <a:t>x1-x2</a:t>
            </a:r>
            <a:r>
              <a:rPr lang="cs-CZ" sz="1400" smtClean="0"/>
              <a:t>.</a:t>
            </a:r>
          </a:p>
        </p:txBody>
      </p:sp>
      <p:sp>
        <p:nvSpPr>
          <p:cNvPr id="53256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0" name="Object 5"/>
          <p:cNvGraphicFramePr>
            <a:graphicFrameLocks noChangeAspect="1"/>
          </p:cNvGraphicFramePr>
          <p:nvPr/>
        </p:nvGraphicFramePr>
        <p:xfrm>
          <a:off x="4643438" y="2911475"/>
          <a:ext cx="955675" cy="652463"/>
        </p:xfrm>
        <a:graphic>
          <a:graphicData uri="http://schemas.openxmlformats.org/presentationml/2006/ole">
            <p:oleObj spid="_x0000_s108546" r:id="rId3" imgW="596641" imgH="406224" progId="">
              <p:embed/>
            </p:oleObj>
          </a:graphicData>
        </a:graphic>
      </p:graphicFrame>
      <p:sp>
        <p:nvSpPr>
          <p:cNvPr id="53257" name="Rectangle 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1" name="Object 7"/>
          <p:cNvGraphicFramePr>
            <a:graphicFrameLocks noChangeAspect="1"/>
          </p:cNvGraphicFramePr>
          <p:nvPr/>
        </p:nvGraphicFramePr>
        <p:xfrm>
          <a:off x="5938838" y="3094038"/>
          <a:ext cx="865187" cy="288925"/>
        </p:xfrm>
        <a:graphic>
          <a:graphicData uri="http://schemas.openxmlformats.org/presentationml/2006/ole">
            <p:oleObj spid="_x0000_s108547" r:id="rId4" imgW="545626" imgH="177646" progId="">
              <p:embed/>
            </p:oleObj>
          </a:graphicData>
        </a:graphic>
      </p:graphicFrame>
      <p:sp>
        <p:nvSpPr>
          <p:cNvPr id="53258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2" name="Object 9"/>
          <p:cNvGraphicFramePr>
            <a:graphicFrameLocks noChangeAspect="1"/>
          </p:cNvGraphicFramePr>
          <p:nvPr/>
        </p:nvGraphicFramePr>
        <p:xfrm>
          <a:off x="3995738" y="5399088"/>
          <a:ext cx="2881312" cy="425450"/>
        </p:xfrm>
        <a:graphic>
          <a:graphicData uri="http://schemas.openxmlformats.org/presentationml/2006/ole">
            <p:oleObj spid="_x0000_s108548" r:id="rId5" imgW="1739900" imgH="254000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42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Párový dvouvýběrový t-test – příklad</a:t>
            </a:r>
          </a:p>
        </p:txBody>
      </p:sp>
      <p:sp>
        <p:nvSpPr>
          <p:cNvPr id="54278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484313"/>
            <a:ext cx="8534400" cy="1157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1400" smtClean="0"/>
              <a:t>Byl prováděn pokus s dietou 11 diabetických psů, každý pes byl vystaven dvěma dietám s odlišným typem sacharidů (snadno vstřebatelné X pozvolna se rozkládající na glukózu), hodnoty krevní glukózy v průběhu jednotlivých diet mají být srovnány pro zjištění vlivu diety na hladinu krevní glukózy. Protože každý pes absolvoval obě diety, jde o párové uspořádání, kdy výsledky hodnoty v obou pokusech jsou spojeny přes pokusné zvíře. </a:t>
            </a: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4" name="Object 5"/>
          <p:cNvGraphicFramePr>
            <a:graphicFrameLocks noChangeAspect="1"/>
          </p:cNvGraphicFramePr>
          <p:nvPr/>
        </p:nvGraphicFramePr>
        <p:xfrm>
          <a:off x="6732588" y="2492375"/>
          <a:ext cx="2162175" cy="3600450"/>
        </p:xfrm>
        <a:graphic>
          <a:graphicData uri="http://schemas.openxmlformats.org/presentationml/2006/ole">
            <p:oleObj spid="_x0000_s109570" name="Graph" r:id="rId3" imgW="2160270" imgH="3599815" progId="STATISTICA.Graph">
              <p:embed/>
            </p:oleObj>
          </a:graphicData>
        </a:graphic>
      </p:graphicFrame>
      <p:sp>
        <p:nvSpPr>
          <p:cNvPr id="54280" name="Rectangle 6"/>
          <p:cNvSpPr>
            <a:spLocks noChangeArrowheads="1"/>
          </p:cNvSpPr>
          <p:nvPr/>
        </p:nvSpPr>
        <p:spPr bwMode="auto">
          <a:xfrm>
            <a:off x="323850" y="2570163"/>
            <a:ext cx="6264275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Nulová hypotéza zní, že skutečný průměrný rozdíl mezi oběma dietami je 0, alternativní hypotéza zní, že to není 0.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Pro každého psa je spočítán rozdíl mezi jeho hladinou glukózy při obou dietách a měly by být ověřeny předpoklady pro one sample t-test – tedy alespoň přibližně normální rozložení.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Je spočítána testová charakteristika, výpočet vlastně probíhá jako one-sample t-test, kde je zjišťována významnost průměru diferencí obou souborů jako rozdíl mezi touto hodnotou a nulou (nula je hodnota, kterou by průměrná diference měla nabývat, pokud platí nulová hypotéza). T=4.37 s 10 stupni volnosti, skutečná hodnota p=0,0014 a tedy na hladině p=0,05 můžeme nulovou hypotézu zamítnou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Závěrem můžeme říci, že nulová hypotéza neexistence rozdílu mezi oběma dietami byla zamítnuta, což znamená, že high-fibre dieta má  významný vliv na snížení hladiny krevní glukózy.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cs-CZ" sz="14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4281" name="Rectangle 7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5" name="Object 8"/>
          <p:cNvGraphicFramePr>
            <a:graphicFrameLocks noChangeAspect="1"/>
          </p:cNvGraphicFramePr>
          <p:nvPr/>
        </p:nvGraphicFramePr>
        <p:xfrm>
          <a:off x="868363" y="4835525"/>
          <a:ext cx="3990975" cy="609600"/>
        </p:xfrm>
        <a:graphic>
          <a:graphicData uri="http://schemas.openxmlformats.org/presentationml/2006/ole">
            <p:oleObj spid="_x0000_s109571" r:id="rId4" imgW="3987800" imgH="609600" progId="">
              <p:embed/>
            </p:oleObj>
          </a:graphicData>
        </a:graphic>
      </p:graphicFrame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53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Neparametrická obdoba párového t-testu</a:t>
            </a:r>
          </a:p>
        </p:txBody>
      </p:sp>
      <p:sp>
        <p:nvSpPr>
          <p:cNvPr id="55301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22400"/>
            <a:ext cx="8534400" cy="45989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smtClean="0"/>
              <a:t>Wilcoxon test</a:t>
            </a:r>
          </a:p>
          <a:p>
            <a:r>
              <a:rPr lang="cs-CZ" sz="1600" smtClean="0"/>
              <a:t>Jsou vytvořeny diference mezi soubory, je vytvořeno jejich pořadí bez ohledu na znaménko a poté je sečteno pořadí kladných a pořadí záporných rozdílů. Menší z těchto dvou hodnot je srovnána s kritickou hodnotou testu a pokud je menší než kritická hodnota testu, pak zamítáme hypotézu shody obou souborů hodnot. Pro test existuje aproximace na normální rozložení, ale pouze pro velká n&gt;25.</a:t>
            </a:r>
          </a:p>
        </p:txBody>
      </p:sp>
      <p:graphicFrame>
        <p:nvGraphicFramePr>
          <p:cNvPr id="471112" name="Group 72"/>
          <p:cNvGraphicFramePr>
            <a:graphicFrameLocks noGrp="1"/>
          </p:cNvGraphicFramePr>
          <p:nvPr/>
        </p:nvGraphicFramePr>
        <p:xfrm>
          <a:off x="4757738" y="2979738"/>
          <a:ext cx="3630612" cy="3200400"/>
        </p:xfrm>
        <a:graphic>
          <a:graphicData uri="http://schemas.openxmlformats.org/drawingml/2006/table">
            <a:tbl>
              <a:tblPr/>
              <a:tblGrid>
                <a:gridCol w="1041400"/>
                <a:gridCol w="809625"/>
                <a:gridCol w="627062"/>
                <a:gridCol w="115252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 zásahem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 zásahu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Změna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Absolutní pořadí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6,3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8,1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3,4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1,11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0,89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-1,4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55364" name="Rectangle 66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298" name="Object 67"/>
          <p:cNvGraphicFramePr>
            <a:graphicFrameLocks noChangeAspect="1"/>
          </p:cNvGraphicFramePr>
          <p:nvPr/>
        </p:nvGraphicFramePr>
        <p:xfrm>
          <a:off x="539750" y="3500438"/>
          <a:ext cx="3600450" cy="1250950"/>
        </p:xfrm>
        <a:graphic>
          <a:graphicData uri="http://schemas.openxmlformats.org/presentationml/2006/ole">
            <p:oleObj spid="_x0000_s110594" r:id="rId3" imgW="2438400" imgH="850900" progId="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9904</TotalTime>
  <Words>910</Words>
  <Application>Microsoft Office PowerPoint</Application>
  <PresentationFormat>Předvádění na obrazovce (4:3)</PresentationFormat>
  <Paragraphs>324</Paragraphs>
  <Slides>11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Administrativní</vt:lpstr>
      <vt:lpstr>2_Administrativní</vt:lpstr>
      <vt:lpstr>7_Administrativní</vt:lpstr>
      <vt:lpstr>Graph</vt:lpstr>
      <vt:lpstr>7. Párové testy</vt:lpstr>
      <vt:lpstr>Shrnutí statistických testů</vt:lpstr>
      <vt:lpstr>Shrnutí statistických testů</vt:lpstr>
      <vt:lpstr>F test</vt:lpstr>
      <vt:lpstr>Levenův test</vt:lpstr>
      <vt:lpstr>Párové dvouvýběrové testy – předpoklady </vt:lpstr>
      <vt:lpstr>Párový dvouvýběrový t-test</vt:lpstr>
      <vt:lpstr>Párový dvouvýběrový t-test – příklad</vt:lpstr>
      <vt:lpstr>Neparametrická obdoba párového t-testu</vt:lpstr>
      <vt:lpstr>Wilcoxonův test – příklad I</vt:lpstr>
      <vt:lpstr>Wilcoxonův test – příklad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kalina</cp:lastModifiedBy>
  <cp:revision>689</cp:revision>
  <dcterms:created xsi:type="dcterms:W3CDTF">2008-06-20T05:41:33Z</dcterms:created>
  <dcterms:modified xsi:type="dcterms:W3CDTF">2014-04-07T10:59:10Z</dcterms:modified>
</cp:coreProperties>
</file>