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257" r:id="rId2"/>
    <p:sldId id="268" r:id="rId3"/>
    <p:sldId id="287" r:id="rId4"/>
    <p:sldId id="279" r:id="rId5"/>
    <p:sldId id="272" r:id="rId6"/>
    <p:sldId id="280" r:id="rId7"/>
    <p:sldId id="273" r:id="rId8"/>
    <p:sldId id="282" r:id="rId9"/>
    <p:sldId id="281" r:id="rId10"/>
    <p:sldId id="267" r:id="rId11"/>
    <p:sldId id="266" r:id="rId12"/>
    <p:sldId id="285" r:id="rId13"/>
    <p:sldId id="269" r:id="rId14"/>
    <p:sldId id="290" r:id="rId15"/>
    <p:sldId id="286" r:id="rId16"/>
    <p:sldId id="289" r:id="rId17"/>
    <p:sldId id="288" r:id="rId18"/>
    <p:sldId id="293" r:id="rId19"/>
    <p:sldId id="294" r:id="rId20"/>
    <p:sldId id="275" r:id="rId21"/>
    <p:sldId id="295" r:id="rId22"/>
    <p:sldId id="276" r:id="rId23"/>
    <p:sldId id="296" r:id="rId24"/>
    <p:sldId id="297" r:id="rId25"/>
    <p:sldId id="298" r:id="rId26"/>
    <p:sldId id="300" r:id="rId27"/>
    <p:sldId id="278" r:id="rId28"/>
    <p:sldId id="302" r:id="rId29"/>
    <p:sldId id="304" r:id="rId30"/>
    <p:sldId id="303" r:id="rId31"/>
    <p:sldId id="301" r:id="rId32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E60000"/>
    <a:srgbClr val="CCFF66"/>
    <a:srgbClr val="66FF33"/>
    <a:srgbClr val="FFFF66"/>
    <a:srgbClr val="EAEAEA"/>
    <a:srgbClr val="FFFF00"/>
    <a:srgbClr val="FFCCCC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-906" y="-114"/>
      </p:cViewPr>
      <p:guideLst>
        <p:guide orient="horz" pos="4236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27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EC4240E9-965C-4B85-A6A0-F361296EBD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715E43-CEBC-4D7E-9E00-002033CD2002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3EA39A-52DE-40FB-AD10-F5CBC48E6123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B74D2D-F1ED-499E-9D54-9F9455F61F97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DA6F0-30CA-4726-B8D8-38E404B33892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9F66C9-2929-4C96-B1E7-DE8D3A411E96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32DA97-FF84-4274-ADA4-59A55D4A3402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9B02A6-11B7-4464-9B0A-CC64AF808FA0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985BBE-85B1-4E20-9EE1-BD02FE308BF5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D40D0-255E-486B-BC29-E8672248CAF3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A1FB53-1472-4AAF-A902-E6E452162B49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7A2731-A030-4635-B429-7434D26FBB15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9AB7FB-1C60-4FFB-91F0-59BB4ADBF81A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28DE9-CA83-417B-9E89-B3C9E8F94D3B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988C7D-770A-42F6-9224-73F519CB491C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4AAB81-F3D7-47BC-9A3D-CF318FCA8CD7}" type="slidenum">
              <a:rPr lang="cs-CZ" smtClean="0"/>
              <a:pPr/>
              <a:t>22</a:t>
            </a:fld>
            <a:endParaRPr lang="cs-CZ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A57977-3496-4DE1-8468-061767918D7D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9A89DF-7BDE-4D54-BA2D-EB0D5562101B}" type="slidenum">
              <a:rPr lang="cs-CZ" smtClean="0"/>
              <a:pPr/>
              <a:t>24</a:t>
            </a:fld>
            <a:endParaRPr lang="cs-CZ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1E0250-E30B-48A7-84C7-07A8B6512382}" type="slidenum">
              <a:rPr lang="cs-CZ" smtClean="0"/>
              <a:pPr/>
              <a:t>25</a:t>
            </a:fld>
            <a:endParaRPr lang="cs-CZ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13ECAE-BFA5-4A31-BD35-D0E8B68818CF}" type="slidenum">
              <a:rPr lang="cs-CZ" smtClean="0"/>
              <a:pPr/>
              <a:t>26</a:t>
            </a:fld>
            <a:endParaRPr lang="cs-CZ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07FCED-54D8-4E8E-93AB-BD1EC646ED56}" type="slidenum">
              <a:rPr lang="cs-CZ" smtClean="0"/>
              <a:pPr/>
              <a:t>27</a:t>
            </a:fld>
            <a:endParaRPr lang="cs-CZ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6B3F8-626D-438A-9E1F-E3E187E8BB8C}" type="slidenum">
              <a:rPr lang="cs-CZ" smtClean="0"/>
              <a:pPr/>
              <a:t>28</a:t>
            </a:fld>
            <a:endParaRPr lang="cs-CZ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6B3F8-626D-438A-9E1F-E3E187E8BB8C}" type="slidenum">
              <a:rPr lang="cs-CZ" smtClean="0"/>
              <a:pPr/>
              <a:t>29</a:t>
            </a:fld>
            <a:endParaRPr lang="cs-CZ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706E9-927C-455D-AD4D-47A416B2B347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427D26-BD6B-4FFA-85D9-1AC2D08AD646}" type="slidenum">
              <a:rPr lang="cs-CZ" smtClean="0"/>
              <a:pPr/>
              <a:t>30</a:t>
            </a:fld>
            <a:endParaRPr lang="cs-CZ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C265BC-C023-43D5-B779-E49A18271621}" type="slidenum">
              <a:rPr lang="cs-CZ" smtClean="0"/>
              <a:pPr/>
              <a:t>31</a:t>
            </a:fld>
            <a:endParaRPr lang="cs-CZ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331523-7156-4AFF-9317-3F1139080986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C5BCFC-8B85-4043-9E8E-FE2B15C3B6C1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5EAC4-DE79-4684-A530-EC675912EB47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E34632-0108-486F-B206-1B0C349EC757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8C7AA-F218-434F-8608-29882E91F5E6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E57620-FD0B-4D2E-B08C-52CB416A1D04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E9766-1DA1-4EF4-BC7F-5984AEB88A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363AE-9D37-4CB0-9EA4-6670179035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093AD-D368-43E7-9C88-FEAB8B4BC2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D57FD-2E34-416F-B19E-D7D575BBEE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AAA9C-CE6A-484D-990A-848308C407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7FDEA-865B-493E-9FAE-1B5ED1FAF8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87DB0-8E10-4F5F-8529-E1E15706AD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B45E0-F805-4E0B-AAA2-5F548FA109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78FA3-4CE2-443F-8497-19171DD93C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74265-496F-4CE5-A726-EE150CFC42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1A24C-D358-426D-A2DC-E71123733A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7A72ED04-BB97-43BA-A137-895F180555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MS PGothic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hyperlink" Target="http://upload.wikimedia.org/wikipedia/commons/3/35/Jiri_Paroubek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6.jpeg"/><Relationship Id="rId4" Type="http://schemas.openxmlformats.org/officeDocument/2006/relationships/hyperlink" Target="http://z.about.com/d/politicalhumor/1/0/a/u/1/kill_bill.jpg" TargetMode="Externa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4.wikia.nocookie.net/psychology/images/4/42/George_C._Williams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gif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4.wikia.nocookie.net/psychology/images/4/42/George_C._Williams.jpg" TargetMode="External"/><Relationship Id="rId3" Type="http://schemas.openxmlformats.org/officeDocument/2006/relationships/hyperlink" Target="http://upload.wikimedia.org/wikipedia/en/e/e2/John_Maynard_Smith.jpg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en/9/92/W_D_Hamilton.jpg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084" descr="Obrázek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7375" y="3941763"/>
            <a:ext cx="2868613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919163" y="346075"/>
            <a:ext cx="7169150" cy="6413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3600">
                <a:solidFill>
                  <a:srgbClr val="E80000"/>
                </a:solidFill>
                <a:latin typeface="Arial Black" pitchFamily="34" charset="0"/>
              </a:rPr>
              <a:t>KONFLIKT A KOOPERACE I.</a:t>
            </a:r>
            <a:endParaRPr lang="cs-CZ" sz="3600">
              <a:solidFill>
                <a:srgbClr val="FF3300"/>
              </a:solidFill>
              <a:latin typeface="Arial Black" pitchFamily="34" charset="0"/>
            </a:endParaRPr>
          </a:p>
        </p:txBody>
      </p:sp>
      <p:pic>
        <p:nvPicPr>
          <p:cNvPr id="5124" name="Picture 2074" descr="kill_bill">
            <a:hlinkClick r:id="rId4" tooltip="View Full-Siz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5425" y="2001838"/>
            <a:ext cx="2836863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075" descr="surikata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5038" y="1098550"/>
            <a:ext cx="1693862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078" descr="File:Jiri Paroubek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r="8955" b="21564"/>
          <a:stretch>
            <a:fillRect/>
          </a:stretch>
        </p:blipFill>
        <p:spPr bwMode="auto">
          <a:xfrm>
            <a:off x="5292725" y="1755775"/>
            <a:ext cx="191293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2080" descr="152793-gallery1-pkzv6"/>
          <p:cNvPicPr>
            <a:picLocks noChangeAspect="1" noChangeArrowheads="1"/>
          </p:cNvPicPr>
          <p:nvPr/>
        </p:nvPicPr>
        <p:blipFill>
          <a:blip r:embed="rId9"/>
          <a:srcRect l="32480" t="12038" r="28520" b="7037"/>
          <a:stretch>
            <a:fillRect/>
          </a:stretch>
        </p:blipFill>
        <p:spPr bwMode="auto">
          <a:xfrm>
            <a:off x="6100763" y="4191000"/>
            <a:ext cx="2066925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2082" descr="mass-lemming-suicide-misconception"/>
          <p:cNvPicPr>
            <a:picLocks noChangeAspect="1" noChangeArrowheads="1"/>
          </p:cNvPicPr>
          <p:nvPr/>
        </p:nvPicPr>
        <p:blipFill>
          <a:blip r:embed="rId10"/>
          <a:srcRect l="1524" t="12138" r="2982" b="12416"/>
          <a:stretch>
            <a:fillRect/>
          </a:stretch>
        </p:blipFill>
        <p:spPr bwMode="auto">
          <a:xfrm>
            <a:off x="2827338" y="1292225"/>
            <a:ext cx="24225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Wa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963" y="1330325"/>
            <a:ext cx="8005762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328613" y="295275"/>
            <a:ext cx="846455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>
                <a:solidFill>
                  <a:srgbClr val="0033CC"/>
                </a:solidFill>
              </a:rPr>
              <a:t>Michael Wade (1977): </a:t>
            </a:r>
            <a:endParaRPr lang="cs-CZ" sz="1800" b="0">
              <a:solidFill>
                <a:srgbClr val="0033CC"/>
              </a:solidFill>
            </a:endParaRPr>
          </a:p>
          <a:p>
            <a:r>
              <a:rPr lang="cs-CZ" sz="1800" b="0"/>
              <a:t>experiment se skupinovou selekcí u potemníka moučného (</a:t>
            </a:r>
            <a:r>
              <a:rPr lang="cs-CZ" sz="1800" b="0" i="1"/>
              <a:t>Tribolium castaneum</a:t>
            </a:r>
            <a:r>
              <a:rPr lang="cs-CZ" sz="1800" b="0"/>
              <a:t>)</a:t>
            </a: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996950" y="6003925"/>
            <a:ext cx="7089775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solidFill>
                  <a:srgbClr val="E80000"/>
                </a:solidFill>
                <a:sym typeface="Symbol" pitchFamily="18" charset="2"/>
              </a:rPr>
              <a:t> v přírodě však role skupinové selekce zřejmě minimální</a:t>
            </a:r>
            <a:endParaRPr lang="cs-CZ" sz="2000">
              <a:solidFill>
                <a:srgbClr val="E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0" name="Text Box 10"/>
          <p:cNvSpPr txBox="1">
            <a:spLocks noChangeArrowheads="1"/>
          </p:cNvSpPr>
          <p:nvPr/>
        </p:nvSpPr>
        <p:spPr bwMode="auto">
          <a:xfrm>
            <a:off x="361950" y="1450975"/>
            <a:ext cx="6524625" cy="402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solidFill>
                  <a:srgbClr val="0033CC"/>
                </a:solidFill>
                <a:sym typeface="Symbol" pitchFamily="18" charset="2"/>
              </a:rPr>
              <a:t>William Hamilton (1964)</a:t>
            </a:r>
            <a:br>
              <a:rPr lang="cs-CZ" sz="2000">
                <a:solidFill>
                  <a:srgbClr val="0033CC"/>
                </a:solidFill>
                <a:sym typeface="Symbol" pitchFamily="18" charset="2"/>
              </a:rPr>
            </a:br>
            <a:endParaRPr lang="cs-CZ" sz="1800">
              <a:solidFill>
                <a:srgbClr val="0033CC"/>
              </a:solidFill>
              <a:sym typeface="Symbol" pitchFamily="18" charset="2"/>
            </a:endParaRPr>
          </a:p>
          <a:p>
            <a:r>
              <a:rPr lang="cs-CZ" sz="1800" b="0">
                <a:sym typeface="Symbol" pitchFamily="18" charset="2"/>
              </a:rPr>
              <a:t>blanokřídlý hmyz: haplo-diploidní systém určení pohlaví:</a:t>
            </a:r>
            <a:br>
              <a:rPr lang="cs-CZ" sz="1800" b="0">
                <a:sym typeface="Symbol" pitchFamily="18" charset="2"/>
              </a:rPr>
            </a:br>
            <a:r>
              <a:rPr lang="cs-CZ" sz="1800" b="0">
                <a:sym typeface="Symbol" pitchFamily="18" charset="2"/>
              </a:rPr>
              <a:t>  samice 2</a:t>
            </a:r>
            <a:r>
              <a:rPr lang="cs-CZ" sz="1800" b="0" i="1">
                <a:sym typeface="Symbol" pitchFamily="18" charset="2"/>
              </a:rPr>
              <a:t>N</a:t>
            </a:r>
            <a:r>
              <a:rPr lang="cs-CZ" sz="1800" b="0">
                <a:sym typeface="Symbol" pitchFamily="18" charset="2"/>
              </a:rPr>
              <a:t>, samci </a:t>
            </a:r>
            <a:r>
              <a:rPr lang="cs-CZ" sz="1800" b="0" i="1">
                <a:sym typeface="Symbol" pitchFamily="18" charset="2"/>
              </a:rPr>
              <a:t>N</a:t>
            </a:r>
            <a:endParaRPr lang="cs-CZ" sz="1800" b="0">
              <a:sym typeface="Symbol" pitchFamily="18" charset="2"/>
            </a:endParaRPr>
          </a:p>
          <a:p>
            <a:r>
              <a:rPr lang="cs-CZ" sz="1800" b="0"/>
              <a:t>  </a:t>
            </a:r>
            <a:r>
              <a:rPr lang="cs-CZ" sz="1800" b="0">
                <a:sym typeface="Symbol" pitchFamily="18" charset="2"/>
              </a:rPr>
              <a:t> příbuznost:</a:t>
            </a:r>
            <a:br>
              <a:rPr lang="cs-CZ" sz="1800" b="0">
                <a:sym typeface="Symbol" pitchFamily="18" charset="2"/>
              </a:rPr>
            </a:br>
            <a:r>
              <a:rPr lang="cs-CZ" sz="1800" b="0">
                <a:sym typeface="Symbol" pitchFamily="18" charset="2"/>
              </a:rPr>
              <a:t>  dělnice – dělnice = ¾</a:t>
            </a:r>
            <a:br>
              <a:rPr lang="cs-CZ" sz="1800" b="0">
                <a:sym typeface="Symbol" pitchFamily="18" charset="2"/>
              </a:rPr>
            </a:br>
            <a:r>
              <a:rPr lang="cs-CZ" sz="1800" b="0">
                <a:sym typeface="Symbol" pitchFamily="18" charset="2"/>
              </a:rPr>
              <a:t>  královna – potomci = ½</a:t>
            </a:r>
            <a:br>
              <a:rPr lang="cs-CZ" sz="1800" b="0">
                <a:sym typeface="Symbol" pitchFamily="18" charset="2"/>
              </a:rPr>
            </a:br>
            <a:r>
              <a:rPr lang="cs-CZ" sz="1800" b="0">
                <a:sym typeface="Symbol" pitchFamily="18" charset="2"/>
              </a:rPr>
              <a:t>  dělnice – trubci = ¼ </a:t>
            </a:r>
          </a:p>
          <a:p>
            <a:r>
              <a:rPr lang="cs-CZ" sz="1800">
                <a:sym typeface="Symbol" pitchFamily="18" charset="2"/>
              </a:rPr>
              <a:t/>
            </a:r>
            <a:br>
              <a:rPr lang="cs-CZ" sz="1800">
                <a:sym typeface="Symbol" pitchFamily="18" charset="2"/>
              </a:rPr>
            </a:br>
            <a:r>
              <a:rPr lang="cs-CZ" sz="1800">
                <a:sym typeface="Symbol" pitchFamily="18" charset="2"/>
              </a:rPr>
              <a:t/>
            </a:r>
            <a:br>
              <a:rPr lang="cs-CZ" sz="1800">
                <a:sym typeface="Symbol" pitchFamily="18" charset="2"/>
              </a:rPr>
            </a:br>
            <a:endParaRPr lang="cs-CZ" sz="1800">
              <a:sym typeface="Symbol" pitchFamily="18" charset="2"/>
            </a:endParaRPr>
          </a:p>
          <a:p>
            <a:r>
              <a:rPr lang="en-US" sz="2000">
                <a:solidFill>
                  <a:srgbClr val="E80000"/>
                </a:solidFill>
                <a:sym typeface="Symbol" pitchFamily="18" charset="2"/>
              </a:rPr>
              <a:t>i</a:t>
            </a:r>
            <a:r>
              <a:rPr lang="cs-CZ" sz="2000">
                <a:solidFill>
                  <a:srgbClr val="E80000"/>
                </a:solidFill>
                <a:sym typeface="Symbol" pitchFamily="18" charset="2"/>
              </a:rPr>
              <a:t>nkluzivní fitness </a:t>
            </a:r>
            <a:r>
              <a:rPr lang="cs-CZ" sz="2000" b="0">
                <a:sym typeface="Symbol" pitchFamily="18" charset="2"/>
              </a:rPr>
              <a:t>= fitness jedince a jeho příbuzných</a:t>
            </a:r>
            <a:endParaRPr lang="cs-CZ" sz="2000" b="0">
              <a:solidFill>
                <a:srgbClr val="E80000"/>
              </a:solidFill>
              <a:sym typeface="Symbol" pitchFamily="18" charset="2"/>
            </a:endParaRPr>
          </a:p>
          <a:p>
            <a:endParaRPr lang="cs-CZ" sz="1800">
              <a:solidFill>
                <a:srgbClr val="E80000"/>
              </a:solidFill>
              <a:sym typeface="Symbol" pitchFamily="18" charset="2"/>
            </a:endParaRPr>
          </a:p>
          <a:p>
            <a:r>
              <a:rPr lang="cs-CZ" sz="2000" b="0"/>
              <a:t>altruismus mezi příbuznými =</a:t>
            </a:r>
            <a:r>
              <a:rPr lang="cs-CZ" sz="2000"/>
              <a:t> </a:t>
            </a:r>
            <a:r>
              <a:rPr lang="cs-CZ" sz="2000">
                <a:solidFill>
                  <a:srgbClr val="E80000"/>
                </a:solidFill>
              </a:rPr>
              <a:t>příbuzenský altruismus</a:t>
            </a:r>
          </a:p>
        </p:txBody>
      </p:sp>
      <p:sp>
        <p:nvSpPr>
          <p:cNvPr id="13315" name="Text Box 9"/>
          <p:cNvSpPr txBox="1">
            <a:spLocks noChangeArrowheads="1"/>
          </p:cNvSpPr>
          <p:nvPr/>
        </p:nvSpPr>
        <p:spPr bwMode="auto">
          <a:xfrm>
            <a:off x="2336800" y="242888"/>
            <a:ext cx="4335463" cy="8223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>
                <a:solidFill>
                  <a:srgbClr val="E80000"/>
                </a:solidFill>
                <a:latin typeface="Arial Black" pitchFamily="34" charset="0"/>
              </a:rPr>
              <a:t>PŘÍBUZENSKÁ SELEKCE</a:t>
            </a:r>
          </a:p>
          <a:p>
            <a:pPr algn="ctr"/>
            <a:r>
              <a:rPr lang="cs-CZ">
                <a:solidFill>
                  <a:srgbClr val="E80000"/>
                </a:solidFill>
                <a:latin typeface="Arial Black" pitchFamily="34" charset="0"/>
              </a:rPr>
              <a:t>(kin selection)</a:t>
            </a:r>
          </a:p>
        </p:txBody>
      </p:sp>
      <p:pic>
        <p:nvPicPr>
          <p:cNvPr id="13316" name="Picture 10"/>
          <p:cNvPicPr>
            <a:picLocks noChangeAspect="1" noChangeArrowheads="1"/>
          </p:cNvPicPr>
          <p:nvPr/>
        </p:nvPicPr>
        <p:blipFill>
          <a:blip r:embed="rId3"/>
          <a:srcRect l="10692" r="5080" b="7460"/>
          <a:stretch>
            <a:fillRect/>
          </a:stretch>
        </p:blipFill>
        <p:spPr bwMode="auto">
          <a:xfrm>
            <a:off x="7297738" y="2667000"/>
            <a:ext cx="159385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1"/>
          <p:cNvPicPr>
            <a:picLocks noChangeAspect="1" noChangeArrowheads="1"/>
          </p:cNvPicPr>
          <p:nvPr/>
        </p:nvPicPr>
        <p:blipFill>
          <a:blip r:embed="rId4"/>
          <a:srcRect l="19514" t="3973" r="21515" b="12048"/>
          <a:stretch>
            <a:fillRect/>
          </a:stretch>
        </p:blipFill>
        <p:spPr bwMode="auto">
          <a:xfrm>
            <a:off x="7281863" y="1189038"/>
            <a:ext cx="16097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6538" y="2747963"/>
            <a:ext cx="180975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3613" y="3970338"/>
            <a:ext cx="1577975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446088" y="3114675"/>
            <a:ext cx="539115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solidFill>
                  <a:srgbClr val="E80000"/>
                </a:solidFill>
              </a:rPr>
              <a:t>eusocialita:</a:t>
            </a:r>
          </a:p>
          <a:p>
            <a:r>
              <a:rPr lang="cs-CZ" sz="1800" b="0"/>
              <a:t>blanokřídlí (Hymenoptera)</a:t>
            </a:r>
          </a:p>
          <a:p>
            <a:r>
              <a:rPr lang="cs-CZ" sz="1800" b="0"/>
              <a:t>termiti (Isoptera)</a:t>
            </a:r>
          </a:p>
          <a:p>
            <a:r>
              <a:rPr lang="cs-CZ" sz="1800" b="0"/>
              <a:t>savci : rypoš lysý (</a:t>
            </a:r>
            <a:r>
              <a:rPr lang="cs-CZ" sz="1800" b="0" i="1"/>
              <a:t>Heterocephalus glaber</a:t>
            </a:r>
            <a:r>
              <a:rPr lang="cs-CZ" sz="1800" b="0"/>
              <a:t>), </a:t>
            </a:r>
            <a:br>
              <a:rPr lang="cs-CZ" sz="1800" b="0"/>
            </a:br>
            <a:r>
              <a:rPr lang="cs-CZ" sz="1800" b="0"/>
              <a:t> rypoši rodu </a:t>
            </a:r>
            <a:r>
              <a:rPr lang="cs-CZ" sz="1800" b="0" i="1"/>
              <a:t>Cryptomys</a:t>
            </a:r>
            <a:r>
              <a:rPr lang="en-US" sz="1800" b="0"/>
              <a:t> a </a:t>
            </a:r>
            <a:r>
              <a:rPr lang="en-US" sz="1800" b="0" i="1"/>
              <a:t>Fucomys</a:t>
            </a:r>
            <a:r>
              <a:rPr lang="cs-CZ" sz="1800" b="0"/>
              <a:t> (Bathyergidae)</a:t>
            </a:r>
            <a:br>
              <a:rPr lang="cs-CZ" sz="1800" b="0"/>
            </a:br>
            <a:r>
              <a:rPr lang="cs-CZ" sz="1800"/>
              <a:t/>
            </a:r>
            <a:br>
              <a:rPr lang="cs-CZ" sz="1800"/>
            </a:br>
            <a:endParaRPr lang="cs-CZ" sz="1800"/>
          </a:p>
          <a:p>
            <a:r>
              <a:rPr lang="cs-CZ" sz="1800" b="0"/>
              <a:t>sojka floridská</a:t>
            </a:r>
            <a:br>
              <a:rPr lang="cs-CZ" sz="1800" b="0"/>
            </a:br>
            <a:r>
              <a:rPr lang="cs-CZ" sz="1800" b="0"/>
              <a:t>  </a:t>
            </a:r>
            <a:r>
              <a:rPr lang="en-US" sz="1800" b="0"/>
              <a:t>(</a:t>
            </a:r>
            <a:r>
              <a:rPr lang="cs-CZ" sz="1800" b="0" i="1"/>
              <a:t>Aphelocoma coerulescens</a:t>
            </a:r>
            <a:r>
              <a:rPr lang="cs-CZ" sz="1800" b="0"/>
              <a:t>)</a:t>
            </a:r>
            <a:br>
              <a:rPr lang="cs-CZ" sz="1800" b="0"/>
            </a:br>
            <a:r>
              <a:rPr lang="cs-CZ" sz="1800" b="0"/>
              <a:t>  (Florida): </a:t>
            </a:r>
            <a:r>
              <a:rPr lang="cs-CZ" sz="1800" b="0" i="1"/>
              <a:t>c</a:t>
            </a:r>
            <a:r>
              <a:rPr lang="cs-CZ" sz="1800" b="0"/>
              <a:t> = 7%, </a:t>
            </a:r>
            <a:r>
              <a:rPr lang="cs-CZ" sz="1800" b="0" i="1"/>
              <a:t>b</a:t>
            </a:r>
            <a:r>
              <a:rPr lang="cs-CZ" sz="1800" b="0"/>
              <a:t> = 14%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768975" y="2227263"/>
          <a:ext cx="1296988" cy="896937"/>
        </p:xfrm>
        <a:graphic>
          <a:graphicData uri="http://schemas.openxmlformats.org/presentationml/2006/ole">
            <p:oleObj spid="_x0000_s3074" name="Rovnice" r:id="rId4" imgW="533160" imgH="368280" progId="Equation.3">
              <p:embed/>
            </p:oleObj>
          </a:graphicData>
        </a:graphic>
      </p:graphicFrame>
      <p:sp>
        <p:nvSpPr>
          <p:cNvPr id="3076" name="Rectangle 16"/>
          <p:cNvSpPr>
            <a:spLocks noChangeArrowheads="1"/>
          </p:cNvSpPr>
          <p:nvPr/>
        </p:nvSpPr>
        <p:spPr bwMode="auto">
          <a:xfrm>
            <a:off x="446088" y="296863"/>
            <a:ext cx="8128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/>
              <a:t>závislost na stupni příbuznosti mezi dárcem a příjemcem</a:t>
            </a:r>
            <a:br>
              <a:rPr lang="cs-CZ" sz="2000" b="0"/>
            </a:br>
            <a:r>
              <a:rPr lang="cs-CZ" sz="2000" b="0"/>
              <a:t>  (= na pravděpodobnosti, že sdílejí společné geny)</a:t>
            </a:r>
            <a:br>
              <a:rPr lang="cs-CZ" sz="2000" b="0"/>
            </a:br>
            <a:endParaRPr lang="cs-CZ" sz="2000" b="0"/>
          </a:p>
          <a:p>
            <a:r>
              <a:rPr lang="cs-CZ" sz="2000">
                <a:solidFill>
                  <a:srgbClr val="E80000"/>
                </a:solidFill>
              </a:rPr>
              <a:t>Hamiltonovo pravidlo:</a:t>
            </a:r>
            <a:br>
              <a:rPr lang="cs-CZ" sz="2000">
                <a:solidFill>
                  <a:srgbClr val="E80000"/>
                </a:solidFill>
              </a:rPr>
            </a:br>
            <a:r>
              <a:rPr lang="cs-CZ" sz="2000">
                <a:solidFill>
                  <a:srgbClr val="E80000"/>
                </a:solidFill>
              </a:rPr>
              <a:t>  </a:t>
            </a:r>
          </a:p>
          <a:p>
            <a:r>
              <a:rPr lang="cs-CZ" sz="2000" i="1"/>
              <a:t>  </a:t>
            </a:r>
            <a:r>
              <a:rPr lang="cs-CZ" b="0" i="1"/>
              <a:t>rb</a:t>
            </a:r>
            <a:r>
              <a:rPr lang="cs-CZ" b="0"/>
              <a:t> </a:t>
            </a:r>
            <a:r>
              <a:rPr lang="en-US" b="0"/>
              <a:t>&gt;</a:t>
            </a:r>
            <a:r>
              <a:rPr lang="cs-CZ" b="0"/>
              <a:t> </a:t>
            </a:r>
            <a:r>
              <a:rPr lang="cs-CZ" b="0" i="1"/>
              <a:t>c		</a:t>
            </a:r>
            <a:r>
              <a:rPr lang="cs-CZ" sz="1800" b="0" i="1"/>
              <a:t>r</a:t>
            </a:r>
            <a:r>
              <a:rPr lang="cs-CZ" sz="1800" b="0"/>
              <a:t> = příbuznost; </a:t>
            </a:r>
            <a:r>
              <a:rPr lang="cs-CZ" sz="1800" b="0" i="1"/>
              <a:t>b</a:t>
            </a:r>
            <a:r>
              <a:rPr lang="cs-CZ" sz="1800" b="0"/>
              <a:t> = výhoda (benefit); </a:t>
            </a:r>
            <a:r>
              <a:rPr lang="cs-CZ" sz="1800" b="0" i="1"/>
              <a:t>c</a:t>
            </a:r>
            <a:r>
              <a:rPr lang="cs-CZ" sz="1800" b="0"/>
              <a:t> = znevýhodnění (cost)</a:t>
            </a:r>
            <a:br>
              <a:rPr lang="cs-CZ" sz="1800" b="0"/>
            </a:br>
            <a:endParaRPr lang="cs-CZ" sz="2000" b="0"/>
          </a:p>
          <a:p>
            <a:r>
              <a:rPr lang="cs-CZ" sz="2000" b="0"/>
              <a:t>vztah příbuznosti a skupinové selekce:</a:t>
            </a:r>
          </a:p>
        </p:txBody>
      </p:sp>
      <p:pic>
        <p:nvPicPr>
          <p:cNvPr id="192530" name="Picture 18" descr="GLABER"/>
          <p:cNvPicPr>
            <a:picLocks noChangeAspect="1" noChangeArrowheads="1"/>
          </p:cNvPicPr>
          <p:nvPr/>
        </p:nvPicPr>
        <p:blipFill>
          <a:blip r:embed="rId5"/>
          <a:srcRect l="10336" t="12140" r="9636" b="7881"/>
          <a:stretch>
            <a:fillRect/>
          </a:stretch>
        </p:blipFill>
        <p:spPr bwMode="auto">
          <a:xfrm>
            <a:off x="5745163" y="3213100"/>
            <a:ext cx="333216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32" name="Text Box 20"/>
          <p:cNvSpPr txBox="1">
            <a:spLocks noChangeArrowheads="1"/>
          </p:cNvSpPr>
          <p:nvPr/>
        </p:nvSpPr>
        <p:spPr bwMode="auto">
          <a:xfrm>
            <a:off x="7935913" y="2871788"/>
            <a:ext cx="903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0" i="1"/>
              <a:t>H. glaber</a:t>
            </a:r>
            <a:endParaRPr lang="cs-CZ" sz="1400" b="0"/>
          </a:p>
        </p:txBody>
      </p:sp>
      <p:sp>
        <p:nvSpPr>
          <p:cNvPr id="192533" name="Text Box 21"/>
          <p:cNvSpPr txBox="1">
            <a:spLocks noChangeArrowheads="1"/>
          </p:cNvSpPr>
          <p:nvPr/>
        </p:nvSpPr>
        <p:spPr bwMode="auto">
          <a:xfrm>
            <a:off x="6149975" y="4767263"/>
            <a:ext cx="1031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0" i="1"/>
              <a:t>Cryptomys</a:t>
            </a:r>
            <a:endParaRPr lang="cs-CZ" sz="1400" b="0"/>
          </a:p>
        </p:txBody>
      </p:sp>
      <p:pic>
        <p:nvPicPr>
          <p:cNvPr id="192534" name="Picture 22"/>
          <p:cNvPicPr>
            <a:picLocks noChangeAspect="1" noChangeArrowheads="1"/>
          </p:cNvPicPr>
          <p:nvPr/>
        </p:nvPicPr>
        <p:blipFill>
          <a:blip r:embed="rId6"/>
          <a:srcRect t="12288" b="7059"/>
          <a:stretch>
            <a:fillRect/>
          </a:stretch>
        </p:blipFill>
        <p:spPr bwMode="auto">
          <a:xfrm>
            <a:off x="7337425" y="4773613"/>
            <a:ext cx="161925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35" name="Picture 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56025" y="4784725"/>
            <a:ext cx="2376488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25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25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9" grpId="0" build="p" autoUpdateAnimBg="0"/>
      <p:bldP spid="192532" grpId="0" autoUpdateAnimBg="0"/>
      <p:bldP spid="19253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0"/>
          <p:cNvSpPr txBox="1">
            <a:spLocks noChangeArrowheads="1"/>
          </p:cNvSpPr>
          <p:nvPr/>
        </p:nvSpPr>
        <p:spPr bwMode="auto">
          <a:xfrm>
            <a:off x="1955800" y="350838"/>
            <a:ext cx="511175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>
                <a:solidFill>
                  <a:srgbClr val="E80000"/>
                </a:solidFill>
                <a:latin typeface="Arial Black" pitchFamily="34" charset="0"/>
              </a:rPr>
              <a:t>INTRAGENOMOVÝ KONFLIKT</a:t>
            </a:r>
          </a:p>
        </p:txBody>
      </p:sp>
      <p:sp>
        <p:nvSpPr>
          <p:cNvPr id="115733" name="Rectangle 21"/>
          <p:cNvSpPr>
            <a:spLocks noChangeArrowheads="1"/>
          </p:cNvSpPr>
          <p:nvPr/>
        </p:nvSpPr>
        <p:spPr bwMode="auto">
          <a:xfrm>
            <a:off x="382588" y="1169988"/>
            <a:ext cx="7375525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/>
              <a:t> </a:t>
            </a:r>
            <a:r>
              <a:rPr lang="cs-CZ" sz="2000" b="0"/>
              <a:t>konflikt mezi jedinci v populaci</a:t>
            </a:r>
            <a:br>
              <a:rPr lang="cs-CZ" sz="2000" b="0"/>
            </a:br>
            <a:endParaRPr lang="cs-CZ" sz="2000" b="0"/>
          </a:p>
          <a:p>
            <a:r>
              <a:rPr lang="cs-CZ" sz="2000" b="0"/>
              <a:t> konflikt mezi příbuznými jedinci (sourozenci, matka – potomek)</a:t>
            </a:r>
            <a:br>
              <a:rPr lang="cs-CZ" sz="2000" b="0"/>
            </a:br>
            <a:endParaRPr lang="cs-CZ" sz="2000" b="0"/>
          </a:p>
          <a:p>
            <a:r>
              <a:rPr lang="cs-CZ" sz="2000" b="0"/>
              <a:t> konflikt mezi samcem a samicí (pohlavní výběr)</a:t>
            </a:r>
            <a:br>
              <a:rPr lang="cs-CZ" sz="2000" b="0"/>
            </a:br>
            <a:endParaRPr lang="cs-CZ" sz="2000" b="0"/>
          </a:p>
          <a:p>
            <a:endParaRPr lang="cs-CZ" sz="2000" b="0"/>
          </a:p>
          <a:p>
            <a:r>
              <a:rPr lang="cs-CZ" sz="2000" b="0">
                <a:solidFill>
                  <a:srgbClr val="E80000"/>
                </a:solidFill>
              </a:rPr>
              <a:t> </a:t>
            </a:r>
            <a:r>
              <a:rPr lang="cs-CZ" sz="2000">
                <a:solidFill>
                  <a:srgbClr val="E80000"/>
                </a:solidFill>
              </a:rPr>
              <a:t>kooperace a konflikt na úrovni genomu:</a:t>
            </a:r>
            <a:br>
              <a:rPr lang="cs-CZ" sz="2000">
                <a:solidFill>
                  <a:srgbClr val="E80000"/>
                </a:solidFill>
              </a:rPr>
            </a:br>
            <a:endParaRPr lang="cs-CZ" sz="2000">
              <a:solidFill>
                <a:srgbClr val="E80000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2000"/>
              <a:t> </a:t>
            </a:r>
            <a:r>
              <a:rPr lang="cs-CZ" sz="2000" b="0">
                <a:solidFill>
                  <a:srgbClr val="0033CC"/>
                </a:solidFill>
              </a:rPr>
              <a:t>George Williams</a:t>
            </a:r>
            <a:r>
              <a:rPr lang="cs-CZ" sz="2000" b="0"/>
              <a:t>: </a:t>
            </a:r>
          </a:p>
          <a:p>
            <a:pPr>
              <a:spcAft>
                <a:spcPts val="600"/>
              </a:spcAft>
            </a:pPr>
            <a:r>
              <a:rPr lang="cs-CZ" sz="2000" b="0"/>
              <a:t>tělo smrtelné </a:t>
            </a:r>
            <a:r>
              <a:rPr lang="cs-CZ" sz="2000" b="0">
                <a:sym typeface="Symbol" pitchFamily="18" charset="2"/>
              </a:rPr>
              <a:t> </a:t>
            </a:r>
            <a:r>
              <a:rPr lang="cs-CZ" sz="2000" b="0"/>
              <a:t>geny (skoro) nesmrtelné</a:t>
            </a:r>
          </a:p>
          <a:p>
            <a:pPr>
              <a:spcAft>
                <a:spcPts val="600"/>
              </a:spcAft>
            </a:pPr>
            <a:r>
              <a:rPr lang="cs-CZ" sz="2000" b="0"/>
              <a:t>„genový pohled“</a:t>
            </a:r>
            <a:endParaRPr lang="cs-CZ" sz="2000" b="0">
              <a:solidFill>
                <a:srgbClr val="E80000"/>
              </a:solidFill>
              <a:sym typeface="Symbol" pitchFamily="18" charset="2"/>
            </a:endParaRPr>
          </a:p>
        </p:txBody>
      </p:sp>
      <p:pic>
        <p:nvPicPr>
          <p:cNvPr id="115734" name="Picture 22" descr="Image:George C. Williams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r="7651" b="7556"/>
          <a:stretch>
            <a:fillRect/>
          </a:stretch>
        </p:blipFill>
        <p:spPr bwMode="auto">
          <a:xfrm>
            <a:off x="6029325" y="3765550"/>
            <a:ext cx="17653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1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3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280988" y="752475"/>
            <a:ext cx="6740525" cy="53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solidFill>
                  <a:srgbClr val="0033CC"/>
                </a:solidFill>
              </a:rPr>
              <a:t>Richard Dawkins</a:t>
            </a:r>
            <a:r>
              <a:rPr lang="cs-CZ" sz="2000"/>
              <a:t>: </a:t>
            </a:r>
            <a:br>
              <a:rPr lang="cs-CZ" sz="2000"/>
            </a:br>
            <a:r>
              <a:rPr lang="cs-CZ" sz="2000"/>
              <a:t>  </a:t>
            </a:r>
            <a:r>
              <a:rPr lang="cs-CZ" sz="2000" b="0"/>
              <a:t>pojem </a:t>
            </a:r>
            <a:r>
              <a:rPr lang="cs-CZ" sz="2000">
                <a:solidFill>
                  <a:srgbClr val="E80000"/>
                </a:solidFill>
              </a:rPr>
              <a:t>sobecký gen</a:t>
            </a:r>
            <a:r>
              <a:rPr lang="cs-CZ" sz="2000" b="0"/>
              <a:t> (</a:t>
            </a:r>
            <a:r>
              <a:rPr lang="cs-CZ" sz="2000" b="0" i="1"/>
              <a:t>The Selfish Gene</a:t>
            </a:r>
            <a:r>
              <a:rPr lang="cs-CZ" sz="2000" b="0"/>
              <a:t>, 1976):</a:t>
            </a:r>
            <a:br>
              <a:rPr lang="cs-CZ" sz="2000" b="0"/>
            </a:br>
            <a:r>
              <a:rPr lang="cs-CZ" sz="2000" b="0"/>
              <a:t/>
            </a:r>
            <a:br>
              <a:rPr lang="cs-CZ" sz="2000" b="0"/>
            </a:br>
            <a:endParaRPr lang="cs-CZ" sz="1800" b="0"/>
          </a:p>
          <a:p>
            <a:r>
              <a:rPr lang="cs-CZ" sz="1800" b="0"/>
              <a:t>tělo pouze jako dopravní prostředek, přenosné médium </a:t>
            </a:r>
            <a:br>
              <a:rPr lang="cs-CZ" sz="1800" b="0"/>
            </a:br>
            <a:r>
              <a:rPr lang="cs-CZ" sz="1800" b="0"/>
              <a:t>  (šiřitel) replikátorů (genů), které se nedokážou šířit samy</a:t>
            </a:r>
            <a:br>
              <a:rPr lang="cs-CZ" sz="1800" b="0"/>
            </a:br>
            <a:endParaRPr lang="cs-CZ" sz="1800" b="0"/>
          </a:p>
          <a:p>
            <a:r>
              <a:rPr lang="cs-CZ" sz="1800" b="0"/>
              <a:t>proto selekce působí na geny spíše než na celý organismus</a:t>
            </a:r>
            <a:br>
              <a:rPr lang="cs-CZ" sz="1800" b="0"/>
            </a:br>
            <a:endParaRPr lang="cs-CZ" sz="1800" b="0"/>
          </a:p>
          <a:p>
            <a:r>
              <a:rPr lang="cs-CZ" sz="1800" b="0"/>
              <a:t>geny spolu nutně musí spolupracovat (analogie s osmiveslicí)</a:t>
            </a:r>
            <a:r>
              <a:rPr lang="cs-CZ" sz="2000" b="0"/>
              <a:t/>
            </a:r>
            <a:br>
              <a:rPr lang="cs-CZ" sz="2000" b="0"/>
            </a:br>
            <a:endParaRPr lang="cs-CZ" sz="2000" b="0"/>
          </a:p>
          <a:p>
            <a:endParaRPr lang="cs-CZ" sz="2000" b="0"/>
          </a:p>
          <a:p>
            <a:r>
              <a:rPr lang="cs-CZ" sz="2000" b="0">
                <a:solidFill>
                  <a:srgbClr val="E80000"/>
                </a:solidFill>
              </a:rPr>
              <a:t>Pozor! pojem „sobecký“ chápán jako metafora!</a:t>
            </a:r>
            <a:r>
              <a:rPr lang="cs-CZ" sz="2000" b="0"/>
              <a:t/>
            </a:r>
            <a:br>
              <a:rPr lang="cs-CZ" sz="2000" b="0"/>
            </a:br>
            <a:endParaRPr lang="cs-CZ" sz="2000" b="0"/>
          </a:p>
          <a:p>
            <a:endParaRPr lang="cs-CZ" sz="2000"/>
          </a:p>
          <a:p>
            <a:endParaRPr lang="cs-CZ" sz="2000"/>
          </a:p>
          <a:p>
            <a:r>
              <a:rPr lang="cs-CZ" sz="2000" b="0"/>
              <a:t>občas se některý genetický element chová „neférově“ </a:t>
            </a:r>
            <a:r>
              <a:rPr lang="cs-CZ" sz="2000" b="0">
                <a:sym typeface="Symbol" pitchFamily="18" charset="2"/>
              </a:rPr>
              <a:t> </a:t>
            </a:r>
            <a:br>
              <a:rPr lang="cs-CZ" sz="2000" b="0">
                <a:sym typeface="Symbol" pitchFamily="18" charset="2"/>
              </a:rPr>
            </a:br>
            <a:r>
              <a:rPr lang="cs-CZ" sz="2000">
                <a:sym typeface="Symbol" pitchFamily="18" charset="2"/>
              </a:rPr>
              <a:t>  </a:t>
            </a:r>
            <a:r>
              <a:rPr lang="cs-CZ" sz="2000" b="0">
                <a:solidFill>
                  <a:srgbClr val="E80000"/>
                </a:solidFill>
                <a:sym typeface="Symbol" pitchFamily="18" charset="2"/>
              </a:rPr>
              <a:t>ultrasobecká DNA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/>
          <a:srcRect l="14417" t="18834" r="14958" b="19583"/>
          <a:stretch>
            <a:fillRect/>
          </a:stretch>
        </p:blipFill>
        <p:spPr bwMode="auto">
          <a:xfrm>
            <a:off x="6991350" y="268288"/>
            <a:ext cx="187325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724650" y="3646488"/>
            <a:ext cx="2251075" cy="1674812"/>
            <a:chOff x="4236" y="2297"/>
            <a:chExt cx="1418" cy="1055"/>
          </a:xfrm>
        </p:grpSpPr>
        <p:pic>
          <p:nvPicPr>
            <p:cNvPr id="15365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36" y="2297"/>
              <a:ext cx="680" cy="1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6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72" y="2297"/>
              <a:ext cx="682" cy="1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025" y="1570038"/>
            <a:ext cx="177800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7" name="Group 22"/>
          <p:cNvGrpSpPr>
            <a:grpSpLocks/>
          </p:cNvGrpSpPr>
          <p:nvPr/>
        </p:nvGrpSpPr>
        <p:grpSpPr bwMode="auto">
          <a:xfrm>
            <a:off x="4513263" y="1839913"/>
            <a:ext cx="3832225" cy="3467100"/>
            <a:chOff x="2503" y="1548"/>
            <a:chExt cx="2414" cy="2184"/>
          </a:xfrm>
        </p:grpSpPr>
        <p:sp>
          <p:nvSpPr>
            <p:cNvPr id="16390" name="Text Box 11"/>
            <p:cNvSpPr txBox="1">
              <a:spLocks noChangeArrowheads="1"/>
            </p:cNvSpPr>
            <p:nvPr/>
          </p:nvSpPr>
          <p:spPr bwMode="auto">
            <a:xfrm>
              <a:off x="3485" y="1548"/>
              <a:ext cx="4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600" i="1"/>
                <a:t>Aa</a:t>
              </a:r>
            </a:p>
          </p:txBody>
        </p:sp>
        <p:sp>
          <p:nvSpPr>
            <p:cNvPr id="16391" name="Text Box 12"/>
            <p:cNvSpPr txBox="1">
              <a:spLocks noChangeArrowheads="1"/>
            </p:cNvSpPr>
            <p:nvPr/>
          </p:nvSpPr>
          <p:spPr bwMode="auto">
            <a:xfrm>
              <a:off x="2686" y="2727"/>
              <a:ext cx="3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600" i="1"/>
                <a:t>A</a:t>
              </a:r>
            </a:p>
          </p:txBody>
        </p:sp>
        <p:sp>
          <p:nvSpPr>
            <p:cNvPr id="16392" name="Text Box 13"/>
            <p:cNvSpPr txBox="1">
              <a:spLocks noChangeArrowheads="1"/>
            </p:cNvSpPr>
            <p:nvPr/>
          </p:nvSpPr>
          <p:spPr bwMode="auto">
            <a:xfrm>
              <a:off x="4448" y="2727"/>
              <a:ext cx="27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600" i="1"/>
                <a:t>a</a:t>
              </a:r>
            </a:p>
          </p:txBody>
        </p:sp>
        <p:sp>
          <p:nvSpPr>
            <p:cNvPr id="16393" name="Line 14"/>
            <p:cNvSpPr>
              <a:spLocks noChangeShapeType="1"/>
            </p:cNvSpPr>
            <p:nvPr/>
          </p:nvSpPr>
          <p:spPr bwMode="auto">
            <a:xfrm flipH="1">
              <a:off x="2928" y="1999"/>
              <a:ext cx="651" cy="7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394" name="Line 15"/>
            <p:cNvSpPr>
              <a:spLocks noChangeShapeType="1"/>
            </p:cNvSpPr>
            <p:nvPr/>
          </p:nvSpPr>
          <p:spPr bwMode="auto">
            <a:xfrm>
              <a:off x="3871" y="1999"/>
              <a:ext cx="651" cy="7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395" name="Text Box 17"/>
            <p:cNvSpPr txBox="1">
              <a:spLocks noChangeArrowheads="1"/>
            </p:cNvSpPr>
            <p:nvPr/>
          </p:nvSpPr>
          <p:spPr bwMode="auto">
            <a:xfrm>
              <a:off x="2503" y="3328"/>
              <a:ext cx="6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600"/>
                <a:t>50%</a:t>
              </a:r>
            </a:p>
          </p:txBody>
        </p:sp>
        <p:sp>
          <p:nvSpPr>
            <p:cNvPr id="16396" name="Text Box 18"/>
            <p:cNvSpPr txBox="1">
              <a:spLocks noChangeArrowheads="1"/>
            </p:cNvSpPr>
            <p:nvPr/>
          </p:nvSpPr>
          <p:spPr bwMode="auto">
            <a:xfrm>
              <a:off x="4225" y="3328"/>
              <a:ext cx="6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600"/>
                <a:t>50%</a:t>
              </a:r>
            </a:p>
          </p:txBody>
        </p:sp>
      </p:grpSp>
      <p:sp>
        <p:nvSpPr>
          <p:cNvPr id="16388" name="Text Box 19"/>
          <p:cNvSpPr txBox="1">
            <a:spLocks noChangeArrowheads="1"/>
          </p:cNvSpPr>
          <p:nvPr/>
        </p:nvSpPr>
        <p:spPr bwMode="auto">
          <a:xfrm>
            <a:off x="823913" y="3852863"/>
            <a:ext cx="1724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b="0">
                <a:solidFill>
                  <a:srgbClr val="0033CC"/>
                </a:solidFill>
              </a:rPr>
              <a:t>Gregor Mendel</a:t>
            </a:r>
          </a:p>
        </p:txBody>
      </p:sp>
      <p:sp>
        <p:nvSpPr>
          <p:cNvPr id="16389" name="AutoShape 21"/>
          <p:cNvSpPr>
            <a:spLocks noChangeArrowheads="1"/>
          </p:cNvSpPr>
          <p:nvPr/>
        </p:nvSpPr>
        <p:spPr bwMode="auto">
          <a:xfrm>
            <a:off x="2895600" y="1668463"/>
            <a:ext cx="1905000" cy="796925"/>
          </a:xfrm>
          <a:prstGeom prst="wedgeEllipseCallout">
            <a:avLst>
              <a:gd name="adj1" fmla="val -72417"/>
              <a:gd name="adj2" fmla="val 79880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/>
              <a:t>zákon o segregaci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608013" y="460375"/>
            <a:ext cx="7616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000">
                <a:solidFill>
                  <a:srgbClr val="E80000"/>
                </a:solidFill>
              </a:rPr>
              <a:t> Intragenomový konflikt vede k většímu zastoupení některého</a:t>
            </a:r>
          </a:p>
          <a:p>
            <a:pPr algn="ctr"/>
            <a:r>
              <a:rPr lang="cs-CZ" sz="2000">
                <a:solidFill>
                  <a:srgbClr val="E80000"/>
                </a:solidFill>
              </a:rPr>
              <a:t>genomového elementu v příští generaci</a:t>
            </a:r>
            <a:endParaRPr lang="cs-CZ" sz="2000">
              <a:solidFill>
                <a:srgbClr val="E80000"/>
              </a:solidFill>
              <a:sym typeface="Symbol" pitchFamily="18" charset="2"/>
            </a:endParaRPr>
          </a:p>
        </p:txBody>
      </p:sp>
      <p:grpSp>
        <p:nvGrpSpPr>
          <p:cNvPr id="17411" name="Group 13"/>
          <p:cNvGrpSpPr>
            <a:grpSpLocks/>
          </p:cNvGrpSpPr>
          <p:nvPr/>
        </p:nvGrpSpPr>
        <p:grpSpPr bwMode="auto">
          <a:xfrm>
            <a:off x="4513263" y="1839913"/>
            <a:ext cx="3805237" cy="3476625"/>
            <a:chOff x="2503" y="1548"/>
            <a:chExt cx="2397" cy="2190"/>
          </a:xfrm>
        </p:grpSpPr>
        <p:sp>
          <p:nvSpPr>
            <p:cNvPr id="17418" name="Text Box 4"/>
            <p:cNvSpPr txBox="1">
              <a:spLocks noChangeArrowheads="1"/>
            </p:cNvSpPr>
            <p:nvPr/>
          </p:nvSpPr>
          <p:spPr bwMode="auto">
            <a:xfrm>
              <a:off x="3485" y="1548"/>
              <a:ext cx="4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600" i="1"/>
                <a:t>Aa</a:t>
              </a:r>
            </a:p>
          </p:txBody>
        </p:sp>
        <p:sp>
          <p:nvSpPr>
            <p:cNvPr id="17419" name="Text Box 5"/>
            <p:cNvSpPr txBox="1">
              <a:spLocks noChangeArrowheads="1"/>
            </p:cNvSpPr>
            <p:nvPr/>
          </p:nvSpPr>
          <p:spPr bwMode="auto">
            <a:xfrm>
              <a:off x="2686" y="2727"/>
              <a:ext cx="3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600" i="1"/>
                <a:t>A</a:t>
              </a:r>
            </a:p>
          </p:txBody>
        </p:sp>
        <p:sp>
          <p:nvSpPr>
            <p:cNvPr id="17420" name="Text Box 6"/>
            <p:cNvSpPr txBox="1">
              <a:spLocks noChangeArrowheads="1"/>
            </p:cNvSpPr>
            <p:nvPr/>
          </p:nvSpPr>
          <p:spPr bwMode="auto">
            <a:xfrm>
              <a:off x="4448" y="2727"/>
              <a:ext cx="27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600" i="1"/>
                <a:t>a</a:t>
              </a:r>
            </a:p>
          </p:txBody>
        </p:sp>
        <p:sp>
          <p:nvSpPr>
            <p:cNvPr id="17421" name="Line 7"/>
            <p:cNvSpPr>
              <a:spLocks noChangeShapeType="1"/>
            </p:cNvSpPr>
            <p:nvPr/>
          </p:nvSpPr>
          <p:spPr bwMode="auto">
            <a:xfrm flipH="1">
              <a:off x="2928" y="1999"/>
              <a:ext cx="651" cy="7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22" name="Line 8"/>
            <p:cNvSpPr>
              <a:spLocks noChangeShapeType="1"/>
            </p:cNvSpPr>
            <p:nvPr/>
          </p:nvSpPr>
          <p:spPr bwMode="auto">
            <a:xfrm>
              <a:off x="3871" y="1999"/>
              <a:ext cx="651" cy="7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23" name="Text Box 9"/>
            <p:cNvSpPr txBox="1">
              <a:spLocks noChangeArrowheads="1"/>
            </p:cNvSpPr>
            <p:nvPr/>
          </p:nvSpPr>
          <p:spPr bwMode="auto">
            <a:xfrm>
              <a:off x="2503" y="3334"/>
              <a:ext cx="6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600"/>
                <a:t>95%</a:t>
              </a:r>
            </a:p>
          </p:txBody>
        </p:sp>
        <p:sp>
          <p:nvSpPr>
            <p:cNvPr id="17424" name="Text Box 10"/>
            <p:cNvSpPr txBox="1">
              <a:spLocks noChangeArrowheads="1"/>
            </p:cNvSpPr>
            <p:nvPr/>
          </p:nvSpPr>
          <p:spPr bwMode="auto">
            <a:xfrm>
              <a:off x="4368" y="3334"/>
              <a:ext cx="5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600"/>
                <a:t>5%</a:t>
              </a:r>
            </a:p>
          </p:txBody>
        </p:sp>
      </p:grpSp>
      <p:sp>
        <p:nvSpPr>
          <p:cNvPr id="200718" name="Text Box 14"/>
          <p:cNvSpPr txBox="1">
            <a:spLocks noChangeArrowheads="1"/>
          </p:cNvSpPr>
          <p:nvPr/>
        </p:nvSpPr>
        <p:spPr bwMode="auto">
          <a:xfrm>
            <a:off x="466725" y="5429250"/>
            <a:ext cx="57419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solidFill>
                  <a:srgbClr val="E80000"/>
                </a:solidFill>
              </a:rPr>
              <a:t>vychýlení segregačího (transmisního) poměru</a:t>
            </a:r>
          </a:p>
          <a:p>
            <a:r>
              <a:rPr lang="cs-CZ" sz="1800" b="0"/>
              <a:t>= segregation distortion (SD)</a:t>
            </a:r>
          </a:p>
          <a:p>
            <a:r>
              <a:rPr lang="cs-CZ" sz="1800" b="0"/>
              <a:t>= transmission ratio distortion (TRD)</a:t>
            </a:r>
          </a:p>
        </p:txBody>
      </p:sp>
      <p:pic>
        <p:nvPicPr>
          <p:cNvPr id="17413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025" y="1570038"/>
            <a:ext cx="177800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16"/>
          <p:cNvSpPr txBox="1">
            <a:spLocks noChangeArrowheads="1"/>
          </p:cNvSpPr>
          <p:nvPr/>
        </p:nvSpPr>
        <p:spPr bwMode="auto">
          <a:xfrm>
            <a:off x="823913" y="3852863"/>
            <a:ext cx="1724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b="0">
                <a:solidFill>
                  <a:srgbClr val="0033CC"/>
                </a:solidFill>
              </a:rPr>
              <a:t>Gregor Mendel</a:t>
            </a:r>
          </a:p>
        </p:txBody>
      </p:sp>
      <p:sp>
        <p:nvSpPr>
          <p:cNvPr id="17415" name="AutoShape 17"/>
          <p:cNvSpPr>
            <a:spLocks noChangeArrowheads="1"/>
          </p:cNvSpPr>
          <p:nvPr/>
        </p:nvSpPr>
        <p:spPr bwMode="auto">
          <a:xfrm>
            <a:off x="2895600" y="1668463"/>
            <a:ext cx="1905000" cy="796925"/>
          </a:xfrm>
          <a:prstGeom prst="wedgeEllipseCallout">
            <a:avLst>
              <a:gd name="adj1" fmla="val -72417"/>
              <a:gd name="adj2" fmla="val 79880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3600">
                <a:latin typeface="Arial Black" pitchFamily="34" charset="0"/>
              </a:rPr>
              <a:t>?!</a:t>
            </a:r>
          </a:p>
        </p:txBody>
      </p:sp>
      <p:sp>
        <p:nvSpPr>
          <p:cNvPr id="200722" name="AutoShape 18"/>
          <p:cNvSpPr>
            <a:spLocks noChangeArrowheads="1"/>
          </p:cNvSpPr>
          <p:nvPr/>
        </p:nvSpPr>
        <p:spPr bwMode="auto">
          <a:xfrm>
            <a:off x="2493963" y="4452938"/>
            <a:ext cx="1557337" cy="441325"/>
          </a:xfrm>
          <a:prstGeom prst="wedgeRectCallout">
            <a:avLst>
              <a:gd name="adj1" fmla="val 77625"/>
              <a:gd name="adj2" fmla="val 55394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/>
              <a:t>„drive“ (tah)</a:t>
            </a:r>
          </a:p>
        </p:txBody>
      </p:sp>
      <p:sp>
        <p:nvSpPr>
          <p:cNvPr id="200723" name="AutoShape 19"/>
          <p:cNvSpPr>
            <a:spLocks noChangeArrowheads="1"/>
          </p:cNvSpPr>
          <p:nvPr/>
        </p:nvSpPr>
        <p:spPr bwMode="auto">
          <a:xfrm>
            <a:off x="7088188" y="5689600"/>
            <a:ext cx="1374775" cy="657225"/>
          </a:xfrm>
          <a:prstGeom prst="wedgeRectCallout">
            <a:avLst>
              <a:gd name="adj1" fmla="val 3000"/>
              <a:gd name="adj2" fmla="val -123190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/>
              <a:t>„drag“ (vlečení)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0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0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8" grpId="0"/>
      <p:bldP spid="200722" grpId="0" animBg="1"/>
      <p:bldP spid="2007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00" name="Rectangle 44"/>
          <p:cNvSpPr>
            <a:spLocks noChangeArrowheads="1"/>
          </p:cNvSpPr>
          <p:nvPr/>
        </p:nvSpPr>
        <p:spPr bwMode="auto">
          <a:xfrm>
            <a:off x="642938" y="868363"/>
            <a:ext cx="5322887" cy="18113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657225" y="342900"/>
            <a:ext cx="630396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Intra</a:t>
            </a:r>
            <a:r>
              <a:rPr lang="cs-CZ" sz="2000" b="0"/>
              <a:t>genomový konflikt může mít mnoho podob, např.:</a:t>
            </a:r>
            <a:br>
              <a:rPr lang="cs-CZ" sz="2000" b="0"/>
            </a:br>
            <a:r>
              <a:rPr lang="en-US" sz="2000" b="0"/>
              <a:t> </a:t>
            </a:r>
          </a:p>
          <a:p>
            <a:r>
              <a:rPr lang="cs-CZ" sz="2000" b="0">
                <a:solidFill>
                  <a:srgbClr val="E80000"/>
                </a:solidFill>
              </a:rPr>
              <a:t>Interference</a:t>
            </a:r>
            <a:br>
              <a:rPr lang="cs-CZ" sz="2000" b="0">
                <a:solidFill>
                  <a:srgbClr val="E80000"/>
                </a:solidFill>
              </a:rPr>
            </a:br>
            <a:r>
              <a:rPr lang="cs-CZ" sz="2000" b="0"/>
              <a:t>  </a:t>
            </a:r>
            <a:r>
              <a:rPr lang="cs-CZ" sz="1800" b="0"/>
              <a:t>= zabránění přenosu alternativní alely</a:t>
            </a:r>
            <a:br>
              <a:rPr lang="cs-CZ" sz="1800" b="0"/>
            </a:br>
            <a:endParaRPr lang="en-US" sz="2000" b="0"/>
          </a:p>
          <a:p>
            <a:r>
              <a:rPr lang="cs-CZ" sz="2000" b="0">
                <a:solidFill>
                  <a:srgbClr val="E80000"/>
                </a:solidFill>
              </a:rPr>
              <a:t>Gonotaxe</a:t>
            </a:r>
            <a:r>
              <a:rPr lang="cs-CZ" sz="2000" b="0"/>
              <a:t/>
            </a:r>
            <a:br>
              <a:rPr lang="cs-CZ" sz="2000" b="0"/>
            </a:br>
            <a:r>
              <a:rPr lang="cs-CZ" sz="2000" b="0"/>
              <a:t>  </a:t>
            </a:r>
            <a:r>
              <a:rPr lang="cs-CZ" sz="1800" b="0"/>
              <a:t>= přednostní přenos do germinální linie</a:t>
            </a:r>
            <a:br>
              <a:rPr lang="cs-CZ" sz="1800" b="0"/>
            </a:br>
            <a:endParaRPr lang="cs-CZ" sz="1800" b="0"/>
          </a:p>
          <a:p>
            <a:r>
              <a:rPr lang="cs-CZ" sz="2000" b="0">
                <a:solidFill>
                  <a:srgbClr val="E60000"/>
                </a:solidFill>
              </a:rPr>
              <a:t>Vyšší tempo replikace (overreplication)</a:t>
            </a:r>
            <a:br>
              <a:rPr lang="cs-CZ" sz="2000" b="0">
                <a:solidFill>
                  <a:srgbClr val="E60000"/>
                </a:solidFill>
              </a:rPr>
            </a:br>
            <a:r>
              <a:rPr lang="cs-CZ" sz="2000" b="0">
                <a:solidFill>
                  <a:srgbClr val="E60000"/>
                </a:solidFill>
              </a:rPr>
              <a:t>  </a:t>
            </a:r>
            <a:r>
              <a:rPr lang="cs-CZ" sz="1800" b="0"/>
              <a:t>např. transpozony</a:t>
            </a:r>
            <a:endParaRPr lang="cs-CZ" sz="1800" b="0">
              <a:solidFill>
                <a:srgbClr val="E60000"/>
              </a:solidFill>
            </a:endParaRPr>
          </a:p>
        </p:txBody>
      </p:sp>
      <p:sp>
        <p:nvSpPr>
          <p:cNvPr id="198699" name="Text Box 43"/>
          <p:cNvSpPr txBox="1">
            <a:spLocks noChangeArrowheads="1"/>
          </p:cNvSpPr>
          <p:nvPr/>
        </p:nvSpPr>
        <p:spPr bwMode="auto">
          <a:xfrm>
            <a:off x="6361113" y="1479550"/>
            <a:ext cx="2189162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000">
                <a:solidFill>
                  <a:srgbClr val="E60000"/>
                </a:solidFill>
              </a:rPr>
              <a:t>MEIOTICKÝ TAH</a:t>
            </a:r>
          </a:p>
          <a:p>
            <a:pPr algn="ctr"/>
            <a:r>
              <a:rPr lang="cs-CZ" sz="2000">
                <a:solidFill>
                  <a:srgbClr val="E60000"/>
                </a:solidFill>
              </a:rPr>
              <a:t>(meiotic drive)</a:t>
            </a:r>
          </a:p>
        </p:txBody>
      </p:sp>
      <p:grpSp>
        <p:nvGrpSpPr>
          <p:cNvPr id="2" name="Group 101"/>
          <p:cNvGrpSpPr>
            <a:grpSpLocks/>
          </p:cNvGrpSpPr>
          <p:nvPr/>
        </p:nvGrpSpPr>
        <p:grpSpPr bwMode="auto">
          <a:xfrm>
            <a:off x="1171575" y="3556000"/>
            <a:ext cx="3648075" cy="3097213"/>
            <a:chOff x="744" y="2155"/>
            <a:chExt cx="2298" cy="1951"/>
          </a:xfrm>
        </p:grpSpPr>
        <p:grpSp>
          <p:nvGrpSpPr>
            <p:cNvPr id="18465" name="Group 100"/>
            <p:cNvGrpSpPr>
              <a:grpSpLocks/>
            </p:cNvGrpSpPr>
            <p:nvPr/>
          </p:nvGrpSpPr>
          <p:grpSpPr bwMode="auto">
            <a:xfrm>
              <a:off x="917" y="2282"/>
              <a:ext cx="914" cy="1824"/>
              <a:chOff x="917" y="2282"/>
              <a:chExt cx="914" cy="1824"/>
            </a:xfrm>
          </p:grpSpPr>
          <p:sp>
            <p:nvSpPr>
              <p:cNvPr id="18468" name="Oval 16"/>
              <p:cNvSpPr>
                <a:spLocks noChangeAspect="1" noChangeArrowheads="1"/>
              </p:cNvSpPr>
              <p:nvPr/>
            </p:nvSpPr>
            <p:spPr bwMode="auto">
              <a:xfrm>
                <a:off x="929" y="2282"/>
                <a:ext cx="725" cy="72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>
                      <a:alpha val="75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469" name="Group 17"/>
              <p:cNvGrpSpPr>
                <a:grpSpLocks/>
              </p:cNvGrpSpPr>
              <p:nvPr/>
            </p:nvGrpSpPr>
            <p:grpSpPr bwMode="auto">
              <a:xfrm>
                <a:off x="1146" y="2512"/>
                <a:ext cx="430" cy="385"/>
                <a:chOff x="2258" y="648"/>
                <a:chExt cx="430" cy="385"/>
              </a:xfrm>
            </p:grpSpPr>
            <p:sp>
              <p:nvSpPr>
                <p:cNvPr id="18486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2302" y="648"/>
                  <a:ext cx="386" cy="385"/>
                </a:xfrm>
                <a:prstGeom prst="ellipse">
                  <a:avLst/>
                </a:prstGeom>
                <a:solidFill>
                  <a:srgbClr val="CC9900">
                    <a:alpha val="50195"/>
                  </a:srgb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87" name="Line 19"/>
                <p:cNvSpPr>
                  <a:spLocks noChangeShapeType="1"/>
                </p:cNvSpPr>
                <p:nvPr/>
              </p:nvSpPr>
              <p:spPr bwMode="auto">
                <a:xfrm>
                  <a:off x="2555" y="747"/>
                  <a:ext cx="0" cy="21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grpSp>
              <p:nvGrpSpPr>
                <p:cNvPr id="18488" name="Group 20"/>
                <p:cNvGrpSpPr>
                  <a:grpSpLocks/>
                </p:cNvGrpSpPr>
                <p:nvPr/>
              </p:nvGrpSpPr>
              <p:grpSpPr bwMode="auto">
                <a:xfrm>
                  <a:off x="2404" y="747"/>
                  <a:ext cx="87" cy="211"/>
                  <a:chOff x="2404" y="747"/>
                  <a:chExt cx="87" cy="211"/>
                </a:xfrm>
              </p:grpSpPr>
              <p:sp>
                <p:nvSpPr>
                  <p:cNvPr id="18490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747"/>
                    <a:ext cx="0" cy="21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8491" name="Line 22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2448" y="764"/>
                    <a:ext cx="0" cy="8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1848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258" y="714"/>
                  <a:ext cx="18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 i="1"/>
                    <a:t>D</a:t>
                  </a:r>
                  <a:endParaRPr lang="cs-CZ" sz="1200" i="1"/>
                </a:p>
              </p:txBody>
            </p:sp>
          </p:grpSp>
          <p:sp>
            <p:nvSpPr>
              <p:cNvPr id="18470" name="AutoShape 25"/>
              <p:cNvSpPr>
                <a:spLocks noChangeArrowheads="1"/>
              </p:cNvSpPr>
              <p:nvPr/>
            </p:nvSpPr>
            <p:spPr bwMode="auto">
              <a:xfrm>
                <a:off x="917" y="3412"/>
                <a:ext cx="183" cy="273"/>
              </a:xfrm>
              <a:prstGeom prst="roundRect">
                <a:avLst>
                  <a:gd name="adj" fmla="val 49181"/>
                </a:avLst>
              </a:prstGeom>
              <a:gradFill rotWithShape="1">
                <a:gsLst>
                  <a:gs pos="0">
                    <a:srgbClr val="FFFF66"/>
                  </a:gs>
                  <a:gs pos="100000">
                    <a:srgbClr val="FF9900">
                      <a:alpha val="79999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1" name="Freeform 26"/>
              <p:cNvSpPr>
                <a:spLocks/>
              </p:cNvSpPr>
              <p:nvPr/>
            </p:nvSpPr>
            <p:spPr bwMode="auto">
              <a:xfrm>
                <a:off x="983" y="3682"/>
                <a:ext cx="55" cy="423"/>
              </a:xfrm>
              <a:custGeom>
                <a:avLst/>
                <a:gdLst>
                  <a:gd name="T0" fmla="*/ 30 w 55"/>
                  <a:gd name="T1" fmla="*/ 0 h 423"/>
                  <a:gd name="T2" fmla="*/ 3 w 55"/>
                  <a:gd name="T3" fmla="*/ 63 h 423"/>
                  <a:gd name="T4" fmla="*/ 51 w 55"/>
                  <a:gd name="T5" fmla="*/ 117 h 423"/>
                  <a:gd name="T6" fmla="*/ 21 w 55"/>
                  <a:gd name="T7" fmla="*/ 198 h 423"/>
                  <a:gd name="T8" fmla="*/ 54 w 55"/>
                  <a:gd name="T9" fmla="*/ 270 h 423"/>
                  <a:gd name="T10" fmla="*/ 30 w 55"/>
                  <a:gd name="T11" fmla="*/ 351 h 423"/>
                  <a:gd name="T12" fmla="*/ 48 w 55"/>
                  <a:gd name="T13" fmla="*/ 423 h 4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423"/>
                  <a:gd name="T23" fmla="*/ 55 w 55"/>
                  <a:gd name="T24" fmla="*/ 423 h 4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423">
                    <a:moveTo>
                      <a:pt x="30" y="0"/>
                    </a:moveTo>
                    <a:cubicBezTo>
                      <a:pt x="15" y="22"/>
                      <a:pt x="0" y="44"/>
                      <a:pt x="3" y="63"/>
                    </a:cubicBezTo>
                    <a:cubicBezTo>
                      <a:pt x="6" y="82"/>
                      <a:pt x="48" y="95"/>
                      <a:pt x="51" y="117"/>
                    </a:cubicBezTo>
                    <a:cubicBezTo>
                      <a:pt x="54" y="139"/>
                      <a:pt x="21" y="173"/>
                      <a:pt x="21" y="198"/>
                    </a:cubicBezTo>
                    <a:cubicBezTo>
                      <a:pt x="21" y="223"/>
                      <a:pt x="53" y="245"/>
                      <a:pt x="54" y="270"/>
                    </a:cubicBezTo>
                    <a:cubicBezTo>
                      <a:pt x="55" y="295"/>
                      <a:pt x="31" y="326"/>
                      <a:pt x="30" y="351"/>
                    </a:cubicBezTo>
                    <a:cubicBezTo>
                      <a:pt x="29" y="376"/>
                      <a:pt x="45" y="411"/>
                      <a:pt x="48" y="42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8472" name="Group 27"/>
              <p:cNvGrpSpPr>
                <a:grpSpLocks/>
              </p:cNvGrpSpPr>
              <p:nvPr/>
            </p:nvGrpSpPr>
            <p:grpSpPr bwMode="auto">
              <a:xfrm>
                <a:off x="931" y="3430"/>
                <a:ext cx="146" cy="146"/>
                <a:chOff x="3155" y="1224"/>
                <a:chExt cx="146" cy="146"/>
              </a:xfrm>
            </p:grpSpPr>
            <p:sp>
              <p:nvSpPr>
                <p:cNvPr id="18482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3155" y="1224"/>
                  <a:ext cx="146" cy="146"/>
                </a:xfrm>
                <a:prstGeom prst="ellipse">
                  <a:avLst/>
                </a:prstGeom>
                <a:solidFill>
                  <a:srgbClr val="CC9900">
                    <a:alpha val="50195"/>
                  </a:srgbClr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483" name="Group 29"/>
                <p:cNvGrpSpPr>
                  <a:grpSpLocks noChangeAspect="1"/>
                </p:cNvGrpSpPr>
                <p:nvPr/>
              </p:nvGrpSpPr>
              <p:grpSpPr bwMode="auto">
                <a:xfrm>
                  <a:off x="3210" y="1260"/>
                  <a:ext cx="32" cy="80"/>
                  <a:chOff x="2404" y="747"/>
                  <a:chExt cx="87" cy="211"/>
                </a:xfrm>
              </p:grpSpPr>
              <p:sp>
                <p:nvSpPr>
                  <p:cNvPr id="18484" name="Line 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48" y="747"/>
                    <a:ext cx="0" cy="21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8485" name="Line 31"/>
                  <p:cNvSpPr>
                    <a:spLocks noChangeAspect="1" noChangeShapeType="1"/>
                  </p:cNvSpPr>
                  <p:nvPr/>
                </p:nvSpPr>
                <p:spPr bwMode="auto">
                  <a:xfrm rot="5400000" flipV="1">
                    <a:off x="2448" y="764"/>
                    <a:ext cx="0" cy="8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</p:grpSp>
          <p:sp>
            <p:nvSpPr>
              <p:cNvPr id="18473" name="AutoShape 33"/>
              <p:cNvSpPr>
                <a:spLocks noChangeArrowheads="1"/>
              </p:cNvSpPr>
              <p:nvPr/>
            </p:nvSpPr>
            <p:spPr bwMode="auto">
              <a:xfrm>
                <a:off x="1485" y="3413"/>
                <a:ext cx="183" cy="273"/>
              </a:xfrm>
              <a:prstGeom prst="roundRect">
                <a:avLst>
                  <a:gd name="adj" fmla="val 49181"/>
                </a:avLst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9900">
                      <a:alpha val="79999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4" name="Freeform 34"/>
              <p:cNvSpPr>
                <a:spLocks/>
              </p:cNvSpPr>
              <p:nvPr/>
            </p:nvSpPr>
            <p:spPr bwMode="auto">
              <a:xfrm>
                <a:off x="1551" y="3683"/>
                <a:ext cx="55" cy="423"/>
              </a:xfrm>
              <a:custGeom>
                <a:avLst/>
                <a:gdLst>
                  <a:gd name="T0" fmla="*/ 30 w 55"/>
                  <a:gd name="T1" fmla="*/ 0 h 423"/>
                  <a:gd name="T2" fmla="*/ 3 w 55"/>
                  <a:gd name="T3" fmla="*/ 63 h 423"/>
                  <a:gd name="T4" fmla="*/ 51 w 55"/>
                  <a:gd name="T5" fmla="*/ 117 h 423"/>
                  <a:gd name="T6" fmla="*/ 21 w 55"/>
                  <a:gd name="T7" fmla="*/ 198 h 423"/>
                  <a:gd name="T8" fmla="*/ 54 w 55"/>
                  <a:gd name="T9" fmla="*/ 270 h 423"/>
                  <a:gd name="T10" fmla="*/ 30 w 55"/>
                  <a:gd name="T11" fmla="*/ 351 h 423"/>
                  <a:gd name="T12" fmla="*/ 48 w 55"/>
                  <a:gd name="T13" fmla="*/ 423 h 4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423"/>
                  <a:gd name="T23" fmla="*/ 55 w 55"/>
                  <a:gd name="T24" fmla="*/ 423 h 4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423">
                    <a:moveTo>
                      <a:pt x="30" y="0"/>
                    </a:moveTo>
                    <a:cubicBezTo>
                      <a:pt x="15" y="22"/>
                      <a:pt x="0" y="44"/>
                      <a:pt x="3" y="63"/>
                    </a:cubicBezTo>
                    <a:cubicBezTo>
                      <a:pt x="6" y="82"/>
                      <a:pt x="48" y="95"/>
                      <a:pt x="51" y="117"/>
                    </a:cubicBezTo>
                    <a:cubicBezTo>
                      <a:pt x="54" y="139"/>
                      <a:pt x="21" y="173"/>
                      <a:pt x="21" y="198"/>
                    </a:cubicBezTo>
                    <a:cubicBezTo>
                      <a:pt x="21" y="223"/>
                      <a:pt x="53" y="245"/>
                      <a:pt x="54" y="270"/>
                    </a:cubicBezTo>
                    <a:cubicBezTo>
                      <a:pt x="55" y="295"/>
                      <a:pt x="31" y="326"/>
                      <a:pt x="30" y="351"/>
                    </a:cubicBezTo>
                    <a:cubicBezTo>
                      <a:pt x="29" y="376"/>
                      <a:pt x="45" y="411"/>
                      <a:pt x="48" y="42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75" name="Oval 35"/>
              <p:cNvSpPr>
                <a:spLocks noChangeAspect="1" noChangeArrowheads="1"/>
              </p:cNvSpPr>
              <p:nvPr/>
            </p:nvSpPr>
            <p:spPr bwMode="auto">
              <a:xfrm>
                <a:off x="1499" y="3431"/>
                <a:ext cx="146" cy="146"/>
              </a:xfrm>
              <a:prstGeom prst="ellipse">
                <a:avLst/>
              </a:prstGeom>
              <a:solidFill>
                <a:srgbClr val="CC9900">
                  <a:alpha val="50195"/>
                </a:srgbClr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6" name="Line 36"/>
              <p:cNvSpPr>
                <a:spLocks noChangeAspect="1" noChangeShapeType="1"/>
              </p:cNvSpPr>
              <p:nvPr/>
            </p:nvSpPr>
            <p:spPr bwMode="auto">
              <a:xfrm>
                <a:off x="1570" y="3467"/>
                <a:ext cx="0" cy="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77" name="Line 37"/>
              <p:cNvSpPr>
                <a:spLocks noChangeShapeType="1"/>
              </p:cNvSpPr>
              <p:nvPr/>
            </p:nvSpPr>
            <p:spPr bwMode="auto">
              <a:xfrm flipH="1">
                <a:off x="1004" y="3040"/>
                <a:ext cx="177" cy="31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78" name="Line 38"/>
              <p:cNvSpPr>
                <a:spLocks noChangeShapeType="1"/>
              </p:cNvSpPr>
              <p:nvPr/>
            </p:nvSpPr>
            <p:spPr bwMode="auto">
              <a:xfrm>
                <a:off x="1395" y="3040"/>
                <a:ext cx="177" cy="31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8479" name="Group 39"/>
              <p:cNvGrpSpPr>
                <a:grpSpLocks/>
              </p:cNvGrpSpPr>
              <p:nvPr/>
            </p:nvGrpSpPr>
            <p:grpSpPr bwMode="auto">
              <a:xfrm>
                <a:off x="1319" y="3349"/>
                <a:ext cx="512" cy="429"/>
                <a:chOff x="2401" y="1548"/>
                <a:chExt cx="501" cy="337"/>
              </a:xfrm>
            </p:grpSpPr>
            <p:sp>
              <p:nvSpPr>
                <p:cNvPr id="18480" name="Line 40"/>
                <p:cNvSpPr>
                  <a:spLocks noChangeShapeType="1"/>
                </p:cNvSpPr>
                <p:nvPr/>
              </p:nvSpPr>
              <p:spPr bwMode="auto">
                <a:xfrm>
                  <a:off x="2401" y="1548"/>
                  <a:ext cx="491" cy="337"/>
                </a:xfrm>
                <a:prstGeom prst="line">
                  <a:avLst/>
                </a:prstGeom>
                <a:noFill/>
                <a:ln w="57150">
                  <a:solidFill>
                    <a:srgbClr val="E6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8481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2411" y="1548"/>
                  <a:ext cx="491" cy="337"/>
                </a:xfrm>
                <a:prstGeom prst="line">
                  <a:avLst/>
                </a:prstGeom>
                <a:noFill/>
                <a:ln w="57150">
                  <a:solidFill>
                    <a:srgbClr val="E6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sp>
          <p:nvSpPr>
            <p:cNvPr id="18466" name="AutoShape 42"/>
            <p:cNvSpPr>
              <a:spLocks noChangeArrowheads="1"/>
            </p:cNvSpPr>
            <p:nvPr/>
          </p:nvSpPr>
          <p:spPr bwMode="auto">
            <a:xfrm>
              <a:off x="744" y="2194"/>
              <a:ext cx="531" cy="249"/>
            </a:xfrm>
            <a:prstGeom prst="wedgeRectCallout">
              <a:avLst>
                <a:gd name="adj1" fmla="val 54708"/>
                <a:gd name="adj2" fmla="val 131926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 b="0"/>
                <a:t>driver</a:t>
              </a:r>
            </a:p>
          </p:txBody>
        </p:sp>
        <p:sp>
          <p:nvSpPr>
            <p:cNvPr id="18467" name="AutoShape 95"/>
            <p:cNvSpPr>
              <a:spLocks noChangeArrowheads="1"/>
            </p:cNvSpPr>
            <p:nvPr/>
          </p:nvSpPr>
          <p:spPr bwMode="auto">
            <a:xfrm>
              <a:off x="1822" y="2155"/>
              <a:ext cx="1220" cy="876"/>
            </a:xfrm>
            <a:prstGeom prst="wedgeRectCallout">
              <a:avLst>
                <a:gd name="adj1" fmla="val -70329"/>
                <a:gd name="adj2" fmla="val 71917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 b="0"/>
                <a:t>při interferenci je normální alela diskvalifikována z přenosu do další generace</a:t>
              </a:r>
            </a:p>
          </p:txBody>
        </p:sp>
      </p:grpSp>
      <p:grpSp>
        <p:nvGrpSpPr>
          <p:cNvPr id="9" name="Group 102"/>
          <p:cNvGrpSpPr>
            <a:grpSpLocks/>
          </p:cNvGrpSpPr>
          <p:nvPr/>
        </p:nvGrpSpPr>
        <p:grpSpPr bwMode="auto">
          <a:xfrm>
            <a:off x="3533775" y="2822575"/>
            <a:ext cx="5338763" cy="3760788"/>
            <a:chOff x="2232" y="1693"/>
            <a:chExt cx="3363" cy="2369"/>
          </a:xfrm>
        </p:grpSpPr>
        <p:grpSp>
          <p:nvGrpSpPr>
            <p:cNvPr id="18439" name="Group 97"/>
            <p:cNvGrpSpPr>
              <a:grpSpLocks/>
            </p:cNvGrpSpPr>
            <p:nvPr/>
          </p:nvGrpSpPr>
          <p:grpSpPr bwMode="auto">
            <a:xfrm>
              <a:off x="3055" y="2219"/>
              <a:ext cx="1261" cy="1843"/>
              <a:chOff x="3523" y="2024"/>
              <a:chExt cx="1261" cy="1843"/>
            </a:xfrm>
          </p:grpSpPr>
          <p:grpSp>
            <p:nvGrpSpPr>
              <p:cNvPr id="18443" name="Group 74"/>
              <p:cNvGrpSpPr>
                <a:grpSpLocks/>
              </p:cNvGrpSpPr>
              <p:nvPr/>
            </p:nvGrpSpPr>
            <p:grpSpPr bwMode="auto">
              <a:xfrm>
                <a:off x="3923" y="2024"/>
                <a:ext cx="725" cy="725"/>
                <a:chOff x="3655" y="2355"/>
                <a:chExt cx="725" cy="725"/>
              </a:xfrm>
            </p:grpSpPr>
            <p:sp>
              <p:nvSpPr>
                <p:cNvPr id="18457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3655" y="2355"/>
                  <a:ext cx="725" cy="72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00">
                        <a:alpha val="75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458" name="Group 47"/>
                <p:cNvGrpSpPr>
                  <a:grpSpLocks/>
                </p:cNvGrpSpPr>
                <p:nvPr/>
              </p:nvGrpSpPr>
              <p:grpSpPr bwMode="auto">
                <a:xfrm>
                  <a:off x="3872" y="2585"/>
                  <a:ext cx="430" cy="385"/>
                  <a:chOff x="2258" y="648"/>
                  <a:chExt cx="430" cy="385"/>
                </a:xfrm>
              </p:grpSpPr>
              <p:sp>
                <p:nvSpPr>
                  <p:cNvPr id="18459" name="Oval 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02" y="648"/>
                    <a:ext cx="386" cy="385"/>
                  </a:xfrm>
                  <a:prstGeom prst="ellipse">
                    <a:avLst/>
                  </a:prstGeom>
                  <a:solidFill>
                    <a:srgbClr val="CC9900">
                      <a:alpha val="50195"/>
                    </a:srgbClr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460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555" y="747"/>
                    <a:ext cx="0" cy="21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grpSp>
                <p:nvGrpSpPr>
                  <p:cNvPr id="18461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2404" y="747"/>
                    <a:ext cx="87" cy="211"/>
                    <a:chOff x="2404" y="747"/>
                    <a:chExt cx="87" cy="211"/>
                  </a:xfrm>
                </p:grpSpPr>
                <p:sp>
                  <p:nvSpPr>
                    <p:cNvPr id="18463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48" y="747"/>
                      <a:ext cx="0" cy="21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18464" name="Line 52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2448" y="764"/>
                      <a:ext cx="0" cy="8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</p:grpSp>
              <p:sp>
                <p:nvSpPr>
                  <p:cNvPr id="18462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58" y="714"/>
                    <a:ext cx="185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 i="1"/>
                      <a:t>D</a:t>
                    </a:r>
                    <a:endParaRPr lang="cs-CZ" sz="1200" i="1"/>
                  </a:p>
                </p:txBody>
              </p:sp>
            </p:grpSp>
          </p:grpSp>
          <p:sp>
            <p:nvSpPr>
              <p:cNvPr id="18444" name="Line 67"/>
              <p:cNvSpPr>
                <a:spLocks noChangeShapeType="1"/>
              </p:cNvSpPr>
              <p:nvPr/>
            </p:nvSpPr>
            <p:spPr bwMode="auto">
              <a:xfrm flipH="1">
                <a:off x="3998" y="2782"/>
                <a:ext cx="177" cy="31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45" name="Line 68"/>
              <p:cNvSpPr>
                <a:spLocks noChangeShapeType="1"/>
              </p:cNvSpPr>
              <p:nvPr/>
            </p:nvSpPr>
            <p:spPr bwMode="auto">
              <a:xfrm>
                <a:off x="4389" y="2782"/>
                <a:ext cx="177" cy="31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8446" name="Group 84"/>
              <p:cNvGrpSpPr>
                <a:grpSpLocks/>
              </p:cNvGrpSpPr>
              <p:nvPr/>
            </p:nvGrpSpPr>
            <p:grpSpPr bwMode="auto">
              <a:xfrm>
                <a:off x="3523" y="3142"/>
                <a:ext cx="725" cy="725"/>
                <a:chOff x="3369" y="3267"/>
                <a:chExt cx="725" cy="725"/>
              </a:xfrm>
            </p:grpSpPr>
            <p:sp>
              <p:nvSpPr>
                <p:cNvPr id="18451" name="Oval 76"/>
                <p:cNvSpPr>
                  <a:spLocks noChangeAspect="1" noChangeArrowheads="1"/>
                </p:cNvSpPr>
                <p:nvPr/>
              </p:nvSpPr>
              <p:spPr bwMode="auto">
                <a:xfrm>
                  <a:off x="3369" y="3267"/>
                  <a:ext cx="725" cy="7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CC"/>
                    </a:gs>
                    <a:gs pos="100000">
                      <a:srgbClr val="FF9900">
                        <a:alpha val="75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2" name="Oval 78"/>
                <p:cNvSpPr>
                  <a:spLocks noChangeAspect="1" noChangeArrowheads="1"/>
                </p:cNvSpPr>
                <p:nvPr/>
              </p:nvSpPr>
              <p:spPr bwMode="auto">
                <a:xfrm>
                  <a:off x="3630" y="3497"/>
                  <a:ext cx="386" cy="385"/>
                </a:xfrm>
                <a:prstGeom prst="ellipse">
                  <a:avLst/>
                </a:prstGeom>
                <a:solidFill>
                  <a:srgbClr val="CC9900">
                    <a:alpha val="50195"/>
                  </a:srgb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453" name="Group 80"/>
                <p:cNvGrpSpPr>
                  <a:grpSpLocks/>
                </p:cNvGrpSpPr>
                <p:nvPr/>
              </p:nvGrpSpPr>
              <p:grpSpPr bwMode="auto">
                <a:xfrm>
                  <a:off x="3789" y="3596"/>
                  <a:ext cx="87" cy="211"/>
                  <a:chOff x="2404" y="747"/>
                  <a:chExt cx="87" cy="211"/>
                </a:xfrm>
              </p:grpSpPr>
              <p:sp>
                <p:nvSpPr>
                  <p:cNvPr id="18455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747"/>
                    <a:ext cx="0" cy="21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8456" name="Line 82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2448" y="764"/>
                    <a:ext cx="0" cy="8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18454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3643" y="3563"/>
                  <a:ext cx="18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 i="1"/>
                    <a:t>D</a:t>
                  </a:r>
                  <a:endParaRPr lang="cs-CZ" sz="1200" i="1"/>
                </a:p>
              </p:txBody>
            </p:sp>
          </p:grpSp>
          <p:grpSp>
            <p:nvGrpSpPr>
              <p:cNvPr id="18447" name="Group 94"/>
              <p:cNvGrpSpPr>
                <a:grpSpLocks/>
              </p:cNvGrpSpPr>
              <p:nvPr/>
            </p:nvGrpSpPr>
            <p:grpSpPr bwMode="auto">
              <a:xfrm>
                <a:off x="4498" y="3158"/>
                <a:ext cx="286" cy="286"/>
                <a:chOff x="4480" y="3158"/>
                <a:chExt cx="286" cy="286"/>
              </a:xfrm>
            </p:grpSpPr>
            <p:sp>
              <p:nvSpPr>
                <p:cNvPr id="18448" name="Oval 87"/>
                <p:cNvSpPr>
                  <a:spLocks noChangeAspect="1" noChangeArrowheads="1"/>
                </p:cNvSpPr>
                <p:nvPr/>
              </p:nvSpPr>
              <p:spPr bwMode="auto">
                <a:xfrm>
                  <a:off x="4480" y="3158"/>
                  <a:ext cx="286" cy="28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CC"/>
                    </a:gs>
                    <a:gs pos="100000">
                      <a:srgbClr val="663300">
                        <a:alpha val="75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9" name="Oval 88"/>
                <p:cNvSpPr>
                  <a:spLocks noChangeAspect="1" noChangeArrowheads="1"/>
                </p:cNvSpPr>
                <p:nvPr/>
              </p:nvSpPr>
              <p:spPr bwMode="auto">
                <a:xfrm>
                  <a:off x="4583" y="3249"/>
                  <a:ext cx="152" cy="152"/>
                </a:xfrm>
                <a:prstGeom prst="ellipse">
                  <a:avLst/>
                </a:prstGeom>
                <a:solidFill>
                  <a:srgbClr val="CC9900">
                    <a:alpha val="50195"/>
                  </a:srgb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0" name="Line 90"/>
                <p:cNvSpPr>
                  <a:spLocks noChangeAspect="1" noChangeShapeType="1"/>
                </p:cNvSpPr>
                <p:nvPr/>
              </p:nvSpPr>
              <p:spPr bwMode="auto">
                <a:xfrm>
                  <a:off x="4656" y="3290"/>
                  <a:ext cx="0" cy="8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sp>
          <p:nvSpPr>
            <p:cNvPr id="18440" name="AutoShape 96"/>
            <p:cNvSpPr>
              <a:spLocks noChangeArrowheads="1"/>
            </p:cNvSpPr>
            <p:nvPr/>
          </p:nvSpPr>
          <p:spPr bwMode="auto">
            <a:xfrm>
              <a:off x="4375" y="1693"/>
              <a:ext cx="1220" cy="1035"/>
            </a:xfrm>
            <a:prstGeom prst="wedgeRectCallout">
              <a:avLst>
                <a:gd name="adj1" fmla="val -70736"/>
                <a:gd name="adj2" fmla="val 82755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 b="0"/>
                <a:t>při gonotaxi se mutantní alela dostává do vajíčka, zatímco normální alela do pólového tělíska</a:t>
              </a:r>
            </a:p>
          </p:txBody>
        </p:sp>
        <p:sp>
          <p:nvSpPr>
            <p:cNvPr id="18441" name="AutoShape 98"/>
            <p:cNvSpPr>
              <a:spLocks noChangeArrowheads="1"/>
            </p:cNvSpPr>
            <p:nvPr/>
          </p:nvSpPr>
          <p:spPr bwMode="auto">
            <a:xfrm>
              <a:off x="2232" y="3787"/>
              <a:ext cx="570" cy="261"/>
            </a:xfrm>
            <a:prstGeom prst="wedgeRectCallout">
              <a:avLst>
                <a:gd name="adj1" fmla="val 89648"/>
                <a:gd name="adj2" fmla="val -41190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 b="0"/>
                <a:t>vajíčko</a:t>
              </a:r>
            </a:p>
          </p:txBody>
        </p:sp>
        <p:sp>
          <p:nvSpPr>
            <p:cNvPr id="18442" name="AutoShape 99"/>
            <p:cNvSpPr>
              <a:spLocks noChangeArrowheads="1"/>
            </p:cNvSpPr>
            <p:nvPr/>
          </p:nvSpPr>
          <p:spPr bwMode="auto">
            <a:xfrm>
              <a:off x="4695" y="3540"/>
              <a:ext cx="570" cy="370"/>
            </a:xfrm>
            <a:prstGeom prst="wedgeRectCallout">
              <a:avLst>
                <a:gd name="adj1" fmla="val -115616"/>
                <a:gd name="adj2" fmla="val -51352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 b="0"/>
                <a:t>pólové tělísko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700" grpId="0" animBg="1"/>
      <p:bldP spid="198665" grpId="0" build="p"/>
      <p:bldP spid="1986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3598863" y="311150"/>
            <a:ext cx="19304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E60000"/>
                </a:solidFill>
              </a:rPr>
              <a:t>Interference</a:t>
            </a: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581025" y="795338"/>
            <a:ext cx="22209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>
                <a:solidFill>
                  <a:srgbClr val="E60000"/>
                </a:solidFill>
              </a:rPr>
              <a:t>1. Autozomální</a:t>
            </a: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581025" y="1423988"/>
            <a:ext cx="4087813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i="1">
                <a:solidFill>
                  <a:srgbClr val="E60000"/>
                </a:solidFill>
              </a:rPr>
              <a:t>SD</a:t>
            </a:r>
            <a:r>
              <a:rPr lang="cs-CZ" sz="2000" b="0">
                <a:solidFill>
                  <a:srgbClr val="E60000"/>
                </a:solidFill>
              </a:rPr>
              <a:t> (segregation distorters) geny:</a:t>
            </a:r>
            <a:br>
              <a:rPr lang="cs-CZ" sz="2000" b="0">
                <a:solidFill>
                  <a:srgbClr val="E60000"/>
                </a:solidFill>
              </a:rPr>
            </a:br>
            <a:endParaRPr lang="cs-CZ" sz="2000" b="0"/>
          </a:p>
          <a:p>
            <a:pPr>
              <a:spcAft>
                <a:spcPts val="600"/>
              </a:spcAft>
            </a:pPr>
            <a:r>
              <a:rPr lang="cs-CZ" sz="2000" b="0" i="1"/>
              <a:t>Drosophila melanogaster</a:t>
            </a:r>
          </a:p>
          <a:p>
            <a:pPr>
              <a:spcAft>
                <a:spcPts val="600"/>
              </a:spcAft>
            </a:pPr>
            <a:r>
              <a:rPr lang="cs-CZ" sz="2000" b="0"/>
              <a:t>u samců</a:t>
            </a:r>
          </a:p>
          <a:p>
            <a:pPr>
              <a:spcAft>
                <a:spcPts val="600"/>
              </a:spcAft>
            </a:pPr>
            <a:r>
              <a:rPr lang="cs-CZ" sz="2000" b="0"/>
              <a:t>preferenční přenos 95–99%</a:t>
            </a:r>
          </a:p>
          <a:p>
            <a:pPr>
              <a:spcAft>
                <a:spcPts val="600"/>
              </a:spcAft>
            </a:pPr>
            <a:r>
              <a:rPr lang="cs-CZ" sz="2000" b="0"/>
              <a:t>distorter a responder</a:t>
            </a:r>
          </a:p>
          <a:p>
            <a:pPr>
              <a:spcAft>
                <a:spcPts val="600"/>
              </a:spcAft>
            </a:pPr>
            <a:r>
              <a:rPr lang="cs-CZ" sz="2000" b="0"/>
              <a:t>zástava spermatogeneze u buněk</a:t>
            </a:r>
            <a:br>
              <a:rPr lang="cs-CZ" sz="2000" b="0"/>
            </a:br>
            <a:r>
              <a:rPr lang="cs-CZ" sz="2000" b="0"/>
              <a:t>   s diskvalifikovanou alelou</a:t>
            </a:r>
          </a:p>
          <a:p>
            <a:pPr>
              <a:spcAft>
                <a:spcPts val="600"/>
              </a:spcAft>
            </a:pPr>
            <a:r>
              <a:rPr lang="cs-CZ" sz="2000" b="0"/>
              <a:t>často vznik modifikátorových genů</a:t>
            </a:r>
          </a:p>
          <a:p>
            <a:pPr>
              <a:spcAft>
                <a:spcPts val="600"/>
              </a:spcAft>
            </a:pPr>
            <a:r>
              <a:rPr lang="cs-CZ" sz="2000" b="0"/>
              <a:t>SD geny = „psanecké geny“</a:t>
            </a:r>
          </a:p>
        </p:txBody>
      </p:sp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3"/>
          <a:srcRect l="7645" t="23729" b="12563"/>
          <a:stretch>
            <a:fillRect/>
          </a:stretch>
        </p:blipFill>
        <p:spPr bwMode="auto">
          <a:xfrm>
            <a:off x="5727700" y="1039813"/>
            <a:ext cx="26860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907" name="Text Box 11"/>
          <p:cNvSpPr txBox="1">
            <a:spLocks noChangeArrowheads="1"/>
          </p:cNvSpPr>
          <p:nvPr/>
        </p:nvSpPr>
        <p:spPr bwMode="auto">
          <a:xfrm>
            <a:off x="584200" y="5354638"/>
            <a:ext cx="296068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0">
                <a:solidFill>
                  <a:srgbClr val="E60000"/>
                </a:solidFill>
              </a:rPr>
              <a:t>„Spore killers“ (</a:t>
            </a:r>
            <a:r>
              <a:rPr lang="cs-CZ" sz="2000" b="0" i="1">
                <a:solidFill>
                  <a:srgbClr val="E60000"/>
                </a:solidFill>
              </a:rPr>
              <a:t>sk</a:t>
            </a:r>
            <a:r>
              <a:rPr lang="cs-CZ" sz="2000" b="0">
                <a:solidFill>
                  <a:srgbClr val="E60000"/>
                </a:solidFill>
              </a:rPr>
              <a:t> geny):</a:t>
            </a:r>
          </a:p>
          <a:p>
            <a:pPr>
              <a:spcAft>
                <a:spcPts val="600"/>
              </a:spcAft>
            </a:pPr>
            <a:r>
              <a:rPr lang="cs-CZ" sz="2000" b="0" i="1"/>
              <a:t>Neurospora crassa</a:t>
            </a:r>
            <a:endParaRPr lang="cs-CZ" sz="2000" b="0"/>
          </a:p>
        </p:txBody>
      </p:sp>
      <p:pic>
        <p:nvPicPr>
          <p:cNvPr id="20890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1300" y="4059238"/>
            <a:ext cx="3175000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thaploty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0488" y="1255713"/>
            <a:ext cx="5243512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3598863" y="311150"/>
            <a:ext cx="19304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E60000"/>
                </a:solidFill>
              </a:rPr>
              <a:t>Interference</a:t>
            </a:r>
          </a:p>
        </p:txBody>
      </p:sp>
      <p:sp>
        <p:nvSpPr>
          <p:cNvPr id="20484" name="Text Box 9"/>
          <p:cNvSpPr txBox="1">
            <a:spLocks noChangeArrowheads="1"/>
          </p:cNvSpPr>
          <p:nvPr/>
        </p:nvSpPr>
        <p:spPr bwMode="auto">
          <a:xfrm>
            <a:off x="581025" y="795338"/>
            <a:ext cx="22209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>
                <a:solidFill>
                  <a:srgbClr val="E60000"/>
                </a:solidFill>
              </a:rPr>
              <a:t>1. Autozomální</a:t>
            </a:r>
          </a:p>
        </p:txBody>
      </p:sp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584200" y="2122488"/>
            <a:ext cx="5551488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i="1" dirty="0">
                <a:solidFill>
                  <a:srgbClr val="E60000"/>
                </a:solidFill>
              </a:rPr>
              <a:t>t</a:t>
            </a:r>
            <a:r>
              <a:rPr lang="cs-CZ" sz="2000" b="0" dirty="0">
                <a:solidFill>
                  <a:srgbClr val="E60000"/>
                </a:solidFill>
              </a:rPr>
              <a:t> </a:t>
            </a:r>
            <a:r>
              <a:rPr lang="cs-CZ" sz="2000" b="0" dirty="0" err="1">
                <a:solidFill>
                  <a:srgbClr val="E60000"/>
                </a:solidFill>
              </a:rPr>
              <a:t>haplotyp</a:t>
            </a:r>
            <a:r>
              <a:rPr lang="cs-CZ" sz="2000" b="0" dirty="0">
                <a:solidFill>
                  <a:srgbClr val="E60000"/>
                </a:solidFill>
              </a:rPr>
              <a:t>:</a:t>
            </a:r>
            <a:br>
              <a:rPr lang="cs-CZ" sz="2000" b="0" dirty="0">
                <a:solidFill>
                  <a:srgbClr val="E60000"/>
                </a:solidFill>
              </a:rPr>
            </a:br>
            <a:endParaRPr lang="cs-CZ" sz="2000" b="0" dirty="0"/>
          </a:p>
          <a:p>
            <a:pPr>
              <a:spcAft>
                <a:spcPts val="600"/>
              </a:spcAft>
            </a:pPr>
            <a:r>
              <a:rPr lang="cs-CZ" sz="2000" b="0" dirty="0"/>
              <a:t>myš domácí</a:t>
            </a:r>
            <a:endParaRPr lang="cs-CZ" sz="2000" b="0" i="1" dirty="0"/>
          </a:p>
          <a:p>
            <a:pPr>
              <a:spcAft>
                <a:spcPts val="600"/>
              </a:spcAft>
            </a:pPr>
            <a:r>
              <a:rPr lang="cs-CZ" sz="2000" b="0" dirty="0"/>
              <a:t>u samců</a:t>
            </a:r>
          </a:p>
          <a:p>
            <a:pPr>
              <a:spcAft>
                <a:spcPts val="600"/>
              </a:spcAft>
            </a:pPr>
            <a:r>
              <a:rPr lang="cs-CZ" sz="2000" b="0" dirty="0">
                <a:sym typeface="Symbol" pitchFamily="18" charset="2"/>
              </a:rPr>
              <a:t> třetina </a:t>
            </a:r>
            <a:r>
              <a:rPr lang="cs-CZ" sz="2000" b="0" dirty="0" err="1" smtClean="0">
                <a:sym typeface="Symbol" pitchFamily="18" charset="2"/>
              </a:rPr>
              <a:t>chr</a:t>
            </a:r>
            <a:r>
              <a:rPr lang="en-US" sz="2000" b="0" dirty="0" err="1" smtClean="0">
                <a:sym typeface="Symbol" pitchFamily="18" charset="2"/>
              </a:rPr>
              <a:t>omozomu</a:t>
            </a:r>
            <a:r>
              <a:rPr lang="cs-CZ" sz="2000" b="0" dirty="0" smtClean="0">
                <a:sym typeface="Symbol" pitchFamily="18" charset="2"/>
              </a:rPr>
              <a:t> </a:t>
            </a:r>
            <a:r>
              <a:rPr lang="cs-CZ" sz="2000" b="0" dirty="0">
                <a:sym typeface="Symbol" pitchFamily="18" charset="2"/>
              </a:rPr>
              <a:t>17</a:t>
            </a:r>
          </a:p>
          <a:p>
            <a:pPr>
              <a:spcAft>
                <a:spcPts val="600"/>
              </a:spcAft>
            </a:pPr>
            <a:r>
              <a:rPr lang="cs-CZ" sz="2000" b="0" dirty="0"/>
              <a:t>preferenční přenos 95–99%</a:t>
            </a:r>
          </a:p>
          <a:p>
            <a:pPr>
              <a:spcAft>
                <a:spcPts val="600"/>
              </a:spcAft>
            </a:pPr>
            <a:r>
              <a:rPr lang="cs-CZ" sz="2000" b="0" dirty="0"/>
              <a:t>4 </a:t>
            </a:r>
            <a:r>
              <a:rPr lang="cs-CZ" sz="2000" b="0" dirty="0" err="1"/>
              <a:t>paracentrické</a:t>
            </a:r>
            <a:r>
              <a:rPr lang="cs-CZ" sz="2000" b="0" dirty="0"/>
              <a:t> inverze </a:t>
            </a:r>
            <a:r>
              <a:rPr lang="cs-CZ" sz="2000" b="0" dirty="0">
                <a:sym typeface="Symbol" pitchFamily="18" charset="2"/>
              </a:rPr>
              <a:t> rekombinace jen 2%</a:t>
            </a:r>
          </a:p>
          <a:p>
            <a:pPr>
              <a:spcAft>
                <a:spcPts val="600"/>
              </a:spcAft>
            </a:pPr>
            <a:r>
              <a:rPr lang="cs-CZ" sz="2000" b="0" dirty="0" err="1"/>
              <a:t>responder</a:t>
            </a:r>
            <a:r>
              <a:rPr lang="cs-CZ" sz="2000" b="0" dirty="0"/>
              <a:t> + několik </a:t>
            </a:r>
            <a:r>
              <a:rPr lang="cs-CZ" sz="2000" b="0" dirty="0" err="1"/>
              <a:t>distorterů</a:t>
            </a:r>
            <a:endParaRPr lang="cs-CZ" sz="2000" b="0" dirty="0"/>
          </a:p>
          <a:p>
            <a:pPr>
              <a:spcAft>
                <a:spcPts val="600"/>
              </a:spcAft>
            </a:pPr>
            <a:r>
              <a:rPr lang="cs-CZ" sz="2000" b="0" i="1" dirty="0"/>
              <a:t>t/t</a:t>
            </a:r>
            <a:r>
              <a:rPr lang="cs-CZ" sz="2000" b="0" dirty="0"/>
              <a:t> samci sterilní</a:t>
            </a:r>
            <a:r>
              <a:rPr lang="cs-CZ" sz="2000" b="0" dirty="0">
                <a:sym typeface="Symbol" pitchFamily="18" charset="2"/>
              </a:rPr>
              <a:t>  </a:t>
            </a:r>
            <a:r>
              <a:rPr lang="cs-CZ" sz="2000" b="0" dirty="0"/>
              <a:t>více než 15 letálních genů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02" name="Text Box 14"/>
          <p:cNvSpPr txBox="1">
            <a:spLocks noChangeArrowheads="1"/>
          </p:cNvSpPr>
          <p:nvPr/>
        </p:nvSpPr>
        <p:spPr bwMode="auto">
          <a:xfrm>
            <a:off x="328613" y="600075"/>
            <a:ext cx="874395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/>
              <a:t>přírodní výběr je v podstatě kompetitivní proces </a:t>
            </a:r>
            <a:r>
              <a:rPr lang="cs-CZ" sz="2000" b="0">
                <a:sym typeface="Symbol" pitchFamily="18" charset="2"/>
              </a:rPr>
              <a:t></a:t>
            </a:r>
            <a:br>
              <a:rPr lang="cs-CZ" sz="2000" b="0">
                <a:sym typeface="Symbol" pitchFamily="18" charset="2"/>
              </a:rPr>
            </a:br>
            <a:endParaRPr lang="cs-CZ" sz="2000" b="0">
              <a:sym typeface="Symbol" pitchFamily="18" charset="2"/>
            </a:endParaRPr>
          </a:p>
          <a:p>
            <a:r>
              <a:rPr lang="cs-CZ" sz="2000" b="0"/>
              <a:t>kooperace mezi organismy je jedním z nejzvláštnějších rysů živé přírody</a:t>
            </a:r>
          </a:p>
          <a:p>
            <a:r>
              <a:rPr lang="en-US" sz="1800" b="0">
                <a:sym typeface="Symbol" pitchFamily="18" charset="2"/>
              </a:rPr>
              <a:t>  </a:t>
            </a:r>
            <a:r>
              <a:rPr lang="cs-CZ" sz="1800" b="0">
                <a:sym typeface="Symbol" pitchFamily="18" charset="2"/>
              </a:rPr>
              <a:t>sociální hmyz, člověk</a:t>
            </a:r>
          </a:p>
          <a:p>
            <a:r>
              <a:rPr lang="en-US" sz="1800" b="0">
                <a:sym typeface="Symbol" pitchFamily="18" charset="2"/>
              </a:rPr>
              <a:t>  </a:t>
            </a:r>
            <a:r>
              <a:rPr lang="cs-CZ" sz="1800" b="0">
                <a:sym typeface="Symbol" pitchFamily="18" charset="2"/>
              </a:rPr>
              <a:t>mutualismus</a:t>
            </a:r>
            <a:r>
              <a:rPr lang="cs-CZ" sz="2000" b="0">
                <a:sym typeface="Symbol" pitchFamily="18" charset="2"/>
              </a:rPr>
              <a:t/>
            </a:r>
            <a:br>
              <a:rPr lang="cs-CZ" sz="2000" b="0">
                <a:sym typeface="Symbol" pitchFamily="18" charset="2"/>
              </a:rPr>
            </a:br>
            <a:endParaRPr lang="cs-CZ" sz="2000" b="0">
              <a:sym typeface="Symbol" pitchFamily="18" charset="2"/>
            </a:endParaRPr>
          </a:p>
          <a:p>
            <a:r>
              <a:rPr lang="cs-CZ" sz="2000">
                <a:solidFill>
                  <a:srgbClr val="E80000"/>
                </a:solidFill>
                <a:sym typeface="Symbol" pitchFamily="18" charset="2"/>
              </a:rPr>
              <a:t> Jak se navzdory konfliktu mezi organismy může kooperace vyvinout?</a:t>
            </a:r>
            <a:endParaRPr lang="cs-CZ" sz="1800">
              <a:solidFill>
                <a:srgbClr val="E80000"/>
              </a:solidFill>
              <a:sym typeface="Symbol" pitchFamily="18" charset="2"/>
            </a:endParaRPr>
          </a:p>
        </p:txBody>
      </p:sp>
      <p:sp>
        <p:nvSpPr>
          <p:cNvPr id="114718" name="Text Box 30"/>
          <p:cNvSpPr txBox="1">
            <a:spLocks noChangeArrowheads="1"/>
          </p:cNvSpPr>
          <p:nvPr/>
        </p:nvSpPr>
        <p:spPr bwMode="auto">
          <a:xfrm>
            <a:off x="328613" y="3467100"/>
            <a:ext cx="775335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/>
              <a:t>Charles Darwin: „struggle for life“</a:t>
            </a:r>
            <a:endParaRPr lang="cs-CZ" sz="1800" b="0"/>
          </a:p>
          <a:p>
            <a:r>
              <a:rPr lang="en-US" sz="1800" b="0"/>
              <a:t>  </a:t>
            </a:r>
            <a:r>
              <a:rPr lang="cs-CZ" sz="1800" b="0"/>
              <a:t>ale i spolupráce mezi krávou a teletem (kooperace mezi příbuznými)</a:t>
            </a:r>
            <a:r>
              <a:rPr lang="cs-CZ" sz="2000" b="0"/>
              <a:t/>
            </a:r>
            <a:br>
              <a:rPr lang="cs-CZ" sz="2000" b="0"/>
            </a:br>
            <a:endParaRPr lang="cs-CZ" sz="2000" b="0"/>
          </a:p>
          <a:p>
            <a:r>
              <a:rPr lang="cs-CZ" sz="2000" b="0"/>
              <a:t>neodarwinismus: </a:t>
            </a:r>
            <a:r>
              <a:rPr lang="cs-CZ" sz="2000" b="0">
                <a:solidFill>
                  <a:srgbClr val="E80000"/>
                </a:solidFill>
              </a:rPr>
              <a:t>evoluce v populacích</a:t>
            </a:r>
            <a:r>
              <a:rPr lang="cs-CZ" sz="2000" b="0"/>
              <a:t>, </a:t>
            </a:r>
            <a:r>
              <a:rPr lang="cs-CZ" sz="2000" b="0">
                <a:solidFill>
                  <a:srgbClr val="E80000"/>
                </a:solidFill>
              </a:rPr>
              <a:t>selekce</a:t>
            </a:r>
            <a:r>
              <a:rPr lang="cs-CZ" sz="2000" b="0"/>
              <a:t> působí </a:t>
            </a:r>
            <a:r>
              <a:rPr lang="cs-CZ" sz="2000" b="0">
                <a:solidFill>
                  <a:srgbClr val="E80000"/>
                </a:solidFill>
              </a:rPr>
              <a:t>na jedince</a:t>
            </a:r>
            <a:r>
              <a:rPr lang="cs-CZ" sz="2000" b="0"/>
              <a:t/>
            </a:r>
            <a:br>
              <a:rPr lang="cs-CZ" sz="2000" b="0"/>
            </a:br>
            <a:r>
              <a:rPr lang="cs-CZ" sz="2000" b="0"/>
              <a:t>  </a:t>
            </a:r>
            <a:r>
              <a:rPr lang="cs-CZ" sz="2000" b="0">
                <a:sym typeface="Symbol" pitchFamily="18" charset="2"/>
              </a:rPr>
              <a:t> tento předpoklad ale spíše implicitní, až do 60. let 20. stol.</a:t>
            </a:r>
            <a:br>
              <a:rPr lang="cs-CZ" sz="2000" b="0">
                <a:sym typeface="Symbol" pitchFamily="18" charset="2"/>
              </a:rPr>
            </a:br>
            <a:r>
              <a:rPr lang="cs-CZ" sz="1800" b="0">
                <a:sym typeface="Symbol" pitchFamily="18" charset="2"/>
              </a:rPr>
              <a:t>  (př. Wrightova „interdémová selekce“)</a:t>
            </a:r>
            <a:endParaRPr lang="cs-CZ" sz="20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4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4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4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700" y="1239838"/>
            <a:ext cx="5486400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28"/>
          <p:cNvSpPr txBox="1">
            <a:spLocks noChangeArrowheads="1"/>
          </p:cNvSpPr>
          <p:nvPr/>
        </p:nvSpPr>
        <p:spPr bwMode="auto">
          <a:xfrm>
            <a:off x="581025" y="498475"/>
            <a:ext cx="6891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/>
              <a:t>různá genetická struktura vede k odlišným výsledkům tahu:</a:t>
            </a:r>
          </a:p>
        </p:txBody>
      </p:sp>
      <p:sp>
        <p:nvSpPr>
          <p:cNvPr id="141341" name="AutoShape 29"/>
          <p:cNvSpPr>
            <a:spLocks noChangeArrowheads="1"/>
          </p:cNvSpPr>
          <p:nvPr/>
        </p:nvSpPr>
        <p:spPr bwMode="auto">
          <a:xfrm>
            <a:off x="6680200" y="5603875"/>
            <a:ext cx="1849438" cy="979488"/>
          </a:xfrm>
          <a:prstGeom prst="wedgeRectCallout">
            <a:avLst>
              <a:gd name="adj1" fmla="val -75324"/>
              <a:gd name="adj2" fmla="val -50810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/>
              <a:t>oba chromozomy normální </a:t>
            </a:r>
            <a:r>
              <a:rPr lang="cs-CZ" sz="1600" b="0">
                <a:sym typeface="Symbol" pitchFamily="18" charset="2"/>
              </a:rPr>
              <a:t> segregace 1:1</a:t>
            </a:r>
          </a:p>
        </p:txBody>
      </p:sp>
      <p:sp>
        <p:nvSpPr>
          <p:cNvPr id="141342" name="AutoShape 30"/>
          <p:cNvSpPr>
            <a:spLocks noChangeArrowheads="1"/>
          </p:cNvSpPr>
          <p:nvPr/>
        </p:nvSpPr>
        <p:spPr bwMode="auto">
          <a:xfrm>
            <a:off x="6530975" y="2921000"/>
            <a:ext cx="2278063" cy="1752600"/>
          </a:xfrm>
          <a:prstGeom prst="wedgeRectCallout">
            <a:avLst>
              <a:gd name="adj1" fmla="val -68954"/>
              <a:gd name="adj2" fmla="val -82157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/>
              <a:t>nejvyšší vychýlení transmisního poměru př kombinaci kompletního </a:t>
            </a:r>
            <a:r>
              <a:rPr lang="cs-CZ" sz="1600" b="0" i="1"/>
              <a:t>t</a:t>
            </a:r>
            <a:r>
              <a:rPr lang="cs-CZ" sz="1600" b="0"/>
              <a:t> haplotypu a normálního chr.</a:t>
            </a:r>
            <a:endParaRPr lang="cs-CZ" sz="1600" b="0">
              <a:sym typeface="Symbol" pitchFamily="18" charset="2"/>
            </a:endParaRPr>
          </a:p>
        </p:txBody>
      </p:sp>
      <p:sp>
        <p:nvSpPr>
          <p:cNvPr id="21510" name="AutoShape 31"/>
          <p:cNvSpPr>
            <a:spLocks noChangeArrowheads="1"/>
          </p:cNvSpPr>
          <p:nvPr/>
        </p:nvSpPr>
        <p:spPr bwMode="auto">
          <a:xfrm>
            <a:off x="5746750" y="1077913"/>
            <a:ext cx="1223963" cy="439737"/>
          </a:xfrm>
          <a:prstGeom prst="wedgeRectCallout">
            <a:avLst>
              <a:gd name="adj1" fmla="val -206940"/>
              <a:gd name="adj2" fmla="val 160829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/>
              <a:t>respoder</a:t>
            </a:r>
            <a:endParaRPr lang="cs-CZ" sz="1600" b="0">
              <a:sym typeface="Symbol" pitchFamily="18" charset="2"/>
            </a:endParaRPr>
          </a:p>
        </p:txBody>
      </p:sp>
      <p:sp>
        <p:nvSpPr>
          <p:cNvPr id="21511" name="AutoShape 32"/>
          <p:cNvSpPr>
            <a:spLocks noChangeArrowheads="1"/>
          </p:cNvSpPr>
          <p:nvPr/>
        </p:nvSpPr>
        <p:spPr bwMode="auto">
          <a:xfrm>
            <a:off x="927100" y="1100138"/>
            <a:ext cx="1223963" cy="439737"/>
          </a:xfrm>
          <a:prstGeom prst="wedgeRectCallout">
            <a:avLst>
              <a:gd name="adj1" fmla="val 95523"/>
              <a:gd name="adj2" fmla="val 138810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/>
              <a:t>distortery</a:t>
            </a:r>
            <a:endParaRPr lang="cs-CZ" sz="1600" b="0">
              <a:sym typeface="Symbol" pitchFamily="18" charset="2"/>
            </a:endParaRPr>
          </a:p>
        </p:txBody>
      </p:sp>
      <p:sp>
        <p:nvSpPr>
          <p:cNvPr id="21512" name="Text Box 33"/>
          <p:cNvSpPr txBox="1">
            <a:spLocks noChangeArrowheads="1"/>
          </p:cNvSpPr>
          <p:nvPr/>
        </p:nvSpPr>
        <p:spPr bwMode="auto">
          <a:xfrm>
            <a:off x="1360488" y="6129338"/>
            <a:ext cx="1444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ym typeface="Symbol" pitchFamily="18" charset="2"/>
              </a:rPr>
              <a:t> Vesmír 2006/12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41" grpId="0" animBg="1"/>
      <p:bldP spid="1413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584200" y="366713"/>
            <a:ext cx="47990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0"/>
              <a:t>mechanismus TRD odlišný od octomilky:</a:t>
            </a:r>
          </a:p>
          <a:p>
            <a:pPr>
              <a:spcAft>
                <a:spcPts val="600"/>
              </a:spcAft>
            </a:pPr>
            <a:r>
              <a:rPr lang="cs-CZ" sz="1800" b="0"/>
              <a:t>  responder = </a:t>
            </a:r>
            <a:r>
              <a:rPr lang="cs-CZ" sz="1800" b="0" i="1"/>
              <a:t>Smok</a:t>
            </a:r>
            <a:r>
              <a:rPr lang="cs-CZ" sz="1800" b="0"/>
              <a:t> (fúzovaný gen)</a:t>
            </a:r>
          </a:p>
          <a:p>
            <a:pPr>
              <a:spcAft>
                <a:spcPts val="600"/>
              </a:spcAft>
            </a:pPr>
            <a:r>
              <a:rPr lang="cs-CZ" sz="1800" b="0"/>
              <a:t>  regulace kaskády genů podílejících se </a:t>
            </a:r>
            <a:br>
              <a:rPr lang="cs-CZ" sz="1800" b="0"/>
            </a:br>
            <a:r>
              <a:rPr lang="cs-CZ" sz="1800" b="0"/>
              <a:t>    na tvorbě bičíku</a:t>
            </a:r>
          </a:p>
        </p:txBody>
      </p:sp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5" y="2381250"/>
            <a:ext cx="7292975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7161213" y="6410325"/>
            <a:ext cx="1444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ym typeface="Symbol" pitchFamily="18" charset="2"/>
              </a:rPr>
              <a:t> Vesmír 2006/12</a:t>
            </a: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2689225" y="1928813"/>
            <a:ext cx="1050925" cy="354012"/>
          </a:xfrm>
          <a:prstGeom prst="wedgeRectCallout">
            <a:avLst>
              <a:gd name="adj1" fmla="val 77796"/>
              <a:gd name="adj2" fmla="val 271074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/>
              <a:t>distorter</a:t>
            </a:r>
            <a:endParaRPr lang="cs-CZ" sz="1600" b="0">
              <a:sym typeface="Symbol" pitchFamily="18" charset="2"/>
            </a:endParaRPr>
          </a:p>
        </p:txBody>
      </p:sp>
      <p:sp>
        <p:nvSpPr>
          <p:cNvPr id="22534" name="AutoShape 9"/>
          <p:cNvSpPr>
            <a:spLocks noChangeArrowheads="1"/>
          </p:cNvSpPr>
          <p:nvPr/>
        </p:nvSpPr>
        <p:spPr bwMode="auto">
          <a:xfrm>
            <a:off x="4700588" y="1878013"/>
            <a:ext cx="1171575" cy="354012"/>
          </a:xfrm>
          <a:prstGeom prst="wedgeRectCallout">
            <a:avLst>
              <a:gd name="adj1" fmla="val 94986"/>
              <a:gd name="adj2" fmla="val 516815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/>
              <a:t>responder</a:t>
            </a:r>
            <a:endParaRPr lang="cs-CZ" sz="1600" b="0">
              <a:sym typeface="Symbol" pitchFamily="18" charset="2"/>
            </a:endParaRPr>
          </a:p>
        </p:txBody>
      </p:sp>
      <p:grpSp>
        <p:nvGrpSpPr>
          <p:cNvPr id="22535" name="Group 11"/>
          <p:cNvGrpSpPr>
            <a:grpSpLocks/>
          </p:cNvGrpSpPr>
          <p:nvPr/>
        </p:nvGrpSpPr>
        <p:grpSpPr bwMode="auto">
          <a:xfrm>
            <a:off x="6130925" y="133350"/>
            <a:ext cx="2755900" cy="2203450"/>
            <a:chOff x="3862" y="84"/>
            <a:chExt cx="1736" cy="1388"/>
          </a:xfrm>
        </p:grpSpPr>
        <p:sp>
          <p:nvSpPr>
            <p:cNvPr id="22536" name="AutoShape 10"/>
            <p:cNvSpPr>
              <a:spLocks noChangeArrowheads="1"/>
            </p:cNvSpPr>
            <p:nvPr/>
          </p:nvSpPr>
          <p:spPr bwMode="auto">
            <a:xfrm>
              <a:off x="3862" y="84"/>
              <a:ext cx="1693" cy="1388"/>
            </a:xfrm>
            <a:prstGeom prst="wedgeRectCallout">
              <a:avLst>
                <a:gd name="adj1" fmla="val -26375"/>
                <a:gd name="adj2" fmla="val 6642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1600">
                <a:sym typeface="Symbol" pitchFamily="18" charset="2"/>
              </a:endParaRPr>
            </a:p>
          </p:txBody>
        </p:sp>
        <p:pic>
          <p:nvPicPr>
            <p:cNvPr id="22537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44" y="108"/>
              <a:ext cx="1654" cy="1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9"/>
          <p:cNvSpPr txBox="1">
            <a:spLocks noChangeArrowheads="1"/>
          </p:cNvSpPr>
          <p:nvPr/>
        </p:nvSpPr>
        <p:spPr bwMode="auto">
          <a:xfrm>
            <a:off x="581025" y="633413"/>
            <a:ext cx="3448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>
                <a:solidFill>
                  <a:srgbClr val="E60000"/>
                </a:solidFill>
              </a:rPr>
              <a:t>2. Maternal-effect killers</a:t>
            </a:r>
          </a:p>
        </p:txBody>
      </p:sp>
      <p:grpSp>
        <p:nvGrpSpPr>
          <p:cNvPr id="23555" name="Group 29"/>
          <p:cNvGrpSpPr>
            <a:grpSpLocks/>
          </p:cNvGrpSpPr>
          <p:nvPr/>
        </p:nvGrpSpPr>
        <p:grpSpPr bwMode="auto">
          <a:xfrm>
            <a:off x="4575175" y="842963"/>
            <a:ext cx="4208463" cy="4781550"/>
            <a:chOff x="2773" y="714"/>
            <a:chExt cx="2651" cy="3012"/>
          </a:xfrm>
        </p:grpSpPr>
        <p:pic>
          <p:nvPicPr>
            <p:cNvPr id="23563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126071">
              <a:off x="2773" y="880"/>
              <a:ext cx="1432" cy="1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4" name="Picture 12"/>
            <p:cNvPicPr>
              <a:picLocks noChangeAspect="1" noChangeArrowheads="1"/>
            </p:cNvPicPr>
            <p:nvPr/>
          </p:nvPicPr>
          <p:blipFill>
            <a:blip r:embed="rId4"/>
            <a:srcRect l="64915" t="9474" r="21167" b="47543"/>
            <a:stretch>
              <a:fillRect/>
            </a:stretch>
          </p:blipFill>
          <p:spPr bwMode="auto">
            <a:xfrm>
              <a:off x="3475" y="2131"/>
              <a:ext cx="571" cy="1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5" name="Picture 13"/>
            <p:cNvPicPr>
              <a:picLocks noChangeAspect="1" noChangeArrowheads="1"/>
            </p:cNvPicPr>
            <p:nvPr/>
          </p:nvPicPr>
          <p:blipFill>
            <a:blip r:embed="rId4"/>
            <a:srcRect l="3667" t="61813" r="67500" b="3976"/>
            <a:stretch>
              <a:fillRect/>
            </a:stretch>
          </p:blipFill>
          <p:spPr bwMode="auto">
            <a:xfrm>
              <a:off x="4120" y="2348"/>
              <a:ext cx="861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6" name="Picture 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4360" y="722"/>
              <a:ext cx="920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7" name="Text Box 15"/>
            <p:cNvSpPr txBox="1">
              <a:spLocks noChangeArrowheads="1"/>
            </p:cNvSpPr>
            <p:nvPr/>
          </p:nvSpPr>
          <p:spPr bwMode="auto">
            <a:xfrm>
              <a:off x="3980" y="1148"/>
              <a:ext cx="25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200">
                  <a:latin typeface="Arial Black" pitchFamily="34" charset="0"/>
                  <a:sym typeface="Symbol" pitchFamily="18" charset="2"/>
                </a:rPr>
                <a:t></a:t>
              </a:r>
            </a:p>
          </p:txBody>
        </p:sp>
        <p:sp>
          <p:nvSpPr>
            <p:cNvPr id="23568" name="Text Box 16"/>
            <p:cNvSpPr txBox="1">
              <a:spLocks noChangeArrowheads="1"/>
            </p:cNvSpPr>
            <p:nvPr/>
          </p:nvSpPr>
          <p:spPr bwMode="auto">
            <a:xfrm>
              <a:off x="2923" y="714"/>
              <a:ext cx="20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0">
                  <a:cs typeface="Arial" charset="0"/>
                </a:rPr>
                <a:t>♀ M/+		      ♂ +/+</a:t>
              </a:r>
            </a:p>
          </p:txBody>
        </p:sp>
        <p:sp>
          <p:nvSpPr>
            <p:cNvPr id="23569" name="Line 17"/>
            <p:cNvSpPr>
              <a:spLocks noChangeShapeType="1"/>
            </p:cNvSpPr>
            <p:nvPr/>
          </p:nvSpPr>
          <p:spPr bwMode="auto">
            <a:xfrm>
              <a:off x="4113" y="1695"/>
              <a:ext cx="7" cy="41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570" name="Text Box 18"/>
            <p:cNvSpPr txBox="1">
              <a:spLocks noChangeArrowheads="1"/>
            </p:cNvSpPr>
            <p:nvPr/>
          </p:nvSpPr>
          <p:spPr bwMode="auto">
            <a:xfrm>
              <a:off x="3527" y="3438"/>
              <a:ext cx="12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0">
                  <a:cs typeface="Arial" charset="0"/>
                </a:rPr>
                <a:t>M/+	     +/+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7773988" y="4962525"/>
            <a:ext cx="1158875" cy="1203325"/>
            <a:chOff x="4789" y="3329"/>
            <a:chExt cx="730" cy="758"/>
          </a:xfrm>
        </p:grpSpPr>
        <p:sp>
          <p:nvSpPr>
            <p:cNvPr id="23561" name="AutoShape 21"/>
            <p:cNvSpPr>
              <a:spLocks noChangeArrowheads="1"/>
            </p:cNvSpPr>
            <p:nvPr/>
          </p:nvSpPr>
          <p:spPr bwMode="auto">
            <a:xfrm>
              <a:off x="4789" y="3329"/>
              <a:ext cx="730" cy="758"/>
            </a:xfrm>
            <a:prstGeom prst="wedgeRectCallout">
              <a:avLst>
                <a:gd name="adj1" fmla="val -59315"/>
                <a:gd name="adj2" fmla="val -85222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1600">
                <a:sym typeface="Symbol" pitchFamily="18" charset="2"/>
              </a:endParaRPr>
            </a:p>
          </p:txBody>
        </p:sp>
        <p:pic>
          <p:nvPicPr>
            <p:cNvPr id="23562" name="Picture 20" descr="Obrázek1"/>
            <p:cNvPicPr>
              <a:picLocks noChangeAspect="1" noChangeArrowheads="1"/>
            </p:cNvPicPr>
            <p:nvPr/>
          </p:nvPicPr>
          <p:blipFill>
            <a:blip r:embed="rId6"/>
            <a:srcRect l="19554" t="44875" r="8923" b="6500"/>
            <a:stretch>
              <a:fillRect/>
            </a:stretch>
          </p:blipFill>
          <p:spPr bwMode="auto">
            <a:xfrm>
              <a:off x="4862" y="3360"/>
              <a:ext cx="600" cy="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6"/>
          <p:cNvGrpSpPr>
            <a:grpSpLocks noChangeAspect="1"/>
          </p:cNvGrpSpPr>
          <p:nvPr/>
        </p:nvGrpSpPr>
        <p:grpSpPr bwMode="auto">
          <a:xfrm>
            <a:off x="6648450" y="3322638"/>
            <a:ext cx="1473200" cy="1333500"/>
            <a:chOff x="3985" y="2262"/>
            <a:chExt cx="1050" cy="950"/>
          </a:xfrm>
        </p:grpSpPr>
        <p:sp>
          <p:nvSpPr>
            <p:cNvPr id="23559" name="Line 23"/>
            <p:cNvSpPr>
              <a:spLocks noChangeAspect="1" noChangeShapeType="1"/>
            </p:cNvSpPr>
            <p:nvPr/>
          </p:nvSpPr>
          <p:spPr bwMode="auto">
            <a:xfrm flipV="1">
              <a:off x="3985" y="2262"/>
              <a:ext cx="1050" cy="950"/>
            </a:xfrm>
            <a:prstGeom prst="line">
              <a:avLst/>
            </a:prstGeom>
            <a:noFill/>
            <a:ln w="57150">
              <a:solidFill>
                <a:srgbClr val="E6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560" name="Line 25"/>
            <p:cNvSpPr>
              <a:spLocks noChangeAspect="1" noChangeShapeType="1"/>
            </p:cNvSpPr>
            <p:nvPr/>
          </p:nvSpPr>
          <p:spPr bwMode="auto">
            <a:xfrm flipH="1" flipV="1">
              <a:off x="3985" y="2262"/>
              <a:ext cx="1050" cy="950"/>
            </a:xfrm>
            <a:prstGeom prst="line">
              <a:avLst/>
            </a:prstGeom>
            <a:noFill/>
            <a:ln w="57150">
              <a:solidFill>
                <a:srgbClr val="E6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3558" name="Text Box 27"/>
          <p:cNvSpPr txBox="1">
            <a:spLocks noChangeArrowheads="1"/>
          </p:cNvSpPr>
          <p:nvPr/>
        </p:nvSpPr>
        <p:spPr bwMode="auto">
          <a:xfrm>
            <a:off x="584200" y="1997075"/>
            <a:ext cx="510698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>
                <a:solidFill>
                  <a:srgbClr val="E60000"/>
                </a:solidFill>
              </a:rPr>
              <a:t>gen </a:t>
            </a:r>
            <a:r>
              <a:rPr lang="cs-CZ" sz="2000" b="0" i="1">
                <a:solidFill>
                  <a:srgbClr val="E60000"/>
                </a:solidFill>
              </a:rPr>
              <a:t>Medea</a:t>
            </a:r>
            <a:r>
              <a:rPr lang="cs-CZ" sz="2000" b="0">
                <a:solidFill>
                  <a:srgbClr val="E60000"/>
                </a:solidFill>
              </a:rPr>
              <a:t>:</a:t>
            </a:r>
            <a:br>
              <a:rPr lang="cs-CZ" sz="2000" b="0">
                <a:solidFill>
                  <a:srgbClr val="E60000"/>
                </a:solidFill>
              </a:rPr>
            </a:br>
            <a:endParaRPr lang="cs-CZ" sz="2000" b="0"/>
          </a:p>
          <a:p>
            <a:pPr>
              <a:spcAft>
                <a:spcPts val="600"/>
              </a:spcAft>
            </a:pPr>
            <a:r>
              <a:rPr lang="cs-CZ" sz="2000" b="0"/>
              <a:t>Maternal-Effect Dominant Embryonic Arrest</a:t>
            </a:r>
            <a:endParaRPr lang="cs-CZ" sz="2000" b="0" i="1"/>
          </a:p>
          <a:p>
            <a:pPr>
              <a:spcAft>
                <a:spcPts val="600"/>
              </a:spcAft>
            </a:pPr>
            <a:r>
              <a:rPr lang="cs-CZ" sz="2000" b="0" i="1"/>
              <a:t>Tribolium castaneum</a:t>
            </a:r>
          </a:p>
          <a:p>
            <a:pPr>
              <a:spcAft>
                <a:spcPts val="600"/>
              </a:spcAft>
            </a:pPr>
            <a:r>
              <a:rPr lang="cs-CZ" sz="2000" b="0"/>
              <a:t>matka </a:t>
            </a:r>
            <a:r>
              <a:rPr lang="cs-CZ" sz="2000" b="0" i="1"/>
              <a:t>M/</a:t>
            </a:r>
            <a:r>
              <a:rPr lang="cs-CZ" sz="2000" b="0"/>
              <a:t>+</a:t>
            </a:r>
          </a:p>
          <a:p>
            <a:pPr>
              <a:spcAft>
                <a:spcPts val="600"/>
              </a:spcAft>
            </a:pPr>
            <a:r>
              <a:rPr lang="cs-CZ" sz="2000" b="0"/>
              <a:t>gen likviduje všechny potomky,</a:t>
            </a:r>
            <a:br>
              <a:rPr lang="cs-CZ" sz="2000" b="0"/>
            </a:br>
            <a:r>
              <a:rPr lang="cs-CZ" sz="2000" b="0"/>
              <a:t>  kteří ho nemají – potomci +/+ hynou</a:t>
            </a:r>
            <a:br>
              <a:rPr lang="cs-CZ" sz="2000" b="0"/>
            </a:br>
            <a:r>
              <a:rPr lang="cs-CZ" sz="2000" b="0"/>
              <a:t>  ve 2. larválním instaru</a:t>
            </a:r>
            <a:endParaRPr lang="cs-CZ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69913" y="365125"/>
            <a:ext cx="60071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>
                <a:solidFill>
                  <a:srgbClr val="E60000"/>
                </a:solidFill>
              </a:rPr>
              <a:t>3. </a:t>
            </a:r>
            <a:r>
              <a:rPr lang="en-US" b="0">
                <a:solidFill>
                  <a:srgbClr val="E60000"/>
                </a:solidFill>
              </a:rPr>
              <a:t>D</a:t>
            </a:r>
            <a:r>
              <a:rPr lang="cs-CZ" b="0">
                <a:solidFill>
                  <a:srgbClr val="E60000"/>
                </a:solidFill>
              </a:rPr>
              <a:t>ědičnost</a:t>
            </a:r>
            <a:r>
              <a:rPr lang="en-US" b="0">
                <a:solidFill>
                  <a:srgbClr val="E60000"/>
                </a:solidFill>
              </a:rPr>
              <a:t> ve prosp</a:t>
            </a:r>
            <a:r>
              <a:rPr lang="cs-CZ" b="0">
                <a:solidFill>
                  <a:srgbClr val="E60000"/>
                </a:solidFill>
              </a:rPr>
              <a:t>ě</a:t>
            </a:r>
            <a:r>
              <a:rPr lang="en-US" b="0">
                <a:solidFill>
                  <a:srgbClr val="E60000"/>
                </a:solidFill>
              </a:rPr>
              <a:t>ch jednoho pohlav</a:t>
            </a:r>
            <a:r>
              <a:rPr lang="cs-CZ" b="0">
                <a:solidFill>
                  <a:srgbClr val="E60000"/>
                </a:solidFill>
              </a:rPr>
              <a:t>í </a:t>
            </a:r>
            <a:br>
              <a:rPr lang="cs-CZ" b="0">
                <a:solidFill>
                  <a:srgbClr val="E60000"/>
                </a:solidFill>
              </a:rPr>
            </a:br>
            <a:r>
              <a:rPr lang="cs-CZ" b="0">
                <a:solidFill>
                  <a:srgbClr val="E60000"/>
                </a:solidFill>
              </a:rPr>
              <a:t>    (sex-biased inheritance)</a:t>
            </a:r>
          </a:p>
        </p:txBody>
      </p:sp>
      <p:sp>
        <p:nvSpPr>
          <p:cNvPr id="24579" name="Text Box 18"/>
          <p:cNvSpPr txBox="1">
            <a:spLocks noChangeArrowheads="1"/>
          </p:cNvSpPr>
          <p:nvPr/>
        </p:nvSpPr>
        <p:spPr bwMode="auto">
          <a:xfrm>
            <a:off x="565150" y="1382713"/>
            <a:ext cx="7272338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800" b="0"/>
              <a:t>geny předávané výhradně skrze jedno pohlaví mají zájem o vyšší</a:t>
            </a:r>
            <a:br>
              <a:rPr lang="cs-CZ" sz="1800" b="0"/>
            </a:br>
            <a:r>
              <a:rPr lang="cs-CZ" sz="1800" b="0"/>
              <a:t>  reprodukci právě tohoto pohlaví </a:t>
            </a:r>
            <a:r>
              <a:rPr lang="cs-CZ" sz="1800" b="0">
                <a:sym typeface="Symbol" pitchFamily="18" charset="2"/>
              </a:rPr>
              <a:t> </a:t>
            </a:r>
            <a:r>
              <a:rPr lang="cs-CZ" sz="1800" b="0">
                <a:solidFill>
                  <a:srgbClr val="FF0000"/>
                </a:solidFill>
              </a:rPr>
              <a:t>vychýlení poměru pohlaví</a:t>
            </a:r>
          </a:p>
          <a:p>
            <a:pPr>
              <a:spcAft>
                <a:spcPts val="600"/>
              </a:spcAft>
            </a:pPr>
            <a:r>
              <a:rPr lang="cs-CZ" sz="1800" b="0"/>
              <a:t>tah chr. X </a:t>
            </a:r>
            <a:r>
              <a:rPr lang="cs-CZ" sz="1800" b="0">
                <a:sym typeface="Symbol" pitchFamily="18" charset="2"/>
              </a:rPr>
              <a:t> vychýlení poměru pohlaví ve prospěch samic </a:t>
            </a:r>
            <a:br>
              <a:rPr lang="cs-CZ" sz="1800" b="0">
                <a:sym typeface="Symbol" pitchFamily="18" charset="2"/>
              </a:rPr>
            </a:br>
            <a:r>
              <a:rPr lang="cs-CZ" sz="1800" b="0">
                <a:sym typeface="Symbol" pitchFamily="18" charset="2"/>
              </a:rPr>
              <a:t>  selekce bude podporovat návrat k původnímu stavu</a:t>
            </a:r>
            <a:br>
              <a:rPr lang="cs-CZ" sz="1800" b="0">
                <a:sym typeface="Symbol" pitchFamily="18" charset="2"/>
              </a:rPr>
            </a:br>
            <a:r>
              <a:rPr lang="cs-CZ" sz="1800" b="0">
                <a:sym typeface="Symbol" pitchFamily="18" charset="2"/>
              </a:rPr>
              <a:t/>
            </a:r>
            <a:br>
              <a:rPr lang="cs-CZ" sz="1800" b="0">
                <a:sym typeface="Symbol" pitchFamily="18" charset="2"/>
              </a:rPr>
            </a:br>
            <a:r>
              <a:rPr lang="cs-CZ" sz="1800" b="0">
                <a:sym typeface="Symbol" pitchFamily="18" charset="2"/>
              </a:rPr>
              <a:t/>
            </a:r>
            <a:br>
              <a:rPr lang="cs-CZ" sz="1800" b="0">
                <a:sym typeface="Symbol" pitchFamily="18" charset="2"/>
              </a:rPr>
            </a:br>
            <a:endParaRPr lang="cs-CZ" sz="1800" b="0">
              <a:sym typeface="Symbol" pitchFamily="18" charset="2"/>
            </a:endParaRPr>
          </a:p>
          <a:p>
            <a:pPr>
              <a:spcAft>
                <a:spcPts val="600"/>
              </a:spcAft>
            </a:pPr>
            <a:r>
              <a:rPr lang="cs-CZ" sz="2000" b="0">
                <a:solidFill>
                  <a:srgbClr val="E60000"/>
                </a:solidFill>
                <a:sym typeface="Symbol" pitchFamily="18" charset="2"/>
              </a:rPr>
              <a:t>cytoplazmová samčí sterilita</a:t>
            </a:r>
            <a:r>
              <a:rPr lang="cs-CZ" sz="2000">
                <a:solidFill>
                  <a:srgbClr val="E60000"/>
                </a:solidFill>
                <a:sym typeface="Symbol" pitchFamily="18" charset="2"/>
              </a:rPr>
              <a:t/>
            </a:r>
            <a:br>
              <a:rPr lang="cs-CZ" sz="2000">
                <a:solidFill>
                  <a:srgbClr val="E60000"/>
                </a:solidFill>
                <a:sym typeface="Symbol" pitchFamily="18" charset="2"/>
              </a:rPr>
            </a:br>
            <a:r>
              <a:rPr lang="cs-CZ" sz="2000" b="0">
                <a:solidFill>
                  <a:srgbClr val="E60000"/>
                </a:solidFill>
                <a:sym typeface="Symbol" pitchFamily="18" charset="2"/>
              </a:rPr>
              <a:t> </a:t>
            </a:r>
            <a:r>
              <a:rPr lang="cs-CZ" sz="1800" b="0">
                <a:solidFill>
                  <a:srgbClr val="E60000"/>
                </a:solidFill>
                <a:sym typeface="Symbol" pitchFamily="18" charset="2"/>
              </a:rPr>
              <a:t> </a:t>
            </a:r>
            <a:r>
              <a:rPr lang="cs-CZ" sz="1800" b="0">
                <a:sym typeface="Symbol" pitchFamily="18" charset="2"/>
              </a:rPr>
              <a:t>(CMS, cytoplasmic male sterility):</a:t>
            </a:r>
          </a:p>
          <a:p>
            <a:pPr>
              <a:spcAft>
                <a:spcPts val="600"/>
              </a:spcAft>
            </a:pPr>
            <a:r>
              <a:rPr lang="cs-CZ" sz="1800" b="0">
                <a:sym typeface="Symbol" pitchFamily="18" charset="2"/>
              </a:rPr>
              <a:t>u 5-10% populací jednodomých rostlin </a:t>
            </a:r>
            <a:br>
              <a:rPr lang="cs-CZ" sz="1800" b="0">
                <a:sym typeface="Symbol" pitchFamily="18" charset="2"/>
              </a:rPr>
            </a:br>
            <a:r>
              <a:rPr lang="cs-CZ" sz="1800" b="0">
                <a:sym typeface="Symbol" pitchFamily="18" charset="2"/>
              </a:rPr>
              <a:t>  smíšené populace se sterilními samčími rostlinami</a:t>
            </a:r>
          </a:p>
          <a:p>
            <a:pPr>
              <a:spcAft>
                <a:spcPts val="600"/>
              </a:spcAft>
            </a:pPr>
            <a:r>
              <a:rPr lang="cs-CZ" sz="1800" b="0">
                <a:sym typeface="Symbol" pitchFamily="18" charset="2"/>
              </a:rPr>
              <a:t>tato sterilita způsobena mutantním mitochondriálním</a:t>
            </a:r>
            <a:br>
              <a:rPr lang="cs-CZ" sz="1800" b="0">
                <a:sym typeface="Symbol" pitchFamily="18" charset="2"/>
              </a:rPr>
            </a:br>
            <a:r>
              <a:rPr lang="cs-CZ" sz="1800" b="0">
                <a:sym typeface="Symbol" pitchFamily="18" charset="2"/>
              </a:rPr>
              <a:t>  genomem</a:t>
            </a:r>
          </a:p>
          <a:p>
            <a:pPr>
              <a:spcAft>
                <a:spcPts val="600"/>
              </a:spcAft>
            </a:pPr>
            <a:r>
              <a:rPr lang="cs-CZ" sz="1800" b="0">
                <a:sym typeface="Symbol" pitchFamily="18" charset="2"/>
              </a:rPr>
              <a:t>výhoda pokud rostliny se sterilním samčím pohlavím investují zdroje </a:t>
            </a:r>
            <a:br>
              <a:rPr lang="cs-CZ" sz="1800" b="0">
                <a:sym typeface="Symbol" pitchFamily="18" charset="2"/>
              </a:rPr>
            </a:br>
            <a:r>
              <a:rPr lang="cs-CZ" sz="1800" b="0">
                <a:sym typeface="Symbol" pitchFamily="18" charset="2"/>
              </a:rPr>
              <a:t>  místo do pylu pouze do semen  přenos většího počtu mitochondrií</a:t>
            </a:r>
            <a:endParaRPr lang="cs-CZ" sz="2000" b="0">
              <a:solidFill>
                <a:srgbClr val="E60000"/>
              </a:solidFill>
              <a:sym typeface="Symbol" pitchFamily="18" charset="2"/>
            </a:endParaRPr>
          </a:p>
        </p:txBody>
      </p:sp>
      <p:pic>
        <p:nvPicPr>
          <p:cNvPr id="24580" name="Picture 19" descr="chromosome%20X%20et%20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8625" y="2841625"/>
            <a:ext cx="198120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41"/>
          <p:cNvSpPr>
            <a:spLocks noChangeArrowheads="1"/>
          </p:cNvSpPr>
          <p:nvPr/>
        </p:nvSpPr>
        <p:spPr bwMode="auto">
          <a:xfrm>
            <a:off x="690563" y="923925"/>
            <a:ext cx="944562" cy="354013"/>
          </a:xfrm>
          <a:prstGeom prst="wedgeRectCallout">
            <a:avLst>
              <a:gd name="adj1" fmla="val 98069"/>
              <a:gd name="adj2" fmla="val 133856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/>
              <a:t>samec</a:t>
            </a:r>
            <a:endParaRPr lang="cs-CZ" sz="1600" b="0">
              <a:sym typeface="Symbol" pitchFamily="18" charset="2"/>
            </a:endParaRPr>
          </a:p>
        </p:txBody>
      </p:sp>
      <p:sp>
        <p:nvSpPr>
          <p:cNvPr id="25603" name="AutoShape 42"/>
          <p:cNvSpPr>
            <a:spLocks noChangeArrowheads="1"/>
          </p:cNvSpPr>
          <p:nvPr/>
        </p:nvSpPr>
        <p:spPr bwMode="auto">
          <a:xfrm>
            <a:off x="4011613" y="787400"/>
            <a:ext cx="944562" cy="354013"/>
          </a:xfrm>
          <a:prstGeom prst="wedgeRectCallout">
            <a:avLst>
              <a:gd name="adj1" fmla="val -114370"/>
              <a:gd name="adj2" fmla="val 183185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/>
              <a:t>samice</a:t>
            </a:r>
            <a:endParaRPr lang="cs-CZ" sz="1600" b="0">
              <a:sym typeface="Symbol" pitchFamily="18" charset="2"/>
            </a:endParaRPr>
          </a:p>
        </p:txBody>
      </p:sp>
      <p:sp>
        <p:nvSpPr>
          <p:cNvPr id="25604" name="AutoShape 43"/>
          <p:cNvSpPr>
            <a:spLocks noChangeArrowheads="1"/>
          </p:cNvSpPr>
          <p:nvPr/>
        </p:nvSpPr>
        <p:spPr bwMode="auto">
          <a:xfrm>
            <a:off x="461963" y="4448175"/>
            <a:ext cx="3192462" cy="1147763"/>
          </a:xfrm>
          <a:prstGeom prst="wedgeRectCallout">
            <a:avLst>
              <a:gd name="adj1" fmla="val 11708"/>
              <a:gd name="adj2" fmla="val -86931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cs-CZ" sz="1800" b="0"/>
              <a:t>jestliže má matka 1 syna a 1 dceru, počet kopií její mtDNA zůstává stále stejný</a:t>
            </a:r>
          </a:p>
        </p:txBody>
      </p:sp>
      <p:sp>
        <p:nvSpPr>
          <p:cNvPr id="25605" name="Oval 45"/>
          <p:cNvSpPr>
            <a:spLocks noChangeAspect="1" noChangeArrowheads="1"/>
          </p:cNvSpPr>
          <p:nvPr/>
        </p:nvSpPr>
        <p:spPr bwMode="auto">
          <a:xfrm>
            <a:off x="2070100" y="1476375"/>
            <a:ext cx="508000" cy="509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Oval 46"/>
          <p:cNvSpPr>
            <a:spLocks noChangeAspect="1" noChangeArrowheads="1"/>
          </p:cNvSpPr>
          <p:nvPr/>
        </p:nvSpPr>
        <p:spPr bwMode="auto">
          <a:xfrm>
            <a:off x="2298700" y="1730375"/>
            <a:ext cx="179388" cy="179388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Oval 47"/>
          <p:cNvSpPr>
            <a:spLocks noChangeAspect="1" noChangeArrowheads="1"/>
          </p:cNvSpPr>
          <p:nvPr/>
        </p:nvSpPr>
        <p:spPr bwMode="auto">
          <a:xfrm>
            <a:off x="2925763" y="1476375"/>
            <a:ext cx="509587" cy="509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Oval 48"/>
          <p:cNvSpPr>
            <a:spLocks noChangeAspect="1" noChangeArrowheads="1"/>
          </p:cNvSpPr>
          <p:nvPr/>
        </p:nvSpPr>
        <p:spPr bwMode="auto">
          <a:xfrm>
            <a:off x="3154363" y="1730375"/>
            <a:ext cx="179387" cy="179388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Text Box 49"/>
          <p:cNvSpPr txBox="1">
            <a:spLocks noChangeAspect="1" noChangeArrowheads="1"/>
          </p:cNvSpPr>
          <p:nvPr/>
        </p:nvSpPr>
        <p:spPr bwMode="auto">
          <a:xfrm>
            <a:off x="2554288" y="1425575"/>
            <a:ext cx="379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>
                <a:sym typeface="Symbol" pitchFamily="18" charset="2"/>
              </a:rPr>
              <a:t></a:t>
            </a:r>
          </a:p>
        </p:txBody>
      </p:sp>
      <p:sp>
        <p:nvSpPr>
          <p:cNvPr id="25610" name="Oval 50"/>
          <p:cNvSpPr>
            <a:spLocks noChangeAspect="1" noChangeArrowheads="1"/>
          </p:cNvSpPr>
          <p:nvPr/>
        </p:nvSpPr>
        <p:spPr bwMode="auto">
          <a:xfrm>
            <a:off x="1246188" y="2459038"/>
            <a:ext cx="508000" cy="5095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Oval 51"/>
          <p:cNvSpPr>
            <a:spLocks noChangeAspect="1" noChangeArrowheads="1"/>
          </p:cNvSpPr>
          <p:nvPr/>
        </p:nvSpPr>
        <p:spPr bwMode="auto">
          <a:xfrm>
            <a:off x="1474788" y="2713038"/>
            <a:ext cx="179387" cy="179387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Oval 52"/>
          <p:cNvSpPr>
            <a:spLocks noChangeAspect="1" noChangeArrowheads="1"/>
          </p:cNvSpPr>
          <p:nvPr/>
        </p:nvSpPr>
        <p:spPr bwMode="auto">
          <a:xfrm>
            <a:off x="2101850" y="2459038"/>
            <a:ext cx="509588" cy="5095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Oval 53"/>
          <p:cNvSpPr>
            <a:spLocks noChangeAspect="1" noChangeArrowheads="1"/>
          </p:cNvSpPr>
          <p:nvPr/>
        </p:nvSpPr>
        <p:spPr bwMode="auto">
          <a:xfrm>
            <a:off x="2332038" y="2713038"/>
            <a:ext cx="177800" cy="179387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Text Box 54"/>
          <p:cNvSpPr txBox="1">
            <a:spLocks noChangeAspect="1" noChangeArrowheads="1"/>
          </p:cNvSpPr>
          <p:nvPr/>
        </p:nvSpPr>
        <p:spPr bwMode="auto">
          <a:xfrm>
            <a:off x="1730375" y="2406650"/>
            <a:ext cx="379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>
                <a:sym typeface="Symbol" pitchFamily="18" charset="2"/>
              </a:rPr>
              <a:t></a:t>
            </a:r>
          </a:p>
        </p:txBody>
      </p:sp>
      <p:sp>
        <p:nvSpPr>
          <p:cNvPr id="25615" name="Oval 55"/>
          <p:cNvSpPr>
            <a:spLocks noChangeAspect="1" noChangeArrowheads="1"/>
          </p:cNvSpPr>
          <p:nvPr/>
        </p:nvSpPr>
        <p:spPr bwMode="auto">
          <a:xfrm>
            <a:off x="2951163" y="2459038"/>
            <a:ext cx="509587" cy="5095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Oval 56"/>
          <p:cNvSpPr>
            <a:spLocks noChangeAspect="1" noChangeArrowheads="1"/>
          </p:cNvSpPr>
          <p:nvPr/>
        </p:nvSpPr>
        <p:spPr bwMode="auto">
          <a:xfrm>
            <a:off x="3179763" y="2713038"/>
            <a:ext cx="179387" cy="179387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Oval 57"/>
          <p:cNvSpPr>
            <a:spLocks noChangeAspect="1" noChangeArrowheads="1"/>
          </p:cNvSpPr>
          <p:nvPr/>
        </p:nvSpPr>
        <p:spPr bwMode="auto">
          <a:xfrm>
            <a:off x="3808413" y="2459038"/>
            <a:ext cx="508000" cy="5095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Oval 58"/>
          <p:cNvSpPr>
            <a:spLocks noChangeAspect="1" noChangeArrowheads="1"/>
          </p:cNvSpPr>
          <p:nvPr/>
        </p:nvSpPr>
        <p:spPr bwMode="auto">
          <a:xfrm>
            <a:off x="4037013" y="2713038"/>
            <a:ext cx="177800" cy="179387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Text Box 59"/>
          <p:cNvSpPr txBox="1">
            <a:spLocks noChangeAspect="1" noChangeArrowheads="1"/>
          </p:cNvSpPr>
          <p:nvPr/>
        </p:nvSpPr>
        <p:spPr bwMode="auto">
          <a:xfrm>
            <a:off x="3435350" y="2406650"/>
            <a:ext cx="379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>
                <a:sym typeface="Symbol" pitchFamily="18" charset="2"/>
              </a:rPr>
              <a:t></a:t>
            </a:r>
          </a:p>
        </p:txBody>
      </p:sp>
      <p:sp>
        <p:nvSpPr>
          <p:cNvPr id="25620" name="Oval 60"/>
          <p:cNvSpPr>
            <a:spLocks noChangeAspect="1" noChangeArrowheads="1"/>
          </p:cNvSpPr>
          <p:nvPr/>
        </p:nvSpPr>
        <p:spPr bwMode="auto">
          <a:xfrm>
            <a:off x="1246188" y="3482975"/>
            <a:ext cx="508000" cy="5111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Oval 61"/>
          <p:cNvSpPr>
            <a:spLocks noChangeAspect="1" noChangeArrowheads="1"/>
          </p:cNvSpPr>
          <p:nvPr/>
        </p:nvSpPr>
        <p:spPr bwMode="auto">
          <a:xfrm>
            <a:off x="1474788" y="3738563"/>
            <a:ext cx="179387" cy="179387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Oval 62"/>
          <p:cNvSpPr>
            <a:spLocks noChangeAspect="1" noChangeArrowheads="1"/>
          </p:cNvSpPr>
          <p:nvPr/>
        </p:nvSpPr>
        <p:spPr bwMode="auto">
          <a:xfrm>
            <a:off x="2101850" y="3482975"/>
            <a:ext cx="509588" cy="5111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3" name="Oval 63"/>
          <p:cNvSpPr>
            <a:spLocks noChangeAspect="1" noChangeArrowheads="1"/>
          </p:cNvSpPr>
          <p:nvPr/>
        </p:nvSpPr>
        <p:spPr bwMode="auto">
          <a:xfrm>
            <a:off x="2332038" y="3738563"/>
            <a:ext cx="177800" cy="179387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Text Box 64"/>
          <p:cNvSpPr txBox="1">
            <a:spLocks noChangeAspect="1" noChangeArrowheads="1"/>
          </p:cNvSpPr>
          <p:nvPr/>
        </p:nvSpPr>
        <p:spPr bwMode="auto">
          <a:xfrm>
            <a:off x="1730375" y="3432175"/>
            <a:ext cx="379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>
                <a:sym typeface="Symbol" pitchFamily="18" charset="2"/>
              </a:rPr>
              <a:t></a:t>
            </a:r>
          </a:p>
        </p:txBody>
      </p:sp>
      <p:sp>
        <p:nvSpPr>
          <p:cNvPr id="25625" name="Oval 65"/>
          <p:cNvSpPr>
            <a:spLocks noChangeAspect="1" noChangeArrowheads="1"/>
          </p:cNvSpPr>
          <p:nvPr/>
        </p:nvSpPr>
        <p:spPr bwMode="auto">
          <a:xfrm>
            <a:off x="2951163" y="3482975"/>
            <a:ext cx="509587" cy="5111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Oval 66"/>
          <p:cNvSpPr>
            <a:spLocks noChangeAspect="1" noChangeArrowheads="1"/>
          </p:cNvSpPr>
          <p:nvPr/>
        </p:nvSpPr>
        <p:spPr bwMode="auto">
          <a:xfrm>
            <a:off x="3179763" y="3738563"/>
            <a:ext cx="179387" cy="179387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Oval 67"/>
          <p:cNvSpPr>
            <a:spLocks noChangeAspect="1" noChangeArrowheads="1"/>
          </p:cNvSpPr>
          <p:nvPr/>
        </p:nvSpPr>
        <p:spPr bwMode="auto">
          <a:xfrm>
            <a:off x="3808413" y="3482975"/>
            <a:ext cx="508000" cy="5111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Oval 68"/>
          <p:cNvSpPr>
            <a:spLocks noChangeAspect="1" noChangeArrowheads="1"/>
          </p:cNvSpPr>
          <p:nvPr/>
        </p:nvSpPr>
        <p:spPr bwMode="auto">
          <a:xfrm>
            <a:off x="4037013" y="3738563"/>
            <a:ext cx="177800" cy="179387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Text Box 69"/>
          <p:cNvSpPr txBox="1">
            <a:spLocks noChangeAspect="1" noChangeArrowheads="1"/>
          </p:cNvSpPr>
          <p:nvPr/>
        </p:nvSpPr>
        <p:spPr bwMode="auto">
          <a:xfrm>
            <a:off x="3435350" y="3433763"/>
            <a:ext cx="379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>
                <a:sym typeface="Symbol" pitchFamily="18" charset="2"/>
              </a:rPr>
              <a:t></a:t>
            </a:r>
          </a:p>
        </p:txBody>
      </p:sp>
      <p:sp>
        <p:nvSpPr>
          <p:cNvPr id="25630" name="Line 70"/>
          <p:cNvSpPr>
            <a:spLocks noChangeAspect="1" noChangeShapeType="1"/>
          </p:cNvSpPr>
          <p:nvPr/>
        </p:nvSpPr>
        <p:spPr bwMode="auto">
          <a:xfrm>
            <a:off x="3186113" y="2070100"/>
            <a:ext cx="0" cy="347663"/>
          </a:xfrm>
          <a:prstGeom prst="line">
            <a:avLst/>
          </a:prstGeom>
          <a:noFill/>
          <a:ln w="38100">
            <a:solidFill>
              <a:srgbClr val="E6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631" name="Line 71"/>
          <p:cNvSpPr>
            <a:spLocks noChangeAspect="1" noChangeShapeType="1"/>
          </p:cNvSpPr>
          <p:nvPr/>
        </p:nvSpPr>
        <p:spPr bwMode="auto">
          <a:xfrm flipH="1">
            <a:off x="2451100" y="2070100"/>
            <a:ext cx="498475" cy="354013"/>
          </a:xfrm>
          <a:prstGeom prst="line">
            <a:avLst/>
          </a:prstGeom>
          <a:noFill/>
          <a:ln w="38100">
            <a:solidFill>
              <a:srgbClr val="E6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632" name="Line 72"/>
          <p:cNvSpPr>
            <a:spLocks noChangeAspect="1" noChangeShapeType="1"/>
          </p:cNvSpPr>
          <p:nvPr/>
        </p:nvSpPr>
        <p:spPr bwMode="auto">
          <a:xfrm>
            <a:off x="2355850" y="3044825"/>
            <a:ext cx="0" cy="347663"/>
          </a:xfrm>
          <a:prstGeom prst="line">
            <a:avLst/>
          </a:prstGeom>
          <a:noFill/>
          <a:ln w="38100">
            <a:solidFill>
              <a:srgbClr val="E6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633" name="Line 73"/>
          <p:cNvSpPr>
            <a:spLocks noChangeAspect="1" noChangeShapeType="1"/>
          </p:cNvSpPr>
          <p:nvPr/>
        </p:nvSpPr>
        <p:spPr bwMode="auto">
          <a:xfrm flipH="1">
            <a:off x="1620838" y="3044825"/>
            <a:ext cx="498475" cy="355600"/>
          </a:xfrm>
          <a:prstGeom prst="line">
            <a:avLst/>
          </a:prstGeom>
          <a:noFill/>
          <a:ln w="38100">
            <a:solidFill>
              <a:srgbClr val="E6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grpSp>
        <p:nvGrpSpPr>
          <p:cNvPr id="25634" name="Group 74"/>
          <p:cNvGrpSpPr>
            <a:grpSpLocks noChangeAspect="1"/>
          </p:cNvGrpSpPr>
          <p:nvPr/>
        </p:nvGrpSpPr>
        <p:grpSpPr bwMode="auto">
          <a:xfrm>
            <a:off x="3325813" y="3044825"/>
            <a:ext cx="735012" cy="355600"/>
            <a:chOff x="3072" y="1931"/>
            <a:chExt cx="588" cy="284"/>
          </a:xfrm>
        </p:grpSpPr>
        <p:sp>
          <p:nvSpPr>
            <p:cNvPr id="25671" name="Line 75"/>
            <p:cNvSpPr>
              <a:spLocks noChangeAspect="1" noChangeShapeType="1"/>
            </p:cNvSpPr>
            <p:nvPr/>
          </p:nvSpPr>
          <p:spPr bwMode="auto">
            <a:xfrm>
              <a:off x="3660" y="1931"/>
              <a:ext cx="0" cy="2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672" name="Line 76"/>
            <p:cNvSpPr>
              <a:spLocks noChangeAspect="1" noChangeShapeType="1"/>
            </p:cNvSpPr>
            <p:nvPr/>
          </p:nvSpPr>
          <p:spPr bwMode="auto">
            <a:xfrm flipH="1">
              <a:off x="3072" y="1931"/>
              <a:ext cx="399" cy="2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5378450" y="1425575"/>
            <a:ext cx="3216275" cy="4364038"/>
            <a:chOff x="3388" y="898"/>
            <a:chExt cx="2026" cy="2749"/>
          </a:xfrm>
        </p:grpSpPr>
        <p:sp>
          <p:nvSpPr>
            <p:cNvPr id="25638" name="Oval 5"/>
            <p:cNvSpPr>
              <a:spLocks noChangeAspect="1" noChangeArrowheads="1"/>
            </p:cNvSpPr>
            <p:nvPr/>
          </p:nvSpPr>
          <p:spPr bwMode="auto">
            <a:xfrm>
              <a:off x="3907" y="930"/>
              <a:ext cx="320" cy="32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9" name="Oval 7"/>
            <p:cNvSpPr>
              <a:spLocks noChangeAspect="1" noChangeArrowheads="1"/>
            </p:cNvSpPr>
            <p:nvPr/>
          </p:nvSpPr>
          <p:spPr bwMode="auto">
            <a:xfrm>
              <a:off x="4051" y="1090"/>
              <a:ext cx="113" cy="113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0" name="Oval 8"/>
            <p:cNvSpPr>
              <a:spLocks noChangeAspect="1" noChangeArrowheads="1"/>
            </p:cNvSpPr>
            <p:nvPr/>
          </p:nvSpPr>
          <p:spPr bwMode="auto">
            <a:xfrm>
              <a:off x="4446" y="930"/>
              <a:ext cx="321" cy="32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CC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1" name="Oval 9"/>
            <p:cNvSpPr>
              <a:spLocks noChangeAspect="1" noChangeArrowheads="1"/>
            </p:cNvSpPr>
            <p:nvPr/>
          </p:nvSpPr>
          <p:spPr bwMode="auto">
            <a:xfrm>
              <a:off x="4590" y="1090"/>
              <a:ext cx="113" cy="113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2" name="Text Box 10"/>
            <p:cNvSpPr txBox="1">
              <a:spLocks noChangeAspect="1" noChangeArrowheads="1"/>
            </p:cNvSpPr>
            <p:nvPr/>
          </p:nvSpPr>
          <p:spPr bwMode="auto">
            <a:xfrm>
              <a:off x="4212" y="898"/>
              <a:ext cx="23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800">
                  <a:sym typeface="Symbol" pitchFamily="18" charset="2"/>
                </a:rPr>
                <a:t></a:t>
              </a:r>
            </a:p>
          </p:txBody>
        </p:sp>
        <p:sp>
          <p:nvSpPr>
            <p:cNvPr id="25643" name="Oval 11"/>
            <p:cNvSpPr>
              <a:spLocks noChangeAspect="1" noChangeArrowheads="1"/>
            </p:cNvSpPr>
            <p:nvPr/>
          </p:nvSpPr>
          <p:spPr bwMode="auto">
            <a:xfrm>
              <a:off x="3388" y="1549"/>
              <a:ext cx="320" cy="32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4" name="Oval 12"/>
            <p:cNvSpPr>
              <a:spLocks noChangeAspect="1" noChangeArrowheads="1"/>
            </p:cNvSpPr>
            <p:nvPr/>
          </p:nvSpPr>
          <p:spPr bwMode="auto">
            <a:xfrm>
              <a:off x="3532" y="1709"/>
              <a:ext cx="113" cy="113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5" name="Oval 13"/>
            <p:cNvSpPr>
              <a:spLocks noChangeAspect="1" noChangeArrowheads="1"/>
            </p:cNvSpPr>
            <p:nvPr/>
          </p:nvSpPr>
          <p:spPr bwMode="auto">
            <a:xfrm>
              <a:off x="3927" y="1549"/>
              <a:ext cx="321" cy="32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CC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6" name="Oval 14"/>
            <p:cNvSpPr>
              <a:spLocks noChangeAspect="1" noChangeArrowheads="1"/>
            </p:cNvSpPr>
            <p:nvPr/>
          </p:nvSpPr>
          <p:spPr bwMode="auto">
            <a:xfrm>
              <a:off x="4072" y="1709"/>
              <a:ext cx="112" cy="113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7" name="Text Box 15"/>
            <p:cNvSpPr txBox="1">
              <a:spLocks noChangeAspect="1" noChangeArrowheads="1"/>
            </p:cNvSpPr>
            <p:nvPr/>
          </p:nvSpPr>
          <p:spPr bwMode="auto">
            <a:xfrm>
              <a:off x="3693" y="1516"/>
              <a:ext cx="23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800">
                  <a:sym typeface="Symbol" pitchFamily="18" charset="2"/>
                </a:rPr>
                <a:t></a:t>
              </a:r>
            </a:p>
          </p:txBody>
        </p:sp>
        <p:sp>
          <p:nvSpPr>
            <p:cNvPr id="25648" name="Oval 16"/>
            <p:cNvSpPr>
              <a:spLocks noChangeAspect="1" noChangeArrowheads="1"/>
            </p:cNvSpPr>
            <p:nvPr/>
          </p:nvSpPr>
          <p:spPr bwMode="auto">
            <a:xfrm>
              <a:off x="4462" y="1549"/>
              <a:ext cx="321" cy="32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CC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9" name="Oval 17"/>
            <p:cNvSpPr>
              <a:spLocks noChangeAspect="1" noChangeArrowheads="1"/>
            </p:cNvSpPr>
            <p:nvPr/>
          </p:nvSpPr>
          <p:spPr bwMode="auto">
            <a:xfrm>
              <a:off x="4606" y="1709"/>
              <a:ext cx="113" cy="113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0" name="Oval 18"/>
            <p:cNvSpPr>
              <a:spLocks noChangeAspect="1" noChangeArrowheads="1"/>
            </p:cNvSpPr>
            <p:nvPr/>
          </p:nvSpPr>
          <p:spPr bwMode="auto">
            <a:xfrm>
              <a:off x="5002" y="1549"/>
              <a:ext cx="320" cy="32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1" name="Oval 19"/>
            <p:cNvSpPr>
              <a:spLocks noChangeAspect="1" noChangeArrowheads="1"/>
            </p:cNvSpPr>
            <p:nvPr/>
          </p:nvSpPr>
          <p:spPr bwMode="auto">
            <a:xfrm>
              <a:off x="5146" y="1709"/>
              <a:ext cx="112" cy="113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2" name="Text Box 20"/>
            <p:cNvSpPr txBox="1">
              <a:spLocks noChangeAspect="1" noChangeArrowheads="1"/>
            </p:cNvSpPr>
            <p:nvPr/>
          </p:nvSpPr>
          <p:spPr bwMode="auto">
            <a:xfrm>
              <a:off x="4767" y="1516"/>
              <a:ext cx="23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800">
                  <a:sym typeface="Symbol" pitchFamily="18" charset="2"/>
                </a:rPr>
                <a:t></a:t>
              </a:r>
            </a:p>
          </p:txBody>
        </p:sp>
        <p:sp>
          <p:nvSpPr>
            <p:cNvPr id="25653" name="Oval 21"/>
            <p:cNvSpPr>
              <a:spLocks noChangeAspect="1" noChangeArrowheads="1"/>
            </p:cNvSpPr>
            <p:nvPr/>
          </p:nvSpPr>
          <p:spPr bwMode="auto">
            <a:xfrm>
              <a:off x="3388" y="2194"/>
              <a:ext cx="320" cy="32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CC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4" name="Oval 22"/>
            <p:cNvSpPr>
              <a:spLocks noChangeAspect="1" noChangeArrowheads="1"/>
            </p:cNvSpPr>
            <p:nvPr/>
          </p:nvSpPr>
          <p:spPr bwMode="auto">
            <a:xfrm>
              <a:off x="3532" y="2355"/>
              <a:ext cx="113" cy="113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5" name="Oval 23"/>
            <p:cNvSpPr>
              <a:spLocks noChangeAspect="1" noChangeArrowheads="1"/>
            </p:cNvSpPr>
            <p:nvPr/>
          </p:nvSpPr>
          <p:spPr bwMode="auto">
            <a:xfrm>
              <a:off x="3927" y="2194"/>
              <a:ext cx="321" cy="32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CC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6" name="Oval 24"/>
            <p:cNvSpPr>
              <a:spLocks noChangeAspect="1" noChangeArrowheads="1"/>
            </p:cNvSpPr>
            <p:nvPr/>
          </p:nvSpPr>
          <p:spPr bwMode="auto">
            <a:xfrm>
              <a:off x="4072" y="2355"/>
              <a:ext cx="112" cy="113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7" name="Text Box 25"/>
            <p:cNvSpPr txBox="1">
              <a:spLocks noChangeAspect="1" noChangeArrowheads="1"/>
            </p:cNvSpPr>
            <p:nvPr/>
          </p:nvSpPr>
          <p:spPr bwMode="auto">
            <a:xfrm>
              <a:off x="3693" y="2162"/>
              <a:ext cx="23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800">
                  <a:sym typeface="Symbol" pitchFamily="18" charset="2"/>
                </a:rPr>
                <a:t></a:t>
              </a:r>
            </a:p>
          </p:txBody>
        </p:sp>
        <p:sp>
          <p:nvSpPr>
            <p:cNvPr id="25658" name="Oval 26"/>
            <p:cNvSpPr>
              <a:spLocks noChangeAspect="1" noChangeArrowheads="1"/>
            </p:cNvSpPr>
            <p:nvPr/>
          </p:nvSpPr>
          <p:spPr bwMode="auto">
            <a:xfrm>
              <a:off x="4462" y="2194"/>
              <a:ext cx="321" cy="32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CC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9" name="Oval 27"/>
            <p:cNvSpPr>
              <a:spLocks noChangeAspect="1" noChangeArrowheads="1"/>
            </p:cNvSpPr>
            <p:nvPr/>
          </p:nvSpPr>
          <p:spPr bwMode="auto">
            <a:xfrm>
              <a:off x="4606" y="2355"/>
              <a:ext cx="113" cy="113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0" name="Oval 28"/>
            <p:cNvSpPr>
              <a:spLocks noChangeAspect="1" noChangeArrowheads="1"/>
            </p:cNvSpPr>
            <p:nvPr/>
          </p:nvSpPr>
          <p:spPr bwMode="auto">
            <a:xfrm>
              <a:off x="5002" y="2194"/>
              <a:ext cx="320" cy="32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CC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1" name="Oval 29"/>
            <p:cNvSpPr>
              <a:spLocks noChangeAspect="1" noChangeArrowheads="1"/>
            </p:cNvSpPr>
            <p:nvPr/>
          </p:nvSpPr>
          <p:spPr bwMode="auto">
            <a:xfrm>
              <a:off x="5146" y="2355"/>
              <a:ext cx="112" cy="113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2" name="Text Box 30"/>
            <p:cNvSpPr txBox="1">
              <a:spLocks noChangeAspect="1" noChangeArrowheads="1"/>
            </p:cNvSpPr>
            <p:nvPr/>
          </p:nvSpPr>
          <p:spPr bwMode="auto">
            <a:xfrm>
              <a:off x="4767" y="2163"/>
              <a:ext cx="23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800">
                  <a:sym typeface="Symbol" pitchFamily="18" charset="2"/>
                </a:rPr>
                <a:t></a:t>
              </a:r>
            </a:p>
          </p:txBody>
        </p:sp>
        <p:sp>
          <p:nvSpPr>
            <p:cNvPr id="25663" name="Line 31"/>
            <p:cNvSpPr>
              <a:spLocks noChangeAspect="1" noChangeShapeType="1"/>
            </p:cNvSpPr>
            <p:nvPr/>
          </p:nvSpPr>
          <p:spPr bwMode="auto">
            <a:xfrm>
              <a:off x="4610" y="1304"/>
              <a:ext cx="0" cy="219"/>
            </a:xfrm>
            <a:prstGeom prst="line">
              <a:avLst/>
            </a:prstGeom>
            <a:noFill/>
            <a:ln w="38100">
              <a:solidFill>
                <a:srgbClr val="E6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664" name="Line 32"/>
            <p:cNvSpPr>
              <a:spLocks noChangeAspect="1" noChangeShapeType="1"/>
            </p:cNvSpPr>
            <p:nvPr/>
          </p:nvSpPr>
          <p:spPr bwMode="auto">
            <a:xfrm flipH="1">
              <a:off x="4147" y="1304"/>
              <a:ext cx="314" cy="223"/>
            </a:xfrm>
            <a:prstGeom prst="line">
              <a:avLst/>
            </a:prstGeom>
            <a:noFill/>
            <a:ln w="38100">
              <a:solidFill>
                <a:srgbClr val="E6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665" name="Line 33"/>
            <p:cNvSpPr>
              <a:spLocks noChangeAspect="1" noChangeShapeType="1"/>
            </p:cNvSpPr>
            <p:nvPr/>
          </p:nvSpPr>
          <p:spPr bwMode="auto">
            <a:xfrm>
              <a:off x="4087" y="1918"/>
              <a:ext cx="0" cy="219"/>
            </a:xfrm>
            <a:prstGeom prst="line">
              <a:avLst/>
            </a:prstGeom>
            <a:noFill/>
            <a:ln w="38100">
              <a:solidFill>
                <a:srgbClr val="E6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666" name="Line 34"/>
            <p:cNvSpPr>
              <a:spLocks noChangeAspect="1" noChangeShapeType="1"/>
            </p:cNvSpPr>
            <p:nvPr/>
          </p:nvSpPr>
          <p:spPr bwMode="auto">
            <a:xfrm flipH="1">
              <a:off x="3624" y="1918"/>
              <a:ext cx="314" cy="224"/>
            </a:xfrm>
            <a:prstGeom prst="line">
              <a:avLst/>
            </a:prstGeom>
            <a:noFill/>
            <a:ln w="38100">
              <a:solidFill>
                <a:srgbClr val="E6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25667" name="Group 38"/>
            <p:cNvGrpSpPr>
              <a:grpSpLocks noChangeAspect="1"/>
            </p:cNvGrpSpPr>
            <p:nvPr/>
          </p:nvGrpSpPr>
          <p:grpSpPr bwMode="auto">
            <a:xfrm flipH="1">
              <a:off x="4623" y="1918"/>
              <a:ext cx="463" cy="224"/>
              <a:chOff x="3072" y="1931"/>
              <a:chExt cx="588" cy="284"/>
            </a:xfrm>
          </p:grpSpPr>
          <p:sp>
            <p:nvSpPr>
              <p:cNvPr id="25669" name="Line 35"/>
              <p:cNvSpPr>
                <a:spLocks noChangeAspect="1" noChangeShapeType="1"/>
              </p:cNvSpPr>
              <p:nvPr/>
            </p:nvSpPr>
            <p:spPr bwMode="auto">
              <a:xfrm>
                <a:off x="3660" y="1931"/>
                <a:ext cx="0" cy="278"/>
              </a:xfrm>
              <a:prstGeom prst="line">
                <a:avLst/>
              </a:prstGeom>
              <a:noFill/>
              <a:ln w="38100">
                <a:solidFill>
                  <a:srgbClr val="E6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70" name="Line 36"/>
              <p:cNvSpPr>
                <a:spLocks noChangeAspect="1" noChangeShapeType="1"/>
              </p:cNvSpPr>
              <p:nvPr/>
            </p:nvSpPr>
            <p:spPr bwMode="auto">
              <a:xfrm flipH="1">
                <a:off x="3072" y="1931"/>
                <a:ext cx="399" cy="284"/>
              </a:xfrm>
              <a:prstGeom prst="line">
                <a:avLst/>
              </a:prstGeom>
              <a:noFill/>
              <a:ln w="38100">
                <a:solidFill>
                  <a:srgbClr val="E6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5668" name="AutoShape 77"/>
            <p:cNvSpPr>
              <a:spLocks noChangeArrowheads="1"/>
            </p:cNvSpPr>
            <p:nvPr/>
          </p:nvSpPr>
          <p:spPr bwMode="auto">
            <a:xfrm>
              <a:off x="3450" y="2802"/>
              <a:ext cx="1964" cy="845"/>
            </a:xfrm>
            <a:prstGeom prst="wedgeRectCallout">
              <a:avLst>
                <a:gd name="adj1" fmla="val -3412"/>
                <a:gd name="adj2" fmla="val -84676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cs-CZ" sz="1800" b="0"/>
                <a:t>jestliže mtDNA způsobí, že jsou produkovány jen dcery, počet jejích kopií se v každé generaci zdvojnásobí</a:t>
              </a:r>
            </a:p>
          </p:txBody>
        </p:sp>
      </p:grpSp>
      <p:sp>
        <p:nvSpPr>
          <p:cNvPr id="25636" name="AutoShape 84"/>
          <p:cNvSpPr>
            <a:spLocks noChangeArrowheads="1"/>
          </p:cNvSpPr>
          <p:nvPr/>
        </p:nvSpPr>
        <p:spPr bwMode="auto">
          <a:xfrm>
            <a:off x="2289175" y="774700"/>
            <a:ext cx="933450" cy="354013"/>
          </a:xfrm>
          <a:prstGeom prst="wedgeRectCallout">
            <a:avLst>
              <a:gd name="adj1" fmla="val 53912"/>
              <a:gd name="adj2" fmla="val 217264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/>
              <a:t>mtDNA</a:t>
            </a:r>
            <a:endParaRPr lang="cs-CZ" sz="1600" b="0">
              <a:sym typeface="Symbol" pitchFamily="18" charset="2"/>
            </a:endParaRPr>
          </a:p>
        </p:txBody>
      </p:sp>
      <p:sp>
        <p:nvSpPr>
          <p:cNvPr id="217173" name="Text Box 85"/>
          <p:cNvSpPr txBox="1">
            <a:spLocks noChangeArrowheads="1"/>
          </p:cNvSpPr>
          <p:nvPr/>
        </p:nvSpPr>
        <p:spPr bwMode="auto">
          <a:xfrm>
            <a:off x="6450013" y="830263"/>
            <a:ext cx="862012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E60000"/>
                </a:solidFill>
              </a:rPr>
              <a:t>CMS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7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72"/>
          <p:cNvSpPr txBox="1">
            <a:spLocks noChangeArrowheads="1"/>
          </p:cNvSpPr>
          <p:nvPr/>
        </p:nvSpPr>
        <p:spPr bwMode="auto">
          <a:xfrm>
            <a:off x="468313" y="696913"/>
            <a:ext cx="5121275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800" b="0">
                <a:sym typeface="Symbol" pitchFamily="18" charset="2"/>
              </a:rPr>
              <a:t> podobný efekt vyvolává bakterie </a:t>
            </a:r>
            <a:r>
              <a:rPr lang="cs-CZ" sz="1800" b="0" i="1">
                <a:solidFill>
                  <a:srgbClr val="E60000"/>
                </a:solidFill>
                <a:sym typeface="Symbol" pitchFamily="18" charset="2"/>
              </a:rPr>
              <a:t>Wolbachia</a:t>
            </a:r>
            <a:endParaRPr lang="cs-CZ" sz="1800" b="0">
              <a:solidFill>
                <a:srgbClr val="E60000"/>
              </a:solidFill>
              <a:sym typeface="Symbol" pitchFamily="18" charset="2"/>
            </a:endParaRPr>
          </a:p>
          <a:p>
            <a:pPr>
              <a:spcAft>
                <a:spcPts val="600"/>
              </a:spcAft>
            </a:pPr>
            <a:r>
              <a:rPr lang="cs-CZ" sz="1800" b="0">
                <a:sym typeface="Symbol" pitchFamily="18" charset="2"/>
              </a:rPr>
              <a:t> buněčný parazit členovců</a:t>
            </a:r>
          </a:p>
          <a:p>
            <a:pPr>
              <a:spcAft>
                <a:spcPts val="600"/>
              </a:spcAft>
            </a:pPr>
            <a:r>
              <a:rPr lang="cs-CZ" sz="1800" b="0">
                <a:sym typeface="Symbol" pitchFamily="18" charset="2"/>
              </a:rPr>
              <a:t> zabíjí samce, v jejichž buňkách se vyskytuje</a:t>
            </a:r>
          </a:p>
          <a:p>
            <a:pPr>
              <a:spcAft>
                <a:spcPts val="600"/>
              </a:spcAft>
            </a:pPr>
            <a:r>
              <a:rPr lang="cs-CZ" sz="1800" b="0">
                <a:sym typeface="Symbol" pitchFamily="18" charset="2"/>
              </a:rPr>
              <a:t> snížení kompetice o zdroje – příbuzenský výběr</a:t>
            </a:r>
            <a:endParaRPr lang="cs-CZ" sz="2000" b="0">
              <a:solidFill>
                <a:srgbClr val="E60000"/>
              </a:solidFill>
              <a:sym typeface="Symbol" pitchFamily="18" charset="2"/>
            </a:endParaRPr>
          </a:p>
        </p:txBody>
      </p:sp>
      <p:pic>
        <p:nvPicPr>
          <p:cNvPr id="26627" name="Picture 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2025" y="892175"/>
            <a:ext cx="2908300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AutoShape 78"/>
          <p:cNvSpPr>
            <a:spLocks noChangeArrowheads="1"/>
          </p:cNvSpPr>
          <p:nvPr/>
        </p:nvSpPr>
        <p:spPr bwMode="auto">
          <a:xfrm>
            <a:off x="6346825" y="2249488"/>
            <a:ext cx="301625" cy="322262"/>
          </a:xfrm>
          <a:prstGeom prst="upArrow">
            <a:avLst>
              <a:gd name="adj1" fmla="val 50000"/>
              <a:gd name="adj2" fmla="val 2671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AutoShape 79"/>
          <p:cNvSpPr>
            <a:spLocks noChangeArrowheads="1"/>
          </p:cNvSpPr>
          <p:nvPr/>
        </p:nvSpPr>
        <p:spPr bwMode="auto">
          <a:xfrm>
            <a:off x="7024688" y="1927225"/>
            <a:ext cx="301625" cy="322263"/>
          </a:xfrm>
          <a:prstGeom prst="upArrow">
            <a:avLst>
              <a:gd name="adj1" fmla="val 50000"/>
              <a:gd name="adj2" fmla="val 26711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AutoShape 80"/>
          <p:cNvSpPr>
            <a:spLocks noChangeArrowheads="1"/>
          </p:cNvSpPr>
          <p:nvPr/>
        </p:nvSpPr>
        <p:spPr bwMode="auto">
          <a:xfrm>
            <a:off x="8434388" y="2132013"/>
            <a:ext cx="301625" cy="322262"/>
          </a:xfrm>
          <a:prstGeom prst="upArrow">
            <a:avLst>
              <a:gd name="adj1" fmla="val 50000"/>
              <a:gd name="adj2" fmla="val 2671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218" name="Text Box 82"/>
          <p:cNvSpPr txBox="1">
            <a:spLocks noChangeArrowheads="1"/>
          </p:cNvSpPr>
          <p:nvPr/>
        </p:nvSpPr>
        <p:spPr bwMode="auto">
          <a:xfrm>
            <a:off x="468313" y="2954338"/>
            <a:ext cx="80676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b="0">
                <a:sym typeface="Symbol" pitchFamily="18" charset="2"/>
              </a:rPr>
              <a:t>kromě zabíjení samců může mít </a:t>
            </a:r>
            <a:r>
              <a:rPr lang="cs-CZ" sz="1800" b="0" i="1">
                <a:sym typeface="Symbol" pitchFamily="18" charset="2"/>
              </a:rPr>
              <a:t>Wolbachia</a:t>
            </a:r>
            <a:r>
              <a:rPr lang="cs-CZ" sz="1800" b="0">
                <a:sym typeface="Symbol" pitchFamily="18" charset="2"/>
              </a:rPr>
              <a:t> i další fenotypové projevy:</a:t>
            </a:r>
            <a:br>
              <a:rPr lang="cs-CZ" sz="1800" b="0">
                <a:sym typeface="Symbol" pitchFamily="18" charset="2"/>
              </a:rPr>
            </a:br>
            <a:endParaRPr lang="cs-CZ" sz="1800" b="0">
              <a:sym typeface="Symbol" pitchFamily="18" charset="2"/>
            </a:endParaRPr>
          </a:p>
          <a:p>
            <a:r>
              <a:rPr lang="cs-CZ" sz="1800" b="0">
                <a:solidFill>
                  <a:srgbClr val="E60000"/>
                </a:solidFill>
                <a:sym typeface="Symbol" pitchFamily="18" charset="2"/>
              </a:rPr>
              <a:t>feminizace:</a:t>
            </a:r>
            <a:r>
              <a:rPr lang="cs-CZ" sz="1800" b="0">
                <a:sym typeface="Symbol" pitchFamily="18" charset="2"/>
              </a:rPr>
              <a:t> infikovaní samci se vyvíjejí jako samice nebo neplodné </a:t>
            </a:r>
            <a:br>
              <a:rPr lang="cs-CZ" sz="1800" b="0">
                <a:sym typeface="Symbol" pitchFamily="18" charset="2"/>
              </a:rPr>
            </a:br>
            <a:r>
              <a:rPr lang="cs-CZ" sz="1800" b="0">
                <a:sym typeface="Symbol" pitchFamily="18" charset="2"/>
              </a:rPr>
              <a:t>  pseudosamice</a:t>
            </a:r>
            <a:br>
              <a:rPr lang="cs-CZ" sz="1800" b="0">
                <a:sym typeface="Symbol" pitchFamily="18" charset="2"/>
              </a:rPr>
            </a:br>
            <a:endParaRPr lang="cs-CZ" sz="1800" b="0">
              <a:sym typeface="Symbol" pitchFamily="18" charset="2"/>
            </a:endParaRPr>
          </a:p>
          <a:p>
            <a:r>
              <a:rPr lang="cs-CZ" sz="1800" b="0">
                <a:solidFill>
                  <a:srgbClr val="E60000"/>
                </a:solidFill>
                <a:sym typeface="Symbol" pitchFamily="18" charset="2"/>
              </a:rPr>
              <a:t>partenogeneze: </a:t>
            </a:r>
            <a:r>
              <a:rPr lang="cs-CZ" sz="1800" b="0">
                <a:sym typeface="Symbol" pitchFamily="18" charset="2"/>
              </a:rPr>
              <a:t>např. u vosy </a:t>
            </a:r>
            <a:r>
              <a:rPr lang="cs-CZ" sz="1800" b="0" i="1">
                <a:sym typeface="Symbol" pitchFamily="18" charset="2"/>
              </a:rPr>
              <a:t>Trichogramma</a:t>
            </a:r>
            <a:r>
              <a:rPr lang="cs-CZ" sz="1800" b="0">
                <a:sym typeface="Symbol" pitchFamily="18" charset="2"/>
              </a:rPr>
              <a:t> jsou samci vzácní (zřejmě</a:t>
            </a:r>
            <a:br>
              <a:rPr lang="cs-CZ" sz="1800" b="0">
                <a:sym typeface="Symbol" pitchFamily="18" charset="2"/>
              </a:rPr>
            </a:br>
            <a:r>
              <a:rPr lang="cs-CZ" sz="1800" b="0">
                <a:sym typeface="Symbol" pitchFamily="18" charset="2"/>
              </a:rPr>
              <a:t>  v důsledku činnosti wolbachií)  wolbachie pomáhají samicím rozmnožovat</a:t>
            </a:r>
            <a:br>
              <a:rPr lang="cs-CZ" sz="1800" b="0">
                <a:sym typeface="Symbol" pitchFamily="18" charset="2"/>
              </a:rPr>
            </a:br>
            <a:r>
              <a:rPr lang="cs-CZ" sz="1800" b="0">
                <a:sym typeface="Symbol" pitchFamily="18" charset="2"/>
              </a:rPr>
              <a:t>  se partenogeneticky, tj. bez samců</a:t>
            </a:r>
            <a:br>
              <a:rPr lang="cs-CZ" sz="1800" b="0">
                <a:sym typeface="Symbol" pitchFamily="18" charset="2"/>
              </a:rPr>
            </a:br>
            <a:endParaRPr lang="cs-CZ" sz="1800" b="0">
              <a:sym typeface="Symbol" pitchFamily="18" charset="2"/>
            </a:endParaRPr>
          </a:p>
          <a:p>
            <a:r>
              <a:rPr lang="cs-CZ" sz="1800" b="0">
                <a:solidFill>
                  <a:srgbClr val="E60000"/>
                </a:solidFill>
                <a:sym typeface="Symbol" pitchFamily="18" charset="2"/>
              </a:rPr>
              <a:t>cytoplazmatická inkompatibilita:</a:t>
            </a:r>
            <a:r>
              <a:rPr lang="cs-CZ" sz="1800" b="0">
                <a:sym typeface="Symbol" pitchFamily="18" charset="2"/>
              </a:rPr>
              <a:t> neschopnost samců s wolbachiemi</a:t>
            </a:r>
            <a:br>
              <a:rPr lang="cs-CZ" sz="1800" b="0">
                <a:sym typeface="Symbol" pitchFamily="18" charset="2"/>
              </a:rPr>
            </a:br>
            <a:r>
              <a:rPr lang="cs-CZ" sz="1800" b="0">
                <a:sym typeface="Symbol" pitchFamily="18" charset="2"/>
              </a:rPr>
              <a:t>  rozmnožit se se samicemi, které je nemají, nebo mají wolbachie jiného </a:t>
            </a:r>
            <a:br>
              <a:rPr lang="cs-CZ" sz="1800" b="0">
                <a:sym typeface="Symbol" pitchFamily="18" charset="2"/>
              </a:rPr>
            </a:br>
            <a:r>
              <a:rPr lang="cs-CZ" sz="1800" b="0">
                <a:sym typeface="Symbol" pitchFamily="18" charset="2"/>
              </a:rPr>
              <a:t>  kmene  </a:t>
            </a:r>
            <a:r>
              <a:rPr lang="cs-CZ" sz="1800" b="0">
                <a:solidFill>
                  <a:srgbClr val="E60000"/>
                </a:solidFill>
                <a:sym typeface="Symbol" pitchFamily="18" charset="2"/>
              </a:rPr>
              <a:t>reprodukční bariéra, speciace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2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911475" y="333375"/>
            <a:ext cx="3386138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E60000"/>
                </a:solidFill>
              </a:rPr>
              <a:t>Vyšší tempo replikace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82650" y="1128713"/>
            <a:ext cx="545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>
                <a:solidFill>
                  <a:srgbClr val="E60000"/>
                </a:solidFill>
              </a:rPr>
              <a:t>Transpozabilní elementy (transpozony)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0550" y="1322388"/>
            <a:ext cx="1866900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9963" y="3805238"/>
            <a:ext cx="1531937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6338" y="4800600"/>
            <a:ext cx="14414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 Box 11"/>
          <p:cNvSpPr txBox="1">
            <a:spLocks noChangeArrowheads="1"/>
          </p:cNvSpPr>
          <p:nvPr/>
        </p:nvSpPr>
        <p:spPr bwMode="auto">
          <a:xfrm>
            <a:off x="568325" y="2335213"/>
            <a:ext cx="590708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/>
              <a:t>začlenění kopií na nové místo v genomu</a:t>
            </a:r>
            <a:br>
              <a:rPr lang="cs-CZ" sz="2000" b="0"/>
            </a:br>
            <a:r>
              <a:rPr lang="cs-CZ" sz="2000" b="0"/>
              <a:t>  (</a:t>
            </a:r>
            <a:r>
              <a:rPr lang="cs-CZ" sz="2000" b="0">
                <a:solidFill>
                  <a:schemeClr val="accent2"/>
                </a:solidFill>
              </a:rPr>
              <a:t>Barbara McClintock</a:t>
            </a:r>
            <a:r>
              <a:rPr lang="cs-CZ" sz="2000" b="0"/>
              <a:t>: „skákající geny“ u kukuřice)</a:t>
            </a:r>
            <a:br>
              <a:rPr lang="cs-CZ" sz="2000" b="0"/>
            </a:br>
            <a:endParaRPr lang="cs-CZ" sz="2000" b="0"/>
          </a:p>
          <a:p>
            <a:r>
              <a:rPr lang="cs-CZ" sz="2000" b="0"/>
              <a:t>obvykle nejsou z genomu odstraňovány </a:t>
            </a:r>
            <a:br>
              <a:rPr lang="cs-CZ" sz="2000" b="0"/>
            </a:br>
            <a:r>
              <a:rPr lang="cs-CZ" sz="2000" b="0"/>
              <a:t>  </a:t>
            </a:r>
            <a:r>
              <a:rPr lang="cs-CZ" sz="2000" b="0">
                <a:sym typeface="Symbol" pitchFamily="18" charset="2"/>
              </a:rPr>
              <a:t> molekulární fosilie</a:t>
            </a:r>
            <a:br>
              <a:rPr lang="cs-CZ" sz="2000" b="0">
                <a:sym typeface="Symbol" pitchFamily="18" charset="2"/>
              </a:rPr>
            </a:br>
            <a:endParaRPr lang="cs-CZ" sz="2000" b="0">
              <a:sym typeface="Symbol" pitchFamily="18" charset="2"/>
            </a:endParaRPr>
          </a:p>
          <a:p>
            <a:r>
              <a:rPr lang="cs-CZ" sz="2000" b="0">
                <a:sym typeface="Symbol" pitchFamily="18" charset="2"/>
              </a:rPr>
              <a:t>obvykle obrovské množství</a:t>
            </a:r>
            <a:br>
              <a:rPr lang="cs-CZ" sz="2000" b="0">
                <a:sym typeface="Symbol" pitchFamily="18" charset="2"/>
              </a:rPr>
            </a:br>
            <a:r>
              <a:rPr lang="cs-CZ" sz="2000" b="0">
                <a:sym typeface="Symbol" pitchFamily="18" charset="2"/>
              </a:rPr>
              <a:t>  - člověk:  polovina genomu</a:t>
            </a:r>
            <a:br>
              <a:rPr lang="cs-CZ" sz="2000" b="0">
                <a:sym typeface="Symbol" pitchFamily="18" charset="2"/>
              </a:rPr>
            </a:br>
            <a:endParaRPr lang="cs-CZ" sz="2000" b="0">
              <a:sym typeface="Symbol" pitchFamily="18" charset="2"/>
            </a:endParaRPr>
          </a:p>
          <a:p>
            <a:r>
              <a:rPr lang="cs-CZ" sz="2000" b="0">
                <a:sym typeface="Symbol" pitchFamily="18" charset="2"/>
              </a:rPr>
              <a:t>horizontální transfer, i mezi druhy</a:t>
            </a:r>
            <a:br>
              <a:rPr lang="cs-CZ" sz="2000" b="0">
                <a:sym typeface="Symbol" pitchFamily="18" charset="2"/>
              </a:rPr>
            </a:br>
            <a:endParaRPr lang="cs-CZ" sz="2000" b="0">
              <a:sym typeface="Symbol" pitchFamily="18" charset="2"/>
            </a:endParaRPr>
          </a:p>
          <a:p>
            <a:r>
              <a:rPr lang="cs-CZ" sz="2000" b="0">
                <a:sym typeface="Symbol" pitchFamily="18" charset="2"/>
              </a:rPr>
              <a:t>v některých případech vliv na genovou regulaci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00" name="Text Box 24"/>
          <p:cNvSpPr txBox="1">
            <a:spLocks noChangeArrowheads="1"/>
          </p:cNvSpPr>
          <p:nvPr/>
        </p:nvSpPr>
        <p:spPr bwMode="auto">
          <a:xfrm>
            <a:off x="501650" y="225425"/>
            <a:ext cx="6819900" cy="651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>
                <a:solidFill>
                  <a:srgbClr val="E60000"/>
                </a:solidFill>
              </a:rPr>
              <a:t>Typy transpozonů:</a:t>
            </a:r>
          </a:p>
          <a:p>
            <a:pPr>
              <a:spcAft>
                <a:spcPts val="600"/>
              </a:spcAft>
            </a:pPr>
            <a:endParaRPr lang="cs-CZ" sz="2000">
              <a:solidFill>
                <a:srgbClr val="E60000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2000" b="0">
                <a:solidFill>
                  <a:srgbClr val="E60000"/>
                </a:solidFill>
              </a:rPr>
              <a:t>1. DNA elementy</a:t>
            </a:r>
          </a:p>
          <a:p>
            <a:pPr>
              <a:spcAft>
                <a:spcPts val="600"/>
              </a:spcAft>
            </a:pPr>
            <a:r>
              <a:rPr lang="cs-CZ" sz="1800" b="0"/>
              <a:t>„cut-and-paste“</a:t>
            </a:r>
          </a:p>
          <a:p>
            <a:pPr>
              <a:spcAft>
                <a:spcPts val="600"/>
              </a:spcAft>
            </a:pPr>
            <a:r>
              <a:rPr lang="cs-CZ" sz="1800" b="0"/>
              <a:t>enzym transpozáza</a:t>
            </a:r>
          </a:p>
          <a:p>
            <a:pPr>
              <a:spcAft>
                <a:spcPts val="600"/>
              </a:spcAft>
            </a:pPr>
            <a:r>
              <a:rPr lang="cs-CZ" sz="1800" b="0" i="1"/>
              <a:t>Ac</a:t>
            </a:r>
            <a:r>
              <a:rPr lang="cs-CZ" sz="1800" b="0"/>
              <a:t> a </a:t>
            </a:r>
            <a:r>
              <a:rPr lang="cs-CZ" sz="1800" b="0" i="1"/>
              <a:t>Ds</a:t>
            </a:r>
            <a:r>
              <a:rPr lang="cs-CZ" sz="1800" b="0"/>
              <a:t> elementy u kukuřice (B. McClintock), </a:t>
            </a:r>
            <a:br>
              <a:rPr lang="cs-CZ" sz="1800" b="0"/>
            </a:br>
            <a:r>
              <a:rPr lang="cs-CZ" sz="1800" b="0" i="1"/>
              <a:t>mariner</a:t>
            </a:r>
            <a:r>
              <a:rPr lang="cs-CZ" sz="1800" b="0"/>
              <a:t> u živočichů, </a:t>
            </a:r>
            <a:r>
              <a:rPr lang="cs-CZ" sz="1800" b="0" i="1"/>
              <a:t>P</a:t>
            </a:r>
            <a:r>
              <a:rPr lang="cs-CZ" sz="1800" b="0"/>
              <a:t> elementy u </a:t>
            </a:r>
            <a:r>
              <a:rPr lang="cs-CZ" sz="1800" b="0" i="1"/>
              <a:t>Drosophila</a:t>
            </a:r>
            <a:r>
              <a:rPr lang="cs-CZ" sz="1800" b="0"/>
              <a:t/>
            </a:r>
            <a:br>
              <a:rPr lang="cs-CZ" sz="1800" b="0"/>
            </a:br>
            <a:endParaRPr lang="cs-CZ" sz="1800" b="0"/>
          </a:p>
          <a:p>
            <a:pPr>
              <a:spcAft>
                <a:spcPts val="600"/>
              </a:spcAft>
            </a:pPr>
            <a:r>
              <a:rPr lang="cs-CZ" sz="2000" b="0">
                <a:solidFill>
                  <a:srgbClr val="E60000"/>
                </a:solidFill>
              </a:rPr>
              <a:t>2. Retroelementy</a:t>
            </a:r>
          </a:p>
          <a:p>
            <a:pPr>
              <a:spcAft>
                <a:spcPts val="600"/>
              </a:spcAft>
            </a:pPr>
            <a:r>
              <a:rPr lang="cs-CZ" sz="1800" b="0"/>
              <a:t>přes fázi RNA, reverzní transkripce (reverzní transkriptáza)</a:t>
            </a:r>
          </a:p>
          <a:p>
            <a:pPr>
              <a:spcAft>
                <a:spcPts val="600"/>
              </a:spcAft>
            </a:pPr>
            <a:r>
              <a:rPr lang="cs-CZ" sz="1800" b="0"/>
              <a:t>templát zůstává na původním místě </a:t>
            </a:r>
            <a:r>
              <a:rPr lang="cs-CZ" sz="1800" b="0">
                <a:sym typeface="Symbol" pitchFamily="18" charset="2"/>
              </a:rPr>
              <a:t> zvyšování počtu kopií</a:t>
            </a:r>
          </a:p>
          <a:p>
            <a:pPr>
              <a:spcAft>
                <a:spcPts val="600"/>
              </a:spcAft>
            </a:pPr>
            <a:r>
              <a:rPr lang="cs-CZ" sz="1800" b="0"/>
              <a:t>LTR-retrotranspozony: </a:t>
            </a:r>
            <a:r>
              <a:rPr lang="cs-CZ" sz="1800" b="0" i="1"/>
              <a:t>copia</a:t>
            </a:r>
            <a:r>
              <a:rPr lang="cs-CZ" sz="1800" b="0"/>
              <a:t> u </a:t>
            </a:r>
            <a:r>
              <a:rPr lang="cs-CZ" sz="1800" b="0" i="1"/>
              <a:t>D. melanogaster</a:t>
            </a:r>
            <a:r>
              <a:rPr lang="cs-CZ" sz="1800" b="0"/>
              <a:t> </a:t>
            </a:r>
          </a:p>
          <a:p>
            <a:pPr>
              <a:spcAft>
                <a:spcPts val="600"/>
              </a:spcAft>
            </a:pPr>
            <a:r>
              <a:rPr lang="cs-CZ" sz="1800" b="0"/>
              <a:t>retropozony:</a:t>
            </a:r>
          </a:p>
          <a:p>
            <a:pPr>
              <a:spcAft>
                <a:spcPts val="600"/>
              </a:spcAft>
            </a:pPr>
            <a:r>
              <a:rPr lang="cs-CZ" sz="1800" b="0"/>
              <a:t>  LINE – L1 u člověka: 17% genomu</a:t>
            </a:r>
            <a:br>
              <a:rPr lang="cs-CZ" sz="1800" b="0"/>
            </a:br>
            <a:r>
              <a:rPr lang="cs-CZ" sz="1800" b="0"/>
              <a:t>  SINE: krátké, nekódují vlastní reverzní transkriptázu</a:t>
            </a:r>
            <a:br>
              <a:rPr lang="cs-CZ" sz="1800" b="0"/>
            </a:br>
            <a:r>
              <a:rPr lang="cs-CZ" sz="1800" b="0"/>
              <a:t>  </a:t>
            </a:r>
            <a:r>
              <a:rPr lang="cs-CZ" sz="1800" b="0" i="1"/>
              <a:t>Alu</a:t>
            </a:r>
            <a:r>
              <a:rPr lang="cs-CZ" sz="1800" b="0"/>
              <a:t> sekvence u člověka – 12% genomu; B1 a B2 u myši</a:t>
            </a:r>
            <a:br>
              <a:rPr lang="cs-CZ" sz="1800" b="0"/>
            </a:br>
            <a:endParaRPr lang="cs-CZ" sz="1800" b="0"/>
          </a:p>
          <a:p>
            <a:pPr>
              <a:spcAft>
                <a:spcPts val="600"/>
              </a:spcAft>
            </a:pPr>
            <a:r>
              <a:rPr lang="cs-CZ" sz="2000" b="0">
                <a:solidFill>
                  <a:srgbClr val="E60000"/>
                </a:solidFill>
              </a:rPr>
              <a:t>3. MITE (miniature inverted-repeat transposable elements)</a:t>
            </a:r>
            <a:endParaRPr lang="cs-CZ" sz="1800" b="0"/>
          </a:p>
          <a:p>
            <a:pPr>
              <a:spcAft>
                <a:spcPts val="600"/>
              </a:spcAft>
            </a:pPr>
            <a:r>
              <a:rPr lang="cs-CZ" sz="1800" b="0"/>
              <a:t> </a:t>
            </a:r>
            <a:r>
              <a:rPr lang="cs-CZ" sz="1800" b="0" i="1"/>
              <a:t>Stowaway</a:t>
            </a:r>
            <a:r>
              <a:rPr lang="cs-CZ" sz="1800" b="0"/>
              <a:t>, </a:t>
            </a:r>
            <a:r>
              <a:rPr lang="cs-CZ" sz="1800" b="0" i="1"/>
              <a:t>Tourist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5124450" y="933450"/>
            <a:ext cx="3816350" cy="2724150"/>
            <a:chOff x="3228" y="588"/>
            <a:chExt cx="2404" cy="1716"/>
          </a:xfrm>
        </p:grpSpPr>
        <p:grpSp>
          <p:nvGrpSpPr>
            <p:cNvPr id="28676" name="Group 46"/>
            <p:cNvGrpSpPr>
              <a:grpSpLocks/>
            </p:cNvGrpSpPr>
            <p:nvPr/>
          </p:nvGrpSpPr>
          <p:grpSpPr bwMode="auto">
            <a:xfrm>
              <a:off x="3581" y="1069"/>
              <a:ext cx="2037" cy="767"/>
              <a:chOff x="3581" y="1069"/>
              <a:chExt cx="2037" cy="767"/>
            </a:xfrm>
          </p:grpSpPr>
          <p:sp>
            <p:nvSpPr>
              <p:cNvPr id="28682" name="Line 26"/>
              <p:cNvSpPr>
                <a:spLocks noChangeShapeType="1"/>
              </p:cNvSpPr>
              <p:nvPr/>
            </p:nvSpPr>
            <p:spPr bwMode="auto">
              <a:xfrm>
                <a:off x="3868" y="1657"/>
                <a:ext cx="5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683" name="Line 28"/>
              <p:cNvSpPr>
                <a:spLocks noChangeShapeType="1"/>
              </p:cNvSpPr>
              <p:nvPr/>
            </p:nvSpPr>
            <p:spPr bwMode="auto">
              <a:xfrm>
                <a:off x="3950" y="1657"/>
                <a:ext cx="356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684" name="Line 29"/>
              <p:cNvSpPr>
                <a:spLocks noChangeShapeType="1"/>
              </p:cNvSpPr>
              <p:nvPr/>
            </p:nvSpPr>
            <p:spPr bwMode="auto">
              <a:xfrm flipV="1">
                <a:off x="4114" y="1435"/>
                <a:ext cx="0" cy="13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685" name="Line 30"/>
              <p:cNvSpPr>
                <a:spLocks noChangeShapeType="1"/>
              </p:cNvSpPr>
              <p:nvPr/>
            </p:nvSpPr>
            <p:spPr bwMode="auto">
              <a:xfrm>
                <a:off x="3950" y="1369"/>
                <a:ext cx="356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686" name="AutoShape 32"/>
              <p:cNvSpPr>
                <a:spLocks noChangeArrowheads="1"/>
              </p:cNvSpPr>
              <p:nvPr/>
            </p:nvSpPr>
            <p:spPr bwMode="auto">
              <a:xfrm>
                <a:off x="4114" y="1135"/>
                <a:ext cx="1148" cy="167"/>
              </a:xfrm>
              <a:prstGeom prst="curvedDownArrow">
                <a:avLst>
                  <a:gd name="adj1" fmla="val 137485"/>
                  <a:gd name="adj2" fmla="val 274970"/>
                  <a:gd name="adj3" fmla="val 33333"/>
                </a:avLst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7" name="Line 33"/>
              <p:cNvSpPr>
                <a:spLocks noChangeShapeType="1"/>
              </p:cNvSpPr>
              <p:nvPr/>
            </p:nvSpPr>
            <p:spPr bwMode="auto">
              <a:xfrm>
                <a:off x="4853" y="1339"/>
                <a:ext cx="355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688" name="Line 34"/>
              <p:cNvSpPr>
                <a:spLocks noChangeShapeType="1"/>
              </p:cNvSpPr>
              <p:nvPr/>
            </p:nvSpPr>
            <p:spPr bwMode="auto">
              <a:xfrm>
                <a:off x="4853" y="1469"/>
                <a:ext cx="355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689" name="Line 35"/>
              <p:cNvSpPr>
                <a:spLocks noChangeShapeType="1"/>
              </p:cNvSpPr>
              <p:nvPr/>
            </p:nvSpPr>
            <p:spPr bwMode="auto">
              <a:xfrm>
                <a:off x="4771" y="1664"/>
                <a:ext cx="5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690" name="Line 36"/>
              <p:cNvSpPr>
                <a:spLocks noChangeShapeType="1"/>
              </p:cNvSpPr>
              <p:nvPr/>
            </p:nvSpPr>
            <p:spPr bwMode="auto">
              <a:xfrm>
                <a:off x="4852" y="1664"/>
                <a:ext cx="356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691" name="Line 37"/>
              <p:cNvSpPr>
                <a:spLocks noChangeShapeType="1"/>
              </p:cNvSpPr>
              <p:nvPr/>
            </p:nvSpPr>
            <p:spPr bwMode="auto">
              <a:xfrm>
                <a:off x="5038" y="1359"/>
                <a:ext cx="0" cy="8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692" name="AutoShape 39"/>
              <p:cNvSpPr>
                <a:spLocks noChangeArrowheads="1"/>
              </p:cNvSpPr>
              <p:nvPr/>
            </p:nvSpPr>
            <p:spPr bwMode="auto">
              <a:xfrm>
                <a:off x="4989" y="1502"/>
                <a:ext cx="109" cy="134"/>
              </a:xfrm>
              <a:prstGeom prst="downArrow">
                <a:avLst>
                  <a:gd name="adj1" fmla="val 50000"/>
                  <a:gd name="adj2" fmla="val 30734"/>
                </a:avLst>
              </a:prstGeom>
              <a:solidFill>
                <a:srgbClr val="66FF33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3" name="Rectangle 41"/>
              <p:cNvSpPr>
                <a:spLocks noChangeArrowheads="1"/>
              </p:cNvSpPr>
              <p:nvPr/>
            </p:nvSpPr>
            <p:spPr bwMode="auto">
              <a:xfrm>
                <a:off x="3581" y="1069"/>
                <a:ext cx="2037" cy="767"/>
              </a:xfrm>
              <a:prstGeom prst="rect">
                <a:avLst/>
              </a:prstGeom>
              <a:noFill/>
              <a:ln w="190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677" name="AutoShape 44"/>
            <p:cNvSpPr>
              <a:spLocks noChangeArrowheads="1"/>
            </p:cNvSpPr>
            <p:nvPr/>
          </p:nvSpPr>
          <p:spPr bwMode="auto">
            <a:xfrm>
              <a:off x="4720" y="1956"/>
              <a:ext cx="784" cy="348"/>
            </a:xfrm>
            <a:prstGeom prst="wedgeRectCallout">
              <a:avLst>
                <a:gd name="adj1" fmla="val -13009"/>
                <a:gd name="adj2" fmla="val -127301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 b="0"/>
                <a:t>nové místo v genomu</a:t>
              </a:r>
            </a:p>
          </p:txBody>
        </p:sp>
        <p:grpSp>
          <p:nvGrpSpPr>
            <p:cNvPr id="28678" name="Group 47"/>
            <p:cNvGrpSpPr>
              <a:grpSpLocks/>
            </p:cNvGrpSpPr>
            <p:nvPr/>
          </p:nvGrpSpPr>
          <p:grpSpPr bwMode="auto">
            <a:xfrm>
              <a:off x="3228" y="588"/>
              <a:ext cx="2404" cy="1328"/>
              <a:chOff x="3228" y="588"/>
              <a:chExt cx="2404" cy="1328"/>
            </a:xfrm>
          </p:grpSpPr>
          <p:sp>
            <p:nvSpPr>
              <p:cNvPr id="28679" name="AutoShape 42"/>
              <p:cNvSpPr>
                <a:spLocks noChangeArrowheads="1"/>
              </p:cNvSpPr>
              <p:nvPr/>
            </p:nvSpPr>
            <p:spPr bwMode="auto">
              <a:xfrm>
                <a:off x="3228" y="1720"/>
                <a:ext cx="440" cy="196"/>
              </a:xfrm>
              <a:prstGeom prst="wedgeRectCallout">
                <a:avLst>
                  <a:gd name="adj1" fmla="val 122500"/>
                  <a:gd name="adj2" fmla="val -64287"/>
                </a:avLst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s-CZ" sz="1600" b="0"/>
                  <a:t>DNA</a:t>
                </a:r>
              </a:p>
            </p:txBody>
          </p:sp>
          <p:sp>
            <p:nvSpPr>
              <p:cNvPr id="28680" name="AutoShape 43"/>
              <p:cNvSpPr>
                <a:spLocks noChangeArrowheads="1"/>
              </p:cNvSpPr>
              <p:nvPr/>
            </p:nvSpPr>
            <p:spPr bwMode="auto">
              <a:xfrm>
                <a:off x="3308" y="924"/>
                <a:ext cx="440" cy="196"/>
              </a:xfrm>
              <a:prstGeom prst="wedgeRectCallout">
                <a:avLst>
                  <a:gd name="adj1" fmla="val 114319"/>
                  <a:gd name="adj2" fmla="val 156120"/>
                </a:avLst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s-CZ" sz="1600" b="0"/>
                  <a:t>RNA</a:t>
                </a:r>
              </a:p>
            </p:txBody>
          </p:sp>
          <p:sp>
            <p:nvSpPr>
              <p:cNvPr id="28681" name="AutoShape 45"/>
              <p:cNvSpPr>
                <a:spLocks noChangeArrowheads="1"/>
              </p:cNvSpPr>
              <p:nvPr/>
            </p:nvSpPr>
            <p:spPr bwMode="auto">
              <a:xfrm>
                <a:off x="4848" y="588"/>
                <a:ext cx="784" cy="348"/>
              </a:xfrm>
              <a:prstGeom prst="wedgeRectCallout">
                <a:avLst>
                  <a:gd name="adj1" fmla="val -15560"/>
                  <a:gd name="adj2" fmla="val 187931"/>
                </a:avLst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s-CZ" sz="1600" b="0"/>
                  <a:t>reverzní transkripce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365125" y="298450"/>
            <a:ext cx="6082114" cy="145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2000" b="0" dirty="0"/>
              <a:t>účinky genu </a:t>
            </a:r>
            <a:r>
              <a:rPr lang="cs-CZ" sz="2000" b="0" dirty="0" err="1" smtClean="0"/>
              <a:t>moh</a:t>
            </a:r>
            <a:r>
              <a:rPr lang="en-US" sz="2000" b="0" dirty="0" smtClean="0"/>
              <a:t>o</a:t>
            </a:r>
            <a:r>
              <a:rPr lang="cs-CZ" sz="2000" b="0" dirty="0" smtClean="0"/>
              <a:t>u </a:t>
            </a:r>
            <a:r>
              <a:rPr lang="cs-CZ" sz="2000" b="0" dirty="0"/>
              <a:t>zasahovat i mimo organismus –</a:t>
            </a:r>
            <a:br>
              <a:rPr lang="cs-CZ" sz="2000" b="0" dirty="0"/>
            </a:br>
            <a:r>
              <a:rPr lang="cs-CZ" sz="2000" b="0" dirty="0"/>
              <a:t>  </a:t>
            </a:r>
            <a:r>
              <a:rPr lang="cs-CZ" sz="2000" b="0" dirty="0">
                <a:solidFill>
                  <a:schemeClr val="accent2"/>
                </a:solidFill>
              </a:rPr>
              <a:t>R. </a:t>
            </a:r>
            <a:r>
              <a:rPr lang="cs-CZ" sz="2000" b="0" dirty="0" err="1">
                <a:solidFill>
                  <a:schemeClr val="accent2"/>
                </a:solidFill>
              </a:rPr>
              <a:t>Dawkins</a:t>
            </a:r>
            <a:r>
              <a:rPr lang="cs-CZ" sz="2000" b="0" dirty="0"/>
              <a:t>: </a:t>
            </a:r>
            <a:r>
              <a:rPr lang="cs-CZ" sz="2000" b="0" i="1" dirty="0" err="1"/>
              <a:t>The</a:t>
            </a:r>
            <a:r>
              <a:rPr lang="cs-CZ" sz="2000" b="0" i="1" dirty="0"/>
              <a:t> </a:t>
            </a:r>
            <a:r>
              <a:rPr lang="cs-CZ" sz="2000" b="0" i="1" dirty="0" err="1"/>
              <a:t>Extended</a:t>
            </a:r>
            <a:r>
              <a:rPr lang="cs-CZ" sz="2000" b="0" i="1" dirty="0"/>
              <a:t> </a:t>
            </a:r>
            <a:r>
              <a:rPr lang="cs-CZ" sz="2000" b="0" i="1" dirty="0" err="1"/>
              <a:t>Phenotype</a:t>
            </a:r>
            <a:r>
              <a:rPr lang="cs-CZ" sz="2000" b="0" dirty="0"/>
              <a:t/>
            </a:r>
            <a:br>
              <a:rPr lang="cs-CZ" sz="2000" b="0" dirty="0"/>
            </a:br>
            <a:endParaRPr lang="cs-CZ" sz="2000" b="0" dirty="0"/>
          </a:p>
          <a:p>
            <a:pPr>
              <a:spcAft>
                <a:spcPts val="1000"/>
              </a:spcAft>
            </a:pPr>
            <a:r>
              <a:rPr lang="cs-CZ" sz="2000" b="0" dirty="0"/>
              <a:t>Př.: domečky chrostíků, pavoučí </a:t>
            </a:r>
            <a:r>
              <a:rPr lang="cs-CZ" sz="2000" b="0" dirty="0" smtClean="0"/>
              <a:t>sítě</a:t>
            </a:r>
            <a:endParaRPr lang="cs-CZ" sz="2000" b="0" dirty="0"/>
          </a:p>
        </p:txBody>
      </p:sp>
      <p:pic>
        <p:nvPicPr>
          <p:cNvPr id="2969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4600" y="146050"/>
            <a:ext cx="139541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Skupina 22"/>
          <p:cNvGrpSpPr/>
          <p:nvPr/>
        </p:nvGrpSpPr>
        <p:grpSpPr>
          <a:xfrm>
            <a:off x="468313" y="1837038"/>
            <a:ext cx="2743200" cy="2243006"/>
            <a:chOff x="468313" y="1837038"/>
            <a:chExt cx="2743200" cy="2243006"/>
          </a:xfrm>
        </p:grpSpPr>
        <p:pic>
          <p:nvPicPr>
            <p:cNvPr id="29705" name="Picture 9" descr="http://svobodnenoviny.eu/wp-content/uploads/normal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8313" y="1837038"/>
              <a:ext cx="2743200" cy="1905000"/>
            </a:xfrm>
            <a:prstGeom prst="rect">
              <a:avLst/>
            </a:prstGeom>
            <a:noFill/>
          </p:spPr>
        </p:pic>
        <p:sp>
          <p:nvSpPr>
            <p:cNvPr id="15" name="TextovéPole 14"/>
            <p:cNvSpPr txBox="1"/>
            <p:nvPr/>
          </p:nvSpPr>
          <p:spPr>
            <a:xfrm>
              <a:off x="468313" y="3741490"/>
              <a:ext cx="9829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dirty="0" smtClean="0">
                  <a:solidFill>
                    <a:srgbClr val="0000FF"/>
                  </a:solidFill>
                </a:rPr>
                <a:t>normální</a:t>
              </a:r>
              <a:endParaRPr lang="cs-CZ" sz="1600" b="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468313" y="4296387"/>
            <a:ext cx="2857500" cy="2131916"/>
            <a:chOff x="468313" y="4296387"/>
            <a:chExt cx="2857500" cy="2131916"/>
          </a:xfrm>
        </p:grpSpPr>
        <p:pic>
          <p:nvPicPr>
            <p:cNvPr id="29707" name="Picture 11" descr="mescalin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8313" y="4296387"/>
              <a:ext cx="2857500" cy="1800225"/>
            </a:xfrm>
            <a:prstGeom prst="rect">
              <a:avLst/>
            </a:prstGeom>
            <a:noFill/>
          </p:spPr>
        </p:pic>
        <p:sp>
          <p:nvSpPr>
            <p:cNvPr id="16" name="TextovéPole 15"/>
            <p:cNvSpPr txBox="1"/>
            <p:nvPr/>
          </p:nvSpPr>
          <p:spPr>
            <a:xfrm>
              <a:off x="468313" y="6089749"/>
              <a:ext cx="9925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dirty="0" err="1" smtClean="0">
                  <a:solidFill>
                    <a:srgbClr val="0000FF"/>
                  </a:solidFill>
                </a:rPr>
                <a:t>meskalin</a:t>
              </a:r>
              <a:endParaRPr lang="cs-CZ" sz="1600" b="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3644342" y="1830258"/>
            <a:ext cx="2857500" cy="2058238"/>
            <a:chOff x="3644342" y="1830258"/>
            <a:chExt cx="2857500" cy="2058238"/>
          </a:xfrm>
        </p:grpSpPr>
        <p:pic>
          <p:nvPicPr>
            <p:cNvPr id="29709" name="Picture 13" descr="lsd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44342" y="1830258"/>
              <a:ext cx="2857500" cy="1724025"/>
            </a:xfrm>
            <a:prstGeom prst="rect">
              <a:avLst/>
            </a:prstGeom>
            <a:noFill/>
          </p:spPr>
        </p:pic>
        <p:sp>
          <p:nvSpPr>
            <p:cNvPr id="17" name="TextovéPole 16"/>
            <p:cNvSpPr txBox="1"/>
            <p:nvPr/>
          </p:nvSpPr>
          <p:spPr>
            <a:xfrm>
              <a:off x="3657528" y="3549942"/>
              <a:ext cx="5822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dirty="0" smtClean="0">
                  <a:solidFill>
                    <a:srgbClr val="0000FF"/>
                  </a:solidFill>
                </a:rPr>
                <a:t>LSD</a:t>
              </a:r>
              <a:endParaRPr lang="cs-CZ" sz="1600" b="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3501730" y="4133658"/>
            <a:ext cx="2857500" cy="2236980"/>
            <a:chOff x="3501730" y="4133658"/>
            <a:chExt cx="2857500" cy="2236980"/>
          </a:xfrm>
        </p:grpSpPr>
        <p:pic>
          <p:nvPicPr>
            <p:cNvPr id="29713" name="Picture 17" descr="caffin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01730" y="4133658"/>
              <a:ext cx="2857500" cy="1895476"/>
            </a:xfrm>
            <a:prstGeom prst="rect">
              <a:avLst/>
            </a:prstGeom>
            <a:noFill/>
          </p:spPr>
        </p:pic>
        <p:sp>
          <p:nvSpPr>
            <p:cNvPr id="18" name="TextovéPole 17"/>
            <p:cNvSpPr txBox="1"/>
            <p:nvPr/>
          </p:nvSpPr>
          <p:spPr>
            <a:xfrm>
              <a:off x="3506525" y="6032084"/>
              <a:ext cx="7312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dirty="0" smtClean="0">
                  <a:solidFill>
                    <a:srgbClr val="0000FF"/>
                  </a:solidFill>
                </a:rPr>
                <a:t>kofein</a:t>
              </a:r>
              <a:endParaRPr lang="cs-CZ" sz="1600" b="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7" name="Skupina 26"/>
          <p:cNvGrpSpPr/>
          <p:nvPr/>
        </p:nvGrpSpPr>
        <p:grpSpPr>
          <a:xfrm>
            <a:off x="6523202" y="4608251"/>
            <a:ext cx="1809750" cy="2249749"/>
            <a:chOff x="6523202" y="4608251"/>
            <a:chExt cx="1809750" cy="2249749"/>
          </a:xfrm>
        </p:grpSpPr>
        <p:pic>
          <p:nvPicPr>
            <p:cNvPr id="29715" name="Picture 19" descr="benzedrine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523202" y="4608251"/>
              <a:ext cx="1809750" cy="1905000"/>
            </a:xfrm>
            <a:prstGeom prst="rect">
              <a:avLst/>
            </a:prstGeom>
            <a:noFill/>
          </p:spPr>
        </p:pic>
        <p:sp>
          <p:nvSpPr>
            <p:cNvPr id="19" name="TextovéPole 18"/>
            <p:cNvSpPr txBox="1"/>
            <p:nvPr/>
          </p:nvSpPr>
          <p:spPr>
            <a:xfrm>
              <a:off x="6551956" y="6519446"/>
              <a:ext cx="17684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dirty="0" smtClean="0">
                  <a:solidFill>
                    <a:srgbClr val="0000FF"/>
                  </a:solidFill>
                </a:rPr>
                <a:t>marihuana (THC)</a:t>
              </a:r>
              <a:endParaRPr lang="cs-CZ" sz="1600" b="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6960942" y="2405146"/>
            <a:ext cx="1800225" cy="2222715"/>
            <a:chOff x="6960942" y="2405146"/>
            <a:chExt cx="1800225" cy="2222715"/>
          </a:xfrm>
        </p:grpSpPr>
        <p:pic>
          <p:nvPicPr>
            <p:cNvPr id="29711" name="Picture 15" descr="marijuana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960942" y="2405146"/>
              <a:ext cx="1800225" cy="1905000"/>
            </a:xfrm>
            <a:prstGeom prst="rect">
              <a:avLst/>
            </a:prstGeom>
            <a:noFill/>
          </p:spPr>
        </p:pic>
        <p:sp>
          <p:nvSpPr>
            <p:cNvPr id="20" name="TextovéPole 19"/>
            <p:cNvSpPr txBox="1"/>
            <p:nvPr/>
          </p:nvSpPr>
          <p:spPr>
            <a:xfrm>
              <a:off x="7672302" y="4289307"/>
              <a:ext cx="10839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dirty="0" err="1" smtClean="0">
                  <a:solidFill>
                    <a:srgbClr val="0000FF"/>
                  </a:solidFill>
                </a:rPr>
                <a:t>benzedrin</a:t>
              </a:r>
              <a:endParaRPr lang="cs-CZ" sz="1600" b="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6777744" y="107319"/>
            <a:ext cx="1914525" cy="2230422"/>
            <a:chOff x="6777744" y="107319"/>
            <a:chExt cx="1914525" cy="2230422"/>
          </a:xfrm>
        </p:grpSpPr>
        <p:pic>
          <p:nvPicPr>
            <p:cNvPr id="29717" name="Picture 21" descr="chloralhydrat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777744" y="107319"/>
              <a:ext cx="1914525" cy="1905000"/>
            </a:xfrm>
            <a:prstGeom prst="rect">
              <a:avLst/>
            </a:prstGeom>
            <a:noFill/>
          </p:spPr>
        </p:pic>
        <p:sp>
          <p:nvSpPr>
            <p:cNvPr id="21" name="TextovéPole 20"/>
            <p:cNvSpPr txBox="1"/>
            <p:nvPr/>
          </p:nvSpPr>
          <p:spPr>
            <a:xfrm>
              <a:off x="6790853" y="1999187"/>
              <a:ext cx="135806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sz="1600" b="0" dirty="0" err="1" smtClean="0">
                  <a:solidFill>
                    <a:srgbClr val="0000FF"/>
                  </a:solidFill>
                </a:rPr>
                <a:t>chloralhydrát</a:t>
              </a:r>
              <a:endParaRPr lang="cs-CZ" sz="1600" b="0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365125" y="298450"/>
            <a:ext cx="856932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2000" b="0" dirty="0"/>
              <a:t>účinky genu </a:t>
            </a:r>
            <a:r>
              <a:rPr lang="cs-CZ" sz="2000" b="0" dirty="0" err="1" smtClean="0"/>
              <a:t>moh</a:t>
            </a:r>
            <a:r>
              <a:rPr lang="en-US" sz="2000" b="0" dirty="0" smtClean="0"/>
              <a:t>o</a:t>
            </a:r>
            <a:r>
              <a:rPr lang="cs-CZ" sz="2000" b="0" dirty="0" smtClean="0"/>
              <a:t>u </a:t>
            </a:r>
            <a:r>
              <a:rPr lang="cs-CZ" sz="2000" b="0" dirty="0"/>
              <a:t>zasahovat i mimo organismus –</a:t>
            </a:r>
            <a:br>
              <a:rPr lang="cs-CZ" sz="2000" b="0" dirty="0"/>
            </a:br>
            <a:r>
              <a:rPr lang="cs-CZ" sz="2000" b="0" dirty="0"/>
              <a:t>  </a:t>
            </a:r>
            <a:r>
              <a:rPr lang="cs-CZ" sz="2000" b="0" dirty="0">
                <a:solidFill>
                  <a:schemeClr val="accent2"/>
                </a:solidFill>
              </a:rPr>
              <a:t>R. </a:t>
            </a:r>
            <a:r>
              <a:rPr lang="cs-CZ" sz="2000" b="0" dirty="0" err="1">
                <a:solidFill>
                  <a:schemeClr val="accent2"/>
                </a:solidFill>
              </a:rPr>
              <a:t>Dawkins</a:t>
            </a:r>
            <a:r>
              <a:rPr lang="cs-CZ" sz="2000" b="0" dirty="0"/>
              <a:t>: </a:t>
            </a:r>
            <a:r>
              <a:rPr lang="cs-CZ" sz="2000" b="0" i="1" dirty="0" err="1"/>
              <a:t>The</a:t>
            </a:r>
            <a:r>
              <a:rPr lang="cs-CZ" sz="2000" b="0" i="1" dirty="0"/>
              <a:t> </a:t>
            </a:r>
            <a:r>
              <a:rPr lang="cs-CZ" sz="2000" b="0" i="1" dirty="0" err="1"/>
              <a:t>Extended</a:t>
            </a:r>
            <a:r>
              <a:rPr lang="cs-CZ" sz="2000" b="0" i="1" dirty="0"/>
              <a:t> </a:t>
            </a:r>
            <a:r>
              <a:rPr lang="cs-CZ" sz="2000" b="0" i="1" dirty="0" err="1"/>
              <a:t>Phenotype</a:t>
            </a:r>
            <a:r>
              <a:rPr lang="cs-CZ" sz="2000" b="0" dirty="0"/>
              <a:t/>
            </a:r>
            <a:br>
              <a:rPr lang="cs-CZ" sz="2000" b="0" dirty="0"/>
            </a:br>
            <a:endParaRPr lang="cs-CZ" sz="2000" b="0" dirty="0"/>
          </a:p>
          <a:p>
            <a:pPr>
              <a:spcAft>
                <a:spcPts val="1000"/>
              </a:spcAft>
            </a:pPr>
            <a:r>
              <a:rPr lang="cs-CZ" sz="2000" b="0" dirty="0"/>
              <a:t>Př.: domečky chrostíků, pavoučí sítě</a:t>
            </a:r>
          </a:p>
          <a:p>
            <a:pPr>
              <a:spcAft>
                <a:spcPts val="1000"/>
              </a:spcAft>
            </a:pPr>
            <a:r>
              <a:rPr lang="cs-CZ" sz="2000" b="0" dirty="0"/>
              <a:t>motolice: parazitovaní jedinci vytvářejí silnější ulity</a:t>
            </a:r>
          </a:p>
          <a:p>
            <a:pPr>
              <a:spcAft>
                <a:spcPts val="1000"/>
              </a:spcAft>
            </a:pPr>
            <a:r>
              <a:rPr lang="cs-CZ" sz="2000" b="0" i="1" dirty="0" err="1"/>
              <a:t>Toxoplasma</a:t>
            </a:r>
            <a:r>
              <a:rPr lang="cs-CZ" sz="2000" b="0" i="1" dirty="0"/>
              <a:t> </a:t>
            </a:r>
            <a:r>
              <a:rPr lang="cs-CZ" sz="2000" b="0" i="1" dirty="0" err="1"/>
              <a:t>gondii</a:t>
            </a:r>
            <a:r>
              <a:rPr lang="cs-CZ" sz="2000" b="0" dirty="0"/>
              <a:t>: snížení reakční doby</a:t>
            </a:r>
            <a:br>
              <a:rPr lang="cs-CZ" sz="2000" b="0" dirty="0"/>
            </a:br>
            <a:r>
              <a:rPr lang="cs-CZ" sz="2000" b="0" dirty="0"/>
              <a:t>  hostitele</a:t>
            </a:r>
          </a:p>
          <a:p>
            <a:pPr>
              <a:spcAft>
                <a:spcPts val="1000"/>
              </a:spcAft>
            </a:pPr>
            <a:r>
              <a:rPr lang="cs-CZ" sz="2000" b="0" dirty="0"/>
              <a:t>podobně parazitické motolice:</a:t>
            </a:r>
            <a:br>
              <a:rPr lang="cs-CZ" sz="2000" b="0" dirty="0"/>
            </a:br>
            <a:r>
              <a:rPr lang="cs-CZ" sz="2000" b="0" dirty="0"/>
              <a:t>  - např. abdomen nakaženého mravence </a:t>
            </a:r>
            <a:r>
              <a:rPr lang="cs-CZ" sz="2000" b="0" i="1" dirty="0" err="1"/>
              <a:t>Cephalotes</a:t>
            </a:r>
            <a:r>
              <a:rPr lang="cs-CZ" sz="2000" b="0" i="1" dirty="0"/>
              <a:t> </a:t>
            </a:r>
            <a:r>
              <a:rPr lang="cs-CZ" sz="2000" b="0" i="1" dirty="0" err="1"/>
              <a:t>atratus</a:t>
            </a:r>
            <a:r>
              <a:rPr lang="cs-CZ" sz="2000" b="0" dirty="0"/>
              <a:t> zčervená,</a:t>
            </a:r>
            <a:br>
              <a:rPr lang="cs-CZ" sz="2000" b="0" dirty="0"/>
            </a:br>
            <a:r>
              <a:rPr lang="cs-CZ" sz="2000" b="0" dirty="0"/>
              <a:t>    takže připomíná jedlou bobuli (jiné druhy mění chování mravence, který</a:t>
            </a:r>
            <a:br>
              <a:rPr lang="cs-CZ" sz="2000" b="0" dirty="0"/>
            </a:br>
            <a:r>
              <a:rPr lang="cs-CZ" sz="2000" b="0" dirty="0"/>
              <a:t>    vylézá na vrcholky trav, kde je spasen dobytkem</a:t>
            </a:r>
            <a:r>
              <a:rPr lang="en-US" sz="2000" b="0" dirty="0"/>
              <a:t>)</a:t>
            </a:r>
            <a:endParaRPr lang="cs-CZ" sz="2000" b="0" dirty="0"/>
          </a:p>
        </p:txBody>
      </p:sp>
      <p:pic>
        <p:nvPicPr>
          <p:cNvPr id="2969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4600" y="146050"/>
            <a:ext cx="139541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7275" y="1660525"/>
            <a:ext cx="14097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9" name="Picture 13"/>
          <p:cNvPicPr>
            <a:picLocks noChangeAspect="1" noChangeArrowheads="1"/>
          </p:cNvPicPr>
          <p:nvPr/>
        </p:nvPicPr>
        <p:blipFill>
          <a:blip r:embed="rId5"/>
          <a:srcRect t="50246"/>
          <a:stretch>
            <a:fillRect/>
          </a:stretch>
        </p:blipFill>
        <p:spPr bwMode="auto">
          <a:xfrm>
            <a:off x="5338763" y="4670425"/>
            <a:ext cx="2562225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30" name="Line 14"/>
          <p:cNvSpPr>
            <a:spLocks noChangeShapeType="1"/>
          </p:cNvSpPr>
          <p:nvPr/>
        </p:nvSpPr>
        <p:spPr bwMode="auto">
          <a:xfrm>
            <a:off x="5481638" y="4981575"/>
            <a:ext cx="733425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5"/>
          <a:srcRect b="50758"/>
          <a:stretch>
            <a:fillRect/>
          </a:stretch>
        </p:blipFill>
        <p:spPr bwMode="auto">
          <a:xfrm>
            <a:off x="2038350" y="4687888"/>
            <a:ext cx="2563813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90975" y="3205163"/>
            <a:ext cx="4965700" cy="3487737"/>
            <a:chOff x="2500" y="2032"/>
            <a:chExt cx="3128" cy="2197"/>
          </a:xfrm>
        </p:grpSpPr>
        <p:pic>
          <p:nvPicPr>
            <p:cNvPr id="7176" name="Picture 3" descr="lemmi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00" y="2721"/>
              <a:ext cx="1297" cy="1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Picture 4" descr="lemming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34" y="2032"/>
              <a:ext cx="1794" cy="2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Picture 5" descr="norway_lemming"/>
            <p:cNvPicPr>
              <a:picLocks noChangeAspect="1" noChangeArrowheads="1"/>
            </p:cNvPicPr>
            <p:nvPr/>
          </p:nvPicPr>
          <p:blipFill>
            <a:blip r:embed="rId5"/>
            <a:srcRect t="4564" r="1855" b="7382"/>
            <a:stretch>
              <a:fillRect/>
            </a:stretch>
          </p:blipFill>
          <p:spPr bwMode="auto">
            <a:xfrm>
              <a:off x="2981" y="2139"/>
              <a:ext cx="1202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446088" y="455613"/>
            <a:ext cx="745966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solidFill>
                  <a:srgbClr val="000099"/>
                </a:solidFill>
              </a:rPr>
              <a:t>1962 – Vero C. Wynne-Edwards:</a:t>
            </a:r>
            <a:r>
              <a:rPr lang="cs-CZ" sz="2000" b="0">
                <a:solidFill>
                  <a:srgbClr val="000099"/>
                </a:solidFill>
              </a:rPr>
              <a:t> </a:t>
            </a:r>
            <a:br>
              <a:rPr lang="cs-CZ" sz="2000" b="0">
                <a:solidFill>
                  <a:srgbClr val="000099"/>
                </a:solidFill>
              </a:rPr>
            </a:br>
            <a:r>
              <a:rPr lang="cs-CZ" sz="2000" b="0">
                <a:solidFill>
                  <a:srgbClr val="000099"/>
                </a:solidFill>
              </a:rPr>
              <a:t>   </a:t>
            </a:r>
            <a:r>
              <a:rPr lang="cs-CZ" sz="2000" b="0" i="1"/>
              <a:t>Animal Dispersion in Relation to Social Behaviour</a:t>
            </a:r>
            <a:r>
              <a:rPr lang="cs-CZ" sz="2000" b="0"/>
              <a:t>:           </a:t>
            </a:r>
          </a:p>
          <a:p>
            <a:endParaRPr lang="cs-CZ" sz="2000" b="0"/>
          </a:p>
          <a:p>
            <a:r>
              <a:rPr lang="cs-CZ" sz="2000" b="0"/>
              <a:t>shlukování do hejn, disperze, omezení plodnosti, altruismus </a:t>
            </a:r>
          </a:p>
          <a:p>
            <a:endParaRPr lang="cs-CZ" sz="2000" b="0"/>
          </a:p>
          <a:p>
            <a:r>
              <a:rPr lang="cs-CZ" sz="2000" b="0"/>
              <a:t>kooperace vysvětlena jako selekce celých skupin spíše než</a:t>
            </a:r>
            <a:br>
              <a:rPr lang="cs-CZ" sz="2000" b="0"/>
            </a:br>
            <a:r>
              <a:rPr lang="cs-CZ" sz="2000" b="0"/>
              <a:t>  individuální výběr (v krajní podobě „adaptace pro přežití druhu“)</a:t>
            </a:r>
          </a:p>
        </p:txBody>
      </p:sp>
      <p:sp>
        <p:nvSpPr>
          <p:cNvPr id="196615" name="Oval 7"/>
          <p:cNvSpPr>
            <a:spLocks noChangeAspect="1" noChangeArrowheads="1"/>
          </p:cNvSpPr>
          <p:nvPr/>
        </p:nvSpPr>
        <p:spPr bwMode="auto">
          <a:xfrm>
            <a:off x="8177213" y="4087813"/>
            <a:ext cx="742950" cy="750887"/>
          </a:xfrm>
          <a:prstGeom prst="ellipse">
            <a:avLst/>
          </a:prstGeom>
          <a:solidFill>
            <a:srgbClr val="FFFF00">
              <a:alpha val="30196"/>
            </a:srgb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73" name="Picture 8" descr="wynne-edward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96975" y="3221038"/>
            <a:ext cx="18859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971550" y="5718175"/>
            <a:ext cx="2182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>
                <a:solidFill>
                  <a:srgbClr val="003399"/>
                </a:solidFill>
              </a:rPr>
              <a:t>V. C. Wynne-Edwards</a:t>
            </a:r>
          </a:p>
        </p:txBody>
      </p:sp>
      <p:sp>
        <p:nvSpPr>
          <p:cNvPr id="196618" name="AutoShape 10"/>
          <p:cNvSpPr>
            <a:spLocks noChangeArrowheads="1"/>
          </p:cNvSpPr>
          <p:nvPr/>
        </p:nvSpPr>
        <p:spPr bwMode="auto">
          <a:xfrm>
            <a:off x="8002588" y="3141663"/>
            <a:ext cx="839787" cy="365125"/>
          </a:xfrm>
          <a:prstGeom prst="wedgeRectCallout">
            <a:avLst>
              <a:gd name="adj1" fmla="val 13514"/>
              <a:gd name="adj2" fmla="val 263912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/>
              <a:t>cheater</a:t>
            </a:r>
            <a:endParaRPr lang="cs-CZ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5" grpId="0" animBg="1"/>
      <p:bldP spid="1966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365125" y="298450"/>
            <a:ext cx="8272463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2000" b="0"/>
              <a:t>účinky genu mohu zasahovat i mimo organismus –</a:t>
            </a:r>
            <a:br>
              <a:rPr lang="cs-CZ" sz="2000" b="0"/>
            </a:br>
            <a:r>
              <a:rPr lang="cs-CZ" sz="2000" b="0"/>
              <a:t>  </a:t>
            </a:r>
            <a:r>
              <a:rPr lang="cs-CZ" sz="2000" b="0">
                <a:solidFill>
                  <a:schemeClr val="accent2"/>
                </a:solidFill>
              </a:rPr>
              <a:t>R. Dawkins</a:t>
            </a:r>
            <a:r>
              <a:rPr lang="cs-CZ" sz="2000" b="0"/>
              <a:t>: </a:t>
            </a:r>
            <a:r>
              <a:rPr lang="cs-CZ" sz="2000" b="0" i="1"/>
              <a:t>The Extended Phenotype</a:t>
            </a:r>
            <a:r>
              <a:rPr lang="cs-CZ" sz="2000" b="0"/>
              <a:t/>
            </a:r>
            <a:br>
              <a:rPr lang="cs-CZ" sz="2000" b="0"/>
            </a:br>
            <a:endParaRPr lang="cs-CZ" sz="2000" b="0"/>
          </a:p>
          <a:p>
            <a:pPr>
              <a:spcAft>
                <a:spcPts val="1000"/>
              </a:spcAft>
            </a:pPr>
            <a:r>
              <a:rPr lang="cs-CZ" sz="2000" b="0"/>
              <a:t>mravenec </a:t>
            </a:r>
            <a:r>
              <a:rPr lang="cs-CZ" sz="2000" b="0" i="1"/>
              <a:t>Monomorium santschii</a:t>
            </a:r>
            <a:r>
              <a:rPr lang="cs-CZ" sz="2000" b="0"/>
              <a:t>: absence dělnické kasty </a:t>
            </a:r>
            <a:br>
              <a:rPr lang="cs-CZ" sz="2000" b="0"/>
            </a:br>
            <a:r>
              <a:rPr lang="cs-CZ" sz="2000" b="0"/>
              <a:t>  </a:t>
            </a:r>
            <a:r>
              <a:rPr lang="cs-CZ" sz="2000" b="0">
                <a:sym typeface="Symbol" pitchFamily="18" charset="2"/>
              </a:rPr>
              <a:t> průnik do cizího mraveniště, „příkaz“ k zabití vlastní</a:t>
            </a:r>
            <a:br>
              <a:rPr lang="cs-CZ" sz="2000" b="0">
                <a:sym typeface="Symbol" pitchFamily="18" charset="2"/>
              </a:rPr>
            </a:br>
            <a:r>
              <a:rPr lang="cs-CZ" sz="2000" b="0">
                <a:sym typeface="Symbol" pitchFamily="18" charset="2"/>
              </a:rPr>
              <a:t>  královny a adopci cizí</a:t>
            </a:r>
          </a:p>
          <a:p>
            <a:pPr>
              <a:spcAft>
                <a:spcPts val="1000"/>
              </a:spcAft>
            </a:pPr>
            <a:r>
              <a:rPr lang="cs-CZ" sz="2000" b="0">
                <a:sym typeface="Symbol" pitchFamily="18" charset="2"/>
              </a:rPr>
              <a:t>pestrobarvec petrklíčový (</a:t>
            </a:r>
            <a:r>
              <a:rPr lang="cs-CZ" sz="2000" b="0" i="1">
                <a:sym typeface="Symbol" pitchFamily="18" charset="2"/>
              </a:rPr>
              <a:t>Hamearis lucina</a:t>
            </a:r>
            <a:r>
              <a:rPr lang="cs-CZ" sz="2000" b="0">
                <a:sym typeface="Symbol" pitchFamily="18" charset="2"/>
              </a:rPr>
              <a:t>):</a:t>
            </a:r>
            <a:r>
              <a:rPr lang="cs-CZ">
                <a:sym typeface="Symbol" pitchFamily="18" charset="2"/>
              </a:rPr>
              <a:t> </a:t>
            </a:r>
            <a:r>
              <a:rPr lang="cs-CZ" sz="2000" b="0">
                <a:sym typeface="Symbol" pitchFamily="18" charset="2"/>
              </a:rPr>
              <a:t>na hlavě orgán produkující</a:t>
            </a:r>
            <a:br>
              <a:rPr lang="cs-CZ" sz="2000" b="0">
                <a:sym typeface="Symbol" pitchFamily="18" charset="2"/>
              </a:rPr>
            </a:br>
            <a:r>
              <a:rPr lang="cs-CZ" sz="2000" b="0">
                <a:sym typeface="Symbol" pitchFamily="18" charset="2"/>
              </a:rPr>
              <a:t>  omamný nektar; další pár výpustí, jejichž produkt způsobuje zvýšenou</a:t>
            </a:r>
            <a:br>
              <a:rPr lang="cs-CZ" sz="2000" b="0">
                <a:sym typeface="Symbol" pitchFamily="18" charset="2"/>
              </a:rPr>
            </a:br>
            <a:r>
              <a:rPr lang="cs-CZ" sz="2000" b="0">
                <a:sym typeface="Symbol" pitchFamily="18" charset="2"/>
              </a:rPr>
              <a:t>  agresivitu vůči všemu živému kromě vlastní housenky  ochrana</a:t>
            </a:r>
            <a:br>
              <a:rPr lang="cs-CZ" sz="2000" b="0">
                <a:sym typeface="Symbol" pitchFamily="18" charset="2"/>
              </a:rPr>
            </a:br>
            <a:r>
              <a:rPr lang="cs-CZ" sz="2000" b="0">
                <a:sym typeface="Symbol" pitchFamily="18" charset="2"/>
              </a:rPr>
              <a:t>  („bodyguard“), několikadenní drogová závislost mravence, který se </a:t>
            </a:r>
            <a:br>
              <a:rPr lang="cs-CZ" sz="2000" b="0">
                <a:sym typeface="Symbol" pitchFamily="18" charset="2"/>
              </a:rPr>
            </a:br>
            <a:r>
              <a:rPr lang="cs-CZ" sz="2000" b="0">
                <a:sym typeface="Symbol" pitchFamily="18" charset="2"/>
              </a:rPr>
              <a:t>  od housenky nevzdaluje</a:t>
            </a:r>
          </a:p>
        </p:txBody>
      </p:sp>
      <p:pic>
        <p:nvPicPr>
          <p:cNvPr id="3072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4600" y="146050"/>
            <a:ext cx="139541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830513" y="301625"/>
            <a:ext cx="3386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E60000"/>
                </a:solidFill>
              </a:rPr>
              <a:t>Jednotka a cíl selekce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376238" y="960438"/>
            <a:ext cx="86741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/>
              <a:t>debata o „jednotce“ selekce (jedinec,skupina, gen?)</a:t>
            </a:r>
          </a:p>
          <a:p>
            <a:r>
              <a:rPr lang="cs-CZ" sz="2000" b="0"/>
              <a:t>ve skutečnosti 2 odlišné pojmy:</a:t>
            </a:r>
            <a:br>
              <a:rPr lang="cs-CZ" sz="2000" b="0"/>
            </a:br>
            <a:endParaRPr lang="cs-CZ" sz="2000" b="0"/>
          </a:p>
          <a:p>
            <a:r>
              <a:rPr lang="cs-CZ" sz="2000" b="0">
                <a:solidFill>
                  <a:srgbClr val="E80000"/>
                </a:solidFill>
              </a:rPr>
              <a:t>jednotka selekce </a:t>
            </a:r>
            <a:r>
              <a:rPr lang="cs-CZ" sz="2000" b="0"/>
              <a:t>= úroveň, která umožňuje predikci genetické odpovědi </a:t>
            </a:r>
            <a:br>
              <a:rPr lang="cs-CZ" sz="2000" b="0"/>
            </a:br>
            <a:r>
              <a:rPr lang="cs-CZ" sz="2000" b="0"/>
              <a:t>  na selekci (jednolokusový genotyp, dvoulokusový genotyp atd.), tj. úroveň,</a:t>
            </a:r>
            <a:br>
              <a:rPr lang="cs-CZ" sz="2000" b="0"/>
            </a:br>
            <a:r>
              <a:rPr lang="cs-CZ" sz="2000" b="0"/>
              <a:t>  které </a:t>
            </a:r>
            <a:r>
              <a:rPr lang="cs-CZ" sz="2000" b="0" u="sng"/>
              <a:t>lze přiřadit fitness fenotypu</a:t>
            </a:r>
            <a:r>
              <a:rPr lang="cs-CZ" sz="2000" b="0"/>
              <a:t/>
            </a:r>
            <a:br>
              <a:rPr lang="cs-CZ" sz="2000" b="0"/>
            </a:br>
            <a:r>
              <a:rPr lang="cs-CZ" sz="2000" b="0"/>
              <a:t>  - týká se </a:t>
            </a:r>
            <a:r>
              <a:rPr lang="cs-CZ" sz="2000" b="0" i="1"/>
              <a:t>genetické</a:t>
            </a:r>
            <a:r>
              <a:rPr lang="cs-CZ" sz="2000" b="0"/>
              <a:t> organizační úrovně</a:t>
            </a:r>
          </a:p>
          <a:p>
            <a:r>
              <a:rPr lang="cs-CZ" sz="2000" b="0"/>
              <a:t>  - musí existovat genetická kontinuita v čase, např. </a:t>
            </a:r>
            <a:r>
              <a:rPr lang="en-US" sz="2000" b="0"/>
              <a:t>u</a:t>
            </a:r>
            <a:r>
              <a:rPr lang="cs-CZ" sz="2000" b="0"/>
              <a:t>rčitá kombinace alel </a:t>
            </a:r>
            <a:br>
              <a:rPr lang="cs-CZ" sz="2000" b="0"/>
            </a:br>
            <a:r>
              <a:rPr lang="cs-CZ" sz="2000" b="0"/>
              <a:t>    se musí objevit znovu v následující generaci</a:t>
            </a:r>
            <a:br>
              <a:rPr lang="cs-CZ" sz="2000" b="0"/>
            </a:br>
            <a:endParaRPr lang="cs-CZ" sz="2000" b="0"/>
          </a:p>
          <a:p>
            <a:r>
              <a:rPr lang="cs-CZ" sz="2000" b="0">
                <a:solidFill>
                  <a:srgbClr val="E80000"/>
                </a:solidFill>
              </a:rPr>
              <a:t>cíl selekce </a:t>
            </a:r>
            <a:r>
              <a:rPr lang="cs-CZ" sz="2000" b="0"/>
              <a:t>= úroveň, která vykazuje selektovaný fenotyp </a:t>
            </a:r>
            <a:br>
              <a:rPr lang="cs-CZ" sz="2000" b="0"/>
            </a:br>
            <a:r>
              <a:rPr lang="cs-CZ" sz="2000" b="0"/>
              <a:t>  - týká se </a:t>
            </a:r>
            <a:r>
              <a:rPr lang="cs-CZ" sz="2000" b="0" i="1"/>
              <a:t>biologické </a:t>
            </a:r>
            <a:r>
              <a:rPr lang="cs-CZ" sz="2000" b="0"/>
              <a:t>organizace</a:t>
            </a:r>
            <a:br>
              <a:rPr lang="cs-CZ" sz="2000" b="0"/>
            </a:br>
            <a:r>
              <a:rPr lang="cs-CZ" sz="2000" b="0"/>
              <a:t>  - může být pod úrovní jedince (např. </a:t>
            </a:r>
            <a:r>
              <a:rPr lang="en-US" sz="2000" b="0"/>
              <a:t>m</a:t>
            </a:r>
            <a:r>
              <a:rPr lang="cs-CZ" sz="2000" b="0"/>
              <a:t>eiotický tah), nebo nad ní</a:t>
            </a:r>
            <a:br>
              <a:rPr lang="cs-CZ" sz="2000" b="0"/>
            </a:br>
            <a:r>
              <a:rPr lang="cs-CZ" sz="2000" b="0"/>
              <a:t>    (např. </a:t>
            </a:r>
            <a:r>
              <a:rPr lang="en-US" sz="2000" b="0"/>
              <a:t>p</a:t>
            </a:r>
            <a:r>
              <a:rPr lang="cs-CZ" sz="2000" b="0"/>
              <a:t>říbuzenská selekce)</a:t>
            </a:r>
            <a:br>
              <a:rPr lang="cs-CZ" sz="2000" b="0"/>
            </a:br>
            <a:endParaRPr lang="cs-CZ" sz="2000" b="0"/>
          </a:p>
          <a:p>
            <a:r>
              <a:rPr lang="cs-CZ" sz="2000" b="0"/>
              <a:t>Př.: transpozon = jednotka selekce (přenáší se jako celek) i cíl selekce</a:t>
            </a:r>
            <a:br>
              <a:rPr lang="cs-CZ" sz="2000" b="0"/>
            </a:br>
            <a:r>
              <a:rPr lang="cs-CZ" sz="2000" b="0"/>
              <a:t>  (vykazuje fenotyp = transpozici, který má vliv na jeho přenos do další</a:t>
            </a:r>
            <a:br>
              <a:rPr lang="cs-CZ" sz="2000" b="0"/>
            </a:br>
            <a:r>
              <a:rPr lang="cs-CZ" sz="2000" b="0"/>
              <a:t>  generace)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40" name="Picture 16" descr="File:John Maynard Smith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7410" r="6970"/>
          <a:stretch>
            <a:fillRect/>
          </a:stretch>
        </p:blipFill>
        <p:spPr bwMode="auto">
          <a:xfrm>
            <a:off x="6921500" y="231775"/>
            <a:ext cx="1852613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30" name="Text Box 6"/>
          <p:cNvSpPr txBox="1">
            <a:spLocks noChangeArrowheads="1"/>
          </p:cNvSpPr>
          <p:nvPr/>
        </p:nvSpPr>
        <p:spPr bwMode="auto">
          <a:xfrm>
            <a:off x="557213" y="368300"/>
            <a:ext cx="33813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>
                <a:solidFill>
                  <a:srgbClr val="E80000"/>
                </a:solidFill>
              </a:rPr>
              <a:t>reakce:</a:t>
            </a:r>
            <a:br>
              <a:rPr lang="cs-CZ" sz="2000" b="0">
                <a:solidFill>
                  <a:srgbClr val="E80000"/>
                </a:solidFill>
              </a:rPr>
            </a:br>
            <a:endParaRPr lang="cs-CZ" sz="2000" b="0">
              <a:solidFill>
                <a:srgbClr val="E80000"/>
              </a:solidFill>
            </a:endParaRPr>
          </a:p>
          <a:p>
            <a:r>
              <a:rPr lang="cs-CZ" sz="2000" b="0">
                <a:solidFill>
                  <a:srgbClr val="003399"/>
                </a:solidFill>
              </a:rPr>
              <a:t>1964: William D. Hamilton, </a:t>
            </a:r>
            <a:br>
              <a:rPr lang="cs-CZ" sz="2000" b="0">
                <a:solidFill>
                  <a:srgbClr val="003399"/>
                </a:solidFill>
              </a:rPr>
            </a:br>
            <a:r>
              <a:rPr lang="cs-CZ" sz="2000" b="0">
                <a:solidFill>
                  <a:srgbClr val="003399"/>
                </a:solidFill>
              </a:rPr>
              <a:t>          John Maynard Smith</a:t>
            </a:r>
            <a:br>
              <a:rPr lang="cs-CZ" sz="2000" b="0">
                <a:solidFill>
                  <a:srgbClr val="003399"/>
                </a:solidFill>
              </a:rPr>
            </a:br>
            <a:r>
              <a:rPr lang="cs-CZ" sz="2000" b="0">
                <a:solidFill>
                  <a:srgbClr val="003399"/>
                </a:solidFill>
              </a:rPr>
              <a:t/>
            </a:r>
            <a:br>
              <a:rPr lang="cs-CZ" sz="2000" b="0">
                <a:solidFill>
                  <a:srgbClr val="003399"/>
                </a:solidFill>
              </a:rPr>
            </a:br>
            <a:endParaRPr lang="cs-CZ" sz="2000" b="0">
              <a:solidFill>
                <a:srgbClr val="003399"/>
              </a:solidFill>
            </a:endParaRPr>
          </a:p>
          <a:p>
            <a:endParaRPr lang="cs-CZ" sz="2000" b="0">
              <a:solidFill>
                <a:srgbClr val="003399"/>
              </a:solidFill>
            </a:endParaRPr>
          </a:p>
          <a:p>
            <a:endParaRPr lang="cs-CZ" sz="2000" b="0">
              <a:solidFill>
                <a:srgbClr val="003399"/>
              </a:solidFill>
            </a:endParaRPr>
          </a:p>
          <a:p>
            <a:r>
              <a:rPr lang="cs-CZ" sz="2000" b="0">
                <a:solidFill>
                  <a:srgbClr val="003399"/>
                </a:solidFill>
              </a:rPr>
              <a:t>1966: George C. Williams</a:t>
            </a:r>
            <a:br>
              <a:rPr lang="cs-CZ" sz="2000" b="0">
                <a:solidFill>
                  <a:srgbClr val="003399"/>
                </a:solidFill>
              </a:rPr>
            </a:br>
            <a:endParaRPr lang="cs-CZ" sz="2000" b="0">
              <a:solidFill>
                <a:srgbClr val="003399"/>
              </a:solidFill>
            </a:endParaRPr>
          </a:p>
          <a:p>
            <a:r>
              <a:rPr lang="cs-CZ" sz="2000" b="0">
                <a:solidFill>
                  <a:srgbClr val="003399"/>
                </a:solidFill>
              </a:rPr>
              <a:t/>
            </a:r>
            <a:br>
              <a:rPr lang="cs-CZ" sz="2000" b="0">
                <a:solidFill>
                  <a:srgbClr val="003399"/>
                </a:solidFill>
              </a:rPr>
            </a:br>
            <a:endParaRPr lang="cs-CZ" sz="2000" b="0">
              <a:solidFill>
                <a:srgbClr val="003399"/>
              </a:solidFill>
            </a:endParaRPr>
          </a:p>
          <a:p>
            <a:endParaRPr lang="cs-CZ" sz="2000" b="0">
              <a:solidFill>
                <a:srgbClr val="003399"/>
              </a:solidFill>
            </a:endParaRPr>
          </a:p>
          <a:p>
            <a:r>
              <a:rPr lang="cs-CZ" sz="2000" b="0">
                <a:solidFill>
                  <a:srgbClr val="003399"/>
                </a:solidFill>
              </a:rPr>
              <a:t>1976: Richard Dawkins</a:t>
            </a:r>
          </a:p>
        </p:txBody>
      </p:sp>
      <p:pic>
        <p:nvPicPr>
          <p:cNvPr id="180236" name="Picture 12" descr="richard-dawki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8588" y="3594100"/>
            <a:ext cx="206375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38" name="Picture 14" descr="File:W D Hamilton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13275" y="227013"/>
            <a:ext cx="20066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46" name="Picture 22" descr="Image:George C. Williams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r="7651" b="7556"/>
          <a:stretch>
            <a:fillRect/>
          </a:stretch>
        </p:blipFill>
        <p:spPr bwMode="auto">
          <a:xfrm>
            <a:off x="4084638" y="2862263"/>
            <a:ext cx="2001837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9" name="Skupina 17"/>
          <p:cNvGrpSpPr>
            <a:grpSpLocks/>
          </p:cNvGrpSpPr>
          <p:nvPr/>
        </p:nvGrpSpPr>
        <p:grpSpPr bwMode="auto">
          <a:xfrm>
            <a:off x="6289675" y="2576513"/>
            <a:ext cx="2106613" cy="927100"/>
            <a:chOff x="6288945" y="2576560"/>
            <a:chExt cx="2106613" cy="927783"/>
          </a:xfrm>
        </p:grpSpPr>
        <p:grpSp>
          <p:nvGrpSpPr>
            <p:cNvPr id="8205" name="Group 28"/>
            <p:cNvGrpSpPr>
              <a:grpSpLocks/>
            </p:cNvGrpSpPr>
            <p:nvPr/>
          </p:nvGrpSpPr>
          <p:grpSpPr bwMode="auto">
            <a:xfrm>
              <a:off x="6288945" y="2612168"/>
              <a:ext cx="2106613" cy="892175"/>
              <a:chOff x="3960" y="1647"/>
              <a:chExt cx="1327" cy="562"/>
            </a:xfrm>
          </p:grpSpPr>
          <p:sp>
            <p:nvSpPr>
              <p:cNvPr id="8207" name="AutoShape 24"/>
              <p:cNvSpPr>
                <a:spLocks noChangeArrowheads="1"/>
              </p:cNvSpPr>
              <p:nvPr/>
            </p:nvSpPr>
            <p:spPr bwMode="auto">
              <a:xfrm>
                <a:off x="3987" y="1663"/>
                <a:ext cx="1252" cy="527"/>
              </a:xfrm>
              <a:prstGeom prst="wedgeEllipseCallout">
                <a:avLst>
                  <a:gd name="adj1" fmla="val 14616"/>
                  <a:gd name="adj2" fmla="val -104648"/>
                </a:avLst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s-CZ" sz="1800" b="0"/>
                  <a:t>příbuzenský výběr</a:t>
                </a:r>
              </a:p>
            </p:txBody>
          </p:sp>
          <p:sp>
            <p:nvSpPr>
              <p:cNvPr id="8208" name="AutoShape 23"/>
              <p:cNvSpPr>
                <a:spLocks noChangeArrowheads="1"/>
              </p:cNvSpPr>
              <p:nvPr/>
            </p:nvSpPr>
            <p:spPr bwMode="auto">
              <a:xfrm>
                <a:off x="3960" y="1647"/>
                <a:ext cx="1327" cy="562"/>
              </a:xfrm>
              <a:prstGeom prst="wedgeEllipseCallout">
                <a:avLst>
                  <a:gd name="adj1" fmla="val -60551"/>
                  <a:gd name="adj2" fmla="val -108542"/>
                </a:avLst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s-CZ" sz="1800" b="0"/>
                  <a:t>příbuzenský výběr</a:t>
                </a:r>
              </a:p>
            </p:txBody>
          </p:sp>
        </p:grpSp>
        <p:sp>
          <p:nvSpPr>
            <p:cNvPr id="8206" name="Volný tvar 14"/>
            <p:cNvSpPr>
              <a:spLocks/>
            </p:cNvSpPr>
            <p:nvPr/>
          </p:nvSpPr>
          <p:spPr bwMode="auto">
            <a:xfrm>
              <a:off x="7297130" y="2576560"/>
              <a:ext cx="345690" cy="111408"/>
            </a:xfrm>
            <a:custGeom>
              <a:avLst/>
              <a:gdLst>
                <a:gd name="T0" fmla="*/ 343245 w 345690"/>
                <a:gd name="T1" fmla="*/ 371566 h 73733"/>
                <a:gd name="T2" fmla="*/ 343245 w 345690"/>
                <a:gd name="T3" fmla="*/ 371566 h 73733"/>
                <a:gd name="T4" fmla="*/ 338355 w 345690"/>
                <a:gd name="T5" fmla="*/ 65724 h 73733"/>
                <a:gd name="T6" fmla="*/ 299237 w 345690"/>
                <a:gd name="T7" fmla="*/ 65724 h 73733"/>
                <a:gd name="T8" fmla="*/ 194105 w 345690"/>
                <a:gd name="T9" fmla="*/ 65724 h 73733"/>
                <a:gd name="T10" fmla="*/ 132982 w 345690"/>
                <a:gd name="T11" fmla="*/ 91206 h 73733"/>
                <a:gd name="T12" fmla="*/ 93864 w 345690"/>
                <a:gd name="T13" fmla="*/ 78469 h 73733"/>
                <a:gd name="T14" fmla="*/ 30296 w 345690"/>
                <a:gd name="T15" fmla="*/ 78469 h 73733"/>
                <a:gd name="T16" fmla="*/ 10736 w 345690"/>
                <a:gd name="T17" fmla="*/ 103953 h 73733"/>
                <a:gd name="T18" fmla="*/ 8291 w 345690"/>
                <a:gd name="T19" fmla="*/ 142183 h 73733"/>
                <a:gd name="T20" fmla="*/ 957 w 345690"/>
                <a:gd name="T21" fmla="*/ 167669 h 73733"/>
                <a:gd name="T22" fmla="*/ 3401 w 345690"/>
                <a:gd name="T23" fmla="*/ 205901 h 73733"/>
                <a:gd name="T24" fmla="*/ 22961 w 345690"/>
                <a:gd name="T25" fmla="*/ 231391 h 73733"/>
                <a:gd name="T26" fmla="*/ 52300 w 345690"/>
                <a:gd name="T27" fmla="*/ 256872 h 73733"/>
                <a:gd name="T28" fmla="*/ 71859 w 345690"/>
                <a:gd name="T29" fmla="*/ 282362 h 73733"/>
                <a:gd name="T30" fmla="*/ 96308 w 345690"/>
                <a:gd name="T31" fmla="*/ 307847 h 73733"/>
                <a:gd name="T32" fmla="*/ 169656 w 345690"/>
                <a:gd name="T33" fmla="*/ 307847 h 73733"/>
                <a:gd name="T34" fmla="*/ 176991 w 345690"/>
                <a:gd name="T35" fmla="*/ 320587 h 73733"/>
                <a:gd name="T36" fmla="*/ 194105 w 345690"/>
                <a:gd name="T37" fmla="*/ 333334 h 73733"/>
                <a:gd name="T38" fmla="*/ 240559 w 345690"/>
                <a:gd name="T39" fmla="*/ 358819 h 73733"/>
                <a:gd name="T40" fmla="*/ 299237 w 345690"/>
                <a:gd name="T41" fmla="*/ 384309 h 73733"/>
                <a:gd name="T42" fmla="*/ 338355 w 345690"/>
                <a:gd name="T43" fmla="*/ 371566 h 73733"/>
                <a:gd name="T44" fmla="*/ 343245 w 345690"/>
                <a:gd name="T45" fmla="*/ 371566 h 737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5690"/>
                <a:gd name="T70" fmla="*/ 0 h 73733"/>
                <a:gd name="T71" fmla="*/ 345690 w 345690"/>
                <a:gd name="T72" fmla="*/ 73733 h 737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5690" h="73733">
                  <a:moveTo>
                    <a:pt x="343245" y="71288"/>
                  </a:moveTo>
                  <a:lnTo>
                    <a:pt x="343245" y="71288"/>
                  </a:lnTo>
                  <a:cubicBezTo>
                    <a:pt x="341615" y="63138"/>
                    <a:pt x="345690" y="22390"/>
                    <a:pt x="338355" y="12610"/>
                  </a:cubicBezTo>
                  <a:cubicBezTo>
                    <a:pt x="332243" y="8128"/>
                    <a:pt x="322464" y="14240"/>
                    <a:pt x="299237" y="12610"/>
                  </a:cubicBezTo>
                  <a:cubicBezTo>
                    <a:pt x="261408" y="0"/>
                    <a:pt x="288885" y="8236"/>
                    <a:pt x="194105" y="12610"/>
                  </a:cubicBezTo>
                  <a:cubicBezTo>
                    <a:pt x="173687" y="13552"/>
                    <a:pt x="132982" y="17499"/>
                    <a:pt x="132982" y="17499"/>
                  </a:cubicBezTo>
                  <a:cubicBezTo>
                    <a:pt x="119943" y="16684"/>
                    <a:pt x="106857" y="16422"/>
                    <a:pt x="93864" y="15055"/>
                  </a:cubicBezTo>
                  <a:cubicBezTo>
                    <a:pt x="76750" y="14648"/>
                    <a:pt x="44151" y="14240"/>
                    <a:pt x="30296" y="15055"/>
                  </a:cubicBezTo>
                  <a:cubicBezTo>
                    <a:pt x="23812" y="16823"/>
                    <a:pt x="10736" y="19944"/>
                    <a:pt x="10736" y="19944"/>
                  </a:cubicBezTo>
                  <a:cubicBezTo>
                    <a:pt x="9921" y="22389"/>
                    <a:pt x="9901" y="25266"/>
                    <a:pt x="8291" y="27279"/>
                  </a:cubicBezTo>
                  <a:cubicBezTo>
                    <a:pt x="6456" y="29573"/>
                    <a:pt x="2048" y="29441"/>
                    <a:pt x="957" y="32169"/>
                  </a:cubicBezTo>
                  <a:cubicBezTo>
                    <a:pt x="0" y="34562"/>
                    <a:pt x="1148" y="38252"/>
                    <a:pt x="3401" y="39504"/>
                  </a:cubicBezTo>
                  <a:cubicBezTo>
                    <a:pt x="9276" y="42768"/>
                    <a:pt x="16412" y="42883"/>
                    <a:pt x="22961" y="44394"/>
                  </a:cubicBezTo>
                  <a:cubicBezTo>
                    <a:pt x="34586" y="47077"/>
                    <a:pt x="39739" y="47489"/>
                    <a:pt x="52300" y="49283"/>
                  </a:cubicBezTo>
                  <a:cubicBezTo>
                    <a:pt x="69067" y="54872"/>
                    <a:pt x="48256" y="48272"/>
                    <a:pt x="71859" y="54173"/>
                  </a:cubicBezTo>
                  <a:cubicBezTo>
                    <a:pt x="94616" y="59863"/>
                    <a:pt x="54384" y="53073"/>
                    <a:pt x="96308" y="59063"/>
                  </a:cubicBezTo>
                  <a:cubicBezTo>
                    <a:pt x="132302" y="56063"/>
                    <a:pt x="127806" y="55077"/>
                    <a:pt x="169656" y="59063"/>
                  </a:cubicBezTo>
                  <a:cubicBezTo>
                    <a:pt x="172222" y="59307"/>
                    <a:pt x="174464" y="61003"/>
                    <a:pt x="176991" y="61508"/>
                  </a:cubicBezTo>
                  <a:cubicBezTo>
                    <a:pt x="182642" y="62638"/>
                    <a:pt x="188380" y="63292"/>
                    <a:pt x="194105" y="63953"/>
                  </a:cubicBezTo>
                  <a:cubicBezTo>
                    <a:pt x="209573" y="65738"/>
                    <a:pt x="225035" y="67649"/>
                    <a:pt x="240559" y="68843"/>
                  </a:cubicBezTo>
                  <a:cubicBezTo>
                    <a:pt x="281318" y="71978"/>
                    <a:pt x="261761" y="70326"/>
                    <a:pt x="299237" y="73733"/>
                  </a:cubicBezTo>
                  <a:cubicBezTo>
                    <a:pt x="312276" y="72918"/>
                    <a:pt x="325362" y="72656"/>
                    <a:pt x="338355" y="71288"/>
                  </a:cubicBezTo>
                  <a:cubicBezTo>
                    <a:pt x="340918" y="71018"/>
                    <a:pt x="342430" y="71288"/>
                    <a:pt x="343245" y="71288"/>
                  </a:cubicBezTo>
                  <a:close/>
                </a:path>
              </a:pathLst>
            </a:custGeom>
            <a:solidFill>
              <a:srgbClr val="CCFF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Skupina 19"/>
          <p:cNvGrpSpPr>
            <a:grpSpLocks/>
          </p:cNvGrpSpPr>
          <p:nvPr/>
        </p:nvGrpSpPr>
        <p:grpSpPr bwMode="auto">
          <a:xfrm>
            <a:off x="3384550" y="5529263"/>
            <a:ext cx="2106613" cy="917575"/>
            <a:chOff x="3384550" y="5529263"/>
            <a:chExt cx="2106613" cy="917575"/>
          </a:xfrm>
        </p:grpSpPr>
        <p:grpSp>
          <p:nvGrpSpPr>
            <p:cNvPr id="8201" name="Group 27"/>
            <p:cNvGrpSpPr>
              <a:grpSpLocks/>
            </p:cNvGrpSpPr>
            <p:nvPr/>
          </p:nvGrpSpPr>
          <p:grpSpPr bwMode="auto">
            <a:xfrm>
              <a:off x="3384550" y="5554663"/>
              <a:ext cx="2106613" cy="892175"/>
              <a:chOff x="2138" y="3499"/>
              <a:chExt cx="1327" cy="562"/>
            </a:xfrm>
          </p:grpSpPr>
          <p:sp>
            <p:nvSpPr>
              <p:cNvPr id="8203" name="AutoShape 25"/>
              <p:cNvSpPr>
                <a:spLocks noChangeArrowheads="1"/>
              </p:cNvSpPr>
              <p:nvPr/>
            </p:nvSpPr>
            <p:spPr bwMode="auto">
              <a:xfrm>
                <a:off x="2170" y="3525"/>
                <a:ext cx="1233" cy="487"/>
              </a:xfrm>
              <a:prstGeom prst="wedgeEllipseCallout">
                <a:avLst>
                  <a:gd name="adj1" fmla="val 21292"/>
                  <a:gd name="adj2" fmla="val -157597"/>
                </a:avLst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s-CZ" sz="1800" b="0"/>
                  <a:t>důležité jsou </a:t>
                </a:r>
                <a:r>
                  <a:rPr lang="cs-CZ" sz="1800" b="0" i="1"/>
                  <a:t>geny</a:t>
                </a:r>
              </a:p>
            </p:txBody>
          </p:sp>
          <p:sp>
            <p:nvSpPr>
              <p:cNvPr id="8204" name="AutoShape 26"/>
              <p:cNvSpPr>
                <a:spLocks noChangeArrowheads="1"/>
              </p:cNvSpPr>
              <p:nvPr/>
            </p:nvSpPr>
            <p:spPr bwMode="auto">
              <a:xfrm>
                <a:off x="2138" y="3499"/>
                <a:ext cx="1327" cy="562"/>
              </a:xfrm>
              <a:prstGeom prst="wedgeEllipseCallout">
                <a:avLst>
                  <a:gd name="adj1" fmla="val 122421"/>
                  <a:gd name="adj2" fmla="val -64944"/>
                </a:avLst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s-CZ" sz="1800" b="0"/>
                  <a:t>důležité jsou </a:t>
                </a:r>
                <a:r>
                  <a:rPr lang="cs-CZ" sz="1800" b="0" i="1"/>
                  <a:t>geny</a:t>
                </a:r>
              </a:p>
            </p:txBody>
          </p:sp>
        </p:grpSp>
        <p:sp>
          <p:nvSpPr>
            <p:cNvPr id="8202" name="Volný tvar 18"/>
            <p:cNvSpPr>
              <a:spLocks/>
            </p:cNvSpPr>
            <p:nvPr/>
          </p:nvSpPr>
          <p:spPr bwMode="auto">
            <a:xfrm>
              <a:off x="4376341" y="5529263"/>
              <a:ext cx="358776" cy="79414"/>
            </a:xfrm>
            <a:custGeom>
              <a:avLst/>
              <a:gdLst>
                <a:gd name="T0" fmla="*/ 348059 w 358776"/>
                <a:gd name="T1" fmla="*/ 69056 h 79414"/>
                <a:gd name="T2" fmla="*/ 348059 w 358776"/>
                <a:gd name="T3" fmla="*/ 69056 h 79414"/>
                <a:gd name="T4" fmla="*/ 355204 w 358776"/>
                <a:gd name="T5" fmla="*/ 11905 h 79414"/>
                <a:gd name="T6" fmla="*/ 326628 w 358776"/>
                <a:gd name="T7" fmla="*/ 14287 h 79414"/>
                <a:gd name="T8" fmla="*/ 288528 w 358776"/>
                <a:gd name="T9" fmla="*/ 9525 h 79414"/>
                <a:gd name="T10" fmla="*/ 205184 w 358776"/>
                <a:gd name="T11" fmla="*/ 7143 h 79414"/>
                <a:gd name="T12" fmla="*/ 143272 w 358776"/>
                <a:gd name="T13" fmla="*/ 4762 h 79414"/>
                <a:gd name="T14" fmla="*/ 133747 w 358776"/>
                <a:gd name="T15" fmla="*/ 2381 h 79414"/>
                <a:gd name="T16" fmla="*/ 126603 w 358776"/>
                <a:gd name="T17" fmla="*/ 0 h 79414"/>
                <a:gd name="T18" fmla="*/ 28971 w 358776"/>
                <a:gd name="T19" fmla="*/ 2381 h 79414"/>
                <a:gd name="T20" fmla="*/ 14684 w 358776"/>
                <a:gd name="T21" fmla="*/ 52387 h 79414"/>
                <a:gd name="T22" fmla="*/ 124222 w 358776"/>
                <a:gd name="T23" fmla="*/ 50006 h 79414"/>
                <a:gd name="T24" fmla="*/ 171847 w 358776"/>
                <a:gd name="T25" fmla="*/ 54768 h 79414"/>
                <a:gd name="T26" fmla="*/ 183753 w 358776"/>
                <a:gd name="T27" fmla="*/ 57150 h 79414"/>
                <a:gd name="T28" fmla="*/ 233759 w 358776"/>
                <a:gd name="T29" fmla="*/ 61912 h 79414"/>
                <a:gd name="T30" fmla="*/ 243284 w 358776"/>
                <a:gd name="T31" fmla="*/ 64293 h 79414"/>
                <a:gd name="T32" fmla="*/ 262334 w 358776"/>
                <a:gd name="T33" fmla="*/ 66675 h 79414"/>
                <a:gd name="T34" fmla="*/ 281384 w 358776"/>
                <a:gd name="T35" fmla="*/ 71437 h 79414"/>
                <a:gd name="T36" fmla="*/ 300434 w 358776"/>
                <a:gd name="T37" fmla="*/ 76200 h 79414"/>
                <a:gd name="T38" fmla="*/ 326628 w 358776"/>
                <a:gd name="T39" fmla="*/ 78581 h 79414"/>
                <a:gd name="T40" fmla="*/ 348059 w 358776"/>
                <a:gd name="T41" fmla="*/ 76200 h 79414"/>
                <a:gd name="T42" fmla="*/ 348059 w 358776"/>
                <a:gd name="T43" fmla="*/ 69056 h 794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58776"/>
                <a:gd name="T67" fmla="*/ 0 h 79414"/>
                <a:gd name="T68" fmla="*/ 358776 w 358776"/>
                <a:gd name="T69" fmla="*/ 79414 h 794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58776" h="79414">
                  <a:moveTo>
                    <a:pt x="348059" y="69056"/>
                  </a:moveTo>
                  <a:lnTo>
                    <a:pt x="348059" y="69056"/>
                  </a:lnTo>
                  <a:cubicBezTo>
                    <a:pt x="347265" y="60325"/>
                    <a:pt x="358776" y="21033"/>
                    <a:pt x="355204" y="11905"/>
                  </a:cubicBezTo>
                  <a:cubicBezTo>
                    <a:pt x="351903" y="7366"/>
                    <a:pt x="332184" y="15081"/>
                    <a:pt x="326628" y="14287"/>
                  </a:cubicBezTo>
                  <a:cubicBezTo>
                    <a:pt x="310647" y="8961"/>
                    <a:pt x="317943" y="10751"/>
                    <a:pt x="288528" y="9525"/>
                  </a:cubicBezTo>
                  <a:cubicBezTo>
                    <a:pt x="260759" y="8368"/>
                    <a:pt x="232962" y="8054"/>
                    <a:pt x="205184" y="7143"/>
                  </a:cubicBezTo>
                  <a:lnTo>
                    <a:pt x="143272" y="4762"/>
                  </a:lnTo>
                  <a:cubicBezTo>
                    <a:pt x="140097" y="3968"/>
                    <a:pt x="136894" y="3280"/>
                    <a:pt x="133747" y="2381"/>
                  </a:cubicBezTo>
                  <a:cubicBezTo>
                    <a:pt x="131333" y="1691"/>
                    <a:pt x="129113" y="0"/>
                    <a:pt x="126603" y="0"/>
                  </a:cubicBezTo>
                  <a:cubicBezTo>
                    <a:pt x="96430" y="0"/>
                    <a:pt x="59134" y="1587"/>
                    <a:pt x="28971" y="2381"/>
                  </a:cubicBezTo>
                  <a:cubicBezTo>
                    <a:pt x="11509" y="10318"/>
                    <a:pt x="0" y="44450"/>
                    <a:pt x="14684" y="52387"/>
                  </a:cubicBezTo>
                  <a:cubicBezTo>
                    <a:pt x="48792" y="53870"/>
                    <a:pt x="90091" y="49212"/>
                    <a:pt x="124222" y="50006"/>
                  </a:cubicBezTo>
                  <a:cubicBezTo>
                    <a:pt x="140097" y="51593"/>
                    <a:pt x="156203" y="51638"/>
                    <a:pt x="171847" y="54768"/>
                  </a:cubicBezTo>
                  <a:cubicBezTo>
                    <a:pt x="175816" y="55562"/>
                    <a:pt x="179730" y="56703"/>
                    <a:pt x="183753" y="57150"/>
                  </a:cubicBezTo>
                  <a:cubicBezTo>
                    <a:pt x="208515" y="59902"/>
                    <a:pt x="212215" y="58322"/>
                    <a:pt x="233759" y="61912"/>
                  </a:cubicBezTo>
                  <a:cubicBezTo>
                    <a:pt x="236987" y="62450"/>
                    <a:pt x="240056" y="63755"/>
                    <a:pt x="243284" y="64293"/>
                  </a:cubicBezTo>
                  <a:cubicBezTo>
                    <a:pt x="249596" y="65345"/>
                    <a:pt x="256044" y="65496"/>
                    <a:pt x="262334" y="66675"/>
                  </a:cubicBezTo>
                  <a:cubicBezTo>
                    <a:pt x="268767" y="67881"/>
                    <a:pt x="275174" y="69367"/>
                    <a:pt x="281384" y="71437"/>
                  </a:cubicBezTo>
                  <a:cubicBezTo>
                    <a:pt x="289157" y="74028"/>
                    <a:pt x="291244" y="75051"/>
                    <a:pt x="300434" y="76200"/>
                  </a:cubicBezTo>
                  <a:cubicBezTo>
                    <a:pt x="309134" y="77288"/>
                    <a:pt x="317897" y="77787"/>
                    <a:pt x="326628" y="78581"/>
                  </a:cubicBezTo>
                  <a:cubicBezTo>
                    <a:pt x="333772" y="77787"/>
                    <a:pt x="341630" y="79414"/>
                    <a:pt x="348059" y="76200"/>
                  </a:cubicBezTo>
                  <a:cubicBezTo>
                    <a:pt x="350304" y="75077"/>
                    <a:pt x="348059" y="70247"/>
                    <a:pt x="348059" y="69056"/>
                  </a:cubicBezTo>
                  <a:close/>
                </a:path>
              </a:pathLst>
            </a:custGeom>
            <a:solidFill>
              <a:srgbClr val="CCFF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032"/>
          <p:cNvSpPr txBox="1">
            <a:spLocks noChangeArrowheads="1"/>
          </p:cNvSpPr>
          <p:nvPr/>
        </p:nvSpPr>
        <p:spPr bwMode="auto">
          <a:xfrm>
            <a:off x="2546350" y="242888"/>
            <a:ext cx="3911600" cy="8223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>
                <a:solidFill>
                  <a:srgbClr val="E80000"/>
                </a:solidFill>
                <a:latin typeface="Arial Black" pitchFamily="34" charset="0"/>
              </a:rPr>
              <a:t>SKUPINOVÁ SELEKCE</a:t>
            </a:r>
          </a:p>
          <a:p>
            <a:pPr algn="ctr"/>
            <a:r>
              <a:rPr lang="cs-CZ">
                <a:solidFill>
                  <a:srgbClr val="E80000"/>
                </a:solidFill>
                <a:latin typeface="Arial Black" pitchFamily="34" charset="0"/>
              </a:rPr>
              <a:t>(</a:t>
            </a:r>
            <a:r>
              <a:rPr lang="en-US">
                <a:solidFill>
                  <a:srgbClr val="E80000"/>
                </a:solidFill>
                <a:latin typeface="Arial Black" pitchFamily="34" charset="0"/>
              </a:rPr>
              <a:t>group</a:t>
            </a:r>
            <a:r>
              <a:rPr lang="cs-CZ">
                <a:solidFill>
                  <a:srgbClr val="E80000"/>
                </a:solidFill>
                <a:latin typeface="Arial Black" pitchFamily="34" charset="0"/>
              </a:rPr>
              <a:t> selection)</a:t>
            </a:r>
          </a:p>
        </p:txBody>
      </p:sp>
      <p:sp>
        <p:nvSpPr>
          <p:cNvPr id="9219" name="Text Box 1033"/>
          <p:cNvSpPr txBox="1">
            <a:spLocks noChangeArrowheads="1"/>
          </p:cNvSpPr>
          <p:nvPr/>
        </p:nvSpPr>
        <p:spPr bwMode="auto">
          <a:xfrm>
            <a:off x="482600" y="1317625"/>
            <a:ext cx="60134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>
                <a:solidFill>
                  <a:srgbClr val="003399"/>
                </a:solidFill>
              </a:rPr>
              <a:t>V.C. Wynne-Edwards: </a:t>
            </a:r>
          </a:p>
          <a:p>
            <a:r>
              <a:rPr lang="cs-CZ" sz="2000" b="0"/>
              <a:t> disperze proto, aby nedošlo k vyčerpání zdrojů</a:t>
            </a:r>
          </a:p>
          <a:p>
            <a:r>
              <a:rPr lang="cs-CZ" sz="2000" b="0"/>
              <a:t> produkce méně potomstva než potenciálně možné</a:t>
            </a:r>
          </a:p>
        </p:txBody>
      </p:sp>
      <p:sp>
        <p:nvSpPr>
          <p:cNvPr id="9220" name="Text Box 1037"/>
          <p:cNvSpPr txBox="1">
            <a:spLocks noChangeArrowheads="1"/>
          </p:cNvSpPr>
          <p:nvPr/>
        </p:nvSpPr>
        <p:spPr bwMode="auto">
          <a:xfrm>
            <a:off x="482600" y="2659063"/>
            <a:ext cx="3516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/>
              <a:t>varovný křik ptáků, hejna ryb </a:t>
            </a:r>
          </a:p>
        </p:txBody>
      </p:sp>
      <p:sp>
        <p:nvSpPr>
          <p:cNvPr id="118798" name="Text Box 1038"/>
          <p:cNvSpPr txBox="1">
            <a:spLocks noChangeArrowheads="1"/>
          </p:cNvSpPr>
          <p:nvPr/>
        </p:nvSpPr>
        <p:spPr bwMode="auto">
          <a:xfrm>
            <a:off x="482600" y="3454400"/>
            <a:ext cx="4721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/>
              <a:t>skákání („stotting“) gazely Thomsonovy</a:t>
            </a:r>
          </a:p>
        </p:txBody>
      </p:sp>
      <p:sp>
        <p:nvSpPr>
          <p:cNvPr id="118802" name="Text Box 1042"/>
          <p:cNvSpPr txBox="1">
            <a:spLocks noChangeArrowheads="1"/>
          </p:cNvSpPr>
          <p:nvPr/>
        </p:nvSpPr>
        <p:spPr bwMode="auto">
          <a:xfrm>
            <a:off x="944563" y="5087938"/>
            <a:ext cx="3094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E80000"/>
                </a:solidFill>
              </a:rPr>
              <a:t>Výhoda pro jedince!</a:t>
            </a:r>
          </a:p>
        </p:txBody>
      </p:sp>
      <p:pic>
        <p:nvPicPr>
          <p:cNvPr id="9223" name="Picture 1045" descr="fish_scho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1475" y="1150938"/>
            <a:ext cx="19192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806" name="Text Box 1046"/>
          <p:cNvSpPr txBox="1">
            <a:spLocks noChangeArrowheads="1"/>
          </p:cNvSpPr>
          <p:nvPr/>
        </p:nvSpPr>
        <p:spPr bwMode="auto">
          <a:xfrm>
            <a:off x="3251200" y="6202363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 i="1"/>
              <a:t>Gazella thomsoni</a:t>
            </a:r>
          </a:p>
        </p:txBody>
      </p:sp>
      <p:pic>
        <p:nvPicPr>
          <p:cNvPr id="9225" name="Picture 10"/>
          <p:cNvPicPr>
            <a:picLocks noChangeAspect="1" noChangeArrowheads="1"/>
          </p:cNvPicPr>
          <p:nvPr/>
        </p:nvPicPr>
        <p:blipFill>
          <a:blip r:embed="rId4"/>
          <a:srcRect l="15793" t="4124" r="13107" b="11745"/>
          <a:stretch>
            <a:fillRect/>
          </a:stretch>
        </p:blipFill>
        <p:spPr bwMode="auto">
          <a:xfrm>
            <a:off x="5032375" y="3451225"/>
            <a:ext cx="404495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8" grpId="0"/>
      <p:bldP spid="118802" grpId="0"/>
      <p:bldP spid="1188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9" name="Object 13"/>
          <p:cNvGraphicFramePr>
            <a:graphicFrameLocks noChangeAspect="1"/>
          </p:cNvGraphicFramePr>
          <p:nvPr/>
        </p:nvGraphicFramePr>
        <p:xfrm>
          <a:off x="3611563" y="1647825"/>
          <a:ext cx="1308100" cy="927100"/>
        </p:xfrm>
        <a:graphic>
          <a:graphicData uri="http://schemas.openxmlformats.org/presentationml/2006/ole">
            <p:oleObj spid="_x0000_s1026" name="CorelPhotoPaint.Image.9" r:id="rId4" imgW="1142555" imgH="809310" progId="CorelPhotoPaint.Image.9">
              <p:embed/>
            </p:oleObj>
          </a:graphicData>
        </a:graphic>
      </p:graphicFrame>
      <p:pic>
        <p:nvPicPr>
          <p:cNvPr id="1027" name="Picture 3" descr="Turdoid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975" y="3236913"/>
            <a:ext cx="33401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446088" y="396875"/>
            <a:ext cx="5934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/>
              <a:t>strážní hlídky timálie šedé (</a:t>
            </a:r>
            <a:r>
              <a:rPr lang="cs-CZ" sz="2000" b="0" i="1"/>
              <a:t>Turdoides squamiceps</a:t>
            </a:r>
            <a:r>
              <a:rPr lang="cs-CZ" sz="2000" b="0"/>
              <a:t>)</a:t>
            </a:r>
            <a:r>
              <a:rPr lang="en-US" sz="2000" b="0"/>
              <a:t/>
            </a:r>
            <a:br>
              <a:rPr lang="en-US" sz="2000" b="0"/>
            </a:br>
            <a:r>
              <a:rPr lang="en-US" sz="2000" b="0"/>
              <a:t> </a:t>
            </a:r>
            <a:r>
              <a:rPr lang="cs-CZ" sz="2000" b="0"/>
              <a:t> </a:t>
            </a:r>
            <a:r>
              <a:rPr lang="en-US" sz="2000" b="0"/>
              <a:t>a </a:t>
            </a:r>
            <a:r>
              <a:rPr lang="cs-CZ" sz="2000" b="0"/>
              <a:t>surikat (</a:t>
            </a:r>
            <a:r>
              <a:rPr lang="cs-CZ" sz="2000" b="0" i="1"/>
              <a:t>Suricata suricatta</a:t>
            </a:r>
            <a:r>
              <a:rPr lang="cs-CZ" sz="2000" b="0"/>
              <a:t>)</a:t>
            </a:r>
          </a:p>
        </p:txBody>
      </p:sp>
      <p:pic>
        <p:nvPicPr>
          <p:cNvPr id="182283" name="Picture 11" descr="surikata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7550" y="1731963"/>
            <a:ext cx="2674938" cy="42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84" name="Text Box 12"/>
          <p:cNvSpPr txBox="1">
            <a:spLocks noChangeArrowheads="1"/>
          </p:cNvSpPr>
          <p:nvPr/>
        </p:nvSpPr>
        <p:spPr bwMode="auto">
          <a:xfrm>
            <a:off x="6472238" y="6072188"/>
            <a:ext cx="1754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 i="1"/>
              <a:t>Suricata suricatta</a:t>
            </a:r>
            <a:endParaRPr lang="cs-CZ" sz="1600" b="0"/>
          </a:p>
        </p:txBody>
      </p:sp>
      <p:sp>
        <p:nvSpPr>
          <p:cNvPr id="182287" name="Line 15"/>
          <p:cNvSpPr>
            <a:spLocks noChangeShapeType="1"/>
          </p:cNvSpPr>
          <p:nvPr/>
        </p:nvSpPr>
        <p:spPr bwMode="auto">
          <a:xfrm flipV="1">
            <a:off x="2755900" y="2387600"/>
            <a:ext cx="1223963" cy="1141413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2288" name="Text Box 16"/>
          <p:cNvSpPr txBox="1">
            <a:spLocks noChangeArrowheads="1"/>
          </p:cNvSpPr>
          <p:nvPr/>
        </p:nvSpPr>
        <p:spPr bwMode="auto">
          <a:xfrm>
            <a:off x="2032000" y="5957888"/>
            <a:ext cx="3094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E80000"/>
                </a:solidFill>
              </a:rPr>
              <a:t>Výhoda pro jedince!</a:t>
            </a:r>
          </a:p>
        </p:txBody>
      </p:sp>
      <p:sp>
        <p:nvSpPr>
          <p:cNvPr id="1033" name="Text Box 17"/>
          <p:cNvSpPr txBox="1">
            <a:spLocks noChangeArrowheads="1"/>
          </p:cNvSpPr>
          <p:nvPr/>
        </p:nvSpPr>
        <p:spPr bwMode="auto">
          <a:xfrm>
            <a:off x="781050" y="2909888"/>
            <a:ext cx="1504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i="1"/>
              <a:t>T. squamiceps</a:t>
            </a:r>
            <a:endParaRPr lang="cs-CZ" sz="1600" b="0"/>
          </a:p>
        </p:txBody>
      </p:sp>
      <p:sp>
        <p:nvSpPr>
          <p:cNvPr id="182290" name="AutoShape 18"/>
          <p:cNvSpPr>
            <a:spLocks noChangeArrowheads="1"/>
          </p:cNvSpPr>
          <p:nvPr/>
        </p:nvSpPr>
        <p:spPr bwMode="auto">
          <a:xfrm>
            <a:off x="7226300" y="1184275"/>
            <a:ext cx="1035050" cy="430213"/>
          </a:xfrm>
          <a:prstGeom prst="wedgeRectCallout">
            <a:avLst>
              <a:gd name="adj1" fmla="val -74231"/>
              <a:gd name="adj2" fmla="val 114208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b="0"/>
              <a:t>sentinel</a:t>
            </a:r>
            <a:endParaRPr lang="cs-CZ" sz="1600" b="0"/>
          </a:p>
        </p:txBody>
      </p:sp>
      <p:sp>
        <p:nvSpPr>
          <p:cNvPr id="12" name="Obdélníkový popisek 11"/>
          <p:cNvSpPr/>
          <p:nvPr/>
        </p:nvSpPr>
        <p:spPr bwMode="auto">
          <a:xfrm>
            <a:off x="3840163" y="3248025"/>
            <a:ext cx="1150937" cy="571500"/>
          </a:xfrm>
          <a:prstGeom prst="wedgeRectCallout">
            <a:avLst>
              <a:gd name="adj1" fmla="val -152642"/>
              <a:gd name="adj2" fmla="val 98349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cs-CZ" sz="1600" b="0" dirty="0"/>
              <a:t>alfa</a:t>
            </a:r>
          </a:p>
          <a:p>
            <a:pPr algn="ctr">
              <a:defRPr/>
            </a:pPr>
            <a:r>
              <a:rPr lang="cs-CZ" sz="1600" b="0" dirty="0"/>
              <a:t>samec</a:t>
            </a:r>
          </a:p>
          <a:p>
            <a:pPr>
              <a:defRPr/>
            </a:pPr>
            <a:endParaRPr lang="cs-CZ" dirty="0">
              <a:latin typeface="Arial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2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2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4" grpId="0"/>
      <p:bldP spid="182287" grpId="0" animBg="1"/>
      <p:bldP spid="182288" grpId="0"/>
      <p:bldP spid="1822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8"/>
          <p:cNvSpPr txBox="1">
            <a:spLocks noChangeArrowheads="1"/>
          </p:cNvSpPr>
          <p:nvPr/>
        </p:nvSpPr>
        <p:spPr bwMode="auto">
          <a:xfrm>
            <a:off x="1439863" y="271463"/>
            <a:ext cx="6430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E80000"/>
                </a:solidFill>
              </a:rPr>
              <a:t>Teoretické důvody proti skupinové</a:t>
            </a:r>
            <a:r>
              <a:rPr lang="en-US">
                <a:solidFill>
                  <a:srgbClr val="E80000"/>
                </a:solidFill>
              </a:rPr>
              <a:t> selekci</a:t>
            </a:r>
            <a:r>
              <a:rPr lang="cs-CZ">
                <a:solidFill>
                  <a:srgbClr val="E80000"/>
                </a:solidFill>
              </a:rPr>
              <a:t>:</a:t>
            </a:r>
          </a:p>
        </p:txBody>
      </p:sp>
      <p:sp>
        <p:nvSpPr>
          <p:cNvPr id="10243" name="Text Box 32"/>
          <p:cNvSpPr txBox="1">
            <a:spLocks noChangeArrowheads="1"/>
          </p:cNvSpPr>
          <p:nvPr/>
        </p:nvSpPr>
        <p:spPr bwMode="auto">
          <a:xfrm>
            <a:off x="328613" y="1327150"/>
            <a:ext cx="8116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E80000"/>
                </a:solidFill>
              </a:rPr>
              <a:t>altruismus</a:t>
            </a:r>
            <a:r>
              <a:rPr lang="en-US" sz="2000"/>
              <a:t> </a:t>
            </a:r>
            <a:r>
              <a:rPr lang="cs-CZ" sz="2000" b="0"/>
              <a:t>= chování zvyšující fitness příjemce a současně snižující </a:t>
            </a:r>
            <a:br>
              <a:rPr lang="cs-CZ" sz="2000" b="0"/>
            </a:br>
            <a:r>
              <a:rPr lang="cs-CZ" sz="2000" b="0"/>
              <a:t>                       fitness dárce (donora)</a:t>
            </a: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717550" y="3303588"/>
            <a:ext cx="1327150" cy="1263650"/>
            <a:chOff x="533" y="1357"/>
            <a:chExt cx="836" cy="796"/>
          </a:xfrm>
        </p:grpSpPr>
        <p:sp>
          <p:nvSpPr>
            <p:cNvPr id="10287" name="Oval 31"/>
            <p:cNvSpPr>
              <a:spLocks noChangeAspect="1" noChangeArrowheads="1"/>
            </p:cNvSpPr>
            <p:nvPr/>
          </p:nvSpPr>
          <p:spPr bwMode="auto">
            <a:xfrm>
              <a:off x="533" y="1357"/>
              <a:ext cx="836" cy="7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8" name="Text Box 33"/>
            <p:cNvSpPr txBox="1">
              <a:spLocks noChangeArrowheads="1"/>
            </p:cNvSpPr>
            <p:nvPr/>
          </p:nvSpPr>
          <p:spPr bwMode="auto">
            <a:xfrm>
              <a:off x="837" y="1384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solidFill>
                    <a:srgbClr val="33CCFF"/>
                  </a:solidFill>
                  <a:latin typeface="Arial Black" pitchFamily="34" charset="0"/>
                </a:rPr>
                <a:t>A</a:t>
              </a:r>
            </a:p>
          </p:txBody>
        </p:sp>
        <p:sp>
          <p:nvSpPr>
            <p:cNvPr id="10289" name="Text Box 34"/>
            <p:cNvSpPr txBox="1">
              <a:spLocks noChangeArrowheads="1"/>
            </p:cNvSpPr>
            <p:nvPr/>
          </p:nvSpPr>
          <p:spPr bwMode="auto">
            <a:xfrm>
              <a:off x="938" y="1572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solidFill>
                    <a:srgbClr val="33CCFF"/>
                  </a:solidFill>
                  <a:latin typeface="Arial Black" pitchFamily="34" charset="0"/>
                </a:rPr>
                <a:t>A</a:t>
              </a:r>
            </a:p>
          </p:txBody>
        </p:sp>
        <p:sp>
          <p:nvSpPr>
            <p:cNvPr id="10290" name="Text Box 35"/>
            <p:cNvSpPr txBox="1">
              <a:spLocks noChangeArrowheads="1"/>
            </p:cNvSpPr>
            <p:nvPr/>
          </p:nvSpPr>
          <p:spPr bwMode="auto">
            <a:xfrm>
              <a:off x="777" y="1708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solidFill>
                    <a:srgbClr val="33CCFF"/>
                  </a:solidFill>
                  <a:latin typeface="Arial Black" pitchFamily="34" charset="0"/>
                </a:rPr>
                <a:t>A</a:t>
              </a:r>
            </a:p>
          </p:txBody>
        </p:sp>
        <p:sp>
          <p:nvSpPr>
            <p:cNvPr id="10291" name="Text Box 36"/>
            <p:cNvSpPr txBox="1">
              <a:spLocks noChangeArrowheads="1"/>
            </p:cNvSpPr>
            <p:nvPr/>
          </p:nvSpPr>
          <p:spPr bwMode="auto">
            <a:xfrm>
              <a:off x="1042" y="1792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solidFill>
                    <a:srgbClr val="33CCFF"/>
                  </a:solidFill>
                  <a:latin typeface="Arial Black" pitchFamily="34" charset="0"/>
                </a:rPr>
                <a:t>A</a:t>
              </a:r>
            </a:p>
          </p:txBody>
        </p:sp>
        <p:sp>
          <p:nvSpPr>
            <p:cNvPr id="10292" name="Text Box 37"/>
            <p:cNvSpPr txBox="1">
              <a:spLocks noChangeArrowheads="1"/>
            </p:cNvSpPr>
            <p:nvPr/>
          </p:nvSpPr>
          <p:spPr bwMode="auto">
            <a:xfrm>
              <a:off x="607" y="1649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solidFill>
                    <a:srgbClr val="33CCFF"/>
                  </a:solidFill>
                  <a:latin typeface="Arial Black" pitchFamily="34" charset="0"/>
                </a:rPr>
                <a:t>A</a:t>
              </a:r>
            </a:p>
          </p:txBody>
        </p:sp>
        <p:sp>
          <p:nvSpPr>
            <p:cNvPr id="10293" name="Text Box 38"/>
            <p:cNvSpPr txBox="1">
              <a:spLocks noChangeArrowheads="1"/>
            </p:cNvSpPr>
            <p:nvPr/>
          </p:nvSpPr>
          <p:spPr bwMode="auto">
            <a:xfrm>
              <a:off x="639" y="1453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solidFill>
                    <a:srgbClr val="33CCFF"/>
                  </a:solidFill>
                  <a:latin typeface="Arial Black" pitchFamily="34" charset="0"/>
                </a:rPr>
                <a:t>A</a:t>
              </a:r>
            </a:p>
          </p:txBody>
        </p:sp>
        <p:sp>
          <p:nvSpPr>
            <p:cNvPr id="10294" name="Text Box 39"/>
            <p:cNvSpPr txBox="1">
              <a:spLocks noChangeArrowheads="1"/>
            </p:cNvSpPr>
            <p:nvPr/>
          </p:nvSpPr>
          <p:spPr bwMode="auto">
            <a:xfrm>
              <a:off x="1109" y="1656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solidFill>
                    <a:srgbClr val="33CCFF"/>
                  </a:solidFill>
                  <a:latin typeface="Arial Black" pitchFamily="34" charset="0"/>
                </a:rPr>
                <a:t>A</a:t>
              </a:r>
            </a:p>
          </p:txBody>
        </p:sp>
        <p:sp>
          <p:nvSpPr>
            <p:cNvPr id="10295" name="Text Box 40"/>
            <p:cNvSpPr txBox="1">
              <a:spLocks noChangeArrowheads="1"/>
            </p:cNvSpPr>
            <p:nvPr/>
          </p:nvSpPr>
          <p:spPr bwMode="auto">
            <a:xfrm>
              <a:off x="1123" y="1530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solidFill>
                    <a:srgbClr val="33CCFF"/>
                  </a:solidFill>
                  <a:latin typeface="Arial Black" pitchFamily="34" charset="0"/>
                </a:rPr>
                <a:t>A</a:t>
              </a:r>
            </a:p>
          </p:txBody>
        </p:sp>
        <p:sp>
          <p:nvSpPr>
            <p:cNvPr id="10296" name="Text Box 41"/>
            <p:cNvSpPr txBox="1">
              <a:spLocks noChangeArrowheads="1"/>
            </p:cNvSpPr>
            <p:nvPr/>
          </p:nvSpPr>
          <p:spPr bwMode="auto">
            <a:xfrm>
              <a:off x="816" y="1905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solidFill>
                    <a:srgbClr val="33CCFF"/>
                  </a:solidFill>
                  <a:latin typeface="Arial Black" pitchFamily="34" charset="0"/>
                </a:rPr>
                <a:t>A</a:t>
              </a:r>
            </a:p>
          </p:txBody>
        </p:sp>
      </p:grp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2819400" y="3251200"/>
            <a:ext cx="1327150" cy="1263650"/>
            <a:chOff x="1857" y="1324"/>
            <a:chExt cx="836" cy="796"/>
          </a:xfrm>
        </p:grpSpPr>
        <p:sp>
          <p:nvSpPr>
            <p:cNvPr id="10277" name="Oval 42"/>
            <p:cNvSpPr>
              <a:spLocks noChangeAspect="1" noChangeArrowheads="1"/>
            </p:cNvSpPr>
            <p:nvPr/>
          </p:nvSpPr>
          <p:spPr bwMode="auto">
            <a:xfrm>
              <a:off x="1857" y="1324"/>
              <a:ext cx="836" cy="7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8" name="Text Box 43"/>
            <p:cNvSpPr txBox="1">
              <a:spLocks noChangeArrowheads="1"/>
            </p:cNvSpPr>
            <p:nvPr/>
          </p:nvSpPr>
          <p:spPr bwMode="auto">
            <a:xfrm>
              <a:off x="2161" y="1351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solidFill>
                    <a:srgbClr val="33CCFF"/>
                  </a:solidFill>
                  <a:latin typeface="Arial Black" pitchFamily="34" charset="0"/>
                </a:rPr>
                <a:t>A</a:t>
              </a:r>
            </a:p>
          </p:txBody>
        </p:sp>
        <p:sp>
          <p:nvSpPr>
            <p:cNvPr id="10279" name="Text Box 44"/>
            <p:cNvSpPr txBox="1">
              <a:spLocks noChangeArrowheads="1"/>
            </p:cNvSpPr>
            <p:nvPr/>
          </p:nvSpPr>
          <p:spPr bwMode="auto">
            <a:xfrm>
              <a:off x="2262" y="1539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solidFill>
                    <a:srgbClr val="33CCFF"/>
                  </a:solidFill>
                  <a:latin typeface="Arial Black" pitchFamily="34" charset="0"/>
                </a:rPr>
                <a:t>A</a:t>
              </a:r>
            </a:p>
          </p:txBody>
        </p:sp>
        <p:sp>
          <p:nvSpPr>
            <p:cNvPr id="10280" name="Text Box 45"/>
            <p:cNvSpPr txBox="1">
              <a:spLocks noChangeArrowheads="1"/>
            </p:cNvSpPr>
            <p:nvPr/>
          </p:nvSpPr>
          <p:spPr bwMode="auto">
            <a:xfrm>
              <a:off x="2101" y="1675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solidFill>
                    <a:srgbClr val="33CCFF"/>
                  </a:solidFill>
                  <a:latin typeface="Arial Black" pitchFamily="34" charset="0"/>
                </a:rPr>
                <a:t>A</a:t>
              </a:r>
            </a:p>
          </p:txBody>
        </p:sp>
        <p:sp>
          <p:nvSpPr>
            <p:cNvPr id="10281" name="Text Box 46"/>
            <p:cNvSpPr txBox="1">
              <a:spLocks noChangeArrowheads="1"/>
            </p:cNvSpPr>
            <p:nvPr/>
          </p:nvSpPr>
          <p:spPr bwMode="auto">
            <a:xfrm>
              <a:off x="2366" y="1759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solidFill>
                    <a:srgbClr val="E80000"/>
                  </a:solidFill>
                  <a:latin typeface="Arial Black" pitchFamily="34" charset="0"/>
                </a:rPr>
                <a:t>S</a:t>
              </a:r>
            </a:p>
          </p:txBody>
        </p:sp>
        <p:sp>
          <p:nvSpPr>
            <p:cNvPr id="10282" name="Text Box 47"/>
            <p:cNvSpPr txBox="1">
              <a:spLocks noChangeArrowheads="1"/>
            </p:cNvSpPr>
            <p:nvPr/>
          </p:nvSpPr>
          <p:spPr bwMode="auto">
            <a:xfrm>
              <a:off x="1931" y="1616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solidFill>
                    <a:srgbClr val="33CCFF"/>
                  </a:solidFill>
                  <a:latin typeface="Arial Black" pitchFamily="34" charset="0"/>
                </a:rPr>
                <a:t>A</a:t>
              </a:r>
            </a:p>
          </p:txBody>
        </p:sp>
        <p:sp>
          <p:nvSpPr>
            <p:cNvPr id="10283" name="Text Box 48"/>
            <p:cNvSpPr txBox="1">
              <a:spLocks noChangeArrowheads="1"/>
            </p:cNvSpPr>
            <p:nvPr/>
          </p:nvSpPr>
          <p:spPr bwMode="auto">
            <a:xfrm>
              <a:off x="1963" y="1420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solidFill>
                    <a:srgbClr val="33CCFF"/>
                  </a:solidFill>
                  <a:latin typeface="Arial Black" pitchFamily="34" charset="0"/>
                </a:rPr>
                <a:t>A</a:t>
              </a:r>
            </a:p>
          </p:txBody>
        </p:sp>
        <p:sp>
          <p:nvSpPr>
            <p:cNvPr id="10284" name="Text Box 49"/>
            <p:cNvSpPr txBox="1">
              <a:spLocks noChangeArrowheads="1"/>
            </p:cNvSpPr>
            <p:nvPr/>
          </p:nvSpPr>
          <p:spPr bwMode="auto">
            <a:xfrm>
              <a:off x="2433" y="1623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solidFill>
                    <a:srgbClr val="33CCFF"/>
                  </a:solidFill>
                  <a:latin typeface="Arial Black" pitchFamily="34" charset="0"/>
                </a:rPr>
                <a:t>A</a:t>
              </a:r>
            </a:p>
          </p:txBody>
        </p:sp>
        <p:sp>
          <p:nvSpPr>
            <p:cNvPr id="10285" name="Text Box 50"/>
            <p:cNvSpPr txBox="1">
              <a:spLocks noChangeArrowheads="1"/>
            </p:cNvSpPr>
            <p:nvPr/>
          </p:nvSpPr>
          <p:spPr bwMode="auto">
            <a:xfrm>
              <a:off x="2447" y="1497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solidFill>
                    <a:srgbClr val="33CCFF"/>
                  </a:solidFill>
                  <a:latin typeface="Arial Black" pitchFamily="34" charset="0"/>
                </a:rPr>
                <a:t>A</a:t>
              </a:r>
            </a:p>
          </p:txBody>
        </p:sp>
        <p:sp>
          <p:nvSpPr>
            <p:cNvPr id="10286" name="Text Box 51"/>
            <p:cNvSpPr txBox="1">
              <a:spLocks noChangeArrowheads="1"/>
            </p:cNvSpPr>
            <p:nvPr/>
          </p:nvSpPr>
          <p:spPr bwMode="auto">
            <a:xfrm>
              <a:off x="2140" y="1872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solidFill>
                    <a:srgbClr val="33CCFF"/>
                  </a:solidFill>
                  <a:latin typeface="Arial Black" pitchFamily="34" charset="0"/>
                </a:rPr>
                <a:t>A</a:t>
              </a:r>
            </a:p>
          </p:txBody>
        </p:sp>
      </p:grpSp>
      <p:grpSp>
        <p:nvGrpSpPr>
          <p:cNvPr id="4" name="Group 80"/>
          <p:cNvGrpSpPr>
            <a:grpSpLocks/>
          </p:cNvGrpSpPr>
          <p:nvPr/>
        </p:nvGrpSpPr>
        <p:grpSpPr bwMode="auto">
          <a:xfrm>
            <a:off x="7002463" y="3251200"/>
            <a:ext cx="1327150" cy="1263650"/>
            <a:chOff x="4492" y="1324"/>
            <a:chExt cx="836" cy="796"/>
          </a:xfrm>
        </p:grpSpPr>
        <p:sp>
          <p:nvSpPr>
            <p:cNvPr id="10267" name="Oval 52"/>
            <p:cNvSpPr>
              <a:spLocks noChangeAspect="1" noChangeArrowheads="1"/>
            </p:cNvSpPr>
            <p:nvPr/>
          </p:nvSpPr>
          <p:spPr bwMode="auto">
            <a:xfrm>
              <a:off x="4492" y="1324"/>
              <a:ext cx="836" cy="7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8" name="Text Box 53"/>
            <p:cNvSpPr txBox="1">
              <a:spLocks noChangeArrowheads="1"/>
            </p:cNvSpPr>
            <p:nvPr/>
          </p:nvSpPr>
          <p:spPr bwMode="auto">
            <a:xfrm>
              <a:off x="4866" y="1386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solidFill>
                    <a:srgbClr val="E80000"/>
                  </a:solidFill>
                  <a:latin typeface="Arial Black" pitchFamily="34" charset="0"/>
                </a:rPr>
                <a:t>S</a:t>
              </a:r>
            </a:p>
          </p:txBody>
        </p:sp>
        <p:sp>
          <p:nvSpPr>
            <p:cNvPr id="10269" name="Text Box 54"/>
            <p:cNvSpPr txBox="1">
              <a:spLocks noChangeArrowheads="1"/>
            </p:cNvSpPr>
            <p:nvPr/>
          </p:nvSpPr>
          <p:spPr bwMode="auto">
            <a:xfrm>
              <a:off x="4856" y="1626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solidFill>
                    <a:srgbClr val="E80000"/>
                  </a:solidFill>
                  <a:latin typeface="Arial Black" pitchFamily="34" charset="0"/>
                </a:rPr>
                <a:t>S</a:t>
              </a:r>
            </a:p>
          </p:txBody>
        </p:sp>
        <p:sp>
          <p:nvSpPr>
            <p:cNvPr id="10270" name="Text Box 55"/>
            <p:cNvSpPr txBox="1">
              <a:spLocks noChangeArrowheads="1"/>
            </p:cNvSpPr>
            <p:nvPr/>
          </p:nvSpPr>
          <p:spPr bwMode="auto">
            <a:xfrm>
              <a:off x="4661" y="1792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solidFill>
                    <a:srgbClr val="E80000"/>
                  </a:solidFill>
                  <a:latin typeface="Arial Black" pitchFamily="34" charset="0"/>
                </a:rPr>
                <a:t>S</a:t>
              </a:r>
            </a:p>
          </p:txBody>
        </p:sp>
        <p:sp>
          <p:nvSpPr>
            <p:cNvPr id="10271" name="Text Box 56"/>
            <p:cNvSpPr txBox="1">
              <a:spLocks noChangeArrowheads="1"/>
            </p:cNvSpPr>
            <p:nvPr/>
          </p:nvSpPr>
          <p:spPr bwMode="auto">
            <a:xfrm>
              <a:off x="4959" y="1792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solidFill>
                    <a:srgbClr val="E80000"/>
                  </a:solidFill>
                  <a:latin typeface="Arial Black" pitchFamily="34" charset="0"/>
                </a:rPr>
                <a:t>S</a:t>
              </a:r>
            </a:p>
          </p:txBody>
        </p:sp>
        <p:sp>
          <p:nvSpPr>
            <p:cNvPr id="10272" name="Text Box 57"/>
            <p:cNvSpPr txBox="1">
              <a:spLocks noChangeArrowheads="1"/>
            </p:cNvSpPr>
            <p:nvPr/>
          </p:nvSpPr>
          <p:spPr bwMode="auto">
            <a:xfrm>
              <a:off x="4560" y="1616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solidFill>
                    <a:srgbClr val="E80000"/>
                  </a:solidFill>
                  <a:latin typeface="Arial Black" pitchFamily="34" charset="0"/>
                </a:rPr>
                <a:t>S</a:t>
              </a:r>
            </a:p>
          </p:txBody>
        </p:sp>
        <p:sp>
          <p:nvSpPr>
            <p:cNvPr id="10273" name="Text Box 58"/>
            <p:cNvSpPr txBox="1">
              <a:spLocks noChangeArrowheads="1"/>
            </p:cNvSpPr>
            <p:nvPr/>
          </p:nvSpPr>
          <p:spPr bwMode="auto">
            <a:xfrm>
              <a:off x="4685" y="1432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solidFill>
                    <a:srgbClr val="E80000"/>
                  </a:solidFill>
                  <a:latin typeface="Arial Black" pitchFamily="34" charset="0"/>
                </a:rPr>
                <a:t>S</a:t>
              </a:r>
            </a:p>
          </p:txBody>
        </p:sp>
        <p:sp>
          <p:nvSpPr>
            <p:cNvPr id="10274" name="Text Box 59"/>
            <p:cNvSpPr txBox="1">
              <a:spLocks noChangeArrowheads="1"/>
            </p:cNvSpPr>
            <p:nvPr/>
          </p:nvSpPr>
          <p:spPr bwMode="auto">
            <a:xfrm>
              <a:off x="5062" y="1623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solidFill>
                    <a:srgbClr val="E80000"/>
                  </a:solidFill>
                  <a:latin typeface="Arial Black" pitchFamily="34" charset="0"/>
                </a:rPr>
                <a:t>S</a:t>
              </a:r>
            </a:p>
          </p:txBody>
        </p:sp>
        <p:sp>
          <p:nvSpPr>
            <p:cNvPr id="10275" name="Text Box 60"/>
            <p:cNvSpPr txBox="1">
              <a:spLocks noChangeArrowheads="1"/>
            </p:cNvSpPr>
            <p:nvPr/>
          </p:nvSpPr>
          <p:spPr bwMode="auto">
            <a:xfrm>
              <a:off x="5076" y="1497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solidFill>
                    <a:srgbClr val="E80000"/>
                  </a:solidFill>
                  <a:latin typeface="Arial Black" pitchFamily="34" charset="0"/>
                </a:rPr>
                <a:t>S</a:t>
              </a:r>
            </a:p>
          </p:txBody>
        </p:sp>
        <p:sp>
          <p:nvSpPr>
            <p:cNvPr id="10276" name="Text Box 61"/>
            <p:cNvSpPr txBox="1">
              <a:spLocks noChangeArrowheads="1"/>
            </p:cNvSpPr>
            <p:nvPr/>
          </p:nvSpPr>
          <p:spPr bwMode="auto">
            <a:xfrm>
              <a:off x="4769" y="1872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solidFill>
                    <a:srgbClr val="E80000"/>
                  </a:solidFill>
                  <a:latin typeface="Arial Black" pitchFamily="34" charset="0"/>
                </a:rPr>
                <a:t>S</a:t>
              </a:r>
            </a:p>
          </p:txBody>
        </p:sp>
      </p:grpSp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4846638" y="3251200"/>
            <a:ext cx="1327150" cy="1263650"/>
            <a:chOff x="3134" y="1324"/>
            <a:chExt cx="836" cy="796"/>
          </a:xfrm>
        </p:grpSpPr>
        <p:sp>
          <p:nvSpPr>
            <p:cNvPr id="10257" name="Oval 62"/>
            <p:cNvSpPr>
              <a:spLocks noChangeAspect="1" noChangeArrowheads="1"/>
            </p:cNvSpPr>
            <p:nvPr/>
          </p:nvSpPr>
          <p:spPr bwMode="auto">
            <a:xfrm>
              <a:off x="3134" y="1324"/>
              <a:ext cx="836" cy="7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8" name="Text Box 63"/>
            <p:cNvSpPr txBox="1">
              <a:spLocks noChangeArrowheads="1"/>
            </p:cNvSpPr>
            <p:nvPr/>
          </p:nvSpPr>
          <p:spPr bwMode="auto">
            <a:xfrm>
              <a:off x="3438" y="1351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solidFill>
                    <a:srgbClr val="E80000"/>
                  </a:solidFill>
                  <a:latin typeface="Arial Black" pitchFamily="34" charset="0"/>
                </a:rPr>
                <a:t>S</a:t>
              </a:r>
            </a:p>
          </p:txBody>
        </p:sp>
        <p:sp>
          <p:nvSpPr>
            <p:cNvPr id="10259" name="Text Box 64"/>
            <p:cNvSpPr txBox="1">
              <a:spLocks noChangeArrowheads="1"/>
            </p:cNvSpPr>
            <p:nvPr/>
          </p:nvSpPr>
          <p:spPr bwMode="auto">
            <a:xfrm>
              <a:off x="3539" y="1539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solidFill>
                    <a:srgbClr val="33CCFF"/>
                  </a:solidFill>
                  <a:latin typeface="Arial Black" pitchFamily="34" charset="0"/>
                </a:rPr>
                <a:t>A</a:t>
              </a:r>
            </a:p>
          </p:txBody>
        </p:sp>
        <p:sp>
          <p:nvSpPr>
            <p:cNvPr id="10260" name="Text Box 65"/>
            <p:cNvSpPr txBox="1">
              <a:spLocks noChangeArrowheads="1"/>
            </p:cNvSpPr>
            <p:nvPr/>
          </p:nvSpPr>
          <p:spPr bwMode="auto">
            <a:xfrm>
              <a:off x="3378" y="1675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solidFill>
                    <a:srgbClr val="E80000"/>
                  </a:solidFill>
                  <a:latin typeface="Arial Black" pitchFamily="34" charset="0"/>
                </a:rPr>
                <a:t>S</a:t>
              </a:r>
            </a:p>
          </p:txBody>
        </p:sp>
        <p:sp>
          <p:nvSpPr>
            <p:cNvPr id="10261" name="Text Box 66"/>
            <p:cNvSpPr txBox="1">
              <a:spLocks noChangeArrowheads="1"/>
            </p:cNvSpPr>
            <p:nvPr/>
          </p:nvSpPr>
          <p:spPr bwMode="auto">
            <a:xfrm>
              <a:off x="3643" y="1759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solidFill>
                    <a:srgbClr val="E80000"/>
                  </a:solidFill>
                  <a:latin typeface="Arial Black" pitchFamily="34" charset="0"/>
                </a:rPr>
                <a:t>S</a:t>
              </a:r>
            </a:p>
          </p:txBody>
        </p:sp>
        <p:sp>
          <p:nvSpPr>
            <p:cNvPr id="10262" name="Text Box 67"/>
            <p:cNvSpPr txBox="1">
              <a:spLocks noChangeArrowheads="1"/>
            </p:cNvSpPr>
            <p:nvPr/>
          </p:nvSpPr>
          <p:spPr bwMode="auto">
            <a:xfrm>
              <a:off x="3208" y="1616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solidFill>
                    <a:srgbClr val="33CCFF"/>
                  </a:solidFill>
                  <a:latin typeface="Arial Black" pitchFamily="34" charset="0"/>
                </a:rPr>
                <a:t>A</a:t>
              </a:r>
            </a:p>
          </p:txBody>
        </p:sp>
        <p:sp>
          <p:nvSpPr>
            <p:cNvPr id="10263" name="Text Box 68"/>
            <p:cNvSpPr txBox="1">
              <a:spLocks noChangeArrowheads="1"/>
            </p:cNvSpPr>
            <p:nvPr/>
          </p:nvSpPr>
          <p:spPr bwMode="auto">
            <a:xfrm>
              <a:off x="3240" y="1420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solidFill>
                    <a:srgbClr val="33CCFF"/>
                  </a:solidFill>
                  <a:latin typeface="Arial Black" pitchFamily="34" charset="0"/>
                </a:rPr>
                <a:t>A</a:t>
              </a:r>
            </a:p>
          </p:txBody>
        </p:sp>
        <p:sp>
          <p:nvSpPr>
            <p:cNvPr id="10264" name="Text Box 69"/>
            <p:cNvSpPr txBox="1">
              <a:spLocks noChangeArrowheads="1"/>
            </p:cNvSpPr>
            <p:nvPr/>
          </p:nvSpPr>
          <p:spPr bwMode="auto">
            <a:xfrm>
              <a:off x="3710" y="1623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solidFill>
                    <a:srgbClr val="33CCFF"/>
                  </a:solidFill>
                  <a:latin typeface="Arial Black" pitchFamily="34" charset="0"/>
                </a:rPr>
                <a:t>A</a:t>
              </a:r>
            </a:p>
          </p:txBody>
        </p:sp>
        <p:sp>
          <p:nvSpPr>
            <p:cNvPr id="10265" name="Text Box 70"/>
            <p:cNvSpPr txBox="1">
              <a:spLocks noChangeArrowheads="1"/>
            </p:cNvSpPr>
            <p:nvPr/>
          </p:nvSpPr>
          <p:spPr bwMode="auto">
            <a:xfrm>
              <a:off x="3724" y="1497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solidFill>
                    <a:srgbClr val="33CCFF"/>
                  </a:solidFill>
                  <a:latin typeface="Arial Black" pitchFamily="34" charset="0"/>
                </a:rPr>
                <a:t>A</a:t>
              </a:r>
            </a:p>
          </p:txBody>
        </p:sp>
        <p:sp>
          <p:nvSpPr>
            <p:cNvPr id="10266" name="Text Box 71"/>
            <p:cNvSpPr txBox="1">
              <a:spLocks noChangeArrowheads="1"/>
            </p:cNvSpPr>
            <p:nvPr/>
          </p:nvSpPr>
          <p:spPr bwMode="auto">
            <a:xfrm>
              <a:off x="3417" y="1872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solidFill>
                    <a:srgbClr val="33CCFF"/>
                  </a:solidFill>
                  <a:latin typeface="Arial Black" pitchFamily="34" charset="0"/>
                </a:rPr>
                <a:t>A</a:t>
              </a:r>
            </a:p>
          </p:txBody>
        </p:sp>
      </p:grpSp>
      <p:sp>
        <p:nvSpPr>
          <p:cNvPr id="119880" name="Line 72"/>
          <p:cNvSpPr>
            <a:spLocks noChangeShapeType="1"/>
          </p:cNvSpPr>
          <p:nvPr/>
        </p:nvSpPr>
        <p:spPr bwMode="auto">
          <a:xfrm>
            <a:off x="2133600" y="3883025"/>
            <a:ext cx="5730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19881" name="Line 73"/>
          <p:cNvSpPr>
            <a:spLocks noChangeShapeType="1"/>
          </p:cNvSpPr>
          <p:nvPr/>
        </p:nvSpPr>
        <p:spPr bwMode="auto">
          <a:xfrm>
            <a:off x="4206875" y="3883025"/>
            <a:ext cx="5730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19882" name="Line 74"/>
          <p:cNvSpPr>
            <a:spLocks noChangeShapeType="1"/>
          </p:cNvSpPr>
          <p:nvPr/>
        </p:nvSpPr>
        <p:spPr bwMode="auto">
          <a:xfrm>
            <a:off x="6311900" y="3883025"/>
            <a:ext cx="5730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19883" name="AutoShape 75"/>
          <p:cNvSpPr>
            <a:spLocks noChangeArrowheads="1"/>
          </p:cNvSpPr>
          <p:nvPr/>
        </p:nvSpPr>
        <p:spPr bwMode="auto">
          <a:xfrm>
            <a:off x="2565400" y="5053013"/>
            <a:ext cx="1074738" cy="533400"/>
          </a:xfrm>
          <a:prstGeom prst="wedgeRectCallout">
            <a:avLst>
              <a:gd name="adj1" fmla="val 60338"/>
              <a:gd name="adj2" fmla="val -210417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400" b="0"/>
              <a:t>infiltrace sobce</a:t>
            </a:r>
          </a:p>
        </p:txBody>
      </p:sp>
      <p:sp>
        <p:nvSpPr>
          <p:cNvPr id="119889" name="AutoShape 81"/>
          <p:cNvSpPr>
            <a:spLocks noChangeArrowheads="1"/>
          </p:cNvSpPr>
          <p:nvPr/>
        </p:nvSpPr>
        <p:spPr bwMode="auto">
          <a:xfrm>
            <a:off x="5583238" y="2441575"/>
            <a:ext cx="1620837" cy="598488"/>
          </a:xfrm>
          <a:prstGeom prst="wedgeRectCallout">
            <a:avLst>
              <a:gd name="adj1" fmla="val -50880"/>
              <a:gd name="adj2" fmla="val 111537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400" b="0"/>
              <a:t>šíření „sobecké“ alely v populaci</a:t>
            </a:r>
          </a:p>
        </p:txBody>
      </p:sp>
      <p:sp>
        <p:nvSpPr>
          <p:cNvPr id="119890" name="AutoShape 82"/>
          <p:cNvSpPr>
            <a:spLocks noChangeArrowheads="1"/>
          </p:cNvSpPr>
          <p:nvPr/>
        </p:nvSpPr>
        <p:spPr bwMode="auto">
          <a:xfrm>
            <a:off x="1674813" y="2351088"/>
            <a:ext cx="1955800" cy="598487"/>
          </a:xfrm>
          <a:prstGeom prst="wedgeRectCallout">
            <a:avLst>
              <a:gd name="adj1" fmla="val -53898"/>
              <a:gd name="adj2" fmla="val 130903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400" b="0"/>
              <a:t>Wynne-Edwardsova populace altruistů</a:t>
            </a:r>
          </a:p>
        </p:txBody>
      </p:sp>
      <p:sp>
        <p:nvSpPr>
          <p:cNvPr id="119891" name="AutoShape 83"/>
          <p:cNvSpPr>
            <a:spLocks noChangeArrowheads="1"/>
          </p:cNvSpPr>
          <p:nvPr/>
        </p:nvSpPr>
        <p:spPr bwMode="auto">
          <a:xfrm>
            <a:off x="6218238" y="4973638"/>
            <a:ext cx="1684337" cy="598487"/>
          </a:xfrm>
          <a:prstGeom prst="wedgeRectCallout">
            <a:avLst>
              <a:gd name="adj1" fmla="val 39727"/>
              <a:gd name="adj2" fmla="val -150000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400" b="0"/>
              <a:t>fixace „sobecké“ alely</a:t>
            </a:r>
          </a:p>
        </p:txBody>
      </p:sp>
      <p:pic>
        <p:nvPicPr>
          <p:cNvPr id="58" name="Picture 4" descr="lemmin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5113" y="4611688"/>
            <a:ext cx="1712912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" name="Přímá spojovací šipka 60"/>
          <p:cNvCxnSpPr>
            <a:cxnSpLocks noChangeShapeType="1"/>
          </p:cNvCxnSpPr>
          <p:nvPr/>
        </p:nvCxnSpPr>
        <p:spPr bwMode="auto">
          <a:xfrm rot="10800000">
            <a:off x="3894138" y="4173538"/>
            <a:ext cx="1506537" cy="1076325"/>
          </a:xfrm>
          <a:prstGeom prst="straightConnector1">
            <a:avLst/>
          </a:prstGeom>
          <a:noFill/>
          <a:ln w="57150" algn="ctr">
            <a:solidFill>
              <a:srgbClr val="E6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80" grpId="0" animBg="1"/>
      <p:bldP spid="119881" grpId="0" animBg="1"/>
      <p:bldP spid="119882" grpId="0" animBg="1"/>
      <p:bldP spid="119883" grpId="0" animBg="1"/>
      <p:bldP spid="119889" grpId="0" animBg="1"/>
      <p:bldP spid="119890" grpId="0" animBg="1"/>
      <p:bldP spid="1198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439863" y="271463"/>
            <a:ext cx="6430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E80000"/>
                </a:solidFill>
              </a:rPr>
              <a:t>Teoretické důvody proti skupinové</a:t>
            </a:r>
            <a:r>
              <a:rPr lang="en-US">
                <a:solidFill>
                  <a:srgbClr val="E80000"/>
                </a:solidFill>
              </a:rPr>
              <a:t> selekci</a:t>
            </a:r>
            <a:r>
              <a:rPr lang="cs-CZ">
                <a:solidFill>
                  <a:srgbClr val="E80000"/>
                </a:solidFill>
              </a:rPr>
              <a:t>: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93700" y="4505325"/>
            <a:ext cx="813276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b="0"/>
              <a:t>Problém: nízká heritabilita skupiny ve srovnání s heritabilitou jedinců a krátký </a:t>
            </a:r>
            <a:br>
              <a:rPr lang="cs-CZ" sz="1800" b="0"/>
            </a:br>
            <a:r>
              <a:rPr lang="cs-CZ" sz="1800" b="0"/>
              <a:t>  generační čas jedince ve srovnání se skupinou </a:t>
            </a:r>
            <a:r>
              <a:rPr lang="cs-CZ" sz="1800" b="0">
                <a:sym typeface="Symbol" pitchFamily="18" charset="2"/>
              </a:rPr>
              <a:t> změny na úrovni individuí </a:t>
            </a:r>
            <a:br>
              <a:rPr lang="cs-CZ" sz="1800" b="0">
                <a:sym typeface="Symbol" pitchFamily="18" charset="2"/>
              </a:rPr>
            </a:br>
            <a:r>
              <a:rPr lang="cs-CZ" sz="1800" b="0">
                <a:sym typeface="Symbol" pitchFamily="18" charset="2"/>
              </a:rPr>
              <a:t>  mnohem rychlejší</a:t>
            </a:r>
            <a:br>
              <a:rPr lang="cs-CZ" sz="1800" b="0">
                <a:sym typeface="Symbol" pitchFamily="18" charset="2"/>
              </a:rPr>
            </a:br>
            <a:r>
              <a:rPr lang="cs-CZ" sz="1800" b="0">
                <a:sym typeface="Symbol" pitchFamily="18" charset="2"/>
              </a:rPr>
              <a:t/>
            </a:r>
            <a:br>
              <a:rPr lang="cs-CZ" sz="1800" b="0">
                <a:sym typeface="Symbol" pitchFamily="18" charset="2"/>
              </a:rPr>
            </a:br>
            <a:r>
              <a:rPr lang="cs-CZ" sz="1800">
                <a:sym typeface="Symbol" pitchFamily="18" charset="2"/>
              </a:rPr>
              <a:t>  </a:t>
            </a:r>
            <a:r>
              <a:rPr lang="cs-CZ" sz="2000">
                <a:solidFill>
                  <a:srgbClr val="E80000"/>
                </a:solidFill>
                <a:sym typeface="Symbol" pitchFamily="18" charset="2"/>
              </a:rPr>
              <a:t> infiltrace sobeckých jedinců, zánik altruistické populace</a:t>
            </a:r>
          </a:p>
        </p:txBody>
      </p:sp>
      <p:pic>
        <p:nvPicPr>
          <p:cNvPr id="11268" name="Picture 4" descr="skenovat0002"/>
          <p:cNvPicPr>
            <a:picLocks noChangeAspect="1" noChangeArrowheads="1"/>
          </p:cNvPicPr>
          <p:nvPr/>
        </p:nvPicPr>
        <p:blipFill>
          <a:blip r:embed="rId3"/>
          <a:srcRect l="3880" t="13014" r="3209" b="8742"/>
          <a:stretch>
            <a:fillRect/>
          </a:stretch>
        </p:blipFill>
        <p:spPr bwMode="auto">
          <a:xfrm>
            <a:off x="1389063" y="949325"/>
            <a:ext cx="6288087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3325" y="879475"/>
            <a:ext cx="12430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382588" y="981075"/>
            <a:ext cx="5546725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/>
              <a:t>rychlé střídání extinkce a nového vzniku démů</a:t>
            </a:r>
            <a:br>
              <a:rPr lang="cs-CZ" sz="2000" b="0"/>
            </a:br>
            <a:r>
              <a:rPr lang="cs-CZ" sz="2000" b="0"/>
              <a:t>  </a:t>
            </a:r>
            <a:r>
              <a:rPr lang="cs-CZ" sz="1800" b="0"/>
              <a:t>př.: stehnatky čeledi Agaonidae („fíkové vosy“)</a:t>
            </a:r>
            <a:br>
              <a:rPr lang="cs-CZ" sz="1800" b="0"/>
            </a:br>
            <a:endParaRPr lang="cs-CZ" sz="2000" b="0"/>
          </a:p>
          <a:p>
            <a:r>
              <a:rPr lang="cs-CZ" sz="2000" b="0"/>
              <a:t>prakticky nulová migrace:</a:t>
            </a:r>
            <a:br>
              <a:rPr lang="cs-CZ" sz="2000" b="0"/>
            </a:br>
            <a:r>
              <a:rPr lang="cs-CZ" sz="1600" b="0"/>
              <a:t>   </a:t>
            </a:r>
            <a:br>
              <a:rPr lang="cs-CZ" sz="1600" b="0"/>
            </a:br>
            <a:r>
              <a:rPr lang="cs-CZ" sz="1600" b="0"/>
              <a:t>   </a:t>
            </a:r>
            <a:r>
              <a:rPr lang="cs-CZ" sz="1600" b="0" i="1"/>
              <a:t>c</a:t>
            </a:r>
            <a:r>
              <a:rPr lang="cs-CZ" sz="1600" b="0"/>
              <a:t> … ztráta jedince (cost) </a:t>
            </a:r>
            <a:br>
              <a:rPr lang="cs-CZ" sz="1600" b="0"/>
            </a:br>
            <a:r>
              <a:rPr lang="cs-CZ" sz="1600" b="0"/>
              <a:t>   </a:t>
            </a:r>
            <a:r>
              <a:rPr lang="en-US" sz="1600" b="0"/>
              <a:t>(</a:t>
            </a:r>
            <a:r>
              <a:rPr lang="en-US" sz="1600" b="0" i="1"/>
              <a:t>b – c</a:t>
            </a:r>
            <a:r>
              <a:rPr lang="en-US" sz="1600" b="0"/>
              <a:t>) … prosp</a:t>
            </a:r>
            <a:r>
              <a:rPr lang="cs-CZ" sz="1600" b="0"/>
              <a:t>ě</a:t>
            </a:r>
            <a:r>
              <a:rPr lang="en-US" sz="1600" b="0"/>
              <a:t>ch skupiny</a:t>
            </a:r>
            <a:r>
              <a:rPr lang="cs-CZ" sz="1600" b="0"/>
              <a:t> (benefit)</a:t>
            </a:r>
            <a:br>
              <a:rPr lang="cs-CZ" sz="1600" b="0"/>
            </a:br>
            <a:r>
              <a:rPr lang="cs-CZ" sz="1600" b="0"/>
              <a:t> </a:t>
            </a:r>
            <a:br>
              <a:rPr lang="cs-CZ" sz="1600" b="0"/>
            </a:br>
            <a:r>
              <a:rPr lang="cs-CZ" sz="1600" b="0"/>
              <a:t/>
            </a:r>
            <a:br>
              <a:rPr lang="cs-CZ" sz="1600" b="0"/>
            </a:br>
            <a:r>
              <a:rPr lang="cs-CZ" sz="1600" b="0"/>
              <a:t>   ostrovní model:</a:t>
            </a:r>
            <a:endParaRPr lang="cs-CZ" sz="2000" b="0"/>
          </a:p>
        </p:txBody>
      </p:sp>
      <p:graphicFrame>
        <p:nvGraphicFramePr>
          <p:cNvPr id="184332" name="Object 2"/>
          <p:cNvGraphicFramePr>
            <a:graphicFrameLocks noChangeAspect="1"/>
          </p:cNvGraphicFramePr>
          <p:nvPr/>
        </p:nvGraphicFramePr>
        <p:xfrm>
          <a:off x="2365375" y="3325813"/>
          <a:ext cx="2178050" cy="714375"/>
        </p:xfrm>
        <a:graphic>
          <a:graphicData uri="http://schemas.openxmlformats.org/presentationml/2006/ole">
            <p:oleObj spid="_x0000_s2050" name="Rovnice" r:id="rId5" imgW="799920" imgH="393480" progId="Equation.3">
              <p:embed/>
            </p:oleObj>
          </a:graphicData>
        </a:graphic>
      </p:graphicFrame>
      <p:sp>
        <p:nvSpPr>
          <p:cNvPr id="184340" name="Text Box 20"/>
          <p:cNvSpPr txBox="1">
            <a:spLocks noChangeArrowheads="1"/>
          </p:cNvSpPr>
          <p:nvPr/>
        </p:nvSpPr>
        <p:spPr bwMode="auto">
          <a:xfrm>
            <a:off x="446088" y="5705475"/>
            <a:ext cx="7839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/>
              <a:t>Příkladem skupinové selekce je pravděpodobně evoluce virulence </a:t>
            </a:r>
            <a:br>
              <a:rPr lang="cs-CZ" sz="2000" b="0"/>
            </a:br>
            <a:r>
              <a:rPr lang="cs-CZ" sz="2000" b="0"/>
              <a:t>  různých kmenů viru myxomatózy</a:t>
            </a:r>
          </a:p>
        </p:txBody>
      </p:sp>
      <p:sp>
        <p:nvSpPr>
          <p:cNvPr id="2054" name="Text Box 21"/>
          <p:cNvSpPr txBox="1">
            <a:spLocks noChangeArrowheads="1"/>
          </p:cNvSpPr>
          <p:nvPr/>
        </p:nvSpPr>
        <p:spPr bwMode="auto">
          <a:xfrm>
            <a:off x="2170113" y="384175"/>
            <a:ext cx="437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solidFill>
                  <a:srgbClr val="E80000"/>
                </a:solidFill>
              </a:rPr>
              <a:t>Podmínky pro skupinovou</a:t>
            </a:r>
            <a:r>
              <a:rPr lang="en-US" sz="2000">
                <a:solidFill>
                  <a:srgbClr val="E80000"/>
                </a:solidFill>
              </a:rPr>
              <a:t> selekci</a:t>
            </a:r>
            <a:r>
              <a:rPr lang="cs-CZ" sz="2000">
                <a:solidFill>
                  <a:srgbClr val="E80000"/>
                </a:solidFill>
              </a:rPr>
              <a:t>:</a:t>
            </a:r>
          </a:p>
        </p:txBody>
      </p:sp>
      <p:pic>
        <p:nvPicPr>
          <p:cNvPr id="2055" name="Picture 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60963" y="1808163"/>
            <a:ext cx="3805237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5" name="Text Box 25"/>
          <p:cNvSpPr txBox="1">
            <a:spLocks noChangeArrowheads="1"/>
          </p:cNvSpPr>
          <p:nvPr/>
        </p:nvSpPr>
        <p:spPr bwMode="auto">
          <a:xfrm>
            <a:off x="568325" y="4352925"/>
            <a:ext cx="8169275" cy="10064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>
                <a:solidFill>
                  <a:srgbClr val="E80000"/>
                </a:solidFill>
              </a:rPr>
              <a:t>Závěr: selekce mezi démy (skupinová) bude silnější než selekce uvnitř </a:t>
            </a:r>
          </a:p>
          <a:p>
            <a:r>
              <a:rPr lang="cs-CZ" sz="2000" b="0">
                <a:solidFill>
                  <a:srgbClr val="E80000"/>
                </a:solidFill>
              </a:rPr>
              <a:t>démů (individuální) pouze je-li prospěch skupiny v porovnání se </a:t>
            </a:r>
          </a:p>
          <a:p>
            <a:r>
              <a:rPr lang="cs-CZ" sz="2000" b="0">
                <a:solidFill>
                  <a:srgbClr val="E80000"/>
                </a:solidFill>
              </a:rPr>
              <a:t>ztrátou jedince vyšší než průměrný počet migrantů v každé generaci.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" dur="500"/>
                                        <p:tgtEl>
                                          <p:spTgt spid="18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8" grpId="0" build="p"/>
      <p:bldP spid="184340" grpId="0"/>
      <p:bldP spid="184345" grpId="0" animBg="1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4618</TotalTime>
  <Words>797</Words>
  <Application>Microsoft Office PowerPoint</Application>
  <PresentationFormat>Předvádění na obrazovce (4:3)</PresentationFormat>
  <Paragraphs>325</Paragraphs>
  <Slides>31</Slides>
  <Notes>31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31</vt:i4>
      </vt:variant>
    </vt:vector>
  </HeadingPairs>
  <TitlesOfParts>
    <vt:vector size="40" baseType="lpstr">
      <vt:lpstr>Arial</vt:lpstr>
      <vt:lpstr>MS PGothic</vt:lpstr>
      <vt:lpstr>Times New Roman</vt:lpstr>
      <vt:lpstr>Arial Black</vt:lpstr>
      <vt:lpstr>Symbol</vt:lpstr>
      <vt:lpstr>Výchozí návrh</vt:lpstr>
      <vt:lpstr>Corel PHOTO-PAINT 9.0 Image</vt:lpstr>
      <vt:lpstr>Editor rovnic 3.0</vt:lpstr>
      <vt:lpstr>Microsoft Equation 3.0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</vt:vector>
  </TitlesOfParts>
  <Company>LGE ÚŽFG AV ČR Brno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Miloš Macholán</dc:creator>
  <cp:lastModifiedBy>Miloš Macholán</cp:lastModifiedBy>
  <cp:revision>128</cp:revision>
  <dcterms:created xsi:type="dcterms:W3CDTF">2009-04-01T16:19:06Z</dcterms:created>
  <dcterms:modified xsi:type="dcterms:W3CDTF">2014-03-16T19:08:34Z</dcterms:modified>
</cp:coreProperties>
</file>