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sldIdLst>
    <p:sldId id="266" r:id="rId2"/>
    <p:sldId id="257" r:id="rId3"/>
    <p:sldId id="275" r:id="rId4"/>
    <p:sldId id="268" r:id="rId5"/>
    <p:sldId id="258" r:id="rId6"/>
    <p:sldId id="259" r:id="rId7"/>
    <p:sldId id="276" r:id="rId8"/>
    <p:sldId id="260" r:id="rId9"/>
    <p:sldId id="271" r:id="rId10"/>
    <p:sldId id="261" r:id="rId11"/>
    <p:sldId id="277" r:id="rId12"/>
    <p:sldId id="262" r:id="rId13"/>
    <p:sldId id="272" r:id="rId14"/>
    <p:sldId id="263" r:id="rId15"/>
    <p:sldId id="264" r:id="rId16"/>
    <p:sldId id="273" r:id="rId17"/>
    <p:sldId id="274" r:id="rId18"/>
    <p:sldId id="265" r:id="rId19"/>
    <p:sldId id="269" r:id="rId20"/>
    <p:sldId id="279" r:id="rId21"/>
    <p:sldId id="283" r:id="rId22"/>
    <p:sldId id="286" r:id="rId23"/>
    <p:sldId id="287" r:id="rId24"/>
    <p:sldId id="281" r:id="rId25"/>
    <p:sldId id="290" r:id="rId26"/>
    <p:sldId id="284" r:id="rId27"/>
    <p:sldId id="282" r:id="rId28"/>
    <p:sldId id="289" r:id="rId29"/>
    <p:sldId id="285" r:id="rId30"/>
    <p:sldId id="280" r:id="rId31"/>
    <p:sldId id="267" r:id="rId32"/>
    <p:sldId id="278" r:id="rId33"/>
    <p:sldId id="291" r:id="rId34"/>
    <p:sldId id="288" r:id="rId3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E80000"/>
    <a:srgbClr val="FF3300"/>
    <a:srgbClr val="009900"/>
    <a:srgbClr val="FFFF66"/>
    <a:srgbClr val="CCFF99"/>
    <a:srgbClr val="FFCCCC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960" y="-114"/>
      </p:cViewPr>
      <p:guideLst>
        <p:guide orient="horz" pos="184"/>
        <p:guide pos="2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B3E41BE-9475-4D5A-96D6-4E7B71E38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243AD-CE29-40CE-98DE-64D4D6B5BC91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28E570-F512-4C58-8B88-44E7BA4EF720}" type="slidenum">
              <a:rPr lang="cs-CZ" sz="1200">
                <a:latin typeface="Times New Roman" pitchFamily="18" charset="0"/>
                <a:ea typeface="ＭＳ Ｐゴシック" pitchFamily="34" charset="-128"/>
              </a:rPr>
              <a:pPr algn="r"/>
              <a:t>1</a:t>
            </a:fld>
            <a:endParaRPr lang="cs-CZ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789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2FE8E-54C8-4CE6-B056-E2A27F426109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2E851-BDDF-49CE-8C6E-34B616044370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0A398-4524-4DB1-9702-E3CDAB875ECC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AFCCA-BC0B-4B95-8E3E-05816EC45D9C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A991D-5FBC-47C6-B90F-52A2C8B6F1A8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5C555-78E4-4F2F-8CF7-1D4C90668747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572B-0143-4E10-9B86-6DD5C76BC52C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05367-1796-4860-9CF0-C36828FA9977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63192-6886-4B9C-BE78-6618DA7F21E5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AF392-4F1E-4731-A398-247F113E4C2C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6EB47-ADAB-466A-9638-62E4C66EC707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38A1B-5F38-4729-9662-28D7058A6A52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F87E0-94C4-4EC3-8F4F-6C4EA5A67BB9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63DF2B-67B6-4573-AB7C-75F5E7DDBBB6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124C2-C78E-4C09-A9B7-12B5E1F31789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EA945-E408-4628-8582-5BD9BD227864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32D09-6F42-4D3A-811F-A88066FC21E6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E498-08F9-49A7-B646-E431360FB4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5E7C-B4C8-4080-86D7-57044F472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A2411-DBC6-43C3-A8BA-B51BCA2D2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38F93-A883-4D5B-863B-4627FE5284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3A89-3FE0-4EE8-80B1-06A74AC134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4D57-787C-4384-BDEF-8C40DDE189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074AE-0688-4370-8E83-10DBFE7115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D205-A631-4707-8530-CF143B18AF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3F92-2B4D-47D1-96BA-84B1F3DE38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9862-B0A5-4FA9-BC66-5F7927327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F759E-A5B7-4BAF-BFDC-60FD2E0AB4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68DA049-1A50-49FD-885A-E0C0F5731B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upload.wikimedia.org/wikipedia/commons/9/91/John_f_nash_20061102_3.jpg" TargetMode="Externa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hyperlink" Target="http://www.amazon.co.uk/gp/product/images/B001KJ8N40/sr=8-1/qid=1239231915/ref=dp_image_0?ie=UTF8&amp;n=283926&amp;s=dvd&amp;qid=1239231915&amp;sr=8-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hyperlink" Target="http://animalpicturesarchive.com/view.php?tid=3&amp;did=28157&amp;mode=full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3" cstate="print"/>
          <a:srcRect l="9181" t="14711" r="6212" b="8623"/>
          <a:stretch>
            <a:fillRect/>
          </a:stretch>
        </p:blipFill>
        <p:spPr bwMode="auto">
          <a:xfrm>
            <a:off x="4148138" y="1112838"/>
            <a:ext cx="44323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830263" y="346075"/>
            <a:ext cx="7346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b="1">
                <a:solidFill>
                  <a:srgbClr val="E80000"/>
                </a:solidFill>
                <a:latin typeface="Arial Black" pitchFamily="34" charset="0"/>
                <a:ea typeface="ＭＳ Ｐゴシック" pitchFamily="34" charset="-128"/>
              </a:rPr>
              <a:t>KONFLIKT A KOOPERACE I</a:t>
            </a:r>
            <a:r>
              <a:rPr lang="en-US" sz="3600" b="1">
                <a:solidFill>
                  <a:srgbClr val="E80000"/>
                </a:solidFill>
                <a:latin typeface="Arial Black" pitchFamily="34" charset="0"/>
                <a:ea typeface="ＭＳ Ｐゴシック" pitchFamily="34" charset="-128"/>
              </a:rPr>
              <a:t>I</a:t>
            </a:r>
            <a:r>
              <a:rPr lang="cs-CZ" sz="3600" b="1">
                <a:solidFill>
                  <a:srgbClr val="E80000"/>
                </a:solidFill>
                <a:latin typeface="Arial Black" pitchFamily="34" charset="0"/>
                <a:ea typeface="ＭＳ Ｐゴシック" pitchFamily="34" charset="-128"/>
              </a:rPr>
              <a:t>.</a:t>
            </a:r>
            <a:endParaRPr lang="cs-CZ" sz="3600" b="1">
              <a:solidFill>
                <a:srgbClr val="FF3300"/>
              </a:solidFill>
              <a:latin typeface="Arial Black" pitchFamily="34" charset="0"/>
              <a:ea typeface="ＭＳ Ｐゴシック" pitchFamily="34" charset="-128"/>
            </a:endParaRP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4" cstate="print"/>
          <a:srcRect t="11412" b="7108"/>
          <a:stretch>
            <a:fillRect/>
          </a:stretch>
        </p:blipFill>
        <p:spPr bwMode="auto">
          <a:xfrm>
            <a:off x="406400" y="1243013"/>
            <a:ext cx="38211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0925" y="4124325"/>
            <a:ext cx="274161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4" descr="Dimorf1"/>
          <p:cNvPicPr>
            <a:picLocks noChangeAspect="1" noChangeArrowheads="1"/>
          </p:cNvPicPr>
          <p:nvPr/>
        </p:nvPicPr>
        <p:blipFill>
          <a:blip r:embed="rId6" cstate="print"/>
          <a:srcRect l="5345" t="624" b="998"/>
          <a:stretch>
            <a:fillRect/>
          </a:stretch>
        </p:blipFill>
        <p:spPr bwMode="auto">
          <a:xfrm>
            <a:off x="7159625" y="2679700"/>
            <a:ext cx="18097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388" y="3854450"/>
            <a:ext cx="22844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8"/>
          <p:cNvPicPr>
            <a:picLocks noChangeAspect="1" noChangeArrowheads="1"/>
          </p:cNvPicPr>
          <p:nvPr/>
        </p:nvPicPr>
        <p:blipFill>
          <a:blip r:embed="rId8" cstate="print"/>
          <a:srcRect l="2541" t="11412" r="4720" b="6857"/>
          <a:stretch>
            <a:fillRect/>
          </a:stretch>
        </p:blipFill>
        <p:spPr bwMode="auto">
          <a:xfrm>
            <a:off x="2376488" y="3968750"/>
            <a:ext cx="400526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/>
          <p:cNvPicPr>
            <a:picLocks noChangeAspect="1" noChangeArrowheads="1"/>
          </p:cNvPicPr>
          <p:nvPr/>
        </p:nvPicPr>
        <p:blipFill>
          <a:blip r:embed="rId9" cstate="print"/>
          <a:srcRect t="72842" r="51334"/>
          <a:stretch>
            <a:fillRect/>
          </a:stretch>
        </p:blipFill>
        <p:spPr bwMode="auto">
          <a:xfrm>
            <a:off x="1876425" y="3235325"/>
            <a:ext cx="21986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27063" y="344488"/>
            <a:ext cx="6259512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1">
                <a:solidFill>
                  <a:srgbClr val="E80000"/>
                </a:solidFill>
              </a:rPr>
              <a:t>Tři strategie:</a:t>
            </a:r>
          </a:p>
          <a:p>
            <a:pPr>
              <a:spcAft>
                <a:spcPts val="600"/>
              </a:spcAft>
            </a:pPr>
            <a:r>
              <a:rPr lang="cs-CZ" sz="1800"/>
              <a:t>nemusí dojít k ustavení rovnováhy </a:t>
            </a:r>
            <a:r>
              <a:rPr lang="cs-CZ" sz="1800">
                <a:sym typeface="Symbol" pitchFamily="18" charset="2"/>
              </a:rPr>
              <a:t> cykly</a:t>
            </a: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př. hra „kámen-nůžky-papír“: 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kámen rozbíjí nůžky, nůžky stříhají papír, papír balí kámen</a:t>
            </a: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payoff matrix:</a:t>
            </a:r>
            <a:endParaRPr lang="cs-CZ">
              <a:sym typeface="Symbol" pitchFamily="18" charset="2"/>
            </a:endParaRPr>
          </a:p>
        </p:txBody>
      </p:sp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3321050" y="2128838"/>
          <a:ext cx="4000500" cy="1490664"/>
        </p:xfrm>
        <a:graphic>
          <a:graphicData uri="http://schemas.openxmlformats.org/drawingml/2006/table">
            <a:tbl>
              <a:tblPr/>
              <a:tblGrid>
                <a:gridCol w="1000125"/>
                <a:gridCol w="1000125"/>
                <a:gridCol w="1000125"/>
                <a:gridCol w="1000125"/>
              </a:tblGrid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290513" y="2816225"/>
            <a:ext cx="8572500" cy="3716338"/>
            <a:chOff x="183" y="1774"/>
            <a:chExt cx="5400" cy="2341"/>
          </a:xfrm>
        </p:grpSpPr>
        <p:pic>
          <p:nvPicPr>
            <p:cNvPr id="12312" name="Picture 4" descr="JM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4" y="2665"/>
              <a:ext cx="3210" cy="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3" name="AutoShape 100"/>
            <p:cNvSpPr>
              <a:spLocks noChangeArrowheads="1"/>
            </p:cNvSpPr>
            <p:nvPr/>
          </p:nvSpPr>
          <p:spPr bwMode="auto">
            <a:xfrm>
              <a:off x="183" y="1774"/>
              <a:ext cx="1556" cy="747"/>
            </a:xfrm>
            <a:prstGeom prst="wedgeRectCallout">
              <a:avLst>
                <a:gd name="adj1" fmla="val 59639"/>
                <a:gd name="adj2" fmla="val 173292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stav populace je dán průsečíkem úseček </a:t>
              </a:r>
              <a:r>
                <a:rPr lang="cs-CZ" sz="1600" i="1"/>
                <a:t>p</a:t>
              </a:r>
              <a:r>
                <a:rPr lang="cs-CZ" sz="1600"/>
                <a:t>, </a:t>
              </a:r>
              <a:r>
                <a:rPr lang="cs-CZ" sz="1600" i="1"/>
                <a:t>r</a:t>
              </a:r>
              <a:r>
                <a:rPr lang="cs-CZ" sz="1600"/>
                <a:t>, </a:t>
              </a:r>
              <a:r>
                <a:rPr lang="cs-CZ" sz="1600" i="1"/>
                <a:t>s</a:t>
              </a:r>
              <a:r>
                <a:rPr lang="cs-CZ" sz="1600"/>
                <a:t>, tj. platí, že součet frekvencí </a:t>
              </a:r>
              <a:r>
                <a:rPr lang="cs-CZ" sz="1600" i="1"/>
                <a:t>p + r + s </a:t>
              </a:r>
              <a:r>
                <a:rPr lang="cs-CZ" sz="1600"/>
                <a:t>= 1</a:t>
              </a:r>
            </a:p>
          </p:txBody>
        </p:sp>
        <p:sp>
          <p:nvSpPr>
            <p:cNvPr id="12314" name="AutoShape 101"/>
            <p:cNvSpPr>
              <a:spLocks noChangeArrowheads="1"/>
            </p:cNvSpPr>
            <p:nvPr/>
          </p:nvSpPr>
          <p:spPr bwMode="auto">
            <a:xfrm>
              <a:off x="4517" y="2645"/>
              <a:ext cx="824" cy="442"/>
            </a:xfrm>
            <a:prstGeom prst="wedgeRectCallout">
              <a:avLst>
                <a:gd name="adj1" fmla="val -111773"/>
                <a:gd name="adj2" fmla="val 133032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trajektorie průsečíku</a:t>
              </a:r>
            </a:p>
          </p:txBody>
        </p:sp>
        <p:sp>
          <p:nvSpPr>
            <p:cNvPr id="12315" name="AutoShape 102"/>
            <p:cNvSpPr>
              <a:spLocks noChangeArrowheads="1"/>
            </p:cNvSpPr>
            <p:nvPr/>
          </p:nvSpPr>
          <p:spPr bwMode="auto">
            <a:xfrm>
              <a:off x="2915" y="2415"/>
              <a:ext cx="617" cy="381"/>
            </a:xfrm>
            <a:prstGeom prst="wedgeRectCallout">
              <a:avLst>
                <a:gd name="adj1" fmla="val 87440"/>
                <a:gd name="adj2" fmla="val 32153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kámen (rock)</a:t>
              </a:r>
            </a:p>
          </p:txBody>
        </p:sp>
        <p:sp>
          <p:nvSpPr>
            <p:cNvPr id="12316" name="AutoShape 103"/>
            <p:cNvSpPr>
              <a:spLocks noChangeArrowheads="1"/>
            </p:cNvSpPr>
            <p:nvPr/>
          </p:nvSpPr>
          <p:spPr bwMode="auto">
            <a:xfrm>
              <a:off x="4966" y="3558"/>
              <a:ext cx="617" cy="381"/>
            </a:xfrm>
            <a:prstGeom prst="wedgeRectCallout">
              <a:avLst>
                <a:gd name="adj1" fmla="val -116773"/>
                <a:gd name="adj2" fmla="val 26903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papír (paper)</a:t>
              </a:r>
            </a:p>
          </p:txBody>
        </p:sp>
        <p:sp>
          <p:nvSpPr>
            <p:cNvPr id="12317" name="AutoShape 104"/>
            <p:cNvSpPr>
              <a:spLocks noChangeArrowheads="1"/>
            </p:cNvSpPr>
            <p:nvPr/>
          </p:nvSpPr>
          <p:spPr bwMode="auto">
            <a:xfrm>
              <a:off x="2614" y="3070"/>
              <a:ext cx="705" cy="381"/>
            </a:xfrm>
            <a:prstGeom prst="wedgeRectCallout">
              <a:avLst>
                <a:gd name="adj1" fmla="val 28014"/>
                <a:gd name="adj2" fmla="val 138977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nůžky (scissors)</a:t>
              </a:r>
            </a:p>
          </p:txBody>
        </p:sp>
      </p:grpSp>
      <p:sp>
        <p:nvSpPr>
          <p:cNvPr id="150634" name="AutoShape 106"/>
          <p:cNvSpPr>
            <a:spLocks noChangeArrowheads="1"/>
          </p:cNvSpPr>
          <p:nvPr/>
        </p:nvSpPr>
        <p:spPr bwMode="auto">
          <a:xfrm>
            <a:off x="7662863" y="1712913"/>
            <a:ext cx="1279525" cy="830262"/>
          </a:xfrm>
          <a:prstGeom prst="wedgeRectCallout">
            <a:avLst>
              <a:gd name="adj1" fmla="val -110546"/>
              <a:gd name="adj2" fmla="val 15248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sym typeface="Symbol" pitchFamily="18" charset="2"/>
              </a:rPr>
              <a:t> může být  0, </a:t>
            </a:r>
            <a:r>
              <a:rPr lang="en-US" sz="1600">
                <a:cs typeface="Arial" charset="0"/>
                <a:sym typeface="Symbol" pitchFamily="18" charset="2"/>
              </a:rPr>
              <a:t>&lt;</a:t>
            </a:r>
            <a:r>
              <a:rPr lang="cs-CZ" sz="1600">
                <a:cs typeface="Arial" charset="0"/>
                <a:sym typeface="Symbol" pitchFamily="18" charset="2"/>
              </a:rPr>
              <a:t> 0 nebo = 0</a:t>
            </a:r>
            <a:endParaRPr lang="en-US" sz="1600"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délník 7"/>
          <p:cNvSpPr>
            <a:spLocks noChangeArrowheads="1"/>
          </p:cNvSpPr>
          <p:nvPr/>
        </p:nvSpPr>
        <p:spPr bwMode="auto">
          <a:xfrm>
            <a:off x="639763" y="1330325"/>
            <a:ext cx="541337" cy="271463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5" name="Obdélník 8"/>
          <p:cNvSpPr>
            <a:spLocks noChangeArrowheads="1"/>
          </p:cNvSpPr>
          <p:nvPr/>
        </p:nvSpPr>
        <p:spPr bwMode="auto">
          <a:xfrm>
            <a:off x="639763" y="1614488"/>
            <a:ext cx="730250" cy="271462"/>
          </a:xfrm>
          <a:prstGeom prst="rect">
            <a:avLst/>
          </a:prstGeom>
          <a:solidFill>
            <a:srgbClr val="00B0F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6" name="Obdélník 6"/>
          <p:cNvSpPr>
            <a:spLocks noChangeArrowheads="1"/>
          </p:cNvSpPr>
          <p:nvPr/>
        </p:nvSpPr>
        <p:spPr bwMode="auto">
          <a:xfrm>
            <a:off x="628650" y="1054100"/>
            <a:ext cx="1030288" cy="271463"/>
          </a:xfrm>
          <a:prstGeom prst="rect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113" y="2997200"/>
            <a:ext cx="444817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230188" y="3613150"/>
            <a:ext cx="1933575" cy="917575"/>
          </a:xfrm>
          <a:prstGeom prst="wedgeRectCallout">
            <a:avLst>
              <a:gd name="adj1" fmla="val 91051"/>
              <a:gd name="adj2" fmla="val -1314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oranžové hrdlo: velký, teritoriální, několik samic</a:t>
            </a: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6778625" y="4098925"/>
            <a:ext cx="2022475" cy="1198563"/>
          </a:xfrm>
          <a:prstGeom prst="wedgeRectCallout">
            <a:avLst>
              <a:gd name="adj1" fmla="val -77000"/>
              <a:gd name="adj2" fmla="val -5755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žluté hrdlo: neteritoriální, napodobuje samice - kradení kopulací</a:t>
            </a: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285750" y="5599113"/>
            <a:ext cx="1933575" cy="917575"/>
          </a:xfrm>
          <a:prstGeom prst="wedgeRectCallout">
            <a:avLst>
              <a:gd name="adj1" fmla="val 172819"/>
              <a:gd name="adj2" fmla="val -438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modré hrdlo: teritoriální, jedna samice</a:t>
            </a: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29945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>
                <a:solidFill>
                  <a:srgbClr val="E80000"/>
                </a:solidFill>
              </a:rPr>
              <a:t>Tři strategie:</a:t>
            </a:r>
          </a:p>
          <a:p>
            <a:pPr>
              <a:spcAft>
                <a:spcPts val="1000"/>
              </a:spcAft>
            </a:pPr>
            <a:r>
              <a:rPr lang="cs-CZ" dirty="0"/>
              <a:t>Př.: leguán</a:t>
            </a:r>
            <a:r>
              <a:rPr lang="en-US" dirty="0" err="1"/>
              <a:t>ek</a:t>
            </a:r>
            <a:r>
              <a:rPr lang="cs-CZ" dirty="0"/>
              <a:t> pestrý </a:t>
            </a:r>
            <a:r>
              <a:rPr lang="cs-CZ" i="1" dirty="0" err="1"/>
              <a:t>Uta</a:t>
            </a:r>
            <a:r>
              <a:rPr lang="cs-CZ" i="1" dirty="0"/>
              <a:t> </a:t>
            </a:r>
            <a:r>
              <a:rPr lang="cs-CZ" i="1" dirty="0" err="1"/>
              <a:t>stansburiana</a:t>
            </a:r>
            <a:r>
              <a:rPr lang="cs-CZ" dirty="0"/>
              <a:t>:</a:t>
            </a:r>
            <a:br>
              <a:rPr lang="cs-CZ" dirty="0"/>
            </a:br>
            <a:r>
              <a:rPr lang="cs-CZ" dirty="0"/>
              <a:t>  </a:t>
            </a:r>
            <a:r>
              <a:rPr lang="cs-CZ" sz="1800" dirty="0"/>
              <a:t>oranžové hrdlo: velké teritorium, několik samic</a:t>
            </a:r>
            <a:br>
              <a:rPr lang="cs-CZ" sz="1800" dirty="0"/>
            </a:br>
            <a:r>
              <a:rPr lang="cs-CZ" sz="1800" dirty="0"/>
              <a:t>  žluté hrdlo: žádné teritorium, „kradení“ kopulací</a:t>
            </a:r>
            <a:br>
              <a:rPr lang="cs-CZ" sz="1800" dirty="0"/>
            </a:br>
            <a:r>
              <a:rPr lang="cs-CZ" sz="1800" dirty="0"/>
              <a:t>  modré hrdlo: malé teritorium, jedna samice </a:t>
            </a:r>
            <a:r>
              <a:rPr lang="cs-CZ" sz="1800" dirty="0">
                <a:sym typeface="Symbol" pitchFamily="18" charset="2"/>
              </a:rPr>
              <a:t> méně samic, ale snazší obrana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proti „zlodějům</a:t>
            </a:r>
            <a:r>
              <a:rPr lang="cs-CZ" dirty="0">
                <a:sym typeface="Symbol" pitchFamily="18" charset="2"/>
              </a:rPr>
              <a:t>“</a:t>
            </a:r>
            <a:endParaRPr lang="en-US" dirty="0"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každá strategie převládá 4-5 let,  10-</a:t>
            </a:r>
            <a:r>
              <a:rPr lang="cs-CZ" dirty="0" err="1">
                <a:sym typeface="Symbol" pitchFamily="18" charset="2"/>
              </a:rPr>
              <a:t>leté</a:t>
            </a:r>
            <a:r>
              <a:rPr lang="cs-CZ" dirty="0">
                <a:sym typeface="Symbol" pitchFamily="18" charset="2"/>
              </a:rPr>
              <a:t> cykly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071"/>
          <p:cNvSpPr txBox="1">
            <a:spLocks noChangeArrowheads="1"/>
          </p:cNvSpPr>
          <p:nvPr/>
        </p:nvSpPr>
        <p:spPr bwMode="auto">
          <a:xfrm>
            <a:off x="2024063" y="457200"/>
            <a:ext cx="4672012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80000"/>
                </a:solidFill>
                <a:latin typeface="Arial Black" pitchFamily="34" charset="0"/>
              </a:rPr>
              <a:t>RECIPROČNÍ ALTRUISMUS</a:t>
            </a:r>
          </a:p>
        </p:txBody>
      </p:sp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88950" y="1374775"/>
            <a:ext cx="847407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příbuzenský altruismus (kin selection)</a:t>
            </a:r>
          </a:p>
          <a:p>
            <a:pPr>
              <a:spcAft>
                <a:spcPts val="600"/>
              </a:spcAft>
            </a:pPr>
            <a:r>
              <a:rPr lang="cs-CZ"/>
              <a:t>altruismus mezi nepříbuznými</a:t>
            </a:r>
          </a:p>
          <a:p>
            <a:pPr>
              <a:spcAft>
                <a:spcPts val="600"/>
              </a:spcAft>
            </a:pPr>
            <a:r>
              <a:rPr lang="cs-CZ"/>
              <a:t>někdy altruismus pouze zdánlivý (výhoda pro „altruistu“, manipulace atd.)</a:t>
            </a:r>
            <a:br>
              <a:rPr lang="cs-CZ"/>
            </a:br>
            <a:endParaRPr lang="cs-CZ"/>
          </a:p>
          <a:p>
            <a:pPr>
              <a:spcAft>
                <a:spcPts val="600"/>
              </a:spcAft>
            </a:pPr>
            <a:r>
              <a:rPr lang="cs-CZ"/>
              <a:t>možné strategie vzájemné pomoci (např. vybírání parazitů):</a:t>
            </a:r>
            <a:br>
              <a:rPr lang="cs-CZ"/>
            </a:br>
            <a:r>
              <a:rPr lang="cs-CZ"/>
              <a:t>  </a:t>
            </a:r>
            <a:r>
              <a:rPr lang="cs-CZ">
                <a:solidFill>
                  <a:srgbClr val="E80000"/>
                </a:solidFill>
              </a:rPr>
              <a:t>hlupák</a:t>
            </a:r>
            <a:r>
              <a:rPr lang="cs-CZ"/>
              <a:t>: vždy pomáhá</a:t>
            </a:r>
            <a:br>
              <a:rPr lang="cs-CZ"/>
            </a:br>
            <a:r>
              <a:rPr lang="cs-CZ"/>
              <a:t>  </a:t>
            </a:r>
            <a:r>
              <a:rPr lang="cs-CZ">
                <a:solidFill>
                  <a:srgbClr val="E80000"/>
                </a:solidFill>
              </a:rPr>
              <a:t>podvodník</a:t>
            </a:r>
            <a:r>
              <a:rPr lang="cs-CZ"/>
              <a:t>: nepomáhá, zneužívá pomoc druhých</a:t>
            </a:r>
            <a:br>
              <a:rPr lang="cs-CZ"/>
            </a:br>
            <a:r>
              <a:rPr lang="cs-CZ"/>
              <a:t>  </a:t>
            </a:r>
            <a:r>
              <a:rPr lang="cs-CZ">
                <a:solidFill>
                  <a:srgbClr val="E80000"/>
                </a:solidFill>
              </a:rPr>
              <a:t>zdráhavec</a:t>
            </a:r>
            <a:r>
              <a:rPr lang="cs-CZ"/>
              <a:t>: pomáhá jen za jistých situací</a:t>
            </a:r>
            <a:br>
              <a:rPr lang="cs-CZ"/>
            </a:br>
            <a:endParaRPr lang="cs-CZ"/>
          </a:p>
          <a:p>
            <a:pPr>
              <a:spcAft>
                <a:spcPts val="600"/>
              </a:spcAft>
            </a:pPr>
            <a:r>
              <a:rPr lang="cs-CZ"/>
              <a:t>reciproční altruismus mezi druhy: </a:t>
            </a:r>
            <a:r>
              <a:rPr lang="cs-CZ">
                <a:solidFill>
                  <a:srgbClr val="E80000"/>
                </a:solidFill>
              </a:rPr>
              <a:t>mutualismus</a:t>
            </a:r>
          </a:p>
        </p:txBody>
      </p:sp>
      <p:pic>
        <p:nvPicPr>
          <p:cNvPr id="127026" name="Picture 1074" descr="clea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5403850"/>
            <a:ext cx="15970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28" name="Picture 1076" descr="clea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6250" y="3498850"/>
            <a:ext cx="19716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7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7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70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0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33" name="Text Box 37"/>
          <p:cNvSpPr txBox="1">
            <a:spLocks noChangeArrowheads="1"/>
          </p:cNvSpPr>
          <p:nvPr/>
        </p:nvSpPr>
        <p:spPr bwMode="auto">
          <a:xfrm>
            <a:off x="414338" y="5592763"/>
            <a:ext cx="5251450" cy="8223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>
                <a:solidFill>
                  <a:srgbClr val="E80000"/>
                </a:solidFill>
              </a:rPr>
              <a:t>Závěr: když neznám krok spoluhráče,</a:t>
            </a:r>
          </a:p>
          <a:p>
            <a:pPr algn="ctr"/>
            <a:r>
              <a:rPr lang="cs-CZ" sz="2400">
                <a:solidFill>
                  <a:srgbClr val="E80000"/>
                </a:solidFill>
              </a:rPr>
              <a:t>je lepší zradit</a:t>
            </a:r>
          </a:p>
        </p:txBody>
      </p:sp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3049588" y="358775"/>
            <a:ext cx="290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80000"/>
                </a:solidFill>
                <a:latin typeface="Arial Black" pitchFamily="34" charset="0"/>
              </a:rPr>
              <a:t>Vězňovo dilema: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01925" y="3584575"/>
            <a:ext cx="895350" cy="1431925"/>
            <a:chOff x="3600" y="1222"/>
            <a:chExt cx="564" cy="902"/>
          </a:xfrm>
        </p:grpSpPr>
        <p:sp>
          <p:nvSpPr>
            <p:cNvPr id="1054" name="AutoShape 4"/>
            <p:cNvSpPr>
              <a:spLocks noChangeArrowheads="1"/>
            </p:cNvSpPr>
            <p:nvPr/>
          </p:nvSpPr>
          <p:spPr bwMode="auto">
            <a:xfrm>
              <a:off x="3600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chemeClr val="tx2"/>
                  </a:solidFill>
                  <a:latin typeface="Times New Roman" pitchFamily="18" charset="0"/>
                </a:rPr>
                <a:t>zrada</a:t>
              </a:r>
            </a:p>
          </p:txBody>
        </p:sp>
        <p:sp>
          <p:nvSpPr>
            <p:cNvPr id="1055" name="Text Box 5"/>
            <p:cNvSpPr txBox="1">
              <a:spLocks noChangeAspect="1" noChangeArrowheads="1"/>
            </p:cNvSpPr>
            <p:nvPr/>
          </p:nvSpPr>
          <p:spPr bwMode="auto">
            <a:xfrm>
              <a:off x="3925" y="1222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  <p:sp>
          <p:nvSpPr>
            <p:cNvPr id="1056" name="Text Box 6"/>
            <p:cNvSpPr txBox="1">
              <a:spLocks noChangeAspect="1" noChangeArrowheads="1"/>
            </p:cNvSpPr>
            <p:nvPr/>
          </p:nvSpPr>
          <p:spPr bwMode="auto">
            <a:xfrm>
              <a:off x="3605" y="1866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4750" y="3582988"/>
            <a:ext cx="917575" cy="1433512"/>
            <a:chOff x="2674" y="1221"/>
            <a:chExt cx="578" cy="903"/>
          </a:xfrm>
        </p:grpSpPr>
        <p:sp>
          <p:nvSpPr>
            <p:cNvPr id="1051" name="AutoShape 8"/>
            <p:cNvSpPr>
              <a:spLocks noChangeArrowheads="1"/>
            </p:cNvSpPr>
            <p:nvPr/>
          </p:nvSpPr>
          <p:spPr bwMode="auto">
            <a:xfrm>
              <a:off x="2688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spolu-</a:t>
              </a:r>
            </a:p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práce</a:t>
              </a:r>
            </a:p>
          </p:txBody>
        </p:sp>
        <p:sp>
          <p:nvSpPr>
            <p:cNvPr id="1052" name="Text Box 9"/>
            <p:cNvSpPr txBox="1">
              <a:spLocks noChangeArrowheads="1"/>
            </p:cNvSpPr>
            <p:nvPr/>
          </p:nvSpPr>
          <p:spPr bwMode="auto">
            <a:xfrm>
              <a:off x="2674" y="1869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10"/>
            <p:cNvSpPr txBox="1">
              <a:spLocks noChangeArrowheads="1"/>
            </p:cNvSpPr>
            <p:nvPr/>
          </p:nvSpPr>
          <p:spPr bwMode="auto">
            <a:xfrm>
              <a:off x="3014" y="1221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2190750" y="401955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0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5667375" y="4162425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CC3399"/>
                </a:solidFill>
                <a:latin typeface="Arial Black" pitchFamily="34" charset="0"/>
              </a:rPr>
              <a:t>300</a:t>
            </a:r>
          </a:p>
        </p:txBody>
      </p:sp>
      <p:sp>
        <p:nvSpPr>
          <p:cNvPr id="157717" name="Text Box 21"/>
          <p:cNvSpPr txBox="1">
            <a:spLocks noChangeArrowheads="1"/>
          </p:cNvSpPr>
          <p:nvPr/>
        </p:nvSpPr>
        <p:spPr bwMode="auto">
          <a:xfrm>
            <a:off x="6543675" y="4162425"/>
            <a:ext cx="77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Arial Black" pitchFamily="34" charset="0"/>
              </a:rPr>
              <a:t>-100</a:t>
            </a:r>
          </a:p>
        </p:txBody>
      </p:sp>
      <p:sp>
        <p:nvSpPr>
          <p:cNvPr id="157718" name="Text Box 22"/>
          <p:cNvSpPr txBox="1">
            <a:spLocks noChangeArrowheads="1"/>
          </p:cNvSpPr>
          <p:nvPr/>
        </p:nvSpPr>
        <p:spPr bwMode="auto">
          <a:xfrm>
            <a:off x="5667375" y="485775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latin typeface="Arial Black" pitchFamily="34" charset="0"/>
              </a:rPr>
              <a:t>500</a:t>
            </a:r>
          </a:p>
        </p:txBody>
      </p: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6600825" y="4857750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accent2"/>
                </a:solidFill>
                <a:latin typeface="Arial Black" pitchFamily="34" charset="0"/>
              </a:rPr>
              <a:t>-10</a:t>
            </a:r>
          </a:p>
        </p:txBody>
      </p:sp>
      <p:graphicFrame>
        <p:nvGraphicFramePr>
          <p:cNvPr id="157721" name="Object 25"/>
          <p:cNvGraphicFramePr>
            <a:graphicFrameLocks noChangeAspect="1"/>
          </p:cNvGraphicFramePr>
          <p:nvPr/>
        </p:nvGraphicFramePr>
        <p:xfrm>
          <a:off x="7456488" y="3673475"/>
          <a:ext cx="1003300" cy="985838"/>
        </p:xfrm>
        <a:graphic>
          <a:graphicData uri="http://schemas.openxmlformats.org/presentationml/2006/ole">
            <p:oleObj spid="_x0000_s1026" name="Klip" r:id="rId4" imgW="4016520" imgH="3945240" progId="MS_ClipArt_Gallery.2">
              <p:embed/>
            </p:oleObj>
          </a:graphicData>
        </a:graphic>
      </p:graphicFrame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4305300" y="3330575"/>
            <a:ext cx="3082925" cy="2068513"/>
            <a:chOff x="2712" y="2098"/>
            <a:chExt cx="1942" cy="1303"/>
          </a:xfrm>
        </p:grpSpPr>
        <p:grpSp>
          <p:nvGrpSpPr>
            <p:cNvPr id="1042" name="Group 12"/>
            <p:cNvGrpSpPr>
              <a:grpSpLocks/>
            </p:cNvGrpSpPr>
            <p:nvPr/>
          </p:nvGrpSpPr>
          <p:grpSpPr bwMode="auto">
            <a:xfrm>
              <a:off x="3502" y="2489"/>
              <a:ext cx="1152" cy="912"/>
              <a:chOff x="3684" y="1200"/>
              <a:chExt cx="1152" cy="912"/>
            </a:xfrm>
          </p:grpSpPr>
          <p:sp>
            <p:nvSpPr>
              <p:cNvPr id="1048" name="Rectangle 13"/>
              <p:cNvSpPr>
                <a:spLocks noChangeArrowheads="1"/>
              </p:cNvSpPr>
              <p:nvPr/>
            </p:nvSpPr>
            <p:spPr bwMode="auto">
              <a:xfrm>
                <a:off x="3684" y="1212"/>
                <a:ext cx="1152" cy="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9" name="Line 14"/>
              <p:cNvSpPr>
                <a:spLocks noChangeShapeType="1"/>
              </p:cNvSpPr>
              <p:nvPr/>
            </p:nvSpPr>
            <p:spPr bwMode="auto">
              <a:xfrm>
                <a:off x="4260" y="1200"/>
                <a:ext cx="0" cy="9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50" name="Line 15"/>
              <p:cNvSpPr>
                <a:spLocks noChangeShapeType="1"/>
              </p:cNvSpPr>
              <p:nvPr/>
            </p:nvSpPr>
            <p:spPr bwMode="auto">
              <a:xfrm>
                <a:off x="3684" y="166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43" name="AutoShape 16"/>
            <p:cNvSpPr>
              <a:spLocks noChangeArrowheads="1"/>
            </p:cNvSpPr>
            <p:nvPr/>
          </p:nvSpPr>
          <p:spPr bwMode="auto">
            <a:xfrm>
              <a:off x="3694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4" name="AutoShape 17"/>
            <p:cNvSpPr>
              <a:spLocks noChangeArrowheads="1"/>
            </p:cNvSpPr>
            <p:nvPr/>
          </p:nvSpPr>
          <p:spPr bwMode="auto">
            <a:xfrm>
              <a:off x="4240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5" name="AutoShape 18"/>
            <p:cNvSpPr>
              <a:spLocks noChangeArrowheads="1"/>
            </p:cNvSpPr>
            <p:nvPr/>
          </p:nvSpPr>
          <p:spPr bwMode="auto">
            <a:xfrm>
              <a:off x="3136" y="2560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6" name="AutoShape 19"/>
            <p:cNvSpPr>
              <a:spLocks noChangeArrowheads="1"/>
            </p:cNvSpPr>
            <p:nvPr/>
          </p:nvSpPr>
          <p:spPr bwMode="auto">
            <a:xfrm>
              <a:off x="3136" y="3022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7" name="Text Box 26"/>
            <p:cNvSpPr txBox="1">
              <a:spLocks noChangeArrowheads="1"/>
            </p:cNvSpPr>
            <p:nvPr/>
          </p:nvSpPr>
          <p:spPr bwMode="auto">
            <a:xfrm>
              <a:off x="2712" y="2798"/>
              <a:ext cx="3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003300"/>
                  </a:solidFill>
                  <a:latin typeface="Times New Roman" pitchFamily="18" charset="0"/>
                </a:rPr>
                <a:t>JÁ:</a:t>
              </a:r>
            </a:p>
          </p:txBody>
        </p:sp>
      </p:grpSp>
      <p:graphicFrame>
        <p:nvGraphicFramePr>
          <p:cNvPr id="157723" name="Object 27"/>
          <p:cNvGraphicFramePr>
            <a:graphicFrameLocks noChangeAspect="1"/>
          </p:cNvGraphicFramePr>
          <p:nvPr/>
        </p:nvGraphicFramePr>
        <p:xfrm>
          <a:off x="5507038" y="5483225"/>
          <a:ext cx="1057275" cy="990600"/>
        </p:xfrm>
        <a:graphic>
          <a:graphicData uri="http://schemas.openxmlformats.org/presentationml/2006/ole">
            <p:oleObj spid="_x0000_s1027" name="Klip" r:id="rId5" imgW="4218480" imgH="3951360" progId="MS_ClipArt_Gallery.2">
              <p:embed/>
            </p:oleObj>
          </a:graphicData>
        </a:graphic>
      </p:graphicFrame>
      <p:sp>
        <p:nvSpPr>
          <p:cNvPr id="1038" name="Text Box 32"/>
          <p:cNvSpPr txBox="1">
            <a:spLocks noChangeArrowheads="1"/>
          </p:cNvSpPr>
          <p:nvPr/>
        </p:nvSpPr>
        <p:spPr bwMode="auto">
          <a:xfrm>
            <a:off x="415925" y="1057275"/>
            <a:ext cx="6588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typ tzv. Nashovy rovnováhy (stav, kdy žádný z hráčů nemůže </a:t>
            </a:r>
            <a:br>
              <a:rPr lang="cs-CZ" sz="1800"/>
            </a:br>
            <a:r>
              <a:rPr lang="cs-CZ" sz="1800"/>
              <a:t>  jednostranným krokem zlepšit svoji situaci)</a:t>
            </a:r>
          </a:p>
        </p:txBody>
      </p:sp>
      <p:pic>
        <p:nvPicPr>
          <p:cNvPr id="1039" name="Picture 34" descr="Soubor:John f nash 20061102 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4400" y="392113"/>
            <a:ext cx="16716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Text Box 35"/>
          <p:cNvSpPr txBox="1">
            <a:spLocks noChangeArrowheads="1"/>
          </p:cNvSpPr>
          <p:nvPr/>
        </p:nvSpPr>
        <p:spPr bwMode="auto">
          <a:xfrm>
            <a:off x="5311775" y="2181225"/>
            <a:ext cx="184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</a:rPr>
              <a:t>John Forbes Nash</a:t>
            </a:r>
          </a:p>
        </p:txBody>
      </p:sp>
      <p:sp>
        <p:nvSpPr>
          <p:cNvPr id="157732" name="Text Box 36"/>
          <p:cNvSpPr txBox="1">
            <a:spLocks noChangeArrowheads="1"/>
          </p:cNvSpPr>
          <p:nvPr/>
        </p:nvSpPr>
        <p:spPr bwMode="auto">
          <a:xfrm>
            <a:off x="415925" y="2265363"/>
            <a:ext cx="3209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základní schéma hry:</a:t>
            </a:r>
          </a:p>
          <a:p>
            <a:r>
              <a:rPr lang="cs-CZ" sz="1800"/>
              <a:t>nevíme, co udělá druhý hráč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57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5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5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33" grpId="0" animBg="1"/>
      <p:bldP spid="157707" grpId="0" autoUpdateAnimBg="0"/>
      <p:bldP spid="157716" grpId="0" autoUpdateAnimBg="0"/>
      <p:bldP spid="157717" grpId="0" autoUpdateAnimBg="0"/>
      <p:bldP spid="157718" grpId="0" autoUpdateAnimBg="0"/>
      <p:bldP spid="157719" grpId="0" autoUpdateAnimBg="0"/>
      <p:bldP spid="1577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raxelrod"/>
          <p:cNvPicPr>
            <a:picLocks noChangeAspect="1" noChangeArrowheads="1"/>
          </p:cNvPicPr>
          <p:nvPr/>
        </p:nvPicPr>
        <p:blipFill>
          <a:blip r:embed="rId3" cstate="print"/>
          <a:srcRect l="3250" t="1056" r="2083" b="8667"/>
          <a:stretch>
            <a:fillRect/>
          </a:stretch>
        </p:blipFill>
        <p:spPr bwMode="auto">
          <a:xfrm>
            <a:off x="7258050" y="252413"/>
            <a:ext cx="153511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273925" y="2519363"/>
            <a:ext cx="153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</a:rPr>
              <a:t>Robert Axelrod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15925" y="630238"/>
            <a:ext cx="854868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</a:rPr>
              <a:t>Robert Axelrod</a:t>
            </a:r>
            <a:r>
              <a:rPr lang="cs-CZ"/>
              <a:t>: v 70. a 80. letech počítačový turnaj</a:t>
            </a:r>
            <a:br>
              <a:rPr lang="cs-CZ"/>
            </a:br>
            <a:endParaRPr lang="cs-CZ"/>
          </a:p>
          <a:p>
            <a:r>
              <a:rPr lang="cs-CZ"/>
              <a:t>14 programů = strategií + 1 náhodný (7 „zlých“ strategií)</a:t>
            </a:r>
            <a:br>
              <a:rPr lang="cs-CZ"/>
            </a:br>
            <a:endParaRPr lang="cs-CZ"/>
          </a:p>
          <a:p>
            <a:r>
              <a:rPr lang="cs-CZ"/>
              <a:t>každá hra o 200 střetnutích proti ostatním i sobě</a:t>
            </a:r>
            <a:br>
              <a:rPr lang="cs-CZ"/>
            </a:br>
            <a:endParaRPr lang="cs-CZ"/>
          </a:p>
          <a:p>
            <a:r>
              <a:rPr lang="cs-CZ"/>
              <a:t>225 nezávislých her</a:t>
            </a:r>
            <a:br>
              <a:rPr lang="cs-CZ"/>
            </a:br>
            <a:endParaRPr lang="cs-CZ"/>
          </a:p>
          <a:p>
            <a:r>
              <a:rPr lang="cs-CZ"/>
              <a:t>body na základě vězňova dilematu: 5, 3, 1, 0</a:t>
            </a:r>
            <a:br>
              <a:rPr lang="cs-CZ"/>
            </a:br>
            <a:r>
              <a:rPr lang="cs-CZ"/>
              <a:t>  </a:t>
            </a:r>
            <a:r>
              <a:rPr lang="cs-CZ">
                <a:sym typeface="Symbol" pitchFamily="18" charset="2"/>
              </a:rPr>
              <a:t> min. 0, max. 15 000 bodů</a:t>
            </a:r>
            <a:br>
              <a:rPr lang="cs-CZ">
                <a:sym typeface="Symbol" pitchFamily="18" charset="2"/>
              </a:rPr>
            </a:br>
            <a:endParaRPr lang="cs-CZ">
              <a:sym typeface="Symbol" pitchFamily="18" charset="2"/>
            </a:endParaRPr>
          </a:p>
          <a:p>
            <a:r>
              <a:rPr lang="cs-CZ">
                <a:sym typeface="Symbol" pitchFamily="18" charset="2"/>
              </a:rPr>
              <a:t>vítězem strategie </a:t>
            </a:r>
            <a:r>
              <a:rPr lang="cs-CZ">
                <a:solidFill>
                  <a:srgbClr val="E80000"/>
                </a:solidFill>
                <a:sym typeface="Symbol" pitchFamily="18" charset="2"/>
              </a:rPr>
              <a:t>Tit for Tat (půjčka za oplátku)</a:t>
            </a:r>
            <a:r>
              <a:rPr lang="cs-CZ">
                <a:sym typeface="Symbol" pitchFamily="18" charset="2"/>
              </a:rPr>
              <a:t>: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v prvním střetnutí spolupráce, v dalších kopírování kroku předchozího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soupeře</a:t>
            </a:r>
            <a:br>
              <a:rPr lang="cs-CZ">
                <a:sym typeface="Symbol" pitchFamily="18" charset="2"/>
              </a:rPr>
            </a:br>
            <a:endParaRPr lang="cs-CZ">
              <a:sym typeface="Symbol" pitchFamily="18" charset="2"/>
            </a:endParaRPr>
          </a:p>
          <a:p>
            <a:r>
              <a:rPr lang="cs-CZ">
                <a:sym typeface="Symbol" pitchFamily="18" charset="2"/>
              </a:rPr>
              <a:t>dodatečně </a:t>
            </a:r>
            <a:r>
              <a:rPr lang="cs-CZ">
                <a:solidFill>
                  <a:srgbClr val="E80000"/>
                </a:solidFill>
                <a:sym typeface="Symbol" pitchFamily="18" charset="2"/>
              </a:rPr>
              <a:t>Tit for Two Tats</a:t>
            </a:r>
            <a:r>
              <a:rPr lang="cs-CZ">
                <a:sym typeface="Symbol" pitchFamily="18" charset="2"/>
              </a:rPr>
              <a:t> (dvojitá půjčka za oplátku; J. Maynard Smith):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první dva kroky spolupráce, potom normální Tit for Tat  kdyby byla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v původním turnaji nasazena, zvítězila 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539750" y="461963"/>
            <a:ext cx="85788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</a:rPr>
              <a:t>R. Axelrod </a:t>
            </a:r>
            <a:r>
              <a:rPr lang="cs-CZ"/>
              <a:t>– 2. turnaj:</a:t>
            </a:r>
            <a:br>
              <a:rPr lang="cs-CZ"/>
            </a:br>
            <a:endParaRPr lang="cs-CZ"/>
          </a:p>
          <a:p>
            <a:r>
              <a:rPr lang="cs-CZ"/>
              <a:t>62 + 1 strategie, jen 15 „dobrých“</a:t>
            </a:r>
          </a:p>
          <a:p>
            <a:r>
              <a:rPr lang="cs-CZ"/>
              <a:t>výsledkem opět Tit for Tat</a:t>
            </a:r>
          </a:p>
          <a:p>
            <a:r>
              <a:rPr lang="cs-CZ"/>
              <a:t>Proč nezvítězila Tit for Two Tats?</a:t>
            </a:r>
            <a:br>
              <a:rPr lang="cs-CZ"/>
            </a:br>
            <a:endParaRPr lang="cs-CZ"/>
          </a:p>
          <a:p>
            <a:r>
              <a:rPr lang="cs-CZ">
                <a:sym typeface="Symbol" pitchFamily="18" charset="2"/>
              </a:rPr>
              <a:t>3. turnaj:</a:t>
            </a:r>
          </a:p>
          <a:p>
            <a:r>
              <a:rPr lang="cs-CZ">
                <a:sym typeface="Symbol" pitchFamily="18" charset="2"/>
              </a:rPr>
              <a:t>stejné strategie jako ve 2. turnaji</a:t>
            </a:r>
          </a:p>
          <a:p>
            <a:r>
              <a:rPr lang="cs-CZ">
                <a:sym typeface="Symbol" pitchFamily="18" charset="2"/>
              </a:rPr>
              <a:t>místo bodů zvyšování/snižování počtu kopií programu (simulace evoluce)</a:t>
            </a:r>
          </a:p>
          <a:p>
            <a:r>
              <a:rPr lang="cs-CZ">
                <a:sym typeface="Symbol" pitchFamily="18" charset="2"/>
              </a:rPr>
              <a:t>vždy výhra „hodných“ strategií, v 5 ze 6 her Tit for Tat</a:t>
            </a: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665163" y="4044950"/>
            <a:ext cx="7839075" cy="8223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>
                <a:solidFill>
                  <a:srgbClr val="E80000"/>
                </a:solidFill>
              </a:rPr>
              <a:t>Pozor! Tit for Tat není ESS! (možná koexistence dalších </a:t>
            </a:r>
          </a:p>
          <a:p>
            <a:pPr algn="ctr"/>
            <a:r>
              <a:rPr lang="cs-CZ" sz="2400">
                <a:solidFill>
                  <a:srgbClr val="E80000"/>
                </a:solidFill>
              </a:rPr>
              <a:t>strategií, např. Tit for Two Tats)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555625" y="5064125"/>
            <a:ext cx="811371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Šance „hodných“ strategií závisí na přítomnosti určité kritické četnosti</a:t>
            </a:r>
            <a:r>
              <a:rPr lang="en-US"/>
              <a:t>: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/>
              <a:t>  náhodný posun frekvencí</a:t>
            </a:r>
          </a:p>
          <a:p>
            <a:pPr>
              <a:spcAft>
                <a:spcPts val="600"/>
              </a:spcAft>
            </a:pPr>
            <a:r>
              <a:rPr lang="cs-CZ"/>
              <a:t>  příbuzenství</a:t>
            </a:r>
          </a:p>
          <a:p>
            <a:pPr>
              <a:spcAft>
                <a:spcPts val="600"/>
              </a:spcAft>
            </a:pPr>
            <a:r>
              <a:rPr lang="cs-CZ"/>
              <a:t>  viskozita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3" grpId="0" animBg="1"/>
      <p:bldP spid="1280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3" name="Text Box 19"/>
          <p:cNvSpPr txBox="1">
            <a:spLocks noChangeArrowheads="1"/>
          </p:cNvSpPr>
          <p:nvPr/>
        </p:nvSpPr>
        <p:spPr bwMode="auto">
          <a:xfrm>
            <a:off x="414338" y="285750"/>
            <a:ext cx="84296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Počítačové simulace i samotná existence altruismu v přírodě se zdají být</a:t>
            </a:r>
          </a:p>
          <a:p>
            <a:pPr>
              <a:spcAft>
                <a:spcPts val="600"/>
              </a:spcAft>
            </a:pPr>
            <a:r>
              <a:rPr lang="cs-CZ"/>
              <a:t>v rozporu se závěry vězňova dilematu i s psychologickou praxí</a:t>
            </a:r>
          </a:p>
          <a:p>
            <a:pPr>
              <a:spcAft>
                <a:spcPts val="600"/>
              </a:spcAft>
            </a:pPr>
            <a:endParaRPr lang="cs-CZ"/>
          </a:p>
          <a:p>
            <a:pPr>
              <a:spcAft>
                <a:spcPts val="1200"/>
              </a:spcAft>
            </a:pPr>
            <a:r>
              <a:rPr lang="cs-CZ" sz="2400">
                <a:solidFill>
                  <a:srgbClr val="E80000"/>
                </a:solidFill>
              </a:rPr>
              <a:t>Hra s nenulovým součtem</a:t>
            </a:r>
            <a:endParaRPr lang="cs-CZ" b="1"/>
          </a:p>
          <a:p>
            <a:pPr>
              <a:spcAft>
                <a:spcPts val="600"/>
              </a:spcAft>
            </a:pPr>
            <a:r>
              <a:rPr lang="cs-CZ"/>
              <a:t>hra s nulovým součtem:</a:t>
            </a:r>
            <a:br>
              <a:rPr lang="cs-CZ"/>
            </a:br>
            <a:r>
              <a:rPr lang="cs-CZ"/>
              <a:t>   </a:t>
            </a:r>
            <a:r>
              <a:rPr lang="cs-CZ" sz="1800"/>
              <a:t>např. hry (ale ne vždy – Premier League 1977)</a:t>
            </a:r>
          </a:p>
          <a:p>
            <a:pPr>
              <a:spcAft>
                <a:spcPts val="600"/>
              </a:spcAft>
            </a:pPr>
            <a:r>
              <a:rPr lang="cs-CZ"/>
              <a:t>hra s nenulovým součtem:</a:t>
            </a:r>
            <a:r>
              <a:rPr lang="cs-CZ" sz="1800"/>
              <a:t/>
            </a:r>
            <a:br>
              <a:rPr lang="cs-CZ" sz="1800"/>
            </a:br>
            <a:r>
              <a:rPr lang="cs-CZ" sz="1800"/>
              <a:t>   rozvod</a:t>
            </a:r>
            <a:br>
              <a:rPr lang="cs-CZ" sz="1800"/>
            </a:br>
            <a:r>
              <a:rPr lang="cs-CZ" sz="1800"/>
              <a:t>   upír obecný (</a:t>
            </a:r>
            <a:r>
              <a:rPr lang="cs-CZ" sz="1800" i="1"/>
              <a:t>Desmodus rotundus</a:t>
            </a:r>
            <a:r>
              <a:rPr lang="cs-CZ" sz="1800"/>
              <a:t>)</a:t>
            </a:r>
            <a:endParaRPr lang="cs-CZ">
              <a:sym typeface="Symbol" pitchFamily="18" charset="2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39750" y="3956050"/>
            <a:ext cx="4608513" cy="2649538"/>
            <a:chOff x="340" y="2492"/>
            <a:chExt cx="2903" cy="1669"/>
          </a:xfrm>
        </p:grpSpPr>
        <p:pic>
          <p:nvPicPr>
            <p:cNvPr id="17415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 l="9706" t="12262" r="18431"/>
            <a:stretch>
              <a:fillRect/>
            </a:stretch>
          </p:blipFill>
          <p:spPr bwMode="auto">
            <a:xfrm>
              <a:off x="340" y="2492"/>
              <a:ext cx="1771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6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 l="27596" t="37842" r="33655" b="22240"/>
            <a:stretch>
              <a:fillRect/>
            </a:stretch>
          </p:blipFill>
          <p:spPr bwMode="auto">
            <a:xfrm>
              <a:off x="2140" y="2492"/>
              <a:ext cx="1103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7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l="17506" t="29930" r="54167" b="25125"/>
            <a:stretch>
              <a:fillRect/>
            </a:stretch>
          </p:blipFill>
          <p:spPr bwMode="auto">
            <a:xfrm>
              <a:off x="2148" y="3233"/>
              <a:ext cx="906" cy="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8" name="Text Box 20"/>
            <p:cNvSpPr txBox="1">
              <a:spLocks noChangeArrowheads="1"/>
            </p:cNvSpPr>
            <p:nvPr/>
          </p:nvSpPr>
          <p:spPr bwMode="auto">
            <a:xfrm>
              <a:off x="556" y="3911"/>
              <a:ext cx="12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>
                  <a:solidFill>
                    <a:srgbClr val="000099"/>
                  </a:solidFill>
                </a:rPr>
                <a:t>Desmodus rotundus</a:t>
              </a: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313363" y="2928938"/>
            <a:ext cx="3548062" cy="3757612"/>
            <a:chOff x="3347" y="1845"/>
            <a:chExt cx="2235" cy="2367"/>
          </a:xfrm>
        </p:grpSpPr>
        <p:pic>
          <p:nvPicPr>
            <p:cNvPr id="17413" name="Picture 22" descr="divorce court cartoons, divorce court cartoon, divorce court picture, divorce court pictures, divorce court image, divorce court images, divorce court illustration, divorce court illustrations "/>
            <p:cNvPicPr>
              <a:picLocks noChangeAspect="1" noChangeArrowheads="1"/>
            </p:cNvPicPr>
            <p:nvPr/>
          </p:nvPicPr>
          <p:blipFill>
            <a:blip r:embed="rId6" cstate="print"/>
            <a:srcRect l="3098" t="12666" r="6570"/>
            <a:stretch>
              <a:fillRect/>
            </a:stretch>
          </p:blipFill>
          <p:spPr bwMode="auto">
            <a:xfrm>
              <a:off x="3973" y="1845"/>
              <a:ext cx="1609" cy="1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4" name="Picture 26" descr="Kramer vs Kramer [Blu-ray] [1979]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20049" t="10245" r="17097" b="16566"/>
            <a:stretch>
              <a:fillRect/>
            </a:stretch>
          </p:blipFill>
          <p:spPr bwMode="auto">
            <a:xfrm>
              <a:off x="3347" y="3212"/>
              <a:ext cx="778" cy="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 descr="Battle_of_Verdu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8" y="2689225"/>
            <a:ext cx="61722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587375" y="228600"/>
            <a:ext cx="5659438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>
                <a:solidFill>
                  <a:srgbClr val="E80000"/>
                </a:solidFill>
              </a:rPr>
              <a:t>Časový rámec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/>
              <a:t>konec hry neznáme </a:t>
            </a:r>
            <a:r>
              <a:rPr lang="cs-CZ">
                <a:sym typeface="Symbol" pitchFamily="18" charset="2"/>
              </a:rPr>
              <a:t> spolupráce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konec hry známe  zrada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Př.: 1. světová válka – strategie „žít a nechat žít“</a:t>
            </a:r>
          </a:p>
        </p:txBody>
      </p:sp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3263" y="2070100"/>
            <a:ext cx="228282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963" y="3357563"/>
            <a:ext cx="2516187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2" descr="wwi14"/>
          <p:cNvPicPr>
            <a:picLocks noChangeAspect="1" noChangeArrowheads="1"/>
          </p:cNvPicPr>
          <p:nvPr/>
        </p:nvPicPr>
        <p:blipFill>
          <a:blip r:embed="rId6" cstate="print"/>
          <a:srcRect l="2251" t="2647" r="2444" b="2432"/>
          <a:stretch>
            <a:fillRect/>
          </a:stretch>
        </p:blipFill>
        <p:spPr bwMode="auto">
          <a:xfrm>
            <a:off x="5915025" y="4456113"/>
            <a:ext cx="27146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4" descr="Protection-again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7500" y="1771650"/>
            <a:ext cx="1754188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1"/>
          <p:cNvSpPr txBox="1">
            <a:spLocks noChangeArrowheads="1"/>
          </p:cNvSpPr>
          <p:nvPr/>
        </p:nvSpPr>
        <p:spPr bwMode="auto">
          <a:xfrm>
            <a:off x="2990850" y="306388"/>
            <a:ext cx="3230563" cy="8223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80000"/>
                </a:solidFill>
                <a:latin typeface="Arial Black" pitchFamily="34" charset="0"/>
              </a:rPr>
              <a:t>POHLAVNÍ VÝBĚR</a:t>
            </a:r>
          </a:p>
          <a:p>
            <a:r>
              <a:rPr lang="cs-CZ" sz="2400" b="1">
                <a:solidFill>
                  <a:srgbClr val="E80000"/>
                </a:solidFill>
                <a:latin typeface="Arial Black" pitchFamily="34" charset="0"/>
              </a:rPr>
              <a:t>(sexual selection)</a:t>
            </a:r>
          </a:p>
        </p:txBody>
      </p:sp>
      <p:pic>
        <p:nvPicPr>
          <p:cNvPr id="129046" name="Picture 22" descr="o-pohlavnim-vybe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25" y="419100"/>
            <a:ext cx="141605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53" name="Text Box 29"/>
          <p:cNvSpPr txBox="1">
            <a:spLocks noChangeArrowheads="1"/>
          </p:cNvSpPr>
          <p:nvPr/>
        </p:nvSpPr>
        <p:spPr bwMode="auto">
          <a:xfrm>
            <a:off x="414338" y="1274763"/>
            <a:ext cx="4797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Proč jsou samci většinou tak nápadní?</a:t>
            </a:r>
          </a:p>
          <a:p>
            <a:r>
              <a:rPr lang="cs-CZ"/>
              <a:t>zdánlivě v rozporu s přírodním výběrem</a:t>
            </a:r>
            <a:br>
              <a:rPr lang="cs-CZ"/>
            </a:br>
            <a:endParaRPr lang="cs-CZ"/>
          </a:p>
          <a:p>
            <a:r>
              <a:rPr lang="cs-CZ">
                <a:solidFill>
                  <a:schemeClr val="accent2"/>
                </a:solidFill>
              </a:rPr>
              <a:t>Darwin (1871)</a:t>
            </a:r>
            <a:r>
              <a:rPr lang="cs-CZ"/>
              <a:t>: pohlavní výběr</a:t>
            </a:r>
          </a:p>
        </p:txBody>
      </p:sp>
      <p:pic>
        <p:nvPicPr>
          <p:cNvPr id="19461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150" y="2744788"/>
            <a:ext cx="23098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025" y="2732088"/>
            <a:ext cx="21844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34"/>
          <p:cNvPicPr>
            <a:picLocks noChangeAspect="1" noChangeArrowheads="1"/>
          </p:cNvPicPr>
          <p:nvPr/>
        </p:nvPicPr>
        <p:blipFill>
          <a:blip r:embed="rId6" cstate="print"/>
          <a:srcRect l="20195" t="5545" r="1974" b="10667"/>
          <a:stretch>
            <a:fillRect/>
          </a:stretch>
        </p:blipFill>
        <p:spPr bwMode="auto">
          <a:xfrm>
            <a:off x="7391400" y="2740025"/>
            <a:ext cx="14192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3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5225" y="2746375"/>
            <a:ext cx="231933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946400" y="4229100"/>
            <a:ext cx="6057900" cy="2459038"/>
            <a:chOff x="1856" y="2664"/>
            <a:chExt cx="3816" cy="1549"/>
          </a:xfrm>
        </p:grpSpPr>
        <p:pic>
          <p:nvPicPr>
            <p:cNvPr id="19469" name="Picture 3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56" y="2855"/>
              <a:ext cx="1862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37"/>
            <p:cNvPicPr>
              <a:picLocks noChangeAspect="1" noChangeArrowheads="1"/>
            </p:cNvPicPr>
            <p:nvPr/>
          </p:nvPicPr>
          <p:blipFill>
            <a:blip r:embed="rId9" cstate="print"/>
            <a:srcRect l="29079" b="9389"/>
            <a:stretch>
              <a:fillRect/>
            </a:stretch>
          </p:blipFill>
          <p:spPr bwMode="auto">
            <a:xfrm>
              <a:off x="4127" y="2827"/>
              <a:ext cx="1545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1" name="AutoShape 40"/>
            <p:cNvSpPr>
              <a:spLocks noChangeArrowheads="1"/>
            </p:cNvSpPr>
            <p:nvPr/>
          </p:nvSpPr>
          <p:spPr bwMode="auto">
            <a:xfrm>
              <a:off x="3240" y="3085"/>
              <a:ext cx="760" cy="266"/>
            </a:xfrm>
            <a:prstGeom prst="wedgeRectCallout">
              <a:avLst>
                <a:gd name="adj1" fmla="val -50000"/>
                <a:gd name="adj2" fmla="val 9511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„hvízdnutí“</a:t>
              </a:r>
            </a:p>
          </p:txBody>
        </p:sp>
        <p:sp>
          <p:nvSpPr>
            <p:cNvPr id="19472" name="AutoShape 41"/>
            <p:cNvSpPr>
              <a:spLocks noChangeArrowheads="1"/>
            </p:cNvSpPr>
            <p:nvPr/>
          </p:nvSpPr>
          <p:spPr bwMode="auto">
            <a:xfrm>
              <a:off x="2479" y="3923"/>
              <a:ext cx="1485" cy="266"/>
            </a:xfrm>
            <a:prstGeom prst="wedgeRectCallout">
              <a:avLst>
                <a:gd name="adj1" fmla="val 70472"/>
                <a:gd name="adj2" fmla="val -32329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Engystomops</a:t>
              </a:r>
              <a:r>
                <a:rPr lang="en-US" sz="1400" i="1"/>
                <a:t> </a:t>
              </a:r>
              <a:r>
                <a:rPr lang="cs-CZ" sz="1400" i="1"/>
                <a:t>pustulosus</a:t>
              </a:r>
            </a:p>
          </p:txBody>
        </p:sp>
        <p:sp>
          <p:nvSpPr>
            <p:cNvPr id="19473" name="AutoShape 42"/>
            <p:cNvSpPr>
              <a:spLocks noChangeArrowheads="1"/>
            </p:cNvSpPr>
            <p:nvPr/>
          </p:nvSpPr>
          <p:spPr bwMode="auto">
            <a:xfrm>
              <a:off x="3980" y="2664"/>
              <a:ext cx="725" cy="354"/>
            </a:xfrm>
            <a:prstGeom prst="wedgeRectCallout">
              <a:avLst>
                <a:gd name="adj1" fmla="val 63102"/>
                <a:gd name="adj2" fmla="val 122315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Trachops </a:t>
              </a:r>
            </a:p>
            <a:p>
              <a:pPr algn="ctr"/>
              <a:r>
                <a:rPr lang="cs-CZ" sz="1400" i="1"/>
                <a:t>cirrhosus</a:t>
              </a:r>
            </a:p>
          </p:txBody>
        </p:sp>
        <p:sp>
          <p:nvSpPr>
            <p:cNvPr id="19474" name="AutoShape 43"/>
            <p:cNvSpPr>
              <a:spLocks noChangeArrowheads="1"/>
            </p:cNvSpPr>
            <p:nvPr/>
          </p:nvSpPr>
          <p:spPr bwMode="auto">
            <a:xfrm>
              <a:off x="3848" y="3537"/>
              <a:ext cx="698" cy="217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466725" y="4516438"/>
            <a:ext cx="2293938" cy="2132012"/>
            <a:chOff x="294" y="2845"/>
            <a:chExt cx="1445" cy="1343"/>
          </a:xfrm>
        </p:grpSpPr>
        <p:pic>
          <p:nvPicPr>
            <p:cNvPr id="19467" name="Picture 45"/>
            <p:cNvPicPr>
              <a:picLocks noChangeAspect="1" noChangeArrowheads="1"/>
            </p:cNvPicPr>
            <p:nvPr/>
          </p:nvPicPr>
          <p:blipFill>
            <a:blip r:embed="rId10" cstate="print"/>
            <a:srcRect l="9042" t="10342" r="52449" b="55521"/>
            <a:stretch>
              <a:fillRect/>
            </a:stretch>
          </p:blipFill>
          <p:spPr bwMode="auto">
            <a:xfrm>
              <a:off x="294" y="2845"/>
              <a:ext cx="1445" cy="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8" name="Picture 46"/>
            <p:cNvPicPr>
              <a:picLocks noChangeAspect="1" noChangeArrowheads="1"/>
            </p:cNvPicPr>
            <p:nvPr/>
          </p:nvPicPr>
          <p:blipFill>
            <a:blip r:embed="rId11" cstate="print"/>
            <a:srcRect l="52766" t="10342" r="7552" b="55521"/>
            <a:stretch>
              <a:fillRect/>
            </a:stretch>
          </p:blipFill>
          <p:spPr bwMode="auto">
            <a:xfrm>
              <a:off x="294" y="3560"/>
              <a:ext cx="1445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1"/>
          <p:cNvSpPr txBox="1">
            <a:spLocks noChangeArrowheads="1"/>
          </p:cNvSpPr>
          <p:nvPr/>
        </p:nvSpPr>
        <p:spPr bwMode="auto">
          <a:xfrm>
            <a:off x="476250" y="350838"/>
            <a:ext cx="7437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Pohlavní rozmnožování </a:t>
            </a:r>
            <a:r>
              <a:rPr lang="cs-CZ">
                <a:sym typeface="Symbol" pitchFamily="18" charset="2"/>
              </a:rPr>
              <a:t> kooperace, ale i konflikt mezi jedinci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stejného pohlaví i jedinci opačného pohlaví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476250" y="1244600"/>
            <a:ext cx="7351713" cy="7080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Jestliže jsou pohlavní partneři nepříbuzní, žádný z nich nemá </a:t>
            </a:r>
            <a:br>
              <a:rPr lang="cs-CZ">
                <a:solidFill>
                  <a:srgbClr val="E80000"/>
                </a:solidFill>
              </a:rPr>
            </a:br>
            <a:r>
              <a:rPr lang="cs-CZ">
                <a:solidFill>
                  <a:srgbClr val="E80000"/>
                </a:solidFill>
              </a:rPr>
              <a:t>  zájem na přežití nebo reprodukčním úspěchu toho druhého!!</a:t>
            </a:r>
            <a:endParaRPr lang="cs-CZ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47489" name="Picture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5675" y="2019300"/>
            <a:ext cx="23780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90" name="Text Box 34"/>
          <p:cNvSpPr txBox="1">
            <a:spLocks noChangeArrowheads="1"/>
          </p:cNvSpPr>
          <p:nvPr/>
        </p:nvSpPr>
        <p:spPr bwMode="auto">
          <a:xfrm>
            <a:off x="476250" y="2414588"/>
            <a:ext cx="8509000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Primární příčinou pohlavního výběru jsou </a:t>
            </a:r>
            <a:br>
              <a:rPr lang="cs-CZ">
                <a:solidFill>
                  <a:srgbClr val="E80000"/>
                </a:solidFill>
              </a:rPr>
            </a:br>
            <a:r>
              <a:rPr lang="cs-CZ">
                <a:solidFill>
                  <a:srgbClr val="E80000"/>
                </a:solidFill>
              </a:rPr>
              <a:t>  rozdílné rodičovské investice:</a:t>
            </a:r>
            <a:r>
              <a:rPr lang="cs-CZ">
                <a:sym typeface="Symbol" pitchFamily="18" charset="2"/>
              </a:rPr>
              <a:t/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levné spermie  nákladná vajíčka</a:t>
            </a:r>
          </a:p>
          <a:p>
            <a:endParaRPr lang="cs-CZ">
              <a:sym typeface="Symbol" pitchFamily="18" charset="2"/>
            </a:endParaRPr>
          </a:p>
          <a:p>
            <a:r>
              <a:rPr lang="cs-CZ">
                <a:sym typeface="Symbol" pitchFamily="18" charset="2"/>
              </a:rPr>
              <a:t>operační poměr pohlaví = </a:t>
            </a:r>
            <a:r>
              <a:rPr lang="cs-CZ" sz="1800">
                <a:sym typeface="Symbol" pitchFamily="18" charset="2"/>
              </a:rPr>
              <a:t>počet samců a samic, kteří se rozmnožují  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vychýlený ve prospěch samců, protože samci kopulují častěji</a:t>
            </a:r>
            <a:r>
              <a:rPr lang="cs-CZ">
                <a:sym typeface="Symbol" pitchFamily="18" charset="2"/>
              </a:rPr>
              <a:t/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 pro samce limitujícím faktorem počet samic, pro samice počet vajíček 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nebo mláďat  </a:t>
            </a:r>
            <a:r>
              <a:rPr lang="cs-CZ">
                <a:solidFill>
                  <a:srgbClr val="E80000"/>
                </a:solidFill>
                <a:sym typeface="Symbol" pitchFamily="18" charset="2"/>
              </a:rPr>
              <a:t>konflikt reprodukčních zájmů </a:t>
            </a:r>
            <a:r>
              <a:rPr lang="cs-CZ">
                <a:sym typeface="Symbol" pitchFamily="18" charset="2"/>
              </a:rPr>
              <a:t>(R. Trivers 1972)</a:t>
            </a:r>
          </a:p>
          <a:p>
            <a:r>
              <a:rPr lang="cs-CZ">
                <a:sym typeface="Symbol" pitchFamily="18" charset="2"/>
              </a:rPr>
              <a:t>rozpětí rozmnožovací úspěšnosti u samců téměř vždy vyšší než u samic</a:t>
            </a:r>
            <a:br>
              <a:rPr lang="cs-CZ">
                <a:sym typeface="Symbol" pitchFamily="18" charset="2"/>
              </a:rPr>
            </a:br>
            <a:endParaRPr lang="cs-CZ">
              <a:sym typeface="Symbol" pitchFamily="18" charset="2"/>
            </a:endParaRPr>
          </a:p>
          <a:p>
            <a:r>
              <a:rPr lang="cs-CZ">
                <a:sym typeface="Symbol" pitchFamily="18" charset="2"/>
              </a:rPr>
              <a:t>Závěr: mezi pohlavími rozdíly v rozmnožovacím chování: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</a:t>
            </a:r>
            <a:r>
              <a:rPr lang="cs-CZ">
                <a:solidFill>
                  <a:srgbClr val="E80000"/>
                </a:solidFill>
                <a:sym typeface="Symbol" pitchFamily="18" charset="2"/>
              </a:rPr>
              <a:t>samci</a:t>
            </a:r>
            <a:r>
              <a:rPr lang="cs-CZ">
                <a:sym typeface="Symbol" pitchFamily="18" charset="2"/>
              </a:rPr>
              <a:t> jsou </a:t>
            </a:r>
            <a:r>
              <a:rPr lang="cs-CZ">
                <a:solidFill>
                  <a:srgbClr val="E80000"/>
                </a:solidFill>
                <a:sym typeface="Symbol" pitchFamily="18" charset="2"/>
              </a:rPr>
              <a:t>kompetitivní</a:t>
            </a:r>
            <a:r>
              <a:rPr lang="cs-CZ">
                <a:sym typeface="Symbol" pitchFamily="18" charset="2"/>
              </a:rPr>
              <a:t/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</a:t>
            </a:r>
            <a:r>
              <a:rPr lang="cs-CZ">
                <a:solidFill>
                  <a:srgbClr val="E80000"/>
                </a:solidFill>
                <a:sym typeface="Symbol" pitchFamily="18" charset="2"/>
              </a:rPr>
              <a:t>samice</a:t>
            </a:r>
            <a:r>
              <a:rPr lang="cs-CZ">
                <a:sym typeface="Symbol" pitchFamily="18" charset="2"/>
              </a:rPr>
              <a:t> jsou </a:t>
            </a:r>
            <a:r>
              <a:rPr lang="cs-CZ">
                <a:solidFill>
                  <a:srgbClr val="E80000"/>
                </a:solidFill>
                <a:sym typeface="Symbol" pitchFamily="18" charset="2"/>
              </a:rPr>
              <a:t>vybíravé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5441950" y="2787650"/>
            <a:ext cx="981075" cy="539750"/>
          </a:xfrm>
          <a:prstGeom prst="wedgeRectCallout">
            <a:avLst>
              <a:gd name="adj1" fmla="val 98268"/>
              <a:gd name="adj2" fmla="val 3188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400" dirty="0"/>
              <a:t>levná spermie</a:t>
            </a: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7962900" y="1914525"/>
            <a:ext cx="981075" cy="539750"/>
          </a:xfrm>
          <a:prstGeom prst="wedgeRectCallout">
            <a:avLst>
              <a:gd name="adj1" fmla="val -36564"/>
              <a:gd name="adj2" fmla="val 142092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400" dirty="0"/>
              <a:t>nákladné vajíčko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7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7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7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7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7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7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7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7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88" grpId="0" animBg="1"/>
      <p:bldP spid="147490" grpId="0" build="p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363538" y="1158875"/>
            <a:ext cx="842645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přírodní teologie: příroda jemně vyladěna, aby plnila určitou funkci, znaky </a:t>
            </a:r>
            <a:br>
              <a:rPr lang="cs-CZ" sz="1800"/>
            </a:br>
            <a:r>
              <a:rPr lang="cs-CZ" sz="1800"/>
              <a:t>  dokonale adaptovány Stvořitelem (srv. „argument from design“)</a:t>
            </a:r>
            <a:br>
              <a:rPr lang="cs-CZ" sz="1800"/>
            </a:br>
            <a:r>
              <a:rPr lang="cs-CZ" sz="1800"/>
              <a:t>  </a:t>
            </a:r>
            <a:r>
              <a:rPr lang="cs-CZ" sz="1800">
                <a:sym typeface="Symbol" pitchFamily="18" charset="2"/>
              </a:rPr>
              <a:t> znaky často suboptimální (srv. inverzní oko, hrtanový nerv)</a:t>
            </a:r>
            <a:br>
              <a:rPr lang="cs-CZ" sz="1800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r>
              <a:rPr lang="cs-CZ" sz="1800">
                <a:sym typeface="Symbol" pitchFamily="18" charset="2"/>
              </a:rPr>
              <a:t>interakce mezi jedinci, konflikt na úrovni genů  maladaptivní výsledek,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tj. jestliže fitness závisí na abundanci jiných druhů, interakcích mezi jedinci 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nebo frekvenci různých genotypů, nemusí selekce nutně vést ke zvýšení fitness 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(srv. frekvenčně-závislá selekce), tj. </a:t>
            </a:r>
            <a:r>
              <a:rPr lang="cs-CZ" sz="1800">
                <a:solidFill>
                  <a:srgbClr val="E80000"/>
                </a:solidFill>
                <a:sym typeface="Symbol" pitchFamily="18" charset="2"/>
              </a:rPr>
              <a:t>nemusí existovat „nejlepší“ řešení</a:t>
            </a: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r>
              <a:rPr lang="cs-CZ" b="1">
                <a:solidFill>
                  <a:srgbClr val="E80000"/>
                </a:solidFill>
                <a:sym typeface="Symbol" pitchFamily="18" charset="2"/>
              </a:rPr>
              <a:t>teorie her</a:t>
            </a:r>
          </a:p>
          <a:p>
            <a:endParaRPr lang="cs-CZ" b="1">
              <a:solidFill>
                <a:srgbClr val="E80000"/>
              </a:solidFill>
              <a:sym typeface="Symbol" pitchFamily="18" charset="2"/>
            </a:endParaRPr>
          </a:p>
          <a:p>
            <a:r>
              <a:rPr lang="cs-CZ" sz="1800">
                <a:sym typeface="Symbol" pitchFamily="18" charset="2"/>
              </a:rPr>
              <a:t>1944 (John von Neumann a Oskar Morgenstern), 50. léta</a:t>
            </a:r>
            <a:br>
              <a:rPr lang="cs-CZ" sz="1800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r>
              <a:rPr lang="cs-CZ" sz="1800">
                <a:sym typeface="Symbol" pitchFamily="18" charset="2"/>
              </a:rPr>
              <a:t>v biologii W. Hamilton (1967), </a:t>
            </a:r>
            <a:r>
              <a:rPr lang="cs-CZ" sz="1800">
                <a:solidFill>
                  <a:srgbClr val="000099"/>
                </a:solidFill>
                <a:sym typeface="Symbol" pitchFamily="18" charset="2"/>
              </a:rPr>
              <a:t>J. Maynard Smith</a:t>
            </a: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r>
              <a:rPr lang="cs-CZ" sz="1800">
                <a:sym typeface="Symbol" pitchFamily="18" charset="2"/>
              </a:rPr>
              <a:t>ekonomie, aplikovaná matematika, politologie, filozofie, informatika,... </a:t>
            </a:r>
            <a:br>
              <a:rPr lang="cs-CZ" sz="1800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r>
              <a:rPr lang="cs-CZ" sz="1800">
                <a:sym typeface="Symbol" pitchFamily="18" charset="2"/>
              </a:rPr>
              <a:t>8 odborníků na teorii her získalo Nobelovu cenu; biologie: J. Maynard Smith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(Crafoord Prize)</a:t>
            </a:r>
            <a:endParaRPr lang="cs-CZ"/>
          </a:p>
        </p:txBody>
      </p:sp>
      <p:sp>
        <p:nvSpPr>
          <p:cNvPr id="4099" name="Text Box 86"/>
          <p:cNvSpPr txBox="1">
            <a:spLocks noChangeArrowheads="1"/>
          </p:cNvSpPr>
          <p:nvPr/>
        </p:nvSpPr>
        <p:spPr bwMode="auto">
          <a:xfrm>
            <a:off x="1963738" y="342900"/>
            <a:ext cx="4976812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80000"/>
                </a:solidFill>
                <a:latin typeface="Arial Black" pitchFamily="34" charset="0"/>
              </a:rPr>
              <a:t>AGRESIVITA A ALTRUISMUS</a:t>
            </a:r>
          </a:p>
        </p:txBody>
      </p:sp>
      <p:pic>
        <p:nvPicPr>
          <p:cNvPr id="3161" name="Picture 89" descr="John Maynard Smith: The Evolutionary Stable Strategy"/>
          <p:cNvPicPr>
            <a:picLocks noChangeAspect="1" noChangeArrowheads="1"/>
          </p:cNvPicPr>
          <p:nvPr/>
        </p:nvPicPr>
        <p:blipFill>
          <a:blip r:embed="rId3" cstate="print"/>
          <a:srcRect l="20245" t="1573" r="29015" b="60100"/>
          <a:stretch>
            <a:fillRect/>
          </a:stretch>
        </p:blipFill>
        <p:spPr bwMode="auto">
          <a:xfrm>
            <a:off x="6965950" y="3716338"/>
            <a:ext cx="13081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14338" y="376238"/>
            <a:ext cx="720725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/>
              <a:t>Síla pohlavního výběru není u všech druhů stejná:</a:t>
            </a:r>
          </a:p>
          <a:p>
            <a:pPr>
              <a:spcAft>
                <a:spcPts val="600"/>
              </a:spcAft>
            </a:pPr>
            <a:r>
              <a:rPr lang="cs-CZ"/>
              <a:t>polygamní druhy: silná selekce, výrazný </a:t>
            </a:r>
            <a:r>
              <a:rPr lang="cs-CZ">
                <a:solidFill>
                  <a:srgbClr val="E80000"/>
                </a:solidFill>
              </a:rPr>
              <a:t>pohlavní dimorfismus</a:t>
            </a:r>
          </a:p>
          <a:p>
            <a:pPr>
              <a:spcAft>
                <a:spcPts val="600"/>
              </a:spcAft>
            </a:pPr>
            <a:r>
              <a:rPr lang="cs-CZ"/>
              <a:t>monogamní druhy: slabá selekce, nevýrazný dimorfismus</a:t>
            </a:r>
          </a:p>
        </p:txBody>
      </p:sp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3" y="1971675"/>
            <a:ext cx="3222625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3425" y="1971675"/>
            <a:ext cx="37909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AutoShape 9"/>
          <p:cNvSpPr>
            <a:spLocks noChangeArrowheads="1"/>
          </p:cNvSpPr>
          <p:nvPr/>
        </p:nvSpPr>
        <p:spPr bwMode="auto">
          <a:xfrm>
            <a:off x="1887538" y="3838575"/>
            <a:ext cx="1838325" cy="530225"/>
          </a:xfrm>
          <a:prstGeom prst="wedgeRectCallout">
            <a:avLst>
              <a:gd name="adj1" fmla="val -40931"/>
              <a:gd name="adj2" fmla="val -11796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gorila: polygamní</a:t>
            </a:r>
          </a:p>
        </p:txBody>
      </p:sp>
      <p:sp>
        <p:nvSpPr>
          <p:cNvPr id="21510" name="AutoShape 10"/>
          <p:cNvSpPr>
            <a:spLocks noChangeArrowheads="1"/>
          </p:cNvSpPr>
          <p:nvPr/>
        </p:nvSpPr>
        <p:spPr bwMode="auto">
          <a:xfrm>
            <a:off x="6950075" y="3963988"/>
            <a:ext cx="1978025" cy="530225"/>
          </a:xfrm>
          <a:prstGeom prst="wedgeRectCallout">
            <a:avLst>
              <a:gd name="adj1" fmla="val -42134"/>
              <a:gd name="adj2" fmla="val -11587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gibon: monogamní</a:t>
            </a:r>
          </a:p>
        </p:txBody>
      </p:sp>
      <p:pic>
        <p:nvPicPr>
          <p:cNvPr id="172044" name="Picture 12" descr="200px-Hum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4235450"/>
            <a:ext cx="2068513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2305050" y="5334000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… a člověk?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2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542925" y="282575"/>
            <a:ext cx="41656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80000"/>
                </a:solidFill>
              </a:rPr>
              <a:t>Samci kompetují – přímo ...</a:t>
            </a:r>
            <a:br>
              <a:rPr lang="cs-CZ" sz="2400" b="1">
                <a:solidFill>
                  <a:srgbClr val="E80000"/>
                </a:solidFill>
              </a:rPr>
            </a:br>
            <a:endParaRPr lang="cs-CZ" sz="2400" b="1">
              <a:solidFill>
                <a:srgbClr val="E80000"/>
              </a:solidFill>
            </a:endParaRPr>
          </a:p>
          <a:p>
            <a:pPr>
              <a:spcAft>
                <a:spcPts val="1200"/>
              </a:spcAft>
            </a:pPr>
            <a:r>
              <a:rPr lang="cs-CZ" sz="2400">
                <a:solidFill>
                  <a:srgbClr val="E80000"/>
                </a:solidFill>
              </a:rPr>
              <a:t>přímý souboj</a:t>
            </a:r>
            <a:endParaRPr lang="cs-CZ" b="1">
              <a:solidFill>
                <a:srgbClr val="E80000"/>
              </a:solidFill>
            </a:endParaRPr>
          </a:p>
          <a:p>
            <a:pPr>
              <a:spcAft>
                <a:spcPts val="1200"/>
              </a:spcAft>
            </a:pPr>
            <a:r>
              <a:rPr lang="cs-CZ" sz="2400">
                <a:solidFill>
                  <a:srgbClr val="E80000"/>
                </a:solidFill>
              </a:rPr>
              <a:t>předvádění</a:t>
            </a:r>
            <a:r>
              <a:rPr lang="cs-CZ" sz="1800"/>
              <a:t/>
            </a:r>
            <a:br>
              <a:rPr lang="cs-CZ" sz="1800"/>
            </a:br>
            <a:r>
              <a:rPr lang="cs-CZ" sz="1800"/>
              <a:t>   např. tok</a:t>
            </a:r>
            <a:br>
              <a:rPr lang="cs-CZ" sz="1800"/>
            </a:br>
            <a:r>
              <a:rPr lang="cs-CZ" sz="1800"/>
              <a:t>   hromadný tok (lekking)</a:t>
            </a:r>
            <a:br>
              <a:rPr lang="cs-CZ" sz="1800"/>
            </a:br>
            <a:r>
              <a:rPr lang="cs-CZ" sz="1800"/>
              <a:t>   „tance“ pipulek atd.</a:t>
            </a:r>
            <a:endParaRPr lang="cs-CZ" b="1">
              <a:solidFill>
                <a:srgbClr val="E8000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l="13231" t="8118" r="7486" b="2109"/>
          <a:stretch>
            <a:fillRect/>
          </a:stretch>
        </p:blipFill>
        <p:spPr bwMode="auto">
          <a:xfrm>
            <a:off x="6824663" y="239713"/>
            <a:ext cx="20764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 l="8298" t="7204" r="2834" b="22824"/>
          <a:stretch>
            <a:fillRect/>
          </a:stretch>
        </p:blipFill>
        <p:spPr bwMode="auto">
          <a:xfrm>
            <a:off x="3416300" y="852488"/>
            <a:ext cx="32019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1013" y="2705100"/>
            <a:ext cx="2074862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5" y="4691063"/>
            <a:ext cx="2792413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6450" y="2689225"/>
            <a:ext cx="3314700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3" descr="113870974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73450" y="4640263"/>
            <a:ext cx="3060700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5" descr="32154075_b242c23aa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8450" y="49657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10" cstate="print"/>
          <a:srcRect l="17110"/>
          <a:stretch>
            <a:fillRect/>
          </a:stretch>
        </p:blipFill>
        <p:spPr bwMode="auto">
          <a:xfrm>
            <a:off x="650875" y="2941638"/>
            <a:ext cx="2501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6" name="Text Box 16"/>
          <p:cNvSpPr txBox="1">
            <a:spLocks noChangeArrowheads="1"/>
          </p:cNvSpPr>
          <p:nvPr/>
        </p:nvSpPr>
        <p:spPr bwMode="auto">
          <a:xfrm>
            <a:off x="466725" y="6353175"/>
            <a:ext cx="5399088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/>
              <a:t>http://www.youtube.com/watch?v=ySnp4YXU6JQ&amp;feature=related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88950" y="257175"/>
            <a:ext cx="78533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Alternativní strategie:</a:t>
            </a:r>
            <a:endParaRPr lang="cs-CZ"/>
          </a:p>
          <a:p>
            <a:endParaRPr lang="cs-CZ"/>
          </a:p>
          <a:p>
            <a:r>
              <a:rPr lang="cs-CZ" sz="1800"/>
              <a:t>leguán mořský: rychlý přenos zásoby spermatu během krátké kopulace</a:t>
            </a:r>
            <a:br>
              <a:rPr lang="cs-CZ" sz="1800"/>
            </a:br>
            <a:r>
              <a:rPr lang="cs-CZ" sz="1800"/>
              <a:t>  subordinovaných samců</a:t>
            </a:r>
            <a:br>
              <a:rPr lang="cs-CZ" sz="1800"/>
            </a:br>
            <a:endParaRPr lang="cs-CZ" sz="1800"/>
          </a:p>
          <a:p>
            <a:pPr>
              <a:spcAft>
                <a:spcPts val="600"/>
              </a:spcAft>
            </a:pPr>
            <a:r>
              <a:rPr lang="cs-CZ" sz="1800"/>
              <a:t>neteritoriální samci – „kradení“ kopulací („sneakers“): leguánek pestrý (</a:t>
            </a:r>
            <a:r>
              <a:rPr lang="cs-CZ" sz="1800" i="1"/>
              <a:t>Uta </a:t>
            </a:r>
            <a:br>
              <a:rPr lang="cs-CZ" sz="1800" i="1"/>
            </a:br>
            <a:r>
              <a:rPr lang="cs-CZ" sz="1800" i="1"/>
              <a:t>  stansburiana</a:t>
            </a:r>
            <a:r>
              <a:rPr lang="cs-CZ" sz="1800"/>
              <a:t>), lososi, slunečnice, cichlidy, hořavka duhová</a:t>
            </a:r>
          </a:p>
          <a:p>
            <a:r>
              <a:rPr lang="cs-CZ" sz="1800"/>
              <a:t>často napodobování samic (menší velikost, zbarvení): cichlidy, lososi</a:t>
            </a:r>
          </a:p>
        </p:txBody>
      </p:sp>
      <p:pic>
        <p:nvPicPr>
          <p:cNvPr id="23555" name="Picture 12" descr="display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3" y="2779713"/>
            <a:ext cx="2586037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1404938" y="4427538"/>
            <a:ext cx="314801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 err="1"/>
              <a:t>Lamprologus</a:t>
            </a:r>
            <a:r>
              <a:rPr lang="en-US" sz="1400" i="1" dirty="0"/>
              <a:t> </a:t>
            </a:r>
            <a:r>
              <a:rPr lang="en-US" sz="1400" i="1" dirty="0" err="1"/>
              <a:t>callipterus</a:t>
            </a:r>
            <a:r>
              <a:rPr lang="en-US" sz="1400" dirty="0"/>
              <a:t> (</a:t>
            </a:r>
            <a:r>
              <a:rPr lang="en-US" sz="1400" dirty="0" err="1" smtClean="0"/>
              <a:t>Tanganika</a:t>
            </a:r>
            <a:r>
              <a:rPr lang="en-US" sz="1400" dirty="0"/>
              <a:t>)</a:t>
            </a:r>
            <a:endParaRPr lang="cs-CZ" sz="1400" dirty="0"/>
          </a:p>
        </p:txBody>
      </p:sp>
      <p:sp>
        <p:nvSpPr>
          <p:cNvPr id="186384" name="Text Box 16"/>
          <p:cNvSpPr txBox="1">
            <a:spLocks noChangeArrowheads="1"/>
          </p:cNvSpPr>
          <p:nvPr/>
        </p:nvSpPr>
        <p:spPr bwMode="auto">
          <a:xfrm>
            <a:off x="466725" y="4946650"/>
            <a:ext cx="8224838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>
                <a:solidFill>
                  <a:srgbClr val="E80000"/>
                </a:solidFill>
              </a:rPr>
              <a:t>důsledky existence neteritoriálních samců:</a:t>
            </a:r>
          </a:p>
          <a:p>
            <a:pPr>
              <a:spcAft>
                <a:spcPts val="600"/>
              </a:spcAft>
            </a:pPr>
            <a:r>
              <a:rPr lang="cs-CZ" sz="1800"/>
              <a:t>   pro teritoriální (dominantní) samce negativní</a:t>
            </a:r>
          </a:p>
          <a:p>
            <a:pPr>
              <a:spcAft>
                <a:spcPts val="600"/>
              </a:spcAft>
            </a:pPr>
            <a:r>
              <a:rPr lang="cs-CZ" sz="1800"/>
              <a:t>   pro samice negativní (snížení fitness potomstva), ambivalentní, ale i pozitivní</a:t>
            </a:r>
            <a:br>
              <a:rPr lang="cs-CZ" sz="1800"/>
            </a:br>
            <a:r>
              <a:rPr lang="cs-CZ" sz="1800"/>
              <a:t>    (zvýšení počtu oplozených vajíček, zvýšení variability potomstva, zvýšení</a:t>
            </a:r>
            <a:br>
              <a:rPr lang="cs-CZ" sz="1800"/>
            </a:br>
            <a:r>
              <a:rPr lang="cs-CZ" sz="1800"/>
              <a:t>    genetické kompatibility)</a:t>
            </a:r>
            <a:endParaRPr lang="cs-CZ"/>
          </a:p>
        </p:txBody>
      </p:sp>
      <p:sp>
        <p:nvSpPr>
          <p:cNvPr id="23558" name="AutoShape 17"/>
          <p:cNvSpPr>
            <a:spLocks noChangeArrowheads="1"/>
          </p:cNvSpPr>
          <p:nvPr/>
        </p:nvSpPr>
        <p:spPr bwMode="auto">
          <a:xfrm>
            <a:off x="328613" y="4441825"/>
            <a:ext cx="944562" cy="315913"/>
          </a:xfrm>
          <a:prstGeom prst="wedgeRectCallout">
            <a:avLst>
              <a:gd name="adj1" fmla="val 74704"/>
              <a:gd name="adj2" fmla="val -14748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sneakers</a:t>
            </a:r>
          </a:p>
        </p:txBody>
      </p:sp>
      <p:pic>
        <p:nvPicPr>
          <p:cNvPr id="23559" name="Picture 18" descr="mimic2"/>
          <p:cNvPicPr>
            <a:picLocks noChangeArrowheads="1"/>
          </p:cNvPicPr>
          <p:nvPr/>
        </p:nvPicPr>
        <p:blipFill>
          <a:blip r:embed="rId4" cstate="print"/>
          <a:srcRect l="3902" t="1448" r="4631" b="4169"/>
          <a:stretch>
            <a:fillRect/>
          </a:stretch>
        </p:blipFill>
        <p:spPr bwMode="auto">
          <a:xfrm>
            <a:off x="3465513" y="2819400"/>
            <a:ext cx="2665412" cy="14033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3560" name="Text Box 19"/>
          <p:cNvSpPr txBox="1">
            <a:spLocks noChangeArrowheads="1"/>
          </p:cNvSpPr>
          <p:nvPr/>
        </p:nvSpPr>
        <p:spPr bwMode="auto">
          <a:xfrm>
            <a:off x="6550025" y="2778125"/>
            <a:ext cx="21256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/>
              <a:t>slunečnice</a:t>
            </a:r>
            <a:r>
              <a:rPr lang="cs-CZ" sz="1400" i="1"/>
              <a:t> obecná </a:t>
            </a:r>
          </a:p>
          <a:p>
            <a:pPr algn="ctr"/>
            <a:r>
              <a:rPr lang="cs-CZ" sz="1400"/>
              <a:t>(</a:t>
            </a:r>
            <a:r>
              <a:rPr lang="en-US" sz="1400" i="1"/>
              <a:t>L</a:t>
            </a:r>
            <a:r>
              <a:rPr lang="cs-CZ" sz="1400" i="1"/>
              <a:t>epomis macrochirus</a:t>
            </a:r>
            <a:r>
              <a:rPr lang="cs-CZ" sz="1400"/>
              <a:t>,</a:t>
            </a:r>
            <a:r>
              <a:rPr lang="en-US" sz="1400"/>
              <a:t> </a:t>
            </a:r>
            <a:endParaRPr lang="cs-CZ" sz="1400"/>
          </a:p>
          <a:p>
            <a:pPr algn="ctr"/>
            <a:r>
              <a:rPr lang="cs-CZ" sz="1400"/>
              <a:t>okounkovití, S Amerika)</a:t>
            </a:r>
          </a:p>
        </p:txBody>
      </p:sp>
      <p:sp>
        <p:nvSpPr>
          <p:cNvPr id="23561" name="AutoShape 20"/>
          <p:cNvSpPr>
            <a:spLocks noChangeArrowheads="1"/>
          </p:cNvSpPr>
          <p:nvPr/>
        </p:nvSpPr>
        <p:spPr bwMode="auto">
          <a:xfrm>
            <a:off x="6973888" y="3619500"/>
            <a:ext cx="1536700" cy="315913"/>
          </a:xfrm>
          <a:prstGeom prst="wedgeRectCallout">
            <a:avLst>
              <a:gd name="adj1" fmla="val -157542"/>
              <a:gd name="adj2" fmla="val -3743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satelitní samec</a:t>
            </a:r>
          </a:p>
        </p:txBody>
      </p:sp>
      <p:sp>
        <p:nvSpPr>
          <p:cNvPr id="23562" name="AutoShape 21"/>
          <p:cNvSpPr>
            <a:spLocks noChangeArrowheads="1"/>
          </p:cNvSpPr>
          <p:nvPr/>
        </p:nvSpPr>
        <p:spPr bwMode="auto">
          <a:xfrm>
            <a:off x="5735638" y="4438650"/>
            <a:ext cx="858837" cy="315913"/>
          </a:xfrm>
          <a:prstGeom prst="wedgeRectCallout">
            <a:avLst>
              <a:gd name="adj1" fmla="val -137245"/>
              <a:gd name="adj2" fmla="val -20175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samice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238875" y="4217988"/>
            <a:ext cx="2662238" cy="1265237"/>
            <a:chOff x="3930" y="2657"/>
            <a:chExt cx="1677" cy="797"/>
          </a:xfrm>
        </p:grpSpPr>
        <p:pic>
          <p:nvPicPr>
            <p:cNvPr id="23564" name="Picture 14" descr="0406-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1" y="2657"/>
              <a:ext cx="1096" cy="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5" name="Text Box 22"/>
            <p:cNvSpPr txBox="1">
              <a:spLocks noChangeArrowheads="1"/>
            </p:cNvSpPr>
            <p:nvPr/>
          </p:nvSpPr>
          <p:spPr bwMode="auto">
            <a:xfrm>
              <a:off x="3930" y="3188"/>
              <a:ext cx="5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/>
                <a:t>hořavka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66725" y="347663"/>
            <a:ext cx="6211888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80000"/>
                </a:solidFill>
              </a:rPr>
              <a:t>… i nepřímo</a:t>
            </a:r>
            <a:br>
              <a:rPr lang="cs-CZ" sz="2400" b="1">
                <a:solidFill>
                  <a:srgbClr val="E80000"/>
                </a:solidFill>
              </a:rPr>
            </a:br>
            <a:endParaRPr lang="cs-CZ" sz="2400" b="1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400">
                <a:solidFill>
                  <a:srgbClr val="E80000"/>
                </a:solidFill>
              </a:rPr>
              <a:t>zamezení oplodnění jiným samcem</a:t>
            </a:r>
          </a:p>
          <a:p>
            <a:pPr>
              <a:spcAft>
                <a:spcPts val="600"/>
              </a:spcAft>
            </a:pPr>
            <a:r>
              <a:rPr lang="cs-CZ" b="1"/>
              <a:t>  </a:t>
            </a:r>
            <a:r>
              <a:rPr lang="cs-CZ" sz="1800"/>
              <a:t>hlídání samice</a:t>
            </a:r>
          </a:p>
          <a:p>
            <a:pPr>
              <a:spcAft>
                <a:spcPts val="600"/>
              </a:spcAft>
            </a:pPr>
            <a:r>
              <a:rPr lang="cs-CZ" sz="1800"/>
              <a:t>  kopulační zátky (hlodavci)</a:t>
            </a:r>
          </a:p>
          <a:p>
            <a:pPr>
              <a:spcAft>
                <a:spcPts val="600"/>
              </a:spcAft>
            </a:pPr>
            <a:r>
              <a:rPr lang="cs-CZ" sz="1800"/>
              <a:t>  zalamování kopulačního orgánu v traktu samice (pavouci)</a:t>
            </a:r>
          </a:p>
          <a:p>
            <a:pPr>
              <a:spcAft>
                <a:spcPts val="600"/>
              </a:spcAft>
            </a:pPr>
            <a:r>
              <a:rPr lang="cs-CZ" sz="1800"/>
              <a:t>  chemické repelenty ve spermatu (</a:t>
            </a:r>
            <a:r>
              <a:rPr lang="cs-CZ" sz="1800" i="1"/>
              <a:t>Drosophila</a:t>
            </a:r>
            <a:r>
              <a:rPr lang="cs-CZ" sz="1800"/>
              <a:t>, hadi)</a:t>
            </a:r>
          </a:p>
          <a:p>
            <a:pPr>
              <a:spcAft>
                <a:spcPts val="600"/>
              </a:spcAft>
            </a:pPr>
            <a:r>
              <a:rPr lang="cs-CZ" sz="1800"/>
              <a:t>  prodloužené spojení po kopulaci (psovité šelmy)</a:t>
            </a:r>
          </a:p>
          <a:p>
            <a:pPr>
              <a:spcAft>
                <a:spcPts val="600"/>
              </a:spcAft>
            </a:pPr>
            <a:r>
              <a:rPr lang="cs-CZ" sz="1800"/>
              <a:t>  odstranění spermatu předchůdce</a:t>
            </a:r>
            <a:endParaRPr lang="cs-CZ" b="1">
              <a:solidFill>
                <a:srgbClr val="E80000"/>
              </a:solidFill>
            </a:endParaRPr>
          </a:p>
        </p:txBody>
      </p:sp>
      <p:pic>
        <p:nvPicPr>
          <p:cNvPr id="188433" name="Picture 17" descr="Sperm"/>
          <p:cNvPicPr>
            <a:picLocks noChangeAspect="1" noChangeArrowheads="1"/>
          </p:cNvPicPr>
          <p:nvPr/>
        </p:nvPicPr>
        <p:blipFill>
          <a:blip r:embed="rId3" cstate="print"/>
          <a:srcRect t="32509"/>
          <a:stretch>
            <a:fillRect/>
          </a:stretch>
        </p:blipFill>
        <p:spPr bwMode="auto">
          <a:xfrm>
            <a:off x="4613275" y="3449638"/>
            <a:ext cx="1939925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0" name="Group 23"/>
          <p:cNvGrpSpPr>
            <a:grpSpLocks/>
          </p:cNvGrpSpPr>
          <p:nvPr/>
        </p:nvGrpSpPr>
        <p:grpSpPr bwMode="auto">
          <a:xfrm>
            <a:off x="768350" y="3856038"/>
            <a:ext cx="3213100" cy="2038350"/>
            <a:chOff x="3628" y="219"/>
            <a:chExt cx="2024" cy="1284"/>
          </a:xfrm>
        </p:grpSpPr>
        <p:pic>
          <p:nvPicPr>
            <p:cNvPr id="24584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24" y="385"/>
              <a:ext cx="1639" cy="1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5" name="AutoShape 19"/>
            <p:cNvSpPr>
              <a:spLocks noChangeArrowheads="1"/>
            </p:cNvSpPr>
            <p:nvPr/>
          </p:nvSpPr>
          <p:spPr bwMode="auto">
            <a:xfrm>
              <a:off x="3628" y="219"/>
              <a:ext cx="589" cy="246"/>
            </a:xfrm>
            <a:prstGeom prst="wedgeRectCallout">
              <a:avLst>
                <a:gd name="adj1" fmla="val 47282"/>
                <a:gd name="adj2" fmla="val 185366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</a:t>
              </a:r>
            </a:p>
          </p:txBody>
        </p:sp>
        <p:sp>
          <p:nvSpPr>
            <p:cNvPr id="24586" name="AutoShape 20"/>
            <p:cNvSpPr>
              <a:spLocks noChangeArrowheads="1"/>
            </p:cNvSpPr>
            <p:nvPr/>
          </p:nvSpPr>
          <p:spPr bwMode="auto">
            <a:xfrm>
              <a:off x="5063" y="1137"/>
              <a:ext cx="589" cy="246"/>
            </a:xfrm>
            <a:prstGeom prst="wedgeRectCallout">
              <a:avLst>
                <a:gd name="adj1" fmla="val -74787"/>
                <a:gd name="adj2" fmla="val -3739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</a:t>
              </a:r>
            </a:p>
          </p:txBody>
        </p:sp>
      </p:grpSp>
      <p:pic>
        <p:nvPicPr>
          <p:cNvPr id="188437" name="Picture 21" descr="26_EVOW_CH20"/>
          <p:cNvPicPr>
            <a:picLocks noChangeAspect="1" noChangeArrowheads="1"/>
          </p:cNvPicPr>
          <p:nvPr/>
        </p:nvPicPr>
        <p:blipFill>
          <a:blip r:embed="rId5" cstate="print"/>
          <a:srcRect l="31535" t="2905" r="33783" b="34381"/>
          <a:stretch>
            <a:fillRect/>
          </a:stretch>
        </p:blipFill>
        <p:spPr bwMode="auto">
          <a:xfrm>
            <a:off x="6997700" y="2024063"/>
            <a:ext cx="14589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38" name="Text Box 22"/>
          <p:cNvSpPr txBox="1">
            <a:spLocks noChangeArrowheads="1"/>
          </p:cNvSpPr>
          <p:nvPr/>
        </p:nvSpPr>
        <p:spPr bwMode="auto">
          <a:xfrm>
            <a:off x="6629400" y="1668463"/>
            <a:ext cx="1979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motýlice rodu </a:t>
            </a:r>
            <a:r>
              <a:rPr lang="cs-CZ" sz="1600" i="1"/>
              <a:t>Argia</a:t>
            </a:r>
            <a:r>
              <a:rPr lang="cs-CZ" sz="1600"/>
              <a:t>:</a:t>
            </a:r>
          </a:p>
        </p:txBody>
      </p:sp>
      <p:sp>
        <p:nvSpPr>
          <p:cNvPr id="188440" name="Oval 24"/>
          <p:cNvSpPr>
            <a:spLocks noChangeArrowheads="1"/>
          </p:cNvSpPr>
          <p:nvPr/>
        </p:nvSpPr>
        <p:spPr bwMode="auto">
          <a:xfrm>
            <a:off x="1581150" y="4905375"/>
            <a:ext cx="400050" cy="3984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8" grpId="0"/>
      <p:bldP spid="1884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7" descr="III.14_final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9188" y="3006725"/>
            <a:ext cx="4295775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66725" y="347663"/>
            <a:ext cx="3614738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80000"/>
                </a:solidFill>
              </a:rPr>
              <a:t>… i nepřímo</a:t>
            </a:r>
            <a:br>
              <a:rPr lang="cs-CZ" sz="2400" b="1">
                <a:solidFill>
                  <a:srgbClr val="E80000"/>
                </a:solidFill>
              </a:rPr>
            </a:br>
            <a:endParaRPr lang="cs-CZ" b="1">
              <a:solidFill>
                <a:srgbClr val="E80000"/>
              </a:solidFill>
            </a:endParaRPr>
          </a:p>
          <a:p>
            <a:r>
              <a:rPr lang="cs-CZ" sz="2400">
                <a:solidFill>
                  <a:srgbClr val="E80000"/>
                </a:solidFill>
              </a:rPr>
              <a:t>kompetice spermií</a:t>
            </a:r>
            <a:r>
              <a:rPr lang="cs-CZ" b="1">
                <a:solidFill>
                  <a:srgbClr val="E80000"/>
                </a:solidFill>
              </a:rPr>
              <a:t/>
            </a:r>
            <a:br>
              <a:rPr lang="cs-CZ" b="1">
                <a:solidFill>
                  <a:srgbClr val="E80000"/>
                </a:solidFill>
              </a:rPr>
            </a:br>
            <a:r>
              <a:rPr lang="cs-CZ" sz="1800"/>
              <a:t>  delší kopulace</a:t>
            </a:r>
            <a:br>
              <a:rPr lang="cs-CZ" sz="1800"/>
            </a:br>
            <a:r>
              <a:rPr lang="cs-CZ" sz="1800"/>
              <a:t>  větší ejakulát </a:t>
            </a:r>
            <a:r>
              <a:rPr lang="cs-CZ" sz="1800">
                <a:sym typeface="Symbol" pitchFamily="18" charset="2"/>
              </a:rPr>
              <a:t> větší testes:</a:t>
            </a:r>
            <a:br>
              <a:rPr lang="cs-CZ" sz="1800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r>
              <a:rPr lang="cs-CZ" sz="1800">
                <a:sym typeface="Symbol" pitchFamily="18" charset="2"/>
              </a:rPr>
              <a:t>šimpanz</a:t>
            </a:r>
            <a:r>
              <a:rPr lang="en-US" sz="1800">
                <a:sym typeface="Symbol" pitchFamily="18" charset="2"/>
              </a:rPr>
              <a:t> &gt; </a:t>
            </a:r>
            <a:r>
              <a:rPr lang="cs-CZ" sz="1800">
                <a:sym typeface="Symbol" pitchFamily="18" charset="2"/>
              </a:rPr>
              <a:t>člověk</a:t>
            </a:r>
            <a:r>
              <a:rPr lang="en-US" sz="1800">
                <a:sym typeface="Symbol" pitchFamily="18" charset="2"/>
              </a:rPr>
              <a:t> &gt; gorila &gt; gibon</a:t>
            </a:r>
            <a:endParaRPr lang="cs-CZ" sz="1800" b="1">
              <a:solidFill>
                <a:srgbClr val="E80000"/>
              </a:solidFill>
            </a:endParaRPr>
          </a:p>
        </p:txBody>
      </p:sp>
      <p:sp>
        <p:nvSpPr>
          <p:cNvPr id="25604" name="AutoShape 11"/>
          <p:cNvSpPr>
            <a:spLocks noChangeArrowheads="1"/>
          </p:cNvSpPr>
          <p:nvPr/>
        </p:nvSpPr>
        <p:spPr bwMode="auto">
          <a:xfrm>
            <a:off x="4121150" y="2635250"/>
            <a:ext cx="1795463" cy="625475"/>
          </a:xfrm>
          <a:prstGeom prst="wedgeRectCallout">
            <a:avLst>
              <a:gd name="adj1" fmla="val 25773"/>
              <a:gd name="adj2" fmla="val 11928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promiskuitní primáti (</a:t>
            </a:r>
            <a:r>
              <a:rPr lang="en-US" sz="1400"/>
              <a:t>modr</a:t>
            </a:r>
            <a:r>
              <a:rPr lang="cs-CZ" sz="1400"/>
              <a:t>á)</a:t>
            </a:r>
          </a:p>
        </p:txBody>
      </p:sp>
      <p:sp>
        <p:nvSpPr>
          <p:cNvPr id="25605" name="AutoShape 12"/>
          <p:cNvSpPr>
            <a:spLocks noChangeArrowheads="1"/>
          </p:cNvSpPr>
          <p:nvPr/>
        </p:nvSpPr>
        <p:spPr bwMode="auto">
          <a:xfrm>
            <a:off x="636588" y="5429250"/>
            <a:ext cx="1720850" cy="595313"/>
          </a:xfrm>
          <a:prstGeom prst="wedgeRectCallout">
            <a:avLst>
              <a:gd name="adj1" fmla="val 178843"/>
              <a:gd name="adj2" fmla="val -11213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monogamní primáti</a:t>
            </a:r>
          </a:p>
          <a:p>
            <a:pPr algn="ctr"/>
            <a:r>
              <a:rPr lang="cs-CZ" sz="1400"/>
              <a:t>(červená)</a:t>
            </a: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>
            <a:off x="6572250" y="4843463"/>
            <a:ext cx="1570038" cy="627062"/>
          </a:xfrm>
          <a:prstGeom prst="wedgeRectCallout">
            <a:avLst>
              <a:gd name="adj1" fmla="val -55782"/>
              <a:gd name="adj2" fmla="val -14670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polygynní primáti</a:t>
            </a:r>
          </a:p>
          <a:p>
            <a:pPr algn="ctr"/>
            <a:r>
              <a:rPr lang="cs-CZ" sz="1400"/>
              <a:t>(zelená)</a:t>
            </a:r>
          </a:p>
        </p:txBody>
      </p:sp>
      <p:sp>
        <p:nvSpPr>
          <p:cNvPr id="25607" name="AutoShape 14"/>
          <p:cNvSpPr>
            <a:spLocks noChangeArrowheads="1"/>
          </p:cNvSpPr>
          <p:nvPr/>
        </p:nvSpPr>
        <p:spPr bwMode="auto">
          <a:xfrm>
            <a:off x="6854825" y="3030538"/>
            <a:ext cx="914400" cy="454025"/>
          </a:xfrm>
          <a:prstGeom prst="wedgeRectCallout">
            <a:avLst>
              <a:gd name="adj1" fmla="val -144875"/>
              <a:gd name="adj2" fmla="val 17198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člověk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66725" y="347663"/>
            <a:ext cx="7969250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80000"/>
                </a:solidFill>
              </a:rPr>
              <a:t>… i nepřímo</a:t>
            </a:r>
            <a:br>
              <a:rPr lang="cs-CZ" sz="2400" b="1">
                <a:solidFill>
                  <a:srgbClr val="E80000"/>
                </a:solidFill>
              </a:rPr>
            </a:br>
            <a:endParaRPr lang="cs-CZ" b="1">
              <a:solidFill>
                <a:srgbClr val="E80000"/>
              </a:solidFill>
            </a:endParaRPr>
          </a:p>
          <a:p>
            <a:r>
              <a:rPr lang="cs-CZ" sz="2400">
                <a:solidFill>
                  <a:srgbClr val="E80000"/>
                </a:solidFill>
              </a:rPr>
              <a:t>infanticida</a:t>
            </a:r>
            <a:r>
              <a:rPr lang="cs-CZ" sz="1800"/>
              <a:t/>
            </a:r>
            <a:br>
              <a:rPr lang="cs-CZ" sz="1800"/>
            </a:br>
            <a:r>
              <a:rPr lang="cs-CZ" sz="1800"/>
              <a:t>  zabíjení mláďat: kočkovité šelmy (lev, kočka domácí)</a:t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>  </a:t>
            </a:r>
          </a:p>
          <a:p>
            <a:endParaRPr lang="cs-CZ" sz="1800"/>
          </a:p>
          <a:p>
            <a:r>
              <a:rPr lang="cs-CZ" sz="1800"/>
              <a:t>hlodavci (myš, potkan, lumíci, křečci, hraboš pensylvánský): </a:t>
            </a:r>
            <a:r>
              <a:rPr lang="cs-CZ" sz="1800">
                <a:solidFill>
                  <a:srgbClr val="E80000"/>
                </a:solidFill>
              </a:rPr>
              <a:t>efekt Bruceové</a:t>
            </a:r>
            <a:r>
              <a:rPr lang="cs-CZ" sz="1800"/>
              <a:t> </a:t>
            </a:r>
            <a:br>
              <a:rPr lang="cs-CZ" sz="1800"/>
            </a:br>
            <a:r>
              <a:rPr lang="cs-CZ" sz="1800"/>
              <a:t>    = abort vyvolaný pachem cizího samce </a:t>
            </a:r>
          </a:p>
          <a:p>
            <a:endParaRPr lang="cs-CZ" sz="1800"/>
          </a:p>
          <a:p>
            <a:r>
              <a:rPr lang="cs-CZ" sz="1800"/>
              <a:t>i když prospěch samce je jasný, jde o strategii samice, která se tím brání </a:t>
            </a:r>
            <a:br>
              <a:rPr lang="cs-CZ" sz="1800"/>
            </a:br>
            <a:r>
              <a:rPr lang="cs-CZ" sz="1800"/>
              <a:t>pravděpodobné budoucí infanticidě (zbytečná investice)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" y="2055813"/>
            <a:ext cx="253841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 b="19650"/>
          <a:stretch>
            <a:fillRect/>
          </a:stretch>
        </p:blipFill>
        <p:spPr bwMode="auto">
          <a:xfrm>
            <a:off x="3108325" y="2073275"/>
            <a:ext cx="128428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0075" y="2265363"/>
            <a:ext cx="1744663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9475" y="2062163"/>
            <a:ext cx="206375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88950" y="290513"/>
            <a:ext cx="846137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80000"/>
                </a:solidFill>
              </a:rPr>
              <a:t>Samice si vybírají ...</a:t>
            </a:r>
            <a:br>
              <a:rPr lang="cs-CZ" sz="2400" b="1">
                <a:solidFill>
                  <a:srgbClr val="E80000"/>
                </a:solidFill>
              </a:rPr>
            </a:br>
            <a:endParaRPr lang="cs-CZ" sz="2400" b="1">
              <a:solidFill>
                <a:srgbClr val="E80000"/>
              </a:solidFill>
            </a:endParaRPr>
          </a:p>
          <a:p>
            <a:r>
              <a:rPr lang="cs-CZ" sz="2400" b="1">
                <a:solidFill>
                  <a:srgbClr val="E80000"/>
                </a:solidFill>
              </a:rPr>
              <a:t>… ale na základě čeho?</a:t>
            </a:r>
            <a:br>
              <a:rPr lang="cs-CZ" sz="2400" b="1">
                <a:solidFill>
                  <a:srgbClr val="E80000"/>
                </a:solidFill>
              </a:rPr>
            </a:br>
            <a:endParaRPr lang="cs-CZ" b="1">
              <a:solidFill>
                <a:srgbClr val="E80000"/>
              </a:solidFill>
            </a:endParaRPr>
          </a:p>
          <a:p>
            <a:r>
              <a:rPr lang="cs-CZ" sz="2400">
                <a:solidFill>
                  <a:srgbClr val="E80000"/>
                </a:solidFill>
              </a:rPr>
              <a:t> 1. přímý užitek</a:t>
            </a:r>
            <a:r>
              <a:rPr lang="cs-CZ" b="1">
                <a:solidFill>
                  <a:srgbClr val="E80000"/>
                </a:solidFill>
              </a:rPr>
              <a:t/>
            </a:r>
            <a:br>
              <a:rPr lang="cs-CZ" b="1">
                <a:solidFill>
                  <a:srgbClr val="E80000"/>
                </a:solidFill>
              </a:rPr>
            </a:br>
            <a:endParaRPr lang="cs-CZ" sz="1800"/>
          </a:p>
          <a:p>
            <a:pPr>
              <a:spcAft>
                <a:spcPts val="600"/>
              </a:spcAft>
            </a:pPr>
            <a:r>
              <a:rPr lang="cs-CZ"/>
              <a:t>samčí péče o potomstvo:</a:t>
            </a:r>
          </a:p>
          <a:p>
            <a:pPr>
              <a:spcAft>
                <a:spcPts val="600"/>
              </a:spcAft>
            </a:pPr>
            <a:r>
              <a:rPr lang="cs-CZ" sz="1800"/>
              <a:t>  větší teritorium (</a:t>
            </a:r>
            <a:r>
              <a:rPr lang="cs-CZ" sz="1800">
                <a:sym typeface="Symbol" pitchFamily="18" charset="2"/>
              </a:rPr>
              <a:t> více zdrojů)</a:t>
            </a: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  přinášení potravy</a:t>
            </a: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  stavba hnízda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Jak si zajistit péči o potomstvo ze strany samce?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 oddalování kopulace – </a:t>
            </a:r>
            <a:r>
              <a:rPr lang="cs-CZ" sz="1800">
                <a:sym typeface="Symbol" pitchFamily="18" charset="2"/>
              </a:rPr>
              <a:t>„the Concord fallacy“ (u nás = „temelínský princip“)</a:t>
            </a: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  3 možné samčí strategie: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  „tatík“ – zůstává se samicí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  „není ta, bude jiná“ – odlétá před kopulací, hledání permisivnější samice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  „frajer“ – po kopulace odlétá</a:t>
            </a: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  častá modifikace rodinné idyly – </a:t>
            </a:r>
            <a:r>
              <a:rPr lang="cs-CZ" sz="1800">
                <a:solidFill>
                  <a:srgbClr val="E80000"/>
                </a:solidFill>
                <a:sym typeface="Symbol" pitchFamily="18" charset="2"/>
              </a:rPr>
              <a:t>partnerská nevěra</a:t>
            </a:r>
          </a:p>
        </p:txBody>
      </p:sp>
      <p:pic>
        <p:nvPicPr>
          <p:cNvPr id="27651" name="Picture 12"/>
          <p:cNvPicPr>
            <a:picLocks noChangeAspect="1" noChangeArrowheads="1"/>
          </p:cNvPicPr>
          <p:nvPr/>
        </p:nvPicPr>
        <p:blipFill>
          <a:blip r:embed="rId3" cstate="print"/>
          <a:srcRect r="13194"/>
          <a:stretch>
            <a:fillRect/>
          </a:stretch>
        </p:blipFill>
        <p:spPr bwMode="auto">
          <a:xfrm>
            <a:off x="6773863" y="1746250"/>
            <a:ext cx="208597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3"/>
          <p:cNvPicPr>
            <a:picLocks noChangeAspect="1" noChangeArrowheads="1"/>
          </p:cNvPicPr>
          <p:nvPr/>
        </p:nvPicPr>
        <p:blipFill>
          <a:blip r:embed="rId4" cstate="print"/>
          <a:srcRect t="16328" r="35446" b="8041"/>
          <a:stretch>
            <a:fillRect/>
          </a:stretch>
        </p:blipFill>
        <p:spPr bwMode="auto">
          <a:xfrm>
            <a:off x="4168775" y="1746250"/>
            <a:ext cx="98742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4"/>
          <p:cNvPicPr>
            <a:picLocks noChangeAspect="1" noChangeArrowheads="1"/>
          </p:cNvPicPr>
          <p:nvPr/>
        </p:nvPicPr>
        <p:blipFill>
          <a:blip r:embed="rId5" cstate="print"/>
          <a:srcRect l="7100" r="26855"/>
          <a:stretch>
            <a:fillRect/>
          </a:stretch>
        </p:blipFill>
        <p:spPr bwMode="auto">
          <a:xfrm>
            <a:off x="5265738" y="1746250"/>
            <a:ext cx="14001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3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3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466725" y="460375"/>
            <a:ext cx="8186738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sym typeface="Symbol" pitchFamily="18" charset="2"/>
              </a:rPr>
              <a:t>2. senzorická úchylka (sensory bias)</a:t>
            </a:r>
            <a:r>
              <a:rPr lang="cs-CZ" b="1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b="1">
                <a:solidFill>
                  <a:srgbClr val="E80000"/>
                </a:solidFill>
                <a:sym typeface="Symbol" pitchFamily="18" charset="2"/>
              </a:rPr>
            </a:br>
            <a:r>
              <a:rPr lang="cs-CZ" sz="1800">
                <a:solidFill>
                  <a:srgbClr val="E80000"/>
                </a:solidFill>
                <a:sym typeface="Symbol" pitchFamily="18" charset="2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= existence preference před vznikem samčího znaku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 např. větší odezva na nadnormální podněty</a:t>
            </a: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   např. některé mečovky rodu </a:t>
            </a:r>
            <a:r>
              <a:rPr lang="cs-CZ" sz="1800" i="1">
                <a:sym typeface="Symbol" pitchFamily="18" charset="2"/>
              </a:rPr>
              <a:t>Xiphophorus</a:t>
            </a:r>
            <a:r>
              <a:rPr lang="cs-CZ" sz="1800">
                <a:sym typeface="Symbol" pitchFamily="18" charset="2"/>
              </a:rPr>
              <a:t>: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  samice „nemečových“ druhů preferují samce s „mečem“</a:t>
            </a: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   např. preference samic rodu </a:t>
            </a:r>
            <a:r>
              <a:rPr lang="cs-CZ" sz="1800" i="1">
                <a:sym typeface="Symbol" pitchFamily="18" charset="2"/>
              </a:rPr>
              <a:t>Priapella</a:t>
            </a:r>
            <a:r>
              <a:rPr lang="cs-CZ" sz="1800">
                <a:sym typeface="Symbol" pitchFamily="18" charset="2"/>
              </a:rPr>
              <a:t> silnější než u samic vlastního druhu</a:t>
            </a:r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75" y="3983038"/>
            <a:ext cx="19716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8575" y="3963988"/>
            <a:ext cx="30273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1928813" y="5867400"/>
            <a:ext cx="1919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Xiphophorus helleri</a:t>
            </a: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5419725" y="5867400"/>
            <a:ext cx="1976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Priapella intermedia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466725" y="460375"/>
            <a:ext cx="57689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sym typeface="Symbol" pitchFamily="18" charset="2"/>
              </a:rPr>
              <a:t>2. senzorická úchylka (sensory bias)</a:t>
            </a:r>
            <a:r>
              <a:rPr lang="cs-CZ" b="1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b="1">
                <a:solidFill>
                  <a:srgbClr val="E80000"/>
                </a:solidFill>
                <a:sym typeface="Symbol" pitchFamily="18" charset="2"/>
              </a:rPr>
            </a:br>
            <a:r>
              <a:rPr lang="cs-CZ" sz="1800">
                <a:solidFill>
                  <a:srgbClr val="E80000"/>
                </a:solidFill>
                <a:sym typeface="Symbol" pitchFamily="18" charset="2"/>
              </a:rPr>
              <a:t>  </a:t>
            </a:r>
          </a:p>
          <a:p>
            <a:r>
              <a:rPr lang="cs-CZ" sz="1800">
                <a:sym typeface="Symbol" pitchFamily="18" charset="2"/>
              </a:rPr>
              <a:t>= existence preference před vznikem samčího znaku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 např. hvízdalky rodu </a:t>
            </a:r>
            <a:r>
              <a:rPr lang="cs-CZ" sz="1800" i="1"/>
              <a:t>Engystomops</a:t>
            </a:r>
            <a:endParaRPr lang="cs-CZ" sz="1800">
              <a:sym typeface="Symbol" pitchFamily="18" charset="2"/>
            </a:endParaRPr>
          </a:p>
          <a:p>
            <a:r>
              <a:rPr lang="cs-CZ" sz="1800">
                <a:sym typeface="Symbol" pitchFamily="18" charset="2"/>
              </a:rPr>
              <a:t>  </a:t>
            </a:r>
          </a:p>
        </p:txBody>
      </p:sp>
      <p:pic>
        <p:nvPicPr>
          <p:cNvPr id="29699" name="Obrázek 11" descr="II.15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925" y="2265363"/>
            <a:ext cx="4206875" cy="428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Skupina 14"/>
          <p:cNvGrpSpPr>
            <a:grpSpLocks/>
          </p:cNvGrpSpPr>
          <p:nvPr/>
        </p:nvGrpSpPr>
        <p:grpSpPr bwMode="auto">
          <a:xfrm>
            <a:off x="5641975" y="668338"/>
            <a:ext cx="3321050" cy="2527300"/>
            <a:chOff x="6108700" y="4487863"/>
            <a:chExt cx="2895601" cy="2200275"/>
          </a:xfrm>
        </p:grpSpPr>
        <p:pic>
          <p:nvPicPr>
            <p:cNvPr id="29701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 l="29079" b="9389"/>
            <a:stretch>
              <a:fillRect/>
            </a:stretch>
          </p:blipFill>
          <p:spPr bwMode="auto">
            <a:xfrm>
              <a:off x="6551613" y="4487863"/>
              <a:ext cx="2452688" cy="220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2" name="AutoShape 43"/>
            <p:cNvSpPr>
              <a:spLocks noChangeArrowheads="1"/>
            </p:cNvSpPr>
            <p:nvPr/>
          </p:nvSpPr>
          <p:spPr bwMode="auto">
            <a:xfrm>
              <a:off x="6108700" y="5614988"/>
              <a:ext cx="1108075" cy="344488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55613" y="384175"/>
            <a:ext cx="811953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3. nepřímý užitek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samčí příspěvek = pouze geny</a:t>
            </a:r>
            <a:br>
              <a:rPr lang="cs-CZ" sz="1800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hypotéza „sexy synů“: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>
                <a:solidFill>
                  <a:schemeClr val="accent2"/>
                </a:solidFill>
                <a:sym typeface="Symbol" pitchFamily="18" charset="2"/>
              </a:rPr>
              <a:t>R. A. </a:t>
            </a:r>
            <a:r>
              <a:rPr lang="cs-CZ" dirty="0" err="1">
                <a:solidFill>
                  <a:schemeClr val="accent2"/>
                </a:solidFill>
                <a:sym typeface="Symbol" pitchFamily="18" charset="2"/>
              </a:rPr>
              <a:t>Fisher</a:t>
            </a:r>
            <a:r>
              <a:rPr lang="cs-CZ" dirty="0">
                <a:sym typeface="Symbol" pitchFamily="18" charset="2"/>
              </a:rPr>
              <a:t> (1915, 1930):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neřízený pohlavní výběr (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runaway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sexual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)</a:t>
            </a: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samčí znak nemusí přinášet jedinci výhodu, ale je z nějakého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důvodu samicemi preferován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 je výhodné mít potomky s tímto samcem (synové sexuálně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přitažliví pro ostatní samice)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silná vazba mezi genem pro samičí preferenci a genem </a:t>
            </a:r>
            <a:r>
              <a:rPr lang="cs-CZ" sz="1800" dirty="0" smtClean="0">
                <a:sym typeface="Symbol" pitchFamily="18" charset="2"/>
              </a:rPr>
              <a:t>pro</a:t>
            </a:r>
            <a:r>
              <a:rPr lang="en-US" sz="1800" dirty="0" smtClean="0">
                <a:sym typeface="Symbol" pitchFamily="18" charset="2"/>
              </a:rPr>
              <a:t/>
            </a:r>
            <a:br>
              <a:rPr lang="en-US" sz="1800" dirty="0" smtClean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 </a:t>
            </a:r>
            <a:r>
              <a:rPr lang="cs-CZ" sz="1800" dirty="0" smtClean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samčí znak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„efekt sněhové koule“ – neřízený („</a:t>
            </a:r>
            <a:r>
              <a:rPr lang="cs-CZ" sz="1800" dirty="0" err="1">
                <a:sym typeface="Symbol" pitchFamily="18" charset="2"/>
              </a:rPr>
              <a:t>runaway</a:t>
            </a:r>
            <a:r>
              <a:rPr lang="cs-CZ" sz="1800" dirty="0">
                <a:sym typeface="Symbol" pitchFamily="18" charset="2"/>
              </a:rPr>
              <a:t>“) proces  vznik extravagantních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struktur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tento proces se zastaví ve stavu rovnováhy mezi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selekcí ze strany samic a normální selekcí ze strany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prostředí</a:t>
            </a: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8025" y="295275"/>
            <a:ext cx="1695450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5563" y="4765675"/>
            <a:ext cx="2547937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363538" y="1133475"/>
            <a:ext cx="8570912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evoluční teorie her: fenotyp, ne příslušné geny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předpoklad: asexuální populace, pominutí biologie druhu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proti jiným oborům (např. ekonomii) jasná výhoda v tom, že prospěch ve formě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většího počtu kopií genů v dalších generacích, tj. strategie zvyšující fitness hráče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se bude v populaci šířit v důsledku přírodního výběru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strategie = fenotyp</a:t>
            </a:r>
            <a:r>
              <a:rPr lang="cs-CZ" b="1" dirty="0">
                <a:sym typeface="Symbol" pitchFamily="18" charset="2"/>
              </a:rPr>
              <a:t/>
            </a:r>
            <a:br>
              <a:rPr lang="cs-CZ" b="1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</a:t>
            </a:r>
            <a:r>
              <a:rPr lang="cs-CZ" sz="1800" dirty="0">
                <a:sym typeface="Symbol" pitchFamily="18" charset="2"/>
              </a:rPr>
              <a:t>např. velikost těla, tempo růstu, chování, růst v různých prostředích atd.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zisk (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payoff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)</a:t>
            </a:r>
            <a:r>
              <a:rPr lang="cs-CZ" dirty="0">
                <a:sym typeface="Symbol" pitchFamily="18" charset="2"/>
              </a:rPr>
              <a:t>, který ze strategie plyne; </a:t>
            </a:r>
            <a:r>
              <a:rPr lang="cs-CZ" dirty="0" err="1">
                <a:sym typeface="Symbol" pitchFamily="18" charset="2"/>
              </a:rPr>
              <a:t>payoff</a:t>
            </a:r>
            <a:r>
              <a:rPr lang="cs-CZ" dirty="0">
                <a:sym typeface="Symbol" pitchFamily="18" charset="2"/>
              </a:rPr>
              <a:t> matrix (matice zisků)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endParaRPr lang="cs-CZ" sz="24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evolučně stabilní strategie (ESS)</a:t>
            </a:r>
            <a:r>
              <a:rPr lang="cs-CZ" dirty="0">
                <a:sym typeface="Symbol" pitchFamily="18" charset="2"/>
              </a:rPr>
              <a:t> = strategie, která je-li v populaci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fixována, nemůže do ní vlivem selekce proniknout strategie jiná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John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,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George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Price</a:t>
            </a:r>
            <a:r>
              <a:rPr lang="cs-CZ" dirty="0">
                <a:sym typeface="Symbol" pitchFamily="18" charset="2"/>
              </a:rPr>
              <a:t> (1973)</a:t>
            </a:r>
            <a:endParaRPr lang="cs-CZ" dirty="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963738" y="342900"/>
            <a:ext cx="4976812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80000"/>
                </a:solidFill>
                <a:latin typeface="Arial Black" pitchFamily="34" charset="0"/>
              </a:rPr>
              <a:t>AGRESIVITA A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9"/>
          <p:cNvSpPr txBox="1">
            <a:spLocks noChangeArrowheads="1"/>
          </p:cNvSpPr>
          <p:nvPr/>
        </p:nvSpPr>
        <p:spPr bwMode="auto">
          <a:xfrm>
            <a:off x="488950" y="242888"/>
            <a:ext cx="5878532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hypotéza „dobrých genů“:</a:t>
            </a:r>
            <a:r>
              <a:rPr lang="cs-CZ" b="1" dirty="0">
                <a:solidFill>
                  <a:srgbClr val="E80000"/>
                </a:solidFill>
              </a:rPr>
              <a:t/>
            </a:r>
            <a:br>
              <a:rPr lang="cs-CZ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1800" dirty="0"/>
              <a:t>preferovaný znak naznačuje vysokou genetickou kvalitu</a:t>
            </a:r>
            <a:br>
              <a:rPr lang="cs-CZ" sz="1800" dirty="0"/>
            </a:br>
            <a:r>
              <a:rPr lang="cs-CZ" sz="1800" dirty="0"/>
              <a:t>  potomstva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Př.: koljuška tříostná, sýkora koňadra, hýl rudý</a:t>
            </a:r>
            <a:r>
              <a:rPr lang="cs-CZ" sz="1800" dirty="0" smtClean="0"/>
              <a:t>,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/>
              <a:t> </a:t>
            </a:r>
            <a:r>
              <a:rPr lang="cs-CZ" sz="1800" smtClean="0"/>
              <a:t>      </a:t>
            </a:r>
            <a:r>
              <a:rPr lang="cs-CZ" sz="1800" dirty="0"/>
              <a:t>vlaštovka obecná</a:t>
            </a:r>
          </a:p>
        </p:txBody>
      </p:sp>
      <p:pic>
        <p:nvPicPr>
          <p:cNvPr id="31747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3738" y="515938"/>
            <a:ext cx="176688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3"/>
          <p:cNvPicPr>
            <a:picLocks noChangeAspect="1" noChangeArrowheads="1"/>
          </p:cNvPicPr>
          <p:nvPr/>
        </p:nvPicPr>
        <p:blipFill>
          <a:blip r:embed="rId4" cstate="print"/>
          <a:srcRect l="14056" t="13066" r="8167" b="13066"/>
          <a:stretch>
            <a:fillRect/>
          </a:stretch>
        </p:blipFill>
        <p:spPr bwMode="auto">
          <a:xfrm>
            <a:off x="4144963" y="2311400"/>
            <a:ext cx="184467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4"/>
          <p:cNvPicPr>
            <a:picLocks noChangeAspect="1" noChangeArrowheads="1"/>
          </p:cNvPicPr>
          <p:nvPr/>
        </p:nvPicPr>
        <p:blipFill>
          <a:blip r:embed="rId5" cstate="print"/>
          <a:srcRect l="4272" t="20647" r="34227" b="11884"/>
          <a:stretch>
            <a:fillRect/>
          </a:stretch>
        </p:blipFill>
        <p:spPr bwMode="auto">
          <a:xfrm>
            <a:off x="2300288" y="2286000"/>
            <a:ext cx="1566862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5"/>
          <p:cNvPicPr>
            <a:picLocks noChangeAspect="1" noChangeArrowheads="1"/>
          </p:cNvPicPr>
          <p:nvPr/>
        </p:nvPicPr>
        <p:blipFill>
          <a:blip r:embed="rId6" cstate="print"/>
          <a:srcRect l="22118" t="8472" r="17291" b="2431"/>
          <a:stretch>
            <a:fillRect/>
          </a:stretch>
        </p:blipFill>
        <p:spPr bwMode="auto">
          <a:xfrm>
            <a:off x="466725" y="4564063"/>
            <a:ext cx="154305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26" descr="Swall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7288" y="4446588"/>
            <a:ext cx="64484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65863" y="2309813"/>
            <a:ext cx="2738437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AutoShape 30"/>
          <p:cNvSpPr>
            <a:spLocks noChangeArrowheads="1"/>
          </p:cNvSpPr>
          <p:nvPr/>
        </p:nvSpPr>
        <p:spPr bwMode="auto">
          <a:xfrm>
            <a:off x="7251700" y="1249363"/>
            <a:ext cx="601663" cy="322262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AutoShape 31"/>
          <p:cNvSpPr>
            <a:spLocks noChangeArrowheads="1"/>
          </p:cNvSpPr>
          <p:nvPr/>
        </p:nvSpPr>
        <p:spPr bwMode="auto">
          <a:xfrm rot="-5400000">
            <a:off x="6758781" y="3017045"/>
            <a:ext cx="333375" cy="322262"/>
          </a:xfrm>
          <a:prstGeom prst="rightArrow">
            <a:avLst>
              <a:gd name="adj1" fmla="val 50000"/>
              <a:gd name="adj2" fmla="val 2586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AutoShape 32"/>
          <p:cNvSpPr>
            <a:spLocks noChangeArrowheads="1"/>
          </p:cNvSpPr>
          <p:nvPr/>
        </p:nvSpPr>
        <p:spPr bwMode="auto">
          <a:xfrm flipH="1">
            <a:off x="3460750" y="2601913"/>
            <a:ext cx="471488" cy="300037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6" name="AutoShape 33"/>
          <p:cNvSpPr>
            <a:spLocks noChangeArrowheads="1"/>
          </p:cNvSpPr>
          <p:nvPr/>
        </p:nvSpPr>
        <p:spPr bwMode="auto">
          <a:xfrm>
            <a:off x="4095750" y="2892425"/>
            <a:ext cx="354013" cy="257175"/>
          </a:xfrm>
          <a:prstGeom prst="rightArrow">
            <a:avLst>
              <a:gd name="adj1" fmla="val 50000"/>
              <a:gd name="adj2" fmla="val 3441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7" name="AutoShape 34"/>
          <p:cNvSpPr>
            <a:spLocks noChangeArrowheads="1"/>
          </p:cNvSpPr>
          <p:nvPr/>
        </p:nvSpPr>
        <p:spPr bwMode="auto">
          <a:xfrm rot="-1904323">
            <a:off x="846138" y="6042025"/>
            <a:ext cx="601662" cy="322263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9" name="Picture 49" descr="Melamine_P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77890" flipH="1">
            <a:off x="888167" y="2842069"/>
            <a:ext cx="1374775" cy="1374775"/>
          </a:xfrm>
          <a:prstGeom prst="ellipse">
            <a:avLst/>
          </a:prstGeom>
          <a:noFill/>
        </p:spPr>
      </p:pic>
      <p:pic>
        <p:nvPicPr>
          <p:cNvPr id="32771" name="Picture 45"/>
          <p:cNvPicPr>
            <a:picLocks noChangeAspect="1" noChangeArrowheads="1"/>
          </p:cNvPicPr>
          <p:nvPr/>
        </p:nvPicPr>
        <p:blipFill>
          <a:blip r:embed="rId4" cstate="print"/>
          <a:srcRect r="26433" b="15022"/>
          <a:stretch>
            <a:fillRect/>
          </a:stretch>
        </p:blipFill>
        <p:spPr bwMode="auto">
          <a:xfrm>
            <a:off x="6311900" y="244475"/>
            <a:ext cx="2513013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88950" y="266700"/>
            <a:ext cx="566102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>
                <a:solidFill>
                  <a:srgbClr val="E80000"/>
                </a:solidFill>
              </a:rPr>
              <a:t>handicapový model:</a:t>
            </a:r>
            <a:r>
              <a:rPr lang="cs-CZ">
                <a:solidFill>
                  <a:srgbClr val="E80000"/>
                </a:solidFill>
              </a:rPr>
              <a:t/>
            </a:r>
            <a:br>
              <a:rPr lang="cs-CZ">
                <a:solidFill>
                  <a:srgbClr val="E80000"/>
                </a:solidFill>
              </a:rPr>
            </a:br>
            <a:r>
              <a:rPr lang="cs-CZ">
                <a:solidFill>
                  <a:schemeClr val="accent2"/>
                </a:solidFill>
              </a:rPr>
              <a:t>Amotz Zahavi (1975)</a:t>
            </a:r>
            <a:br>
              <a:rPr lang="cs-CZ">
                <a:solidFill>
                  <a:schemeClr val="accent2"/>
                </a:solidFill>
              </a:rPr>
            </a:br>
            <a:r>
              <a:rPr lang="cs-CZ" sz="1800">
                <a:solidFill>
                  <a:schemeClr val="accent2"/>
                </a:solidFill>
              </a:rPr>
              <a:t/>
            </a:r>
            <a:br>
              <a:rPr lang="cs-CZ" sz="1800">
                <a:solidFill>
                  <a:schemeClr val="accent2"/>
                </a:solidFill>
              </a:rPr>
            </a:br>
            <a:r>
              <a:rPr lang="cs-CZ" sz="1800"/>
              <a:t>indikace vysoké životaschopnost navzdory handicapu</a:t>
            </a:r>
          </a:p>
          <a:p>
            <a:pPr>
              <a:spcAft>
                <a:spcPts val="600"/>
              </a:spcAft>
            </a:pPr>
            <a:r>
              <a:rPr lang="cs-CZ" sz="1800"/>
              <a:t>handicap nutný, aby informace byla spolehlivá,</a:t>
            </a:r>
            <a:br>
              <a:rPr lang="cs-CZ" sz="1800"/>
            </a:br>
            <a:r>
              <a:rPr lang="cs-CZ" sz="1800"/>
              <a:t>  tj. aby samec nemohl „lhát“</a:t>
            </a:r>
          </a:p>
          <a:p>
            <a:pPr>
              <a:spcAft>
                <a:spcPts val="600"/>
              </a:spcAft>
            </a:pPr>
            <a:r>
              <a:rPr lang="cs-CZ" sz="1800"/>
              <a:t>pestré zbarvení, složitá ornamentace, prokrvené</a:t>
            </a:r>
            <a:br>
              <a:rPr lang="cs-CZ" sz="1800"/>
            </a:br>
            <a:r>
              <a:rPr lang="cs-CZ" sz="1800"/>
              <a:t>  struktury, toxická podstata chemických signálů atd.  </a:t>
            </a:r>
            <a:endParaRPr lang="cs-CZ"/>
          </a:p>
        </p:txBody>
      </p:sp>
      <p:sp>
        <p:nvSpPr>
          <p:cNvPr id="32773" name="Text Box 47"/>
          <p:cNvSpPr txBox="1">
            <a:spLocks noChangeArrowheads="1"/>
          </p:cNvSpPr>
          <p:nvPr/>
        </p:nvSpPr>
        <p:spPr bwMode="auto">
          <a:xfrm>
            <a:off x="6781800" y="2466975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chemeClr val="accent2"/>
                </a:solidFill>
              </a:rPr>
              <a:t>Amotz Zahavi</a:t>
            </a:r>
          </a:p>
        </p:txBody>
      </p:sp>
      <p:sp>
        <p:nvSpPr>
          <p:cNvPr id="32774" name="AutoShape 48"/>
          <p:cNvSpPr>
            <a:spLocks noChangeArrowheads="1"/>
          </p:cNvSpPr>
          <p:nvPr/>
        </p:nvSpPr>
        <p:spPr bwMode="auto">
          <a:xfrm>
            <a:off x="8107363" y="376238"/>
            <a:ext cx="793750" cy="498475"/>
          </a:xfrm>
          <a:prstGeom prst="wedgeRectCallout">
            <a:avLst>
              <a:gd name="adj1" fmla="val -23602"/>
              <a:gd name="adj2" fmla="val 18853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timálie šedá</a:t>
            </a:r>
          </a:p>
        </p:txBody>
      </p:sp>
      <p:pic>
        <p:nvPicPr>
          <p:cNvPr id="32775" name="Picture 52"/>
          <p:cNvPicPr>
            <a:picLocks noChangeAspect="1" noChangeArrowheads="1"/>
          </p:cNvPicPr>
          <p:nvPr/>
        </p:nvPicPr>
        <p:blipFill>
          <a:blip r:embed="rId5" cstate="print"/>
          <a:srcRect l="6917" t="12006" r="12563" b="17422"/>
          <a:stretch>
            <a:fillRect/>
          </a:stretch>
        </p:blipFill>
        <p:spPr bwMode="auto">
          <a:xfrm>
            <a:off x="6130925" y="3225800"/>
            <a:ext cx="28622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53"/>
          <p:cNvPicPr>
            <a:picLocks noChangeAspect="1" noChangeArrowheads="1"/>
          </p:cNvPicPr>
          <p:nvPr/>
        </p:nvPicPr>
        <p:blipFill>
          <a:blip r:embed="rId6" cstate="print"/>
          <a:srcRect l="24847" t="6380" r="21181"/>
          <a:stretch>
            <a:fillRect/>
          </a:stretch>
        </p:blipFill>
        <p:spPr bwMode="auto">
          <a:xfrm>
            <a:off x="3624263" y="3635375"/>
            <a:ext cx="215265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050" descr="Thomson's Gazelle (Gazella thomsoni) - Wiki; DISPLAY FULL IMAGE.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20459" t="6299" r="5521" b="8800"/>
          <a:stretch>
            <a:fillRect/>
          </a:stretch>
        </p:blipFill>
        <p:spPr bwMode="auto">
          <a:xfrm>
            <a:off x="711200" y="4333875"/>
            <a:ext cx="2316163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Text Box 54"/>
          <p:cNvSpPr txBox="1">
            <a:spLocks noChangeArrowheads="1"/>
          </p:cNvSpPr>
          <p:nvPr/>
        </p:nvSpPr>
        <p:spPr bwMode="auto">
          <a:xfrm>
            <a:off x="3759200" y="6172200"/>
            <a:ext cx="2046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i="1"/>
              <a:t>voduška velká</a:t>
            </a:r>
          </a:p>
          <a:p>
            <a:pPr algn="ctr"/>
            <a:r>
              <a:rPr lang="cs-CZ" sz="1400"/>
              <a:t>(</a:t>
            </a:r>
            <a:r>
              <a:rPr lang="cs-CZ" sz="1400" i="1"/>
              <a:t>Kobus ellipsiprymnus</a:t>
            </a:r>
            <a:r>
              <a:rPr lang="cs-CZ" sz="1400"/>
              <a:t>) </a:t>
            </a:r>
          </a:p>
        </p:txBody>
      </p:sp>
      <p:sp>
        <p:nvSpPr>
          <p:cNvPr id="32779" name="Text Box 55"/>
          <p:cNvSpPr txBox="1">
            <a:spLocks noChangeArrowheads="1"/>
          </p:cNvSpPr>
          <p:nvPr/>
        </p:nvSpPr>
        <p:spPr bwMode="auto">
          <a:xfrm>
            <a:off x="6569075" y="5262563"/>
            <a:ext cx="2090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/>
              <a:t>timálie šedá</a:t>
            </a:r>
          </a:p>
          <a:p>
            <a:pPr algn="ctr"/>
            <a:r>
              <a:rPr lang="cs-CZ" sz="1400"/>
              <a:t>(</a:t>
            </a:r>
            <a:r>
              <a:rPr lang="cs-CZ" sz="1400" i="1"/>
              <a:t>Turdoides squamiceps</a:t>
            </a:r>
            <a:r>
              <a:rPr lang="cs-CZ" sz="1400"/>
              <a:t>)</a:t>
            </a:r>
          </a:p>
        </p:txBody>
      </p:sp>
      <p:sp>
        <p:nvSpPr>
          <p:cNvPr id="32780" name="AutoShape 56"/>
          <p:cNvSpPr>
            <a:spLocks noChangeArrowheads="1"/>
          </p:cNvSpPr>
          <p:nvPr/>
        </p:nvSpPr>
        <p:spPr bwMode="auto">
          <a:xfrm rot="2274604">
            <a:off x="5497513" y="5414963"/>
            <a:ext cx="536575" cy="452437"/>
          </a:xfrm>
          <a:prstGeom prst="leftArrow">
            <a:avLst>
              <a:gd name="adj1" fmla="val 50000"/>
              <a:gd name="adj2" fmla="val 2964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2781" name="Elipsa 15"/>
          <p:cNvSpPr>
            <a:spLocks noChangeArrowheads="1"/>
          </p:cNvSpPr>
          <p:nvPr/>
        </p:nvSpPr>
        <p:spPr bwMode="auto">
          <a:xfrm>
            <a:off x="1960563" y="3267075"/>
            <a:ext cx="377825" cy="376238"/>
          </a:xfrm>
          <a:prstGeom prst="ellipse">
            <a:avLst/>
          </a:prstGeom>
          <a:noFill/>
          <a:ln w="25400" algn="ctr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2" name="AutoShape 50"/>
          <p:cNvSpPr>
            <a:spLocks noChangeArrowheads="1"/>
          </p:cNvSpPr>
          <p:nvPr/>
        </p:nvSpPr>
        <p:spPr bwMode="auto">
          <a:xfrm>
            <a:off x="2771775" y="2824163"/>
            <a:ext cx="2043113" cy="617537"/>
          </a:xfrm>
          <a:prstGeom prst="wedgeRectCallout">
            <a:avLst>
              <a:gd name="adj1" fmla="val -77042"/>
              <a:gd name="adj2" fmla="val 4691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díky ornamentu snadno odhalíme kaz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6075" y="4284663"/>
            <a:ext cx="329723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16"/>
          <p:cNvPicPr>
            <a:picLocks noChangeAspect="1" noChangeArrowheads="1"/>
          </p:cNvPicPr>
          <p:nvPr/>
        </p:nvPicPr>
        <p:blipFill>
          <a:blip r:embed="rId4" cstate="print"/>
          <a:srcRect l="28999" r="8833" b="8128"/>
          <a:stretch>
            <a:fillRect/>
          </a:stretch>
        </p:blipFill>
        <p:spPr bwMode="auto">
          <a:xfrm>
            <a:off x="290513" y="3429000"/>
            <a:ext cx="25019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88950" y="266700"/>
            <a:ext cx="7335838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>
                <a:solidFill>
                  <a:srgbClr val="E80000"/>
                </a:solidFill>
              </a:rPr>
              <a:t>handicapový model – vliv parazitace </a:t>
            </a:r>
            <a:r>
              <a:rPr lang="cs-CZ">
                <a:solidFill>
                  <a:srgbClr val="E80000"/>
                </a:solidFill>
              </a:rPr>
              <a:t/>
            </a:r>
            <a:br>
              <a:rPr lang="cs-CZ">
                <a:solidFill>
                  <a:srgbClr val="E80000"/>
                </a:solidFill>
              </a:rPr>
            </a:br>
            <a:r>
              <a:rPr lang="cs-CZ">
                <a:solidFill>
                  <a:srgbClr val="E80000"/>
                </a:solidFill>
              </a:rPr>
              <a:t>  </a:t>
            </a:r>
            <a:r>
              <a:rPr lang="cs-CZ">
                <a:solidFill>
                  <a:schemeClr val="accent2"/>
                </a:solidFill>
              </a:rPr>
              <a:t>William Hamilton a Marlene Zuk (1982):</a:t>
            </a:r>
            <a:r>
              <a:rPr lang="cs-CZ" sz="1800">
                <a:solidFill>
                  <a:schemeClr val="accent2"/>
                </a:solidFill>
              </a:rPr>
              <a:t/>
            </a:r>
            <a:br>
              <a:rPr lang="cs-CZ" sz="1800">
                <a:solidFill>
                  <a:schemeClr val="accent2"/>
                </a:solidFill>
              </a:rPr>
            </a:br>
            <a:r>
              <a:rPr lang="cs-CZ" sz="1800">
                <a:solidFill>
                  <a:schemeClr val="accent2"/>
                </a:solidFill>
              </a:rPr>
              <a:t/>
            </a:r>
            <a:br>
              <a:rPr lang="cs-CZ" sz="1800">
                <a:solidFill>
                  <a:schemeClr val="accent2"/>
                </a:solidFill>
              </a:rPr>
            </a:br>
            <a:r>
              <a:rPr lang="cs-CZ" sz="1800"/>
              <a:t>indikace zdravotního stavu, tj. schopnosti vypořádat se </a:t>
            </a:r>
            <a:br>
              <a:rPr lang="cs-CZ" sz="1800"/>
            </a:br>
            <a:r>
              <a:rPr lang="cs-CZ" sz="1800"/>
              <a:t>   s parazity a patogeny</a:t>
            </a:r>
          </a:p>
          <a:p>
            <a:pPr>
              <a:spcAft>
                <a:spcPts val="600"/>
              </a:spcAft>
            </a:pPr>
            <a:r>
              <a:rPr lang="cs-CZ" sz="1800"/>
              <a:t>zvířata se „špatnými geny“ nemohou účinně bojovat proti infenkci</a:t>
            </a:r>
          </a:p>
          <a:p>
            <a:pPr>
              <a:spcAft>
                <a:spcPts val="600"/>
              </a:spcAft>
            </a:pPr>
            <a:r>
              <a:rPr lang="cs-CZ" sz="1800"/>
              <a:t>pohlavní výběr bude zvýhodňovat znaky, které špatný stav lépe odhalí</a:t>
            </a:r>
          </a:p>
          <a:p>
            <a:pPr>
              <a:spcAft>
                <a:spcPts val="600"/>
              </a:spcAft>
            </a:pPr>
            <a:r>
              <a:rPr lang="cs-CZ" sz="1800"/>
              <a:t>hypotéza: samci více parazitovaných druhů budou obecně pestřejší</a:t>
            </a:r>
            <a:br>
              <a:rPr lang="cs-CZ" sz="1800"/>
            </a:br>
            <a:r>
              <a:rPr lang="cs-CZ" sz="1800"/>
              <a:t>  </a:t>
            </a:r>
            <a:r>
              <a:rPr lang="cs-CZ" sz="1800">
                <a:sym typeface="Symbol" pitchFamily="18" charset="2"/>
              </a:rPr>
              <a:t> některé druhy pěvců</a:t>
            </a:r>
          </a:p>
        </p:txBody>
      </p:sp>
      <p:pic>
        <p:nvPicPr>
          <p:cNvPr id="33797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3800" y="3236913"/>
            <a:ext cx="269081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7"/>
          <p:cNvPicPr>
            <a:picLocks noChangeAspect="1" noChangeArrowheads="1"/>
          </p:cNvPicPr>
          <p:nvPr/>
        </p:nvPicPr>
        <p:blipFill>
          <a:blip r:embed="rId3" cstate="print"/>
          <a:srcRect l="4784" t="3026" r="4274" b="5125"/>
          <a:stretch>
            <a:fillRect/>
          </a:stretch>
        </p:blipFill>
        <p:spPr bwMode="auto">
          <a:xfrm>
            <a:off x="4697413" y="1227138"/>
            <a:ext cx="2465387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18"/>
          <p:cNvSpPr txBox="1">
            <a:spLocks noChangeArrowheads="1"/>
          </p:cNvSpPr>
          <p:nvPr/>
        </p:nvSpPr>
        <p:spPr bwMode="auto">
          <a:xfrm>
            <a:off x="488950" y="266700"/>
            <a:ext cx="695325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</a:rPr>
              <a:t>handicapový model – vliv parazitace </a:t>
            </a:r>
            <a:r>
              <a:rPr lang="cs-CZ">
                <a:solidFill>
                  <a:srgbClr val="E80000"/>
                </a:solidFill>
              </a:rPr>
              <a:t/>
            </a:r>
            <a:br>
              <a:rPr lang="cs-CZ">
                <a:solidFill>
                  <a:srgbClr val="E80000"/>
                </a:solidFill>
              </a:rPr>
            </a:br>
            <a:r>
              <a:rPr lang="cs-CZ">
                <a:solidFill>
                  <a:srgbClr val="E80000"/>
                </a:solidFill>
              </a:rPr>
              <a:t>  </a:t>
            </a:r>
            <a:r>
              <a:rPr lang="cs-CZ">
                <a:solidFill>
                  <a:schemeClr val="accent2"/>
                </a:solidFill>
              </a:rPr>
              <a:t>William Hamilton a Marlene Zuk (1982):</a:t>
            </a:r>
            <a:r>
              <a:rPr lang="cs-CZ" sz="1800">
                <a:solidFill>
                  <a:schemeClr val="accent2"/>
                </a:solidFill>
              </a:rPr>
              <a:t/>
            </a:r>
            <a:br>
              <a:rPr lang="cs-CZ" sz="1800">
                <a:solidFill>
                  <a:schemeClr val="accent2"/>
                </a:solidFill>
              </a:rPr>
            </a:br>
            <a:r>
              <a:rPr lang="cs-CZ" sz="1800">
                <a:solidFill>
                  <a:schemeClr val="accent2"/>
                </a:solidFill>
              </a:rPr>
              <a:t/>
            </a:r>
            <a:br>
              <a:rPr lang="cs-CZ" sz="1800">
                <a:solidFill>
                  <a:schemeClr val="accent2"/>
                </a:solidFill>
              </a:rPr>
            </a:br>
            <a:r>
              <a:rPr lang="cs-CZ" sz="1800">
                <a:sym typeface="Symbol" pitchFamily="18" charset="2"/>
              </a:rPr>
              <a:t>Př.:  uakari šarlatolící</a:t>
            </a:r>
          </a:p>
          <a:p>
            <a:r>
              <a:rPr lang="cs-CZ" sz="1800">
                <a:sym typeface="Symbol" pitchFamily="18" charset="2"/>
              </a:rPr>
              <a:t>       (</a:t>
            </a:r>
            <a:r>
              <a:rPr lang="cs-CZ" sz="1800" i="1">
                <a:sym typeface="Symbol" pitchFamily="18" charset="2"/>
              </a:rPr>
              <a:t>Cacajao calvus</a:t>
            </a:r>
            <a:r>
              <a:rPr lang="cs-CZ" sz="1800">
                <a:sym typeface="Symbol" pitchFamily="18" charset="2"/>
              </a:rPr>
              <a:t>)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endParaRPr lang="cs-CZ" sz="1800">
              <a:sym typeface="Symbol" pitchFamily="18" charset="2"/>
            </a:endParaRPr>
          </a:p>
          <a:p>
            <a:endParaRPr lang="cs-CZ" sz="18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endParaRPr lang="cs-CZ" sz="18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endParaRPr lang="cs-CZ" sz="18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endParaRPr lang="cs-CZ" sz="18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MHC geny:</a:t>
            </a: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  proti inbreedingu</a:t>
            </a: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  zvýšení variability  komplementární, nebo kompatibilní geny?</a:t>
            </a:r>
            <a:endParaRPr lang="cs-CZ">
              <a:sym typeface="Symbol" pitchFamily="18" charset="2"/>
            </a:endParaRPr>
          </a:p>
        </p:txBody>
      </p:sp>
      <p:sp>
        <p:nvSpPr>
          <p:cNvPr id="34820" name="AutoShape 20"/>
          <p:cNvSpPr>
            <a:spLocks noChangeArrowheads="1"/>
          </p:cNvSpPr>
          <p:nvPr/>
        </p:nvSpPr>
        <p:spPr bwMode="auto">
          <a:xfrm>
            <a:off x="1809750" y="2397125"/>
            <a:ext cx="1836738" cy="681038"/>
          </a:xfrm>
          <a:prstGeom prst="wedgeRectCallout">
            <a:avLst>
              <a:gd name="adj1" fmla="val 136000"/>
              <a:gd name="adj2" fmla="val -3941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u jedinců s malárií nažloutlá barva</a:t>
            </a:r>
          </a:p>
        </p:txBody>
      </p:sp>
      <p:sp>
        <p:nvSpPr>
          <p:cNvPr id="34821" name="AutoShape 20"/>
          <p:cNvSpPr>
            <a:spLocks noChangeArrowheads="1"/>
          </p:cNvSpPr>
          <p:nvPr/>
        </p:nvSpPr>
        <p:spPr bwMode="auto">
          <a:xfrm>
            <a:off x="7199313" y="3722688"/>
            <a:ext cx="1836737" cy="681037"/>
          </a:xfrm>
          <a:prstGeom prst="wedgeRectCallout">
            <a:avLst>
              <a:gd name="adj1" fmla="val -79333"/>
              <a:gd name="adj2" fmla="val -16720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v oblastech bez malárie barva tmavá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855663" y="347663"/>
            <a:ext cx="65246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E80000"/>
                </a:solidFill>
              </a:rPr>
              <a:t>Mimopárové fertilizace</a:t>
            </a:r>
          </a:p>
          <a:p>
            <a:pPr algn="ctr"/>
            <a:r>
              <a:rPr lang="cs-CZ" b="1">
                <a:solidFill>
                  <a:srgbClr val="E80000"/>
                </a:solidFill>
              </a:rPr>
              <a:t>(extra-pair copulations, EPC; e-p fertilizations, EPF)</a:t>
            </a:r>
          </a:p>
        </p:txBody>
      </p:sp>
      <p:pic>
        <p:nvPicPr>
          <p:cNvPr id="35843" name="Picture 8"/>
          <p:cNvPicPr>
            <a:picLocks noChangeAspect="1" noChangeArrowheads="1"/>
          </p:cNvPicPr>
          <p:nvPr/>
        </p:nvPicPr>
        <p:blipFill>
          <a:blip r:embed="rId3" cstate="print"/>
          <a:srcRect l="21603" t="23106" r="28418" b="29268"/>
          <a:stretch>
            <a:fillRect/>
          </a:stretch>
        </p:blipFill>
        <p:spPr bwMode="auto">
          <a:xfrm>
            <a:off x="6991350" y="3014663"/>
            <a:ext cx="1966913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2213" y="765175"/>
            <a:ext cx="1311275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5" cstate="print"/>
          <a:srcRect l="19461" t="6004" r="10077"/>
          <a:stretch>
            <a:fillRect/>
          </a:stretch>
        </p:blipFill>
        <p:spPr bwMode="auto">
          <a:xfrm>
            <a:off x="895350" y="3906838"/>
            <a:ext cx="23399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1" descr="34_EVOW_CH20"/>
          <p:cNvPicPr>
            <a:picLocks noChangeAspect="1" noChangeArrowheads="1"/>
          </p:cNvPicPr>
          <p:nvPr/>
        </p:nvPicPr>
        <p:blipFill>
          <a:blip r:embed="rId6" cstate="print"/>
          <a:srcRect l="46123" t="3473" r="9959" b="42580"/>
          <a:stretch>
            <a:fillRect/>
          </a:stretch>
        </p:blipFill>
        <p:spPr bwMode="auto">
          <a:xfrm>
            <a:off x="3463925" y="3598863"/>
            <a:ext cx="306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88950" y="1231900"/>
            <a:ext cx="713898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samci: zvýšení počtu oplozených samic</a:t>
            </a:r>
          </a:p>
          <a:p>
            <a:pPr>
              <a:spcAft>
                <a:spcPts val="600"/>
              </a:spcAft>
            </a:pPr>
            <a:r>
              <a:rPr lang="cs-CZ"/>
              <a:t>samice: zvýšení kvality potomstva pářením se samcem</a:t>
            </a:r>
            <a:br>
              <a:rPr lang="cs-CZ"/>
            </a:br>
            <a:r>
              <a:rPr lang="cs-CZ"/>
              <a:t>  s lepšími geny než partner </a:t>
            </a:r>
            <a:r>
              <a:rPr lang="cs-CZ">
                <a:sym typeface="Symbol" pitchFamily="18" charset="2"/>
              </a:rPr>
              <a:t> zvýšení fitness potomstva</a:t>
            </a:r>
            <a:br>
              <a:rPr lang="cs-CZ">
                <a:sym typeface="Symbol" pitchFamily="18" charset="2"/>
              </a:rPr>
            </a:br>
            <a:endParaRPr lang="cs-CZ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Př.: rákosník velký: šířka zpěvního repertoáru korelována s fitness 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 u všech pozorovaných EPF měli biologičtí otcové širší 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repertoár zpěvu než partner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 nepřímý prospěch samice v podobě vyšší fitness potomků</a:t>
            </a:r>
          </a:p>
        </p:txBody>
      </p:sp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784225" y="6022975"/>
            <a:ext cx="2511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/>
              <a:t>rákosník velký</a:t>
            </a:r>
          </a:p>
          <a:p>
            <a:pPr algn="ctr"/>
            <a:r>
              <a:rPr lang="cs-CZ" sz="1400"/>
              <a:t>(</a:t>
            </a:r>
            <a:r>
              <a:rPr lang="cs-CZ" sz="1400" i="1"/>
              <a:t>Acrocephalus arundinaceus</a:t>
            </a:r>
            <a:r>
              <a:rPr lang="cs-CZ" sz="1400"/>
              <a:t>)</a:t>
            </a: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31" name="Picture 23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4925" y="2749550"/>
            <a:ext cx="402907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449263" y="369888"/>
            <a:ext cx="36655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strategie:</a:t>
            </a:r>
          </a:p>
          <a:p>
            <a:r>
              <a:rPr lang="cs-CZ">
                <a:solidFill>
                  <a:srgbClr val="E80000"/>
                </a:solidFill>
              </a:rPr>
              <a:t>čistá</a:t>
            </a:r>
            <a:r>
              <a:rPr lang="cs-CZ"/>
              <a:t> </a:t>
            </a:r>
            <a:r>
              <a:rPr lang="cs-CZ">
                <a:sym typeface="Symbol" pitchFamily="18" charset="2"/>
              </a:rPr>
              <a:t> pouze 1 typ chování</a:t>
            </a:r>
          </a:p>
          <a:p>
            <a:r>
              <a:rPr lang="cs-CZ">
                <a:solidFill>
                  <a:srgbClr val="E80000"/>
                </a:solidFill>
                <a:sym typeface="Symbol" pitchFamily="18" charset="2"/>
              </a:rPr>
              <a:t>smíšená</a:t>
            </a:r>
            <a:r>
              <a:rPr lang="cs-CZ">
                <a:sym typeface="Symbol" pitchFamily="18" charset="2"/>
              </a:rPr>
              <a:t>  více typů chování</a:t>
            </a:r>
          </a:p>
        </p:txBody>
      </p:sp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4719638" y="369888"/>
            <a:ext cx="38989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hry:</a:t>
            </a:r>
          </a:p>
          <a:p>
            <a:r>
              <a:rPr lang="en-US">
                <a:solidFill>
                  <a:srgbClr val="E80000"/>
                </a:solidFill>
              </a:rPr>
              <a:t>s</a:t>
            </a:r>
            <a:r>
              <a:rPr lang="cs-CZ">
                <a:solidFill>
                  <a:srgbClr val="E80000"/>
                </a:solidFill>
              </a:rPr>
              <a:t>ymetrické</a:t>
            </a:r>
            <a:r>
              <a:rPr lang="cs-CZ"/>
              <a:t> </a:t>
            </a:r>
            <a:r>
              <a:rPr lang="cs-CZ">
                <a:sym typeface="Symbol" pitchFamily="18" charset="2"/>
              </a:rPr>
              <a:t> všichni hráči stejní</a:t>
            </a:r>
          </a:p>
          <a:p>
            <a:r>
              <a:rPr lang="en-US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>
                <a:solidFill>
                  <a:srgbClr val="E80000"/>
                </a:solidFill>
                <a:sym typeface="Symbol" pitchFamily="18" charset="2"/>
              </a:rPr>
              <a:t>symetrické</a:t>
            </a:r>
            <a:r>
              <a:rPr lang="cs-CZ">
                <a:sym typeface="Symbol" pitchFamily="18" charset="2"/>
              </a:rPr>
              <a:t>  hráči se liší</a:t>
            </a:r>
          </a:p>
        </p:txBody>
      </p:sp>
      <p:sp>
        <p:nvSpPr>
          <p:cNvPr id="145430" name="Text Box 22"/>
          <p:cNvSpPr txBox="1">
            <a:spLocks noChangeArrowheads="1"/>
          </p:cNvSpPr>
          <p:nvPr/>
        </p:nvSpPr>
        <p:spPr bwMode="auto">
          <a:xfrm>
            <a:off x="1417638" y="1873250"/>
            <a:ext cx="589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E80000"/>
                </a:solidFill>
              </a:rPr>
              <a:t>Symetrické modely – jestřáb a holubice</a:t>
            </a:r>
          </a:p>
        </p:txBody>
      </p:sp>
      <p:sp>
        <p:nvSpPr>
          <p:cNvPr id="145432" name="Text Box 24"/>
          <p:cNvSpPr txBox="1">
            <a:spLocks noChangeArrowheads="1"/>
          </p:cNvSpPr>
          <p:nvPr/>
        </p:nvSpPr>
        <p:spPr bwMode="auto">
          <a:xfrm>
            <a:off x="415925" y="3221038"/>
            <a:ext cx="407352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1"/>
              <a:t>Agresivita a ritualizace:</a:t>
            </a:r>
            <a:endParaRPr lang="cs-CZ"/>
          </a:p>
          <a:p>
            <a:pPr>
              <a:spcAft>
                <a:spcPts val="600"/>
              </a:spcAft>
            </a:pPr>
            <a:endParaRPr lang="cs-CZ"/>
          </a:p>
          <a:p>
            <a:pPr>
              <a:spcAft>
                <a:spcPts val="600"/>
              </a:spcAft>
            </a:pPr>
            <a:r>
              <a:rPr lang="cs-CZ"/>
              <a:t>tradiční vysvětlení ritualizace jako </a:t>
            </a:r>
            <a:br>
              <a:rPr lang="cs-CZ"/>
            </a:br>
            <a:r>
              <a:rPr lang="cs-CZ"/>
              <a:t>  výhoda pro druh</a:t>
            </a:r>
          </a:p>
          <a:p>
            <a:pPr>
              <a:spcAft>
                <a:spcPts val="600"/>
              </a:spcAft>
            </a:pPr>
            <a:r>
              <a:rPr lang="cs-CZ"/>
              <a:t>výhoda pro jedince?</a:t>
            </a:r>
          </a:p>
        </p:txBody>
      </p:sp>
      <p:sp>
        <p:nvSpPr>
          <p:cNvPr id="145433" name="AutoShape 25"/>
          <p:cNvSpPr>
            <a:spLocks noChangeArrowheads="1"/>
          </p:cNvSpPr>
          <p:nvPr/>
        </p:nvSpPr>
        <p:spPr bwMode="auto">
          <a:xfrm>
            <a:off x="7735888" y="2152650"/>
            <a:ext cx="1268412" cy="633413"/>
          </a:xfrm>
          <a:prstGeom prst="wedgeRectCallout">
            <a:avLst>
              <a:gd name="adj1" fmla="val -30102"/>
              <a:gd name="adj2" fmla="val 12944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dominantní samec</a:t>
            </a:r>
          </a:p>
        </p:txBody>
      </p:sp>
      <p:sp>
        <p:nvSpPr>
          <p:cNvPr id="145434" name="AutoShape 26"/>
          <p:cNvSpPr>
            <a:spLocks noChangeArrowheads="1"/>
          </p:cNvSpPr>
          <p:nvPr/>
        </p:nvSpPr>
        <p:spPr bwMode="auto">
          <a:xfrm>
            <a:off x="4244975" y="2592388"/>
            <a:ext cx="1268413" cy="633412"/>
          </a:xfrm>
          <a:prstGeom prst="wedgeRectCallout">
            <a:avLst>
              <a:gd name="adj1" fmla="val 57384"/>
              <a:gd name="adj2" fmla="val 11240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podřízený  samec</a:t>
            </a:r>
          </a:p>
        </p:txBody>
      </p:sp>
      <p:sp>
        <p:nvSpPr>
          <p:cNvPr id="145435" name="AutoShape 27"/>
          <p:cNvSpPr>
            <a:spLocks noChangeArrowheads="1"/>
          </p:cNvSpPr>
          <p:nvPr/>
        </p:nvSpPr>
        <p:spPr bwMode="auto">
          <a:xfrm>
            <a:off x="3687763" y="4505325"/>
            <a:ext cx="1504950" cy="633413"/>
          </a:xfrm>
          <a:prstGeom prst="wedgeRectCallout">
            <a:avLst>
              <a:gd name="adj1" fmla="val 95463"/>
              <a:gd name="adj2" fmla="val 8533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zesílený výraz podřízenosti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47688" y="5654675"/>
            <a:ext cx="4022725" cy="3968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Proč samci nezabíjejí jiné samce?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29" grpId="0"/>
      <p:bldP spid="145430" grpId="0"/>
      <p:bldP spid="145432" grpId="0"/>
      <p:bldP spid="145433" grpId="0" animBg="1"/>
      <p:bldP spid="145434" grpId="0" animBg="1"/>
      <p:bldP spid="145435" grpId="0" animBg="1"/>
      <p:bldP spid="61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8"/>
          <p:cNvSpPr txBox="1">
            <a:spLocks noChangeArrowheads="1"/>
          </p:cNvSpPr>
          <p:nvPr/>
        </p:nvSpPr>
        <p:spPr bwMode="auto">
          <a:xfrm>
            <a:off x="469900" y="369888"/>
            <a:ext cx="3402013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Model jestřába a holubice:</a:t>
            </a:r>
            <a:endParaRPr lang="cs-CZ" sz="1800">
              <a:solidFill>
                <a:srgbClr val="E80000"/>
              </a:solidFill>
            </a:endParaRPr>
          </a:p>
          <a:p>
            <a:endParaRPr lang="cs-CZ" sz="180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/>
              <a:t>strategie jestřáb: vždy útočí</a:t>
            </a:r>
          </a:p>
          <a:p>
            <a:pPr>
              <a:spcAft>
                <a:spcPts val="600"/>
              </a:spcAft>
            </a:pPr>
            <a:r>
              <a:rPr lang="cs-CZ"/>
              <a:t>holubice: nikdy neútočí</a:t>
            </a:r>
          </a:p>
        </p:txBody>
      </p:sp>
      <p:graphicFrame>
        <p:nvGraphicFramePr>
          <p:cNvPr id="121972" name="Group 116"/>
          <p:cNvGraphicFramePr>
            <a:graphicFrameLocks noGrp="1"/>
          </p:cNvGraphicFramePr>
          <p:nvPr/>
        </p:nvGraphicFramePr>
        <p:xfrm>
          <a:off x="3732213" y="2657475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/>
                <a:gridCol w="1390650"/>
                <a:gridCol w="1393825"/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(V-C)/2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973" name="AutoShape 117"/>
          <p:cNvSpPr>
            <a:spLocks noChangeArrowheads="1"/>
          </p:cNvSpPr>
          <p:nvPr/>
        </p:nvSpPr>
        <p:spPr bwMode="auto">
          <a:xfrm>
            <a:off x="3721100" y="1541463"/>
            <a:ext cx="2601913" cy="998537"/>
          </a:xfrm>
          <a:prstGeom prst="wedgeRectCallout">
            <a:avLst>
              <a:gd name="adj1" fmla="val -10097"/>
              <a:gd name="adj2" fmla="val 10930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oba útočí, jeden prohrává (nulový zisk, u obou ztráta v podobě rizika zranění)</a:t>
            </a:r>
          </a:p>
        </p:txBody>
      </p:sp>
      <p:sp>
        <p:nvSpPr>
          <p:cNvPr id="121974" name="AutoShape 118"/>
          <p:cNvSpPr>
            <a:spLocks noChangeArrowheads="1"/>
          </p:cNvSpPr>
          <p:nvPr/>
        </p:nvSpPr>
        <p:spPr bwMode="auto">
          <a:xfrm>
            <a:off x="6705600" y="2081213"/>
            <a:ext cx="1933575" cy="517525"/>
          </a:xfrm>
          <a:prstGeom prst="wedgeRectCallout">
            <a:avLst>
              <a:gd name="adj1" fmla="val -61824"/>
              <a:gd name="adj2" fmla="val 17086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jestřáb útočí (zisk)</a:t>
            </a:r>
          </a:p>
        </p:txBody>
      </p:sp>
      <p:sp>
        <p:nvSpPr>
          <p:cNvPr id="121975" name="AutoShape 119"/>
          <p:cNvSpPr>
            <a:spLocks noChangeArrowheads="1"/>
          </p:cNvSpPr>
          <p:nvPr/>
        </p:nvSpPr>
        <p:spPr bwMode="auto">
          <a:xfrm>
            <a:off x="5586413" y="4860925"/>
            <a:ext cx="2946400" cy="955675"/>
          </a:xfrm>
          <a:prstGeom prst="wedgeRectCallout">
            <a:avLst>
              <a:gd name="adj1" fmla="val -24625"/>
              <a:gd name="adj2" fmla="val -14385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obě holubice vyčkávají, potom jedna z nich odlétá (nulový zisk), druhá získává (V)</a:t>
            </a:r>
          </a:p>
        </p:txBody>
      </p:sp>
      <p:sp>
        <p:nvSpPr>
          <p:cNvPr id="121976" name="AutoShape 120"/>
          <p:cNvSpPr>
            <a:spLocks noChangeArrowheads="1"/>
          </p:cNvSpPr>
          <p:nvPr/>
        </p:nvSpPr>
        <p:spPr bwMode="auto">
          <a:xfrm>
            <a:off x="912813" y="2771775"/>
            <a:ext cx="2844800" cy="579438"/>
          </a:xfrm>
          <a:prstGeom prst="wedgeRectCallout">
            <a:avLst>
              <a:gd name="adj1" fmla="val 85102"/>
              <a:gd name="adj2" fmla="val 10725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holubice prchá (nulový zisk)</a:t>
            </a:r>
          </a:p>
        </p:txBody>
      </p:sp>
      <p:sp>
        <p:nvSpPr>
          <p:cNvPr id="121977" name="Text Box 121"/>
          <p:cNvSpPr txBox="1">
            <a:spLocks noChangeArrowheads="1"/>
          </p:cNvSpPr>
          <p:nvPr/>
        </p:nvSpPr>
        <p:spPr bwMode="auto">
          <a:xfrm>
            <a:off x="650875" y="5519738"/>
            <a:ext cx="4440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</a:rPr>
              <a:t>Je jestřáb, nebo holubice ESS?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73" grpId="0" animBg="1"/>
      <p:bldP spid="121974" grpId="0" animBg="1"/>
      <p:bldP spid="121975" grpId="0" animBg="1"/>
      <p:bldP spid="121976" grpId="0" animBg="1"/>
      <p:bldP spid="1219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495300" y="2765425"/>
            <a:ext cx="6721475" cy="78263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122938" name="Group 58"/>
          <p:cNvGraphicFramePr>
            <a:graphicFrameLocks noGrp="1"/>
          </p:cNvGraphicFramePr>
          <p:nvPr/>
        </p:nvGraphicFramePr>
        <p:xfrm>
          <a:off x="3035300" y="627063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/>
                <a:gridCol w="1422400"/>
                <a:gridCol w="1362075"/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466725" y="2776538"/>
            <a:ext cx="85566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Závěr: ani jestřáb, ani holubice nejsou evolučně stabilní</a:t>
            </a:r>
            <a:br>
              <a:rPr lang="cs-CZ">
                <a:solidFill>
                  <a:srgbClr val="E80000"/>
                </a:solidFill>
              </a:rPr>
            </a:br>
            <a:r>
              <a:rPr lang="cs-CZ">
                <a:solidFill>
                  <a:srgbClr val="E80000"/>
                </a:solidFill>
              </a:rPr>
              <a:t>  </a:t>
            </a:r>
            <a:r>
              <a:rPr lang="cs-CZ">
                <a:sym typeface="Symbol" pitchFamily="18" charset="2"/>
              </a:rPr>
              <a:t> </a:t>
            </a:r>
            <a:r>
              <a:rPr lang="cs-CZ">
                <a:solidFill>
                  <a:srgbClr val="E80000"/>
                </a:solidFill>
              </a:rPr>
              <a:t>smíšená strategie</a:t>
            </a:r>
            <a:r>
              <a:rPr lang="cs-CZ"/>
              <a:t> (v tomto případě H : J = 1 : 1)</a:t>
            </a:r>
            <a:br>
              <a:rPr lang="cs-CZ"/>
            </a:br>
            <a:endParaRPr lang="cs-CZ"/>
          </a:p>
          <a:p>
            <a:r>
              <a:rPr lang="cs-CZ" sz="1800"/>
              <a:t>jestliže k interakci holubic přidáme u obou hráčů penalizaci -1/4 za prodlení, bude</a:t>
            </a:r>
            <a:br>
              <a:rPr lang="cs-CZ" sz="1800"/>
            </a:br>
            <a:r>
              <a:rPr lang="cs-CZ" sz="1800"/>
              <a:t>  průměrný zisk holubice (1/2 – 0 – 1/4)/2 = 1/8</a:t>
            </a:r>
            <a:br>
              <a:rPr lang="cs-CZ" sz="1800"/>
            </a:br>
            <a:r>
              <a:rPr lang="cs-CZ" sz="1800"/>
              <a:t>  </a:t>
            </a:r>
            <a:r>
              <a:rPr lang="cs-CZ" sz="1800">
                <a:sym typeface="Symbol" pitchFamily="18" charset="2"/>
              </a:rPr>
              <a:t> strategie jestřába bude výhodnější a její</a:t>
            </a:r>
            <a:r>
              <a:rPr lang="cs-CZ" sz="1800"/>
              <a:t> frekvence v populaci poroste</a:t>
            </a:r>
            <a:br>
              <a:rPr lang="cs-CZ" sz="1800"/>
            </a:br>
            <a:r>
              <a:rPr lang="cs-CZ" sz="1800"/>
              <a:t>  </a:t>
            </a:r>
            <a:r>
              <a:rPr lang="cs-CZ" sz="1800">
                <a:sym typeface="Symbol" pitchFamily="18" charset="2"/>
              </a:rPr>
              <a:t> rovnováha smíšené strategie H : J = 1 : 2</a:t>
            </a:r>
          </a:p>
        </p:txBody>
      </p:sp>
      <p:sp>
        <p:nvSpPr>
          <p:cNvPr id="8208" name="AutoShape 45"/>
          <p:cNvSpPr>
            <a:spLocks noChangeArrowheads="1"/>
          </p:cNvSpPr>
          <p:nvPr/>
        </p:nvSpPr>
        <p:spPr bwMode="auto">
          <a:xfrm>
            <a:off x="6854825" y="366713"/>
            <a:ext cx="1749425" cy="679450"/>
          </a:xfrm>
          <a:prstGeom prst="wedgeRectCallout">
            <a:avLst>
              <a:gd name="adj1" fmla="val -77769"/>
              <a:gd name="adj2" fmla="val 8948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průměrný zisk J: </a:t>
            </a:r>
          </a:p>
          <a:p>
            <a:pPr algn="ctr"/>
            <a:r>
              <a:rPr lang="cs-CZ" sz="1600"/>
              <a:t>(1 – 1/2)/2 = 1/4</a:t>
            </a:r>
          </a:p>
        </p:txBody>
      </p:sp>
      <p:sp>
        <p:nvSpPr>
          <p:cNvPr id="8209" name="Text Box 49"/>
          <p:cNvSpPr txBox="1">
            <a:spLocks noChangeArrowheads="1"/>
          </p:cNvSpPr>
          <p:nvPr/>
        </p:nvSpPr>
        <p:spPr bwMode="auto">
          <a:xfrm>
            <a:off x="466725" y="352425"/>
            <a:ext cx="17160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V = 1, C = 2</a:t>
            </a:r>
          </a:p>
          <a:p>
            <a:r>
              <a:rPr lang="cs-CZ"/>
              <a:t>payoff matrix:</a:t>
            </a:r>
          </a:p>
        </p:txBody>
      </p:sp>
      <p:sp>
        <p:nvSpPr>
          <p:cNvPr id="8210" name="AutoShape 55"/>
          <p:cNvSpPr>
            <a:spLocks noChangeArrowheads="1"/>
          </p:cNvSpPr>
          <p:nvPr/>
        </p:nvSpPr>
        <p:spPr bwMode="auto">
          <a:xfrm>
            <a:off x="7054850" y="1879600"/>
            <a:ext cx="1749425" cy="679450"/>
          </a:xfrm>
          <a:prstGeom prst="wedgeRectCallout">
            <a:avLst>
              <a:gd name="adj1" fmla="val -88750"/>
              <a:gd name="adj2" fmla="val -6214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průměrný zisk H: </a:t>
            </a:r>
          </a:p>
          <a:p>
            <a:pPr algn="ctr"/>
            <a:r>
              <a:rPr lang="cs-CZ" sz="1600"/>
              <a:t> (1/2 – 0)/2 = 1/4</a:t>
            </a:r>
          </a:p>
        </p:txBody>
      </p:sp>
      <p:sp>
        <p:nvSpPr>
          <p:cNvPr id="122936" name="Text Box 56"/>
          <p:cNvSpPr txBox="1">
            <a:spLocks noChangeArrowheads="1"/>
          </p:cNvSpPr>
          <p:nvPr/>
        </p:nvSpPr>
        <p:spPr bwMode="auto">
          <a:xfrm>
            <a:off x="466725" y="5151438"/>
            <a:ext cx="77136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skupinová selekce (populace holubic): funguje pouze v případě </a:t>
            </a:r>
            <a:br>
              <a:rPr lang="cs-CZ"/>
            </a:br>
            <a:r>
              <a:rPr lang="cs-CZ"/>
              <a:t>  </a:t>
            </a:r>
            <a:r>
              <a:rPr lang="cs-CZ" i="1"/>
              <a:t>vědomého chování</a:t>
            </a:r>
            <a:r>
              <a:rPr lang="cs-CZ"/>
              <a:t> (konspirace) – pouze u lidí a pouze </a:t>
            </a:r>
            <a:r>
              <a:rPr lang="cs-CZ" i="1"/>
              <a:t>teoreticky</a:t>
            </a:r>
            <a:r>
              <a:rPr lang="cs-CZ"/>
              <a:t> </a:t>
            </a:r>
            <a:br>
              <a:rPr lang="cs-CZ"/>
            </a:br>
            <a:r>
              <a:rPr lang="cs-CZ"/>
              <a:t>  (v praxi </a:t>
            </a:r>
            <a:r>
              <a:rPr lang="en-US"/>
              <a:t>zpravidla </a:t>
            </a:r>
            <a:r>
              <a:rPr lang="cs-CZ"/>
              <a:t>neplatí)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" grpId="0" animBg="1"/>
      <p:bldP spid="122923" grpId="0" build="p"/>
      <p:bldP spid="1229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948" name="Group 60"/>
          <p:cNvGraphicFramePr>
            <a:graphicFrameLocks noGrp="1"/>
          </p:cNvGraphicFramePr>
          <p:nvPr/>
        </p:nvGraphicFramePr>
        <p:xfrm>
          <a:off x="3117850" y="1871663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/>
                <a:gridCol w="1422400"/>
                <a:gridCol w="1362075"/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65943" name="AutoShape 55"/>
          <p:cNvSpPr>
            <a:spLocks noChangeArrowheads="1"/>
          </p:cNvSpPr>
          <p:nvPr/>
        </p:nvSpPr>
        <p:spPr bwMode="auto">
          <a:xfrm>
            <a:off x="6711950" y="1138238"/>
            <a:ext cx="1749425" cy="679450"/>
          </a:xfrm>
          <a:prstGeom prst="wedgeRectCallout">
            <a:avLst>
              <a:gd name="adj1" fmla="val -64792"/>
              <a:gd name="adj2" fmla="val 16705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průměrný zisk J: </a:t>
            </a:r>
          </a:p>
          <a:p>
            <a:pPr algn="ctr"/>
            <a:r>
              <a:rPr lang="cs-CZ" sz="1600"/>
              <a:t>(2 – 1/2)2 = 3/4</a:t>
            </a:r>
          </a:p>
        </p:txBody>
      </p:sp>
      <p:sp>
        <p:nvSpPr>
          <p:cNvPr id="165945" name="AutoShape 57"/>
          <p:cNvSpPr>
            <a:spLocks noChangeArrowheads="1"/>
          </p:cNvSpPr>
          <p:nvPr/>
        </p:nvSpPr>
        <p:spPr bwMode="auto">
          <a:xfrm>
            <a:off x="6997700" y="2703513"/>
            <a:ext cx="1749425" cy="679450"/>
          </a:xfrm>
          <a:prstGeom prst="wedgeRectCallout">
            <a:avLst>
              <a:gd name="adj1" fmla="val -81940"/>
              <a:gd name="adj2" fmla="val -1121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průměrný zisk H: </a:t>
            </a:r>
          </a:p>
          <a:p>
            <a:pPr algn="ctr"/>
            <a:r>
              <a:rPr lang="cs-CZ" sz="1600"/>
              <a:t> (1 – 0)/2 = 1/2</a:t>
            </a:r>
          </a:p>
        </p:txBody>
      </p:sp>
      <p:sp>
        <p:nvSpPr>
          <p:cNvPr id="165946" name="Text Box 58"/>
          <p:cNvSpPr txBox="1">
            <a:spLocks noChangeArrowheads="1"/>
          </p:cNvSpPr>
          <p:nvPr/>
        </p:nvSpPr>
        <p:spPr bwMode="auto">
          <a:xfrm>
            <a:off x="469900" y="369888"/>
            <a:ext cx="369728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en-US"/>
              <a:t> </a:t>
            </a:r>
            <a:r>
              <a:rPr lang="cs-CZ"/>
              <a:t>holubice není </a:t>
            </a:r>
            <a:r>
              <a:rPr lang="cs-CZ" i="1"/>
              <a:t>nikdy</a:t>
            </a:r>
            <a:r>
              <a:rPr lang="cs-CZ"/>
              <a:t> ESS ...</a:t>
            </a:r>
            <a:br>
              <a:rPr lang="cs-CZ"/>
            </a:br>
            <a:endParaRPr lang="cs-CZ"/>
          </a:p>
          <a:p>
            <a:r>
              <a:rPr lang="cs-CZ"/>
              <a:t>... a co jestřáb?</a:t>
            </a:r>
            <a:br>
              <a:rPr lang="cs-CZ"/>
            </a:br>
            <a:r>
              <a:rPr lang="cs-CZ"/>
              <a:t>  </a:t>
            </a:r>
            <a:r>
              <a:rPr lang="cs-CZ">
                <a:sym typeface="Symbol" pitchFamily="18" charset="2"/>
              </a:rPr>
              <a:t> pouze v případě, že V </a:t>
            </a:r>
            <a:r>
              <a:rPr lang="en-US">
                <a:sym typeface="Symbol" pitchFamily="18" charset="2"/>
              </a:rPr>
              <a:t>&gt;</a:t>
            </a:r>
            <a:r>
              <a:rPr lang="cs-CZ">
                <a:sym typeface="Symbol" pitchFamily="18" charset="2"/>
              </a:rPr>
              <a:t> </a:t>
            </a:r>
            <a:r>
              <a:rPr lang="en-GB">
                <a:sym typeface="Symbol" pitchFamily="18" charset="2"/>
              </a:rPr>
              <a:t>C</a:t>
            </a:r>
            <a:r>
              <a:rPr lang="cs-CZ">
                <a:sym typeface="Symbol" pitchFamily="18" charset="2"/>
              </a:rPr>
              <a:t/>
            </a:r>
            <a:br>
              <a:rPr lang="cs-CZ">
                <a:sym typeface="Symbol" pitchFamily="18" charset="2"/>
              </a:rPr>
            </a:br>
            <a:endParaRPr lang="cs-CZ">
              <a:sym typeface="Symbol" pitchFamily="18" charset="2"/>
            </a:endParaRPr>
          </a:p>
          <a:p>
            <a:r>
              <a:rPr lang="cs-CZ">
                <a:sym typeface="Symbol" pitchFamily="18" charset="2"/>
              </a:rPr>
              <a:t>např. V = 2, C = 1</a:t>
            </a:r>
          </a:p>
          <a:p>
            <a:r>
              <a:rPr lang="cs-CZ">
                <a:sym typeface="Symbol" pitchFamily="18" charset="2"/>
              </a:rPr>
              <a:t>payoff matrix:</a:t>
            </a:r>
          </a:p>
        </p:txBody>
      </p:sp>
      <p:sp>
        <p:nvSpPr>
          <p:cNvPr id="165949" name="Text Box 61"/>
          <p:cNvSpPr txBox="1">
            <a:spLocks noChangeArrowheads="1"/>
          </p:cNvSpPr>
          <p:nvPr/>
        </p:nvSpPr>
        <p:spPr bwMode="auto">
          <a:xfrm>
            <a:off x="466725" y="3248025"/>
            <a:ext cx="77247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ym typeface="Symbol" pitchFamily="18" charset="2"/>
              </a:rPr>
              <a:t>Př.: ploutvonožci: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- sice častá zranění, ale zisk vysoký (harémový systém  vítěz bere vše)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- proto se samcům vyplatí být agresivní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- někdy ale i alternativní strategie</a:t>
            </a:r>
          </a:p>
        </p:txBody>
      </p:sp>
      <p:pic>
        <p:nvPicPr>
          <p:cNvPr id="165950" name="Picture 62"/>
          <p:cNvPicPr>
            <a:picLocks noChangeAspect="1" noChangeArrowheads="1"/>
          </p:cNvPicPr>
          <p:nvPr/>
        </p:nvPicPr>
        <p:blipFill>
          <a:blip r:embed="rId3" cstate="print"/>
          <a:srcRect l="2541" t="11412" r="4720" b="6857"/>
          <a:stretch>
            <a:fillRect/>
          </a:stretch>
        </p:blipFill>
        <p:spPr bwMode="auto">
          <a:xfrm>
            <a:off x="5434013" y="4221163"/>
            <a:ext cx="3533775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51" name="Picture 63"/>
          <p:cNvPicPr>
            <a:picLocks noChangeAspect="1" noChangeArrowheads="1"/>
          </p:cNvPicPr>
          <p:nvPr/>
        </p:nvPicPr>
        <p:blipFill>
          <a:blip r:embed="rId4" cstate="print"/>
          <a:srcRect l="18726" t="17717" r="14774" b="7408"/>
          <a:stretch>
            <a:fillRect/>
          </a:stretch>
        </p:blipFill>
        <p:spPr bwMode="auto">
          <a:xfrm>
            <a:off x="2817813" y="4618038"/>
            <a:ext cx="2563812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52" name="Picture 64" descr="pg_28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388" y="4613275"/>
            <a:ext cx="2449512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43" grpId="0" animBg="1"/>
      <p:bldP spid="165945" grpId="0" animBg="1"/>
      <p:bldP spid="165946" grpId="0" build="allAtOnce"/>
      <p:bldP spid="1659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69900" y="369888"/>
            <a:ext cx="8355013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Podmíněné symetrické strategie:</a:t>
            </a:r>
            <a:br>
              <a:rPr lang="cs-CZ" b="1">
                <a:solidFill>
                  <a:srgbClr val="E80000"/>
                </a:solidFill>
              </a:rPr>
            </a:br>
            <a:endParaRPr lang="cs-CZ" b="1">
              <a:solidFill>
                <a:srgbClr val="E80000"/>
              </a:solidFill>
            </a:endParaRPr>
          </a:p>
          <a:p>
            <a:r>
              <a:rPr lang="cs-CZ">
                <a:solidFill>
                  <a:srgbClr val="E80000"/>
                </a:solidFill>
              </a:rPr>
              <a:t>odvetník </a:t>
            </a:r>
            <a:r>
              <a:rPr lang="cs-CZ"/>
              <a:t>(retaliator): začátek střetu = H, v případě útoku </a:t>
            </a:r>
            <a:r>
              <a:rPr lang="cs-CZ">
                <a:sym typeface="Symbol" pitchFamily="18" charset="2"/>
              </a:rPr>
              <a:t> odplata</a:t>
            </a:r>
            <a:br>
              <a:rPr lang="cs-CZ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- setkáš-li se s holubicí, chovej se jako holubice, setkáš-li se s jestřábem,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  chovej se jako jestřáb</a:t>
            </a:r>
            <a:br>
              <a:rPr lang="cs-CZ" sz="1800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r>
              <a:rPr lang="cs-CZ">
                <a:solidFill>
                  <a:srgbClr val="E80000"/>
                </a:solidFill>
                <a:sym typeface="Symbol" pitchFamily="18" charset="2"/>
              </a:rPr>
              <a:t>tyran</a:t>
            </a:r>
            <a:r>
              <a:rPr lang="cs-CZ">
                <a:sym typeface="Symbol" pitchFamily="18" charset="2"/>
              </a:rPr>
              <a:t> (bully): začátek střetu = J, při odvetě útěk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</a:t>
            </a:r>
            <a:r>
              <a:rPr lang="cs-CZ" sz="1800">
                <a:sym typeface="Symbol" pitchFamily="18" charset="2"/>
              </a:rPr>
              <a:t>- chovej se jako jestřáb, setkáš-li se s jestřábem, hraj holubici</a:t>
            </a:r>
            <a:r>
              <a:rPr lang="cs-CZ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>
                <a:solidFill>
                  <a:srgbClr val="E80000"/>
                </a:solidFill>
                <a:sym typeface="Symbol" pitchFamily="18" charset="2"/>
              </a:rPr>
            </a:br>
            <a:endParaRPr lang="cs-CZ">
              <a:solidFill>
                <a:srgbClr val="E80000"/>
              </a:solidFill>
              <a:sym typeface="Symbol" pitchFamily="18" charset="2"/>
            </a:endParaRPr>
          </a:p>
          <a:p>
            <a:r>
              <a:rPr lang="cs-CZ">
                <a:solidFill>
                  <a:srgbClr val="E80000"/>
                </a:solidFill>
                <a:sym typeface="Symbol" pitchFamily="18" charset="2"/>
              </a:rPr>
              <a:t>odvetník-pokušitel </a:t>
            </a:r>
            <a:r>
              <a:rPr lang="cs-CZ">
                <a:sym typeface="Symbol" pitchFamily="18" charset="2"/>
              </a:rPr>
              <a:t>(prober-retaliator): odvetník, občas pokus o konflikt</a:t>
            </a:r>
            <a:br>
              <a:rPr lang="cs-CZ">
                <a:sym typeface="Symbol" pitchFamily="18" charset="2"/>
              </a:rPr>
            </a:br>
            <a:endParaRPr lang="cs-CZ">
              <a:sym typeface="Symbol" pitchFamily="18" charset="2"/>
            </a:endParaRPr>
          </a:p>
          <a:p>
            <a:r>
              <a:rPr lang="cs-CZ">
                <a:sym typeface="Symbol" pitchFamily="18" charset="2"/>
              </a:rPr>
              <a:t>ESS se nejvíce blíží smíšená strategie odvetníka, pokušitele a holubice</a:t>
            </a:r>
          </a:p>
        </p:txBody>
      </p:sp>
      <p:sp>
        <p:nvSpPr>
          <p:cNvPr id="124938" name="Text Box 1034"/>
          <p:cNvSpPr txBox="1">
            <a:spLocks noChangeArrowheads="1"/>
          </p:cNvSpPr>
          <p:nvPr/>
        </p:nvSpPr>
        <p:spPr bwMode="auto">
          <a:xfrm>
            <a:off x="444500" y="4897438"/>
            <a:ext cx="8288338" cy="8223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>
                <a:solidFill>
                  <a:srgbClr val="E80000"/>
                </a:solidFill>
              </a:rPr>
              <a:t>Závěr: nechovej se jako tyran, dobro oplácej dobrem, ale na</a:t>
            </a:r>
          </a:p>
          <a:p>
            <a:pPr algn="ctr"/>
            <a:r>
              <a:rPr lang="cs-CZ" sz="2400">
                <a:solidFill>
                  <a:srgbClr val="E80000"/>
                </a:solidFill>
              </a:rPr>
              <a:t>agresivitu odpověz agresivitou!</a:t>
            </a:r>
            <a:endParaRPr lang="cs-CZ" sz="240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  <p:bldP spid="1249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3"/>
          <p:cNvSpPr txBox="1">
            <a:spLocks noChangeArrowheads="1"/>
          </p:cNvSpPr>
          <p:nvPr/>
        </p:nvSpPr>
        <p:spPr bwMode="auto">
          <a:xfrm>
            <a:off x="525463" y="246063"/>
            <a:ext cx="7583487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80000"/>
                </a:solidFill>
              </a:rPr>
              <a:t>Asymetrické modely:</a:t>
            </a:r>
          </a:p>
          <a:p>
            <a:endParaRPr lang="cs-CZ" b="1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/>
              <a:t>jeden protivník slabší nebo menší</a:t>
            </a:r>
          </a:p>
          <a:p>
            <a:pPr>
              <a:spcAft>
                <a:spcPts val="600"/>
              </a:spcAft>
            </a:pPr>
            <a:r>
              <a:rPr lang="cs-CZ"/>
              <a:t>jeden protivník má méně co ztratit</a:t>
            </a:r>
          </a:p>
          <a:p>
            <a:pPr>
              <a:spcAft>
                <a:spcPts val="600"/>
              </a:spcAft>
            </a:pPr>
            <a:r>
              <a:rPr lang="cs-CZ"/>
              <a:t>jeden z protivníků na místě dříve (</a:t>
            </a:r>
            <a:r>
              <a:rPr lang="cs-CZ">
                <a:solidFill>
                  <a:srgbClr val="E80000"/>
                </a:solidFill>
              </a:rPr>
              <a:t>princip pána hory</a:t>
            </a:r>
            <a:r>
              <a:rPr lang="cs-CZ"/>
              <a:t>)</a:t>
            </a:r>
            <a:br>
              <a:rPr lang="cs-CZ"/>
            </a:br>
            <a:r>
              <a:rPr lang="cs-CZ"/>
              <a:t>  </a:t>
            </a:r>
            <a:r>
              <a:rPr lang="en-US"/>
              <a:t>  </a:t>
            </a:r>
            <a:r>
              <a:rPr lang="cs-CZ"/>
              <a:t>strategie </a:t>
            </a:r>
            <a:r>
              <a:rPr lang="cs-CZ">
                <a:solidFill>
                  <a:srgbClr val="E80000"/>
                </a:solidFill>
              </a:rPr>
              <a:t>měšťák</a:t>
            </a:r>
            <a:r>
              <a:rPr lang="cs-CZ"/>
              <a:t> (burgeois): jsi-li doma, chovej se jako jestřáb,</a:t>
            </a:r>
            <a:br>
              <a:rPr lang="cs-CZ"/>
            </a:br>
            <a:r>
              <a:rPr lang="cs-CZ"/>
              <a:t>    jsi-li vetřelec, uteč</a:t>
            </a:r>
            <a:br>
              <a:rPr lang="cs-CZ"/>
            </a:br>
            <a:r>
              <a:rPr lang="cs-CZ"/>
              <a:t>    </a:t>
            </a:r>
            <a:r>
              <a:rPr lang="en-US"/>
              <a:t>... </a:t>
            </a:r>
            <a:r>
              <a:rPr lang="cs-CZ"/>
              <a:t>např. obrana teritoria (pěvci, koljušky)</a:t>
            </a:r>
          </a:p>
        </p:txBody>
      </p:sp>
      <p:pic>
        <p:nvPicPr>
          <p:cNvPr id="11267" name="Picture 36" descr="1"/>
          <p:cNvPicPr>
            <a:picLocks noChangeAspect="1" noChangeArrowheads="1"/>
          </p:cNvPicPr>
          <p:nvPr/>
        </p:nvPicPr>
        <p:blipFill>
          <a:blip r:embed="rId3" cstate="print"/>
          <a:srcRect l="1334" t="1237" r="1083" b="2473"/>
          <a:stretch>
            <a:fillRect/>
          </a:stretch>
        </p:blipFill>
        <p:spPr bwMode="auto">
          <a:xfrm>
            <a:off x="6129338" y="2325688"/>
            <a:ext cx="11890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5" descr="stickleb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3013" y="2373313"/>
            <a:ext cx="1417637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748213" y="3071813"/>
            <a:ext cx="3925887" cy="3570287"/>
            <a:chOff x="2991" y="1840"/>
            <a:chExt cx="2473" cy="2249"/>
          </a:xfrm>
        </p:grpSpPr>
        <p:pic>
          <p:nvPicPr>
            <p:cNvPr id="11283" name="Picture 43" descr="North%20Carolina%20January%2009%20232"/>
            <p:cNvPicPr>
              <a:picLocks noChangeAspect="1" noChangeArrowheads="1"/>
            </p:cNvPicPr>
            <p:nvPr/>
          </p:nvPicPr>
          <p:blipFill>
            <a:blip r:embed="rId5" cstate="print"/>
            <a:srcRect l="22533" t="7043" r="19633"/>
            <a:stretch>
              <a:fillRect/>
            </a:stretch>
          </p:blipFill>
          <p:spPr bwMode="auto">
            <a:xfrm>
              <a:off x="4065" y="2219"/>
              <a:ext cx="771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4" name="Picture 39" descr="baboon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51" y="3055"/>
              <a:ext cx="968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5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3034" y="2202"/>
              <a:ext cx="753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6" name="Rectangle 27"/>
            <p:cNvSpPr>
              <a:spLocks noChangeAspect="1" noChangeArrowheads="1"/>
            </p:cNvSpPr>
            <p:nvPr/>
          </p:nvSpPr>
          <p:spPr bwMode="auto">
            <a:xfrm>
              <a:off x="2991" y="2151"/>
              <a:ext cx="1938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7" name="Rectangle 28"/>
            <p:cNvSpPr>
              <a:spLocks noChangeAspect="1" noChangeArrowheads="1"/>
            </p:cNvSpPr>
            <p:nvPr/>
          </p:nvSpPr>
          <p:spPr bwMode="auto">
            <a:xfrm>
              <a:off x="2991" y="2148"/>
              <a:ext cx="842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8" name="AutoShape 29"/>
            <p:cNvSpPr>
              <a:spLocks noChangeAspect="1" noChangeArrowheads="1"/>
            </p:cNvSpPr>
            <p:nvPr/>
          </p:nvSpPr>
          <p:spPr bwMode="auto">
            <a:xfrm>
              <a:off x="4447" y="3356"/>
              <a:ext cx="647" cy="230"/>
            </a:xfrm>
            <a:prstGeom prst="wedgeRectCallout">
              <a:avLst>
                <a:gd name="adj1" fmla="val -141481"/>
                <a:gd name="adj2" fmla="val 371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  <p:sp>
          <p:nvSpPr>
            <p:cNvPr id="11289" name="AutoShape 30"/>
            <p:cNvSpPr>
              <a:spLocks noChangeAspect="1" noChangeArrowheads="1"/>
            </p:cNvSpPr>
            <p:nvPr/>
          </p:nvSpPr>
          <p:spPr bwMode="auto">
            <a:xfrm>
              <a:off x="3275" y="1852"/>
              <a:ext cx="647" cy="230"/>
            </a:xfrm>
            <a:prstGeom prst="wedgeRectCallout">
              <a:avLst>
                <a:gd name="adj1" fmla="val -37958"/>
                <a:gd name="adj2" fmla="val 12107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90" name="AutoShape 31"/>
            <p:cNvSpPr>
              <a:spLocks noChangeAspect="1" noChangeArrowheads="1"/>
            </p:cNvSpPr>
            <p:nvPr/>
          </p:nvSpPr>
          <p:spPr bwMode="auto">
            <a:xfrm>
              <a:off x="4770" y="1840"/>
              <a:ext cx="694" cy="230"/>
            </a:xfrm>
            <a:prstGeom prst="wedgeRectCallout">
              <a:avLst>
                <a:gd name="adj1" fmla="val -75792"/>
                <a:gd name="adj2" fmla="val 21782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D</a:t>
              </a:r>
            </a:p>
          </p:txBody>
        </p:sp>
      </p:grp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pic>
        <p:nvPicPr>
          <p:cNvPr id="11273" name="Picture 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7688" y="506413"/>
            <a:ext cx="17843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44475" y="3113088"/>
            <a:ext cx="4343400" cy="3530600"/>
            <a:chOff x="154" y="1866"/>
            <a:chExt cx="2736" cy="2224"/>
          </a:xfrm>
        </p:grpSpPr>
        <p:pic>
          <p:nvPicPr>
            <p:cNvPr id="11275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 l="7445" t="5251" r="28027" b="9500"/>
            <a:stretch>
              <a:fillRect/>
            </a:stretch>
          </p:blipFill>
          <p:spPr bwMode="auto">
            <a:xfrm flipH="1">
              <a:off x="1252" y="2210"/>
              <a:ext cx="922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1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632" y="3096"/>
              <a:ext cx="1137" cy="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Rectangle 19"/>
            <p:cNvSpPr>
              <a:spLocks noChangeAspect="1" noChangeArrowheads="1"/>
            </p:cNvSpPr>
            <p:nvPr/>
          </p:nvSpPr>
          <p:spPr bwMode="auto">
            <a:xfrm>
              <a:off x="313" y="2152"/>
              <a:ext cx="1937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8" name="Rectangle 20"/>
            <p:cNvSpPr>
              <a:spLocks noChangeAspect="1" noChangeArrowheads="1"/>
            </p:cNvSpPr>
            <p:nvPr/>
          </p:nvSpPr>
          <p:spPr bwMode="auto">
            <a:xfrm>
              <a:off x="313" y="2149"/>
              <a:ext cx="749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9" name="AutoShape 21"/>
            <p:cNvSpPr>
              <a:spLocks noChangeAspect="1" noChangeArrowheads="1"/>
            </p:cNvSpPr>
            <p:nvPr/>
          </p:nvSpPr>
          <p:spPr bwMode="auto">
            <a:xfrm>
              <a:off x="1898" y="3727"/>
              <a:ext cx="647" cy="230"/>
            </a:xfrm>
            <a:prstGeom prst="wedgeRectCallout">
              <a:avLst>
                <a:gd name="adj1" fmla="val -109176"/>
                <a:gd name="adj2" fmla="val -5248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80" name="AutoShape 23"/>
            <p:cNvSpPr>
              <a:spLocks noChangeAspect="1" noChangeArrowheads="1"/>
            </p:cNvSpPr>
            <p:nvPr/>
          </p:nvSpPr>
          <p:spPr bwMode="auto">
            <a:xfrm>
              <a:off x="2189" y="1866"/>
              <a:ext cx="701" cy="230"/>
            </a:xfrm>
            <a:prstGeom prst="wedgeRectCallout">
              <a:avLst>
                <a:gd name="adj1" fmla="val -95792"/>
                <a:gd name="adj2" fmla="val 132176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C</a:t>
              </a:r>
            </a:p>
          </p:txBody>
        </p:sp>
        <p:pic>
          <p:nvPicPr>
            <p:cNvPr id="11281" name="Picture 38" descr="baboon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415" y="2205"/>
              <a:ext cx="587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2" name="AutoShape 22"/>
            <p:cNvSpPr>
              <a:spLocks noChangeAspect="1" noChangeArrowheads="1"/>
            </p:cNvSpPr>
            <p:nvPr/>
          </p:nvSpPr>
          <p:spPr bwMode="auto">
            <a:xfrm>
              <a:off x="154" y="1884"/>
              <a:ext cx="647" cy="230"/>
            </a:xfrm>
            <a:prstGeom prst="wedgeRectCallout">
              <a:avLst>
                <a:gd name="adj1" fmla="val 30468"/>
                <a:gd name="adj2" fmla="val 107852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5085</TotalTime>
  <Words>1004</Words>
  <Application>Microsoft Office PowerPoint</Application>
  <PresentationFormat>Předvádění na obrazovce (4:3)</PresentationFormat>
  <Paragraphs>364</Paragraphs>
  <Slides>34</Slides>
  <Notes>34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Times New Roman</vt:lpstr>
      <vt:lpstr>Arial Black</vt:lpstr>
      <vt:lpstr>ＭＳ Ｐゴシック</vt:lpstr>
      <vt:lpstr>Symbol</vt:lpstr>
      <vt:lpstr>Výchozí návrh</vt:lpstr>
      <vt:lpstr>Microsoft Clip Gallery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139</cp:revision>
  <dcterms:created xsi:type="dcterms:W3CDTF">2002-02-28T16:27:36Z</dcterms:created>
  <dcterms:modified xsi:type="dcterms:W3CDTF">2014-03-23T21:18:50Z</dcterms:modified>
</cp:coreProperties>
</file>