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66" r:id="rId2"/>
    <p:sldId id="290" r:id="rId3"/>
    <p:sldId id="291" r:id="rId4"/>
    <p:sldId id="293" r:id="rId5"/>
    <p:sldId id="283" r:id="rId6"/>
    <p:sldId id="288" r:id="rId7"/>
    <p:sldId id="294" r:id="rId8"/>
    <p:sldId id="295" r:id="rId9"/>
    <p:sldId id="289" r:id="rId10"/>
    <p:sldId id="298" r:id="rId11"/>
    <p:sldId id="287" r:id="rId12"/>
    <p:sldId id="297" r:id="rId13"/>
    <p:sldId id="284" r:id="rId14"/>
    <p:sldId id="300" r:id="rId15"/>
    <p:sldId id="302" r:id="rId16"/>
    <p:sldId id="303" r:id="rId17"/>
    <p:sldId id="296" r:id="rId18"/>
    <p:sldId id="304" r:id="rId19"/>
    <p:sldId id="286" r:id="rId20"/>
    <p:sldId id="299" r:id="rId21"/>
    <p:sldId id="339" r:id="rId22"/>
    <p:sldId id="306" r:id="rId23"/>
    <p:sldId id="307" r:id="rId24"/>
    <p:sldId id="336" r:id="rId25"/>
    <p:sldId id="337" r:id="rId26"/>
    <p:sldId id="308" r:id="rId27"/>
    <p:sldId id="277" r:id="rId28"/>
    <p:sldId id="311" r:id="rId29"/>
    <p:sldId id="275" r:id="rId30"/>
    <p:sldId id="309" r:id="rId31"/>
    <p:sldId id="312" r:id="rId32"/>
    <p:sldId id="313" r:id="rId33"/>
    <p:sldId id="314" r:id="rId34"/>
    <p:sldId id="315" r:id="rId35"/>
    <p:sldId id="328" r:id="rId36"/>
    <p:sldId id="326" r:id="rId37"/>
    <p:sldId id="332" r:id="rId38"/>
    <p:sldId id="329" r:id="rId39"/>
    <p:sldId id="330" r:id="rId40"/>
    <p:sldId id="331" r:id="rId41"/>
    <p:sldId id="319" r:id="rId42"/>
    <p:sldId id="320" r:id="rId43"/>
    <p:sldId id="338" r:id="rId44"/>
    <p:sldId id="335" r:id="rId45"/>
    <p:sldId id="321" r:id="rId46"/>
    <p:sldId id="324" r:id="rId47"/>
    <p:sldId id="322" r:id="rId48"/>
    <p:sldId id="333" r:id="rId49"/>
    <p:sldId id="325" r:id="rId5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DE0000"/>
    <a:srgbClr val="FFFF66"/>
    <a:srgbClr val="003399"/>
    <a:srgbClr val="0033CC"/>
    <a:srgbClr val="0000FF"/>
    <a:srgbClr val="006600"/>
    <a:srgbClr val="663300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062" y="-114"/>
      </p:cViewPr>
      <p:guideLst>
        <p:guide orient="horz" pos="4265"/>
        <p:guide pos="3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796D0-97AA-4FC6-A886-CF403D637CF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A6FA4-6F98-4C90-A49E-9005408EA4B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811E5-3714-4E5C-89D2-04BD97E6EE15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6EF21-F6F6-498A-87F7-99152B75D92A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DA2F4-B9C6-47A7-8904-693211CD8EC9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61C82-FA37-4F72-A7F9-68FDCE4A78E7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99F96-2640-4A9C-B8F4-740215291C40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72EE3-3897-4527-B3F8-CC74E38AE542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9CBC9-E78D-4E1F-A883-33ED711F12C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AA95F-2BA1-4CB1-9795-77379F69519C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9E52F-3B71-49DE-B041-64897CF6688A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BEBA4-E952-48FB-A3E6-E765841EB068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BEBA4-E952-48FB-A3E6-E765841EB068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8D92D-3B70-4C9A-9542-664B714EE3B3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F41D7-BA06-4FF0-A978-04A21CB098D8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E2965-5E8A-4B39-8118-29B73DA809E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69AE7-6735-43A8-ABA7-6F4AB783200F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72AF8-CD75-4314-996D-F07214B833BD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7C860-88BE-47C7-B433-B92AE4392E77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94692-2E77-49AD-BFDA-1A624920DC2D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E3317-5582-4411-AEF8-45E0FAC1B7BD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F2682-6206-43D7-9F90-1C4E5564721A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A6750-6C28-49A8-ACAA-3AF9CC01C38F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CC1EA-16FA-4B4C-8C60-A380B1CC57E4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84965-48A0-41AB-BB2D-BA5347978CE5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F509E-2875-4A85-ABD5-37DAD283F458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A3DB3-2292-45FD-9E74-8F36358BDF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23EB4-F65A-4D1A-9475-4520E11EA02E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383CD-CCB2-409A-BB86-B10A6DB7A22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0C71C-3C65-4916-ACA9-077D13E20F1C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Tetrahymena_thermophila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upload.wikimedia.org/wikipedia/commons/2/28/Full_length_hammerhead_ribozyme.pn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1/10/Rebek.jpg" TargetMode="External"/><Relationship Id="rId3" Type="http://schemas.openxmlformats.org/officeDocument/2006/relationships/hyperlink" Target="http://upload.wikimedia.org/wikipedia/commons/2/28/Full_length_hammerhead_ribozyme.png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f/f2/Thomas_Cavalier-Smith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upload.wikimedia.org/wikipedia/commons/0/08/Lynn_Margulis.jpg" TargetMode="Externa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upload.wikimedia.org/wikipedia/commons/9/93/Merezhkovsky_K_S.jpg" TargetMode="Externa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9/Tree_of_life.sv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9/92/W_D_Hamilton.jpg" TargetMode="External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9/92/W_D_Hamilton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7/Waveforms.svg" TargetMode="Externa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hyperlink" Target="http://upload.wikimedia.org/wikipedia/en/9/92/W_D_Hamilton.jpg" TargetMode="Externa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6" descr="04_EVOW_CH04"/>
          <p:cNvPicPr>
            <a:picLocks noChangeAspect="1" noChangeArrowheads="1"/>
          </p:cNvPicPr>
          <p:nvPr/>
        </p:nvPicPr>
        <p:blipFill>
          <a:blip r:embed="rId3" cstate="print"/>
          <a:srcRect b="31676"/>
          <a:stretch>
            <a:fillRect/>
          </a:stretch>
        </p:blipFill>
        <p:spPr bwMode="auto">
          <a:xfrm>
            <a:off x="2298700" y="4752975"/>
            <a:ext cx="50165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8"/>
          <p:cNvPicPr>
            <a:picLocks noChangeAspect="1" noChangeArrowheads="1"/>
          </p:cNvPicPr>
          <p:nvPr/>
        </p:nvPicPr>
        <p:blipFill>
          <a:blip r:embed="rId4" cstate="print"/>
          <a:srcRect l="26848"/>
          <a:stretch>
            <a:fillRect/>
          </a:stretch>
        </p:blipFill>
        <p:spPr bwMode="auto">
          <a:xfrm>
            <a:off x="3321050" y="1300163"/>
            <a:ext cx="268922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8" y="1166813"/>
            <a:ext cx="22272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8713" y="1120775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455738" y="292100"/>
            <a:ext cx="62039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600">
                <a:solidFill>
                  <a:srgbClr val="E80000"/>
                </a:solidFill>
                <a:latin typeface="Arial Black" pitchFamily="-105" charset="0"/>
              </a:rPr>
              <a:t>VZNIK ŽIVOTA NA ZEMI</a:t>
            </a:r>
            <a:endParaRPr lang="cs-CZ" sz="3600">
              <a:solidFill>
                <a:srgbClr val="FF3300"/>
              </a:solidFill>
              <a:latin typeface="Arial Black" pitchFamily="-105" charset="0"/>
            </a:endParaRPr>
          </a:p>
        </p:txBody>
      </p:sp>
      <p:pic>
        <p:nvPicPr>
          <p:cNvPr id="2055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7425" y="3968750"/>
            <a:ext cx="15763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338" y="3719513"/>
            <a:ext cx="185578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5" descr="06_EVOW_CH04"/>
          <p:cNvPicPr>
            <a:picLocks noChangeAspect="1" noChangeArrowheads="1"/>
          </p:cNvPicPr>
          <p:nvPr/>
        </p:nvPicPr>
        <p:blipFill>
          <a:blip r:embed="rId9" cstate="print"/>
          <a:srcRect l="7520" t="9669" r="63466" b="33444"/>
          <a:stretch>
            <a:fillRect/>
          </a:stretch>
        </p:blipFill>
        <p:spPr bwMode="auto">
          <a:xfrm>
            <a:off x="2051050" y="2693988"/>
            <a:ext cx="1547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471488" y="304800"/>
            <a:ext cx="81438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Kde vznikl život?</a:t>
            </a:r>
            <a:br>
              <a:rPr lang="cs-CZ" sz="2400">
                <a:solidFill>
                  <a:srgbClr val="F00000"/>
                </a:solidFill>
              </a:rPr>
            </a:br>
            <a:endParaRPr lang="cs-CZ" sz="2400" b="0">
              <a:solidFill>
                <a:srgbClr val="F00000"/>
              </a:solidFill>
            </a:endParaRPr>
          </a:p>
          <a:p>
            <a:r>
              <a:rPr lang="cs-CZ" b="0"/>
              <a:t>Darwin: „hot little pond“, prebiotická polévka</a:t>
            </a:r>
            <a:br>
              <a:rPr lang="cs-CZ" b="0"/>
            </a:br>
            <a:endParaRPr lang="cs-CZ" b="0"/>
          </a:p>
          <a:p>
            <a:r>
              <a:rPr lang="cs-CZ" b="0">
                <a:solidFill>
                  <a:srgbClr val="F00000"/>
                </a:solidFill>
              </a:rPr>
              <a:t>alternativy:</a:t>
            </a:r>
            <a:br>
              <a:rPr lang="cs-CZ" b="0">
                <a:solidFill>
                  <a:srgbClr val="F00000"/>
                </a:solidFill>
              </a:rPr>
            </a:br>
            <a:endParaRPr lang="cs-CZ" b="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/>
              <a:t>extraterestrický původ:</a:t>
            </a:r>
          </a:p>
          <a:p>
            <a:pPr>
              <a:spcAft>
                <a:spcPts val="600"/>
              </a:spcAft>
            </a:pPr>
            <a:r>
              <a:rPr lang="cs-CZ" sz="1800" b="0"/>
              <a:t>   panspermie: </a:t>
            </a:r>
            <a:r>
              <a:rPr lang="cs-CZ" sz="1800" b="0">
                <a:solidFill>
                  <a:srgbClr val="003399"/>
                </a:solidFill>
              </a:rPr>
              <a:t>Svante August Arrhenius</a:t>
            </a:r>
          </a:p>
          <a:p>
            <a:pPr>
              <a:spcAft>
                <a:spcPts val="600"/>
              </a:spcAft>
            </a:pPr>
            <a:r>
              <a:rPr lang="cs-CZ" sz="1800" b="0"/>
              <a:t>   existence organických sloučenin ve vesmíru</a:t>
            </a:r>
            <a:br>
              <a:rPr lang="cs-CZ" sz="1800" b="0"/>
            </a:br>
            <a:r>
              <a:rPr lang="cs-CZ" sz="1800" b="0"/>
              <a:t>   (komety, meteority): např. meteorit z Murchisonu (1969, Austrálie): 4,6 mld.; </a:t>
            </a:r>
          </a:p>
          <a:p>
            <a:pPr>
              <a:spcAft>
                <a:spcPts val="600"/>
              </a:spcAft>
            </a:pPr>
            <a:r>
              <a:rPr lang="cs-CZ" sz="1800" b="0"/>
              <a:t>   mnoho sloučenin jako v Millerově-Ureyho experimentu</a:t>
            </a:r>
            <a:br>
              <a:rPr lang="cs-CZ" sz="1800" b="0"/>
            </a:br>
            <a:r>
              <a:rPr lang="cs-CZ" sz="1800" b="0"/>
              <a:t> </a:t>
            </a:r>
            <a:endParaRPr lang="cs-CZ" b="0"/>
          </a:p>
          <a:p>
            <a:r>
              <a:rPr lang="cs-CZ" b="0"/>
              <a:t>bubliny: oblaka, mořská pěna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Thomas Gold</a:t>
            </a:r>
            <a:r>
              <a:rPr lang="cs-CZ" b="0"/>
              <a:t> (1970): život hluboko pod zemí</a:t>
            </a:r>
          </a:p>
          <a:p>
            <a:r>
              <a:rPr lang="cs-CZ" sz="1800" b="0"/>
              <a:t>   existence extremofilních archebakterií až 5 km pod povrchem </a:t>
            </a:r>
            <a:endParaRPr lang="cs-CZ" b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34225" y="225425"/>
            <a:ext cx="1773238" cy="2811463"/>
            <a:chOff x="4323" y="293"/>
            <a:chExt cx="1117" cy="1771"/>
          </a:xfrm>
        </p:grpSpPr>
        <p:pic>
          <p:nvPicPr>
            <p:cNvPr id="11268" name="Picture 3" descr="Image:Arrheni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3" y="293"/>
              <a:ext cx="1117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 Box 4"/>
            <p:cNvSpPr txBox="1">
              <a:spLocks noChangeArrowheads="1"/>
            </p:cNvSpPr>
            <p:nvPr/>
          </p:nvSpPr>
          <p:spPr bwMode="auto">
            <a:xfrm>
              <a:off x="4421" y="1870"/>
              <a:ext cx="8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>
                  <a:solidFill>
                    <a:srgbClr val="003399"/>
                  </a:solidFill>
                </a:rPr>
                <a:t>S. A. Arrhenius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0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71488" y="352425"/>
            <a:ext cx="67960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/>
              <a:t>hlubokomořské vývěry (hydrotermal vents) = “černí kuřáci“</a:t>
            </a:r>
          </a:p>
          <a:p>
            <a:pPr>
              <a:spcAft>
                <a:spcPts val="600"/>
              </a:spcAft>
            </a:pPr>
            <a:r>
              <a:rPr lang="cs-CZ" b="0"/>
              <a:t>   </a:t>
            </a:r>
            <a:r>
              <a:rPr lang="cs-CZ" b="0">
                <a:solidFill>
                  <a:srgbClr val="003399"/>
                </a:solidFill>
              </a:rPr>
              <a:t>Günter Wächtershäuser</a:t>
            </a:r>
          </a:p>
          <a:p>
            <a:pPr>
              <a:spcAft>
                <a:spcPts val="600"/>
              </a:spcAft>
            </a:pPr>
            <a:r>
              <a:rPr lang="cs-CZ" b="0"/>
              <a:t>   místo Slunce tepelná energie</a:t>
            </a:r>
          </a:p>
          <a:p>
            <a:pPr>
              <a:spcAft>
                <a:spcPts val="600"/>
              </a:spcAft>
            </a:pPr>
            <a:r>
              <a:rPr lang="cs-CZ" b="0"/>
              <a:t>   chemosyntéza: fixace uhlíku pomocí chemické energie</a:t>
            </a:r>
          </a:p>
          <a:p>
            <a:pPr>
              <a:spcAft>
                <a:spcPts val="600"/>
              </a:spcAft>
            </a:pPr>
            <a:r>
              <a:rPr lang="cs-CZ" b="0"/>
              <a:t>   ochrana před UV zářením a dopady meteoritů</a:t>
            </a:r>
          </a:p>
          <a:p>
            <a:pPr>
              <a:spcAft>
                <a:spcPts val="600"/>
              </a:spcAft>
            </a:pPr>
            <a:r>
              <a:rPr lang="cs-CZ" b="0"/>
              <a:t>   fixace nestabilních molekul při styku s chladnou vodou </a:t>
            </a:r>
            <a:br>
              <a:rPr lang="cs-CZ" b="0"/>
            </a:br>
            <a:r>
              <a:rPr lang="cs-CZ" b="0"/>
              <a:t>    </a:t>
            </a:r>
            <a:r>
              <a:rPr lang="en-US" b="0"/>
              <a:t>   </a:t>
            </a:r>
            <a:r>
              <a:rPr lang="cs-CZ" b="0"/>
              <a:t>v okolí vývěru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 cstate="print"/>
          <a:srcRect l="32224" t="6860" r="30701" b="30794"/>
          <a:stretch>
            <a:fillRect/>
          </a:stretch>
        </p:blipFill>
        <p:spPr bwMode="auto">
          <a:xfrm>
            <a:off x="476250" y="3070225"/>
            <a:ext cx="19573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450" y="3462338"/>
            <a:ext cx="32019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76250" y="6243638"/>
            <a:ext cx="809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0"/>
              <a:t>http://www.amnh.org/nationalcenter/expeditions/blacksmokers/downloads/bsvideo.mov</a:t>
            </a:r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>
            <a:off x="5899150" y="3848100"/>
            <a:ext cx="3011488" cy="1693863"/>
          </a:xfrm>
          <a:prstGeom prst="wedgeRectCallout">
            <a:avLst>
              <a:gd name="adj1" fmla="val -96653"/>
              <a:gd name="adj2" fmla="val 773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1977: termofilní bakterie a archebakterie, třímetroví rournatci (mnohoštětinatci), mlži, hvězdice, svijonožci, přílipky, krabi, kroužkovci, krevety</a:t>
            </a:r>
            <a:endParaRPr lang="cs-CZ" sz="1600" b="0">
              <a:sym typeface="Symbol" pitchFamily="-105" charset="2"/>
            </a:endParaRPr>
          </a:p>
        </p:txBody>
      </p:sp>
      <p:pic>
        <p:nvPicPr>
          <p:cNvPr id="12295" name="Picture 12" descr="Khu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0275" y="781050"/>
            <a:ext cx="16240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7239000" y="2908300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G. Wächtershäuser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76"/>
          <p:cNvSpPr>
            <a:spLocks noChangeArrowheads="1"/>
          </p:cNvSpPr>
          <p:nvPr/>
        </p:nvSpPr>
        <p:spPr bwMode="auto">
          <a:xfrm>
            <a:off x="476250" y="4473575"/>
            <a:ext cx="5305425" cy="2297113"/>
          </a:xfrm>
          <a:prstGeom prst="rect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476250" y="168275"/>
            <a:ext cx="80454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G. Wächtershäuser</a:t>
            </a:r>
            <a:r>
              <a:rPr lang="cs-CZ" b="0"/>
              <a:t>: život na povrchu pyritu = hypotéza Fe-S světa.</a:t>
            </a:r>
            <a:br>
              <a:rPr lang="cs-CZ" b="0"/>
            </a:br>
            <a:r>
              <a:rPr lang="cs-CZ" b="0"/>
              <a:t>  „prebiotická pizza“</a:t>
            </a:r>
            <a:br>
              <a:rPr lang="cs-CZ" b="0"/>
            </a:br>
            <a:r>
              <a:rPr lang="cs-CZ" b="0"/>
              <a:t>  - podobně štěrbiny v jílu</a:t>
            </a:r>
          </a:p>
          <a:p>
            <a:pPr>
              <a:spcAft>
                <a:spcPts val="600"/>
              </a:spcAft>
            </a:pPr>
            <a:r>
              <a:rPr lang="cs-CZ" b="0"/>
              <a:t>na povrchu pyritu shluky molekul [2Fe-2S] nebo [4Fe-4S] </a:t>
            </a:r>
            <a:r>
              <a:rPr lang="cs-CZ" b="0">
                <a:sym typeface="Symbol" pitchFamily="-105" charset="2"/>
              </a:rPr>
              <a:t> možné 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prekurzory ferredoxinů, pyridoxalfosfátu, folátů, a kofaktorů (NAD)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ústřední role acetyl-CoA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chemoautotrofie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pPr>
              <a:spcAft>
                <a:spcPts val="1800"/>
              </a:spcAft>
            </a:pPr>
            <a:r>
              <a:rPr lang="cs-CZ" b="0">
                <a:sym typeface="Symbol" pitchFamily="-105" charset="2"/>
              </a:rPr>
              <a:t>alternativa: katalyzátorem krystalická voda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v tenké vrstvě na povrchu hydrogenovaných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nanokrystalů diamantu  snadný vznik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organizovaných struktur (i pod vodou)</a:t>
            </a:r>
          </a:p>
          <a:p>
            <a:pPr>
              <a:spcAft>
                <a:spcPts val="1200"/>
              </a:spcAft>
            </a:pPr>
            <a:r>
              <a:rPr lang="cs-CZ" b="0">
                <a:solidFill>
                  <a:srgbClr val="F00000"/>
                </a:solidFill>
              </a:rPr>
              <a:t>výhody plochého povrchu:</a:t>
            </a:r>
            <a:r>
              <a:rPr lang="cs-CZ" b="0"/>
              <a:t/>
            </a:r>
            <a:br>
              <a:rPr lang="cs-CZ" b="0"/>
            </a:br>
            <a:r>
              <a:rPr lang="cs-CZ" b="0"/>
              <a:t>  - termodynamika: na povrchu nižší entropie</a:t>
            </a:r>
            <a:br>
              <a:rPr lang="cs-CZ" b="0"/>
            </a:br>
            <a:r>
              <a:rPr lang="cs-CZ" b="0"/>
              <a:t>  - kinetika: vyšší pravděpodobnost srážky </a:t>
            </a:r>
            <a:br>
              <a:rPr lang="cs-CZ" b="0"/>
            </a:br>
            <a:r>
              <a:rPr lang="cs-CZ" b="0"/>
              <a:t>    molekul</a:t>
            </a:r>
            <a:br>
              <a:rPr lang="cs-CZ" b="0"/>
            </a:br>
            <a:r>
              <a:rPr lang="cs-CZ" b="0"/>
              <a:t>  - dodávání iontů do reakcí (ne jíl!)</a:t>
            </a:r>
            <a:br>
              <a:rPr lang="cs-CZ" b="0"/>
            </a:br>
            <a:r>
              <a:rPr lang="cs-CZ" b="0"/>
              <a:t>  - vnik lineárních lipidů</a:t>
            </a:r>
            <a:br>
              <a:rPr lang="cs-CZ" b="0"/>
            </a:br>
            <a:r>
              <a:rPr lang="cs-CZ" b="0"/>
              <a:t>  - snadnější odstraňování molekul vody </a:t>
            </a:r>
          </a:p>
        </p:txBody>
      </p:sp>
      <p:grpSp>
        <p:nvGrpSpPr>
          <p:cNvPr id="13316" name="Group 17"/>
          <p:cNvGrpSpPr>
            <a:grpSpLocks noChangeAspect="1"/>
          </p:cNvGrpSpPr>
          <p:nvPr/>
        </p:nvGrpSpPr>
        <p:grpSpPr bwMode="auto">
          <a:xfrm>
            <a:off x="5821363" y="2538413"/>
            <a:ext cx="3136900" cy="3481387"/>
            <a:chOff x="1588" y="289"/>
            <a:chExt cx="2775" cy="3079"/>
          </a:xfrm>
        </p:grpSpPr>
        <p:grpSp>
          <p:nvGrpSpPr>
            <p:cNvPr id="13317" name="Group 18"/>
            <p:cNvGrpSpPr>
              <a:grpSpLocks noChangeAspect="1"/>
            </p:cNvGrpSpPr>
            <p:nvPr/>
          </p:nvGrpSpPr>
          <p:grpSpPr bwMode="auto">
            <a:xfrm>
              <a:off x="1588" y="289"/>
              <a:ext cx="2775" cy="3079"/>
              <a:chOff x="1588" y="289"/>
              <a:chExt cx="2775" cy="3079"/>
            </a:xfrm>
          </p:grpSpPr>
          <p:pic>
            <p:nvPicPr>
              <p:cNvPr id="13319" name="Picture 19" descr="origi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8" y="289"/>
                <a:ext cx="2775" cy="3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0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033" y="1905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321" y="1545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805" y="1551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712" y="1374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28" y="1362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823" y="1218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709" y="1050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496" y="939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421" y="753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238" y="630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2034" y="633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345" y="1170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555" y="1155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780" y="1158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960" y="1080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131" y="978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137" y="759"/>
                <a:ext cx="82" cy="85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Oval 37"/>
              <p:cNvSpPr>
                <a:spLocks noChangeAspect="1" noChangeArrowheads="1"/>
              </p:cNvSpPr>
              <p:nvPr/>
            </p:nvSpPr>
            <p:spPr bwMode="auto">
              <a:xfrm>
                <a:off x="1923" y="1899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Oval 38"/>
              <p:cNvSpPr>
                <a:spLocks noChangeAspect="1" noChangeArrowheads="1"/>
              </p:cNvSpPr>
              <p:nvPr/>
            </p:nvSpPr>
            <p:spPr bwMode="auto">
              <a:xfrm>
                <a:off x="1914" y="1698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Oval 39"/>
              <p:cNvSpPr>
                <a:spLocks noChangeAspect="1" noChangeArrowheads="1"/>
              </p:cNvSpPr>
              <p:nvPr/>
            </p:nvSpPr>
            <p:spPr bwMode="auto">
              <a:xfrm>
                <a:off x="1821" y="1578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Oval 40"/>
              <p:cNvSpPr>
                <a:spLocks noChangeAspect="1" noChangeArrowheads="1"/>
              </p:cNvSpPr>
              <p:nvPr/>
            </p:nvSpPr>
            <p:spPr bwMode="auto">
              <a:xfrm>
                <a:off x="1836" y="1800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Oval 41"/>
              <p:cNvSpPr>
                <a:spLocks noChangeAspect="1" noChangeArrowheads="1"/>
              </p:cNvSpPr>
              <p:nvPr/>
            </p:nvSpPr>
            <p:spPr bwMode="auto">
              <a:xfrm>
                <a:off x="1890" y="1440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Oval 42"/>
              <p:cNvSpPr>
                <a:spLocks noChangeAspect="1" noChangeArrowheads="1"/>
              </p:cNvSpPr>
              <p:nvPr/>
            </p:nvSpPr>
            <p:spPr bwMode="auto">
              <a:xfrm>
                <a:off x="1986" y="1359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Oval 43"/>
              <p:cNvSpPr>
                <a:spLocks noChangeAspect="1" noChangeArrowheads="1"/>
              </p:cNvSpPr>
              <p:nvPr/>
            </p:nvSpPr>
            <p:spPr bwMode="auto">
              <a:xfrm>
                <a:off x="1983" y="1200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Oval 44"/>
              <p:cNvSpPr>
                <a:spLocks noChangeAspect="1" noChangeArrowheads="1"/>
              </p:cNvSpPr>
              <p:nvPr/>
            </p:nvSpPr>
            <p:spPr bwMode="auto">
              <a:xfrm>
                <a:off x="2067" y="1095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Oval 45"/>
              <p:cNvSpPr>
                <a:spLocks noChangeAspect="1" noChangeArrowheads="1"/>
              </p:cNvSpPr>
              <p:nvPr/>
            </p:nvSpPr>
            <p:spPr bwMode="auto">
              <a:xfrm>
                <a:off x="2196" y="1575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Oval 46"/>
              <p:cNvSpPr>
                <a:spLocks noChangeAspect="1" noChangeArrowheads="1"/>
              </p:cNvSpPr>
              <p:nvPr/>
            </p:nvSpPr>
            <p:spPr bwMode="auto">
              <a:xfrm>
                <a:off x="2292" y="1650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Oval 47"/>
              <p:cNvSpPr>
                <a:spLocks noChangeAspect="1" noChangeArrowheads="1"/>
              </p:cNvSpPr>
              <p:nvPr/>
            </p:nvSpPr>
            <p:spPr bwMode="auto">
              <a:xfrm>
                <a:off x="2442" y="1434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Oval 48"/>
              <p:cNvSpPr>
                <a:spLocks noChangeAspect="1" noChangeArrowheads="1"/>
              </p:cNvSpPr>
              <p:nvPr/>
            </p:nvSpPr>
            <p:spPr bwMode="auto">
              <a:xfrm>
                <a:off x="2271" y="1764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Oval 49"/>
              <p:cNvSpPr>
                <a:spLocks noChangeAspect="1" noChangeArrowheads="1"/>
              </p:cNvSpPr>
              <p:nvPr/>
            </p:nvSpPr>
            <p:spPr bwMode="auto">
              <a:xfrm>
                <a:off x="2529" y="1515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Oval 50"/>
              <p:cNvSpPr>
                <a:spLocks noChangeAspect="1" noChangeArrowheads="1"/>
              </p:cNvSpPr>
              <p:nvPr/>
            </p:nvSpPr>
            <p:spPr bwMode="auto">
              <a:xfrm>
                <a:off x="2493" y="1626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Oval 51"/>
              <p:cNvSpPr>
                <a:spLocks noChangeAspect="1" noChangeArrowheads="1"/>
              </p:cNvSpPr>
              <p:nvPr/>
            </p:nvSpPr>
            <p:spPr bwMode="auto">
              <a:xfrm>
                <a:off x="2586" y="1674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Oval 52"/>
              <p:cNvSpPr>
                <a:spLocks noChangeAspect="1" noChangeArrowheads="1"/>
              </p:cNvSpPr>
              <p:nvPr/>
            </p:nvSpPr>
            <p:spPr bwMode="auto">
              <a:xfrm>
                <a:off x="2346" y="1863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Oval 53"/>
              <p:cNvSpPr>
                <a:spLocks noChangeAspect="1" noChangeArrowheads="1"/>
              </p:cNvSpPr>
              <p:nvPr/>
            </p:nvSpPr>
            <p:spPr bwMode="auto">
              <a:xfrm>
                <a:off x="2340" y="2088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Oval 54"/>
              <p:cNvSpPr>
                <a:spLocks noChangeAspect="1" noChangeArrowheads="1"/>
              </p:cNvSpPr>
              <p:nvPr/>
            </p:nvSpPr>
            <p:spPr bwMode="auto">
              <a:xfrm>
                <a:off x="2460" y="2007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Oval 55"/>
              <p:cNvSpPr>
                <a:spLocks noChangeAspect="1" noChangeArrowheads="1"/>
              </p:cNvSpPr>
              <p:nvPr/>
            </p:nvSpPr>
            <p:spPr bwMode="auto">
              <a:xfrm>
                <a:off x="2598" y="2058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Oval 56"/>
              <p:cNvSpPr>
                <a:spLocks noChangeAspect="1" noChangeArrowheads="1"/>
              </p:cNvSpPr>
              <p:nvPr/>
            </p:nvSpPr>
            <p:spPr bwMode="auto">
              <a:xfrm>
                <a:off x="2289" y="1974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Oval 57"/>
              <p:cNvSpPr>
                <a:spLocks noChangeAspect="1" noChangeArrowheads="1"/>
              </p:cNvSpPr>
              <p:nvPr/>
            </p:nvSpPr>
            <p:spPr bwMode="auto">
              <a:xfrm>
                <a:off x="2550" y="1905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Oval 58"/>
              <p:cNvSpPr>
                <a:spLocks noChangeAspect="1" noChangeArrowheads="1"/>
              </p:cNvSpPr>
              <p:nvPr/>
            </p:nvSpPr>
            <p:spPr bwMode="auto">
              <a:xfrm>
                <a:off x="2583" y="1788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Oval 59"/>
              <p:cNvSpPr>
                <a:spLocks noChangeAspect="1" noChangeArrowheads="1"/>
              </p:cNvSpPr>
              <p:nvPr/>
            </p:nvSpPr>
            <p:spPr bwMode="auto">
              <a:xfrm>
                <a:off x="2751" y="2661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Oval 60"/>
              <p:cNvSpPr>
                <a:spLocks noChangeAspect="1" noChangeArrowheads="1"/>
              </p:cNvSpPr>
              <p:nvPr/>
            </p:nvSpPr>
            <p:spPr bwMode="auto">
              <a:xfrm>
                <a:off x="2874" y="2511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Oval 61"/>
              <p:cNvSpPr>
                <a:spLocks noChangeAspect="1" noChangeArrowheads="1"/>
              </p:cNvSpPr>
              <p:nvPr/>
            </p:nvSpPr>
            <p:spPr bwMode="auto">
              <a:xfrm>
                <a:off x="2448" y="2403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Oval 62"/>
              <p:cNvSpPr>
                <a:spLocks noChangeAspect="1" noChangeArrowheads="1"/>
              </p:cNvSpPr>
              <p:nvPr/>
            </p:nvSpPr>
            <p:spPr bwMode="auto">
              <a:xfrm>
                <a:off x="2454" y="2277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Oval 63"/>
              <p:cNvSpPr>
                <a:spLocks noChangeAspect="1" noChangeArrowheads="1"/>
              </p:cNvSpPr>
              <p:nvPr/>
            </p:nvSpPr>
            <p:spPr bwMode="auto">
              <a:xfrm>
                <a:off x="2361" y="2202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Oval 64"/>
              <p:cNvSpPr>
                <a:spLocks noChangeAspect="1" noChangeArrowheads="1"/>
              </p:cNvSpPr>
              <p:nvPr/>
            </p:nvSpPr>
            <p:spPr bwMode="auto">
              <a:xfrm>
                <a:off x="2712" y="2352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Oval 65"/>
              <p:cNvSpPr>
                <a:spLocks noChangeAspect="1" noChangeArrowheads="1"/>
              </p:cNvSpPr>
              <p:nvPr/>
            </p:nvSpPr>
            <p:spPr bwMode="auto">
              <a:xfrm>
                <a:off x="2613" y="2277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Oval 66"/>
              <p:cNvSpPr>
                <a:spLocks noChangeAspect="1" noChangeArrowheads="1"/>
              </p:cNvSpPr>
              <p:nvPr/>
            </p:nvSpPr>
            <p:spPr bwMode="auto">
              <a:xfrm>
                <a:off x="2631" y="2172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Oval 67"/>
              <p:cNvSpPr>
                <a:spLocks noChangeAspect="1" noChangeArrowheads="1"/>
              </p:cNvSpPr>
              <p:nvPr/>
            </p:nvSpPr>
            <p:spPr bwMode="auto">
              <a:xfrm>
                <a:off x="2925" y="2667"/>
                <a:ext cx="87" cy="8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Oval 68"/>
              <p:cNvSpPr>
                <a:spLocks noChangeAspect="1" noChangeArrowheads="1"/>
              </p:cNvSpPr>
              <p:nvPr/>
            </p:nvSpPr>
            <p:spPr bwMode="auto">
              <a:xfrm>
                <a:off x="1899" y="2028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Oval 69"/>
              <p:cNvSpPr>
                <a:spLocks noChangeAspect="1" noChangeArrowheads="1"/>
              </p:cNvSpPr>
              <p:nvPr/>
            </p:nvSpPr>
            <p:spPr bwMode="auto">
              <a:xfrm>
                <a:off x="2451" y="2526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Oval 70"/>
              <p:cNvSpPr>
                <a:spLocks noChangeAspect="1" noChangeArrowheads="1"/>
              </p:cNvSpPr>
              <p:nvPr/>
            </p:nvSpPr>
            <p:spPr bwMode="auto">
              <a:xfrm>
                <a:off x="2721" y="2469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1" name="Oval 71"/>
              <p:cNvSpPr>
                <a:spLocks noChangeAspect="1" noChangeArrowheads="1"/>
              </p:cNvSpPr>
              <p:nvPr/>
            </p:nvSpPr>
            <p:spPr bwMode="auto">
              <a:xfrm>
                <a:off x="2889" y="2613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2" name="Oval 72"/>
              <p:cNvSpPr>
                <a:spLocks noChangeAspect="1" noChangeArrowheads="1"/>
              </p:cNvSpPr>
              <p:nvPr/>
            </p:nvSpPr>
            <p:spPr bwMode="auto">
              <a:xfrm>
                <a:off x="2769" y="2766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Oval 73"/>
              <p:cNvSpPr>
                <a:spLocks noChangeAspect="1" noChangeArrowheads="1"/>
              </p:cNvSpPr>
              <p:nvPr/>
            </p:nvSpPr>
            <p:spPr bwMode="auto">
              <a:xfrm>
                <a:off x="1785" y="2394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Oval 74"/>
              <p:cNvSpPr>
                <a:spLocks noChangeAspect="1" noChangeArrowheads="1"/>
              </p:cNvSpPr>
              <p:nvPr/>
            </p:nvSpPr>
            <p:spPr bwMode="auto">
              <a:xfrm>
                <a:off x="3351" y="2502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Oval 75"/>
              <p:cNvSpPr>
                <a:spLocks noChangeAspect="1" noChangeArrowheads="1"/>
              </p:cNvSpPr>
              <p:nvPr/>
            </p:nvSpPr>
            <p:spPr bwMode="auto">
              <a:xfrm>
                <a:off x="2958" y="2862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Oval 76"/>
              <p:cNvSpPr>
                <a:spLocks noChangeAspect="1" noChangeArrowheads="1"/>
              </p:cNvSpPr>
              <p:nvPr/>
            </p:nvSpPr>
            <p:spPr bwMode="auto">
              <a:xfrm>
                <a:off x="2547" y="2934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Oval 77"/>
              <p:cNvSpPr>
                <a:spLocks noChangeAspect="1" noChangeArrowheads="1"/>
              </p:cNvSpPr>
              <p:nvPr/>
            </p:nvSpPr>
            <p:spPr bwMode="auto">
              <a:xfrm>
                <a:off x="2943" y="2769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Oval 78"/>
              <p:cNvSpPr>
                <a:spLocks noChangeAspect="1" noChangeArrowheads="1"/>
              </p:cNvSpPr>
              <p:nvPr/>
            </p:nvSpPr>
            <p:spPr bwMode="auto">
              <a:xfrm>
                <a:off x="2640" y="2859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9" name="Oval 79"/>
              <p:cNvSpPr>
                <a:spLocks noChangeAspect="1" noChangeArrowheads="1"/>
              </p:cNvSpPr>
              <p:nvPr/>
            </p:nvSpPr>
            <p:spPr bwMode="auto">
              <a:xfrm>
                <a:off x="3159" y="2949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Oval 80"/>
              <p:cNvSpPr>
                <a:spLocks noChangeAspect="1" noChangeArrowheads="1"/>
              </p:cNvSpPr>
              <p:nvPr/>
            </p:nvSpPr>
            <p:spPr bwMode="auto">
              <a:xfrm>
                <a:off x="3570" y="2877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1" name="Oval 81"/>
              <p:cNvSpPr>
                <a:spLocks noChangeAspect="1" noChangeArrowheads="1"/>
              </p:cNvSpPr>
              <p:nvPr/>
            </p:nvSpPr>
            <p:spPr bwMode="auto">
              <a:xfrm>
                <a:off x="3591" y="2889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2" name="Oval 82"/>
              <p:cNvSpPr>
                <a:spLocks noChangeAspect="1" noChangeArrowheads="1"/>
              </p:cNvSpPr>
              <p:nvPr/>
            </p:nvSpPr>
            <p:spPr bwMode="auto">
              <a:xfrm>
                <a:off x="3474" y="2808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3" name="Oval 83"/>
              <p:cNvSpPr>
                <a:spLocks noChangeAspect="1" noChangeArrowheads="1"/>
              </p:cNvSpPr>
              <p:nvPr/>
            </p:nvSpPr>
            <p:spPr bwMode="auto">
              <a:xfrm>
                <a:off x="3342" y="2820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Oval 84"/>
              <p:cNvSpPr>
                <a:spLocks noChangeAspect="1" noChangeArrowheads="1"/>
              </p:cNvSpPr>
              <p:nvPr/>
            </p:nvSpPr>
            <p:spPr bwMode="auto">
              <a:xfrm>
                <a:off x="4065" y="2526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Oval 85"/>
              <p:cNvSpPr>
                <a:spLocks noChangeAspect="1" noChangeArrowheads="1"/>
              </p:cNvSpPr>
              <p:nvPr/>
            </p:nvSpPr>
            <p:spPr bwMode="auto">
              <a:xfrm>
                <a:off x="3624" y="2535"/>
                <a:ext cx="66" cy="66"/>
              </a:xfrm>
              <a:prstGeom prst="ellipse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Oval 86"/>
              <p:cNvSpPr>
                <a:spLocks noChangeAspect="1" noChangeArrowheads="1"/>
              </p:cNvSpPr>
              <p:nvPr/>
            </p:nvSpPr>
            <p:spPr bwMode="auto">
              <a:xfrm>
                <a:off x="2862" y="2937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Oval 87"/>
              <p:cNvSpPr>
                <a:spLocks noChangeAspect="1" noChangeArrowheads="1"/>
              </p:cNvSpPr>
              <p:nvPr/>
            </p:nvSpPr>
            <p:spPr bwMode="auto">
              <a:xfrm>
                <a:off x="3477" y="2952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8" name="Oval 88"/>
              <p:cNvSpPr>
                <a:spLocks noChangeAspect="1" noChangeArrowheads="1"/>
              </p:cNvSpPr>
              <p:nvPr/>
            </p:nvSpPr>
            <p:spPr bwMode="auto">
              <a:xfrm>
                <a:off x="3255" y="2877"/>
                <a:ext cx="66" cy="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3159" y="2181"/>
                <a:ext cx="129" cy="117"/>
              </a:xfrm>
              <a:prstGeom prst="triangle">
                <a:avLst>
                  <a:gd name="adj" fmla="val 50000"/>
                </a:avLst>
              </a:prstGeom>
              <a:solidFill>
                <a:srgbClr val="E8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8" name="Oval 90"/>
            <p:cNvSpPr>
              <a:spLocks noChangeAspect="1" noChangeArrowheads="1"/>
            </p:cNvSpPr>
            <p:nvPr/>
          </p:nvSpPr>
          <p:spPr bwMode="auto">
            <a:xfrm>
              <a:off x="2361" y="2784"/>
              <a:ext cx="1473" cy="57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3" cstate="print"/>
          <a:srcRect t="15730"/>
          <a:stretch>
            <a:fillRect/>
          </a:stretch>
        </p:blipFill>
        <p:spPr bwMode="auto">
          <a:xfrm>
            <a:off x="5418138" y="830263"/>
            <a:ext cx="34782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9"/>
          <p:cNvSpPr txBox="1">
            <a:spLocks noChangeArrowheads="1"/>
          </p:cNvSpPr>
          <p:nvPr/>
        </p:nvSpPr>
        <p:spPr bwMode="auto">
          <a:xfrm>
            <a:off x="3227388" y="265113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Vznik replikátorů</a:t>
            </a:r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476250" y="927100"/>
            <a:ext cx="540702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/>
              <a:t>proteiny</a:t>
            </a:r>
          </a:p>
          <a:p>
            <a:pPr>
              <a:spcAft>
                <a:spcPts val="600"/>
              </a:spcAft>
            </a:pPr>
            <a:r>
              <a:rPr lang="cs-CZ" b="0"/>
              <a:t>DNA</a:t>
            </a:r>
          </a:p>
          <a:p>
            <a:pPr>
              <a:spcAft>
                <a:spcPts val="600"/>
              </a:spcAft>
            </a:pPr>
            <a:r>
              <a:rPr lang="cs-CZ" b="0"/>
              <a:t>RNA</a:t>
            </a:r>
          </a:p>
          <a:p>
            <a:pPr>
              <a:spcAft>
                <a:spcPts val="600"/>
              </a:spcAft>
            </a:pPr>
            <a:r>
              <a:rPr lang="cs-CZ" b="0"/>
              <a:t>jiná látka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Carl Woese, Francis Crick, Leslie Orgel </a:t>
            </a:r>
            <a:br>
              <a:rPr lang="cs-CZ" b="0">
                <a:solidFill>
                  <a:srgbClr val="003399"/>
                </a:solidFill>
              </a:rPr>
            </a:br>
            <a:r>
              <a:rPr lang="cs-CZ" b="0">
                <a:solidFill>
                  <a:srgbClr val="003399"/>
                </a:solidFill>
              </a:rPr>
              <a:t>  (1967</a:t>
            </a:r>
            <a:r>
              <a:rPr lang="cs-CZ" b="0"/>
              <a:t>): dvojí role RNA: dědičnost + enzym</a:t>
            </a:r>
            <a:br>
              <a:rPr lang="cs-CZ" b="0"/>
            </a:br>
            <a:r>
              <a:rPr lang="cs-CZ" b="0"/>
              <a:t>  = </a:t>
            </a:r>
            <a:r>
              <a:rPr lang="cs-CZ" b="0">
                <a:solidFill>
                  <a:srgbClr val="F00000"/>
                </a:solidFill>
              </a:rPr>
              <a:t>ribozym</a:t>
            </a:r>
          </a:p>
          <a:p>
            <a:pPr>
              <a:spcAft>
                <a:spcPts val="600"/>
              </a:spcAft>
            </a:pPr>
            <a:r>
              <a:rPr lang="cs-CZ" b="0"/>
              <a:t> </a:t>
            </a:r>
          </a:p>
          <a:p>
            <a:pPr>
              <a:spcAft>
                <a:spcPts val="600"/>
              </a:spcAft>
            </a:pPr>
            <a:r>
              <a:rPr lang="cs-CZ" b="0"/>
              <a:t>mnoho funkcí vzniklo velmi dávno</a:t>
            </a:r>
            <a:br>
              <a:rPr lang="cs-CZ" b="0"/>
            </a:br>
            <a:r>
              <a:rPr lang="cs-CZ" b="0"/>
              <a:t>  RNA jako „molekulární fosilie“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NAD</a:t>
            </a:r>
            <a:r>
              <a:rPr lang="cs-CZ" b="0" baseline="30000"/>
              <a:t>+</a:t>
            </a:r>
            <a:r>
              <a:rPr lang="cs-CZ" b="0"/>
              <a:t>, FAD = deriváty ribonukleotidu</a:t>
            </a:r>
          </a:p>
          <a:p>
            <a:pPr>
              <a:spcAft>
                <a:spcPts val="600"/>
              </a:spcAft>
            </a:pPr>
            <a:r>
              <a:rPr lang="cs-CZ" b="0"/>
              <a:t>deoxyribonukleotidy vznikají z ribonukleotidů</a:t>
            </a:r>
          </a:p>
          <a:p>
            <a:pPr>
              <a:spcAft>
                <a:spcPts val="600"/>
              </a:spcAft>
            </a:pPr>
            <a:r>
              <a:rPr lang="cs-CZ" b="0"/>
              <a:t>ATP </a:t>
            </a:r>
            <a:r>
              <a:rPr lang="cs-CZ" b="0">
                <a:sym typeface="Symbol" pitchFamily="-105" charset="2"/>
              </a:rPr>
              <a:t></a:t>
            </a:r>
            <a:r>
              <a:rPr lang="cs-CZ" b="0"/>
              <a:t> ribonukleotid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54638" y="3309938"/>
            <a:ext cx="3590925" cy="3409950"/>
            <a:chOff x="3200" y="2119"/>
            <a:chExt cx="2262" cy="2148"/>
          </a:xfrm>
        </p:grpSpPr>
        <p:pic>
          <p:nvPicPr>
            <p:cNvPr id="14342" name="Picture 22" descr="dizi-span"/>
            <p:cNvPicPr>
              <a:picLocks noChangeAspect="1" noChangeArrowheads="1"/>
            </p:cNvPicPr>
            <p:nvPr/>
          </p:nvPicPr>
          <p:blipFill>
            <a:blip r:embed="rId4" cstate="print"/>
            <a:srcRect r="6673"/>
            <a:stretch>
              <a:fillRect/>
            </a:stretch>
          </p:blipFill>
          <p:spPr bwMode="auto">
            <a:xfrm>
              <a:off x="3726" y="2119"/>
              <a:ext cx="1736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 Box 23"/>
            <p:cNvSpPr txBox="1">
              <a:spLocks noChangeArrowheads="1"/>
            </p:cNvSpPr>
            <p:nvPr/>
          </p:nvSpPr>
          <p:spPr bwMode="auto">
            <a:xfrm>
              <a:off x="3200" y="2873"/>
              <a:ext cx="4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>
                  <a:solidFill>
                    <a:srgbClr val="003399"/>
                  </a:solidFill>
                </a:rPr>
                <a:t>F. Crick</a:t>
              </a:r>
            </a:p>
          </p:txBody>
        </p:sp>
        <p:pic>
          <p:nvPicPr>
            <p:cNvPr id="14344" name="Picture 25" descr="WoeseCarl"/>
            <p:cNvPicPr>
              <a:picLocks noChangeAspect="1" noChangeArrowheads="1"/>
            </p:cNvPicPr>
            <p:nvPr/>
          </p:nvPicPr>
          <p:blipFill>
            <a:blip r:embed="rId5" cstate="print"/>
            <a:srcRect l="8334" r="51488" b="28595"/>
            <a:stretch>
              <a:fillRect/>
            </a:stretch>
          </p:blipFill>
          <p:spPr bwMode="auto">
            <a:xfrm>
              <a:off x="3750" y="3073"/>
              <a:ext cx="746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7" descr="orgel1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0" y="3063"/>
              <a:ext cx="774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28"/>
            <p:cNvSpPr txBox="1">
              <a:spLocks noChangeArrowheads="1"/>
            </p:cNvSpPr>
            <p:nvPr/>
          </p:nvSpPr>
          <p:spPr bwMode="auto">
            <a:xfrm>
              <a:off x="3818" y="4073"/>
              <a:ext cx="6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>
                  <a:solidFill>
                    <a:srgbClr val="003399"/>
                  </a:solidFill>
                </a:rPr>
                <a:t>C. Woese</a:t>
              </a:r>
            </a:p>
          </p:txBody>
        </p:sp>
        <p:sp>
          <p:nvSpPr>
            <p:cNvPr id="14347" name="Text Box 29"/>
            <p:cNvSpPr txBox="1">
              <a:spLocks noChangeArrowheads="1"/>
            </p:cNvSpPr>
            <p:nvPr/>
          </p:nvSpPr>
          <p:spPr bwMode="auto">
            <a:xfrm>
              <a:off x="4779" y="4073"/>
              <a:ext cx="5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>
                  <a:solidFill>
                    <a:srgbClr val="003399"/>
                  </a:solidFill>
                </a:rPr>
                <a:t>L. Orgel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79413" y="395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76250" y="296863"/>
            <a:ext cx="8491538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0">
                <a:solidFill>
                  <a:srgbClr val="003399"/>
                </a:solidFill>
              </a:rPr>
              <a:t>Kruger et al.</a:t>
            </a:r>
            <a:r>
              <a:rPr lang="cs-CZ" sz="1800" b="0"/>
              <a:t> (1982): samosetřih intronu v pre-RNA stejnobrvého nálevníka </a:t>
            </a:r>
            <a:br>
              <a:rPr lang="cs-CZ" sz="1800" b="0"/>
            </a:br>
            <a:r>
              <a:rPr lang="cs-CZ" sz="1800" b="0"/>
              <a:t>  vejcovky (</a:t>
            </a:r>
            <a:r>
              <a:rPr lang="cs-CZ" sz="1800" b="0" i="1"/>
              <a:t>Tetrahymena</a:t>
            </a:r>
            <a:r>
              <a:rPr lang="cs-CZ" sz="1800" b="0"/>
              <a:t>)</a:t>
            </a:r>
          </a:p>
          <a:p>
            <a:pPr>
              <a:spcAft>
                <a:spcPts val="600"/>
              </a:spcAft>
            </a:pPr>
            <a:r>
              <a:rPr lang="cs-CZ" sz="1800" b="0">
                <a:solidFill>
                  <a:srgbClr val="003399"/>
                </a:solidFill>
              </a:rPr>
              <a:t>Zaug a Cech</a:t>
            </a:r>
            <a:r>
              <a:rPr lang="cs-CZ" sz="1800" b="0"/>
              <a:t> (1986): IVS (intervening sequence) </a:t>
            </a:r>
            <a:r>
              <a:rPr lang="cs-CZ" sz="1800" b="0">
                <a:sym typeface="Symbol" pitchFamily="-105" charset="2"/>
              </a:rPr>
              <a:t> ribozym</a:t>
            </a:r>
          </a:p>
          <a:p>
            <a:pPr>
              <a:spcAft>
                <a:spcPts val="600"/>
              </a:spcAft>
            </a:pPr>
            <a:r>
              <a:rPr lang="cs-CZ" sz="1800" b="0">
                <a:solidFill>
                  <a:srgbClr val="003399"/>
                </a:solidFill>
                <a:sym typeface="Symbol" pitchFamily="-105" charset="2"/>
              </a:rPr>
              <a:t>Doudna a Szostak</a:t>
            </a:r>
            <a:r>
              <a:rPr lang="cs-CZ" sz="1800" b="0">
                <a:sym typeface="Symbol" pitchFamily="-105" charset="2"/>
              </a:rPr>
              <a:t> (1989): modifikace IVS  katalýza syntézy komplementárního</a:t>
            </a:r>
            <a:br>
              <a:rPr lang="cs-CZ" sz="1800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řetězce podle vnějšího templátu – max. 40 nukleotidů, pouze 1% kompletních</a:t>
            </a:r>
          </a:p>
          <a:p>
            <a:pPr>
              <a:spcAft>
                <a:spcPts val="600"/>
              </a:spcAft>
            </a:pPr>
            <a:r>
              <a:rPr lang="cs-CZ" sz="1800" b="0">
                <a:solidFill>
                  <a:srgbClr val="003399"/>
                </a:solidFill>
                <a:sym typeface="Symbol" pitchFamily="-105" charset="2"/>
              </a:rPr>
              <a:t>Doudna</a:t>
            </a:r>
            <a:r>
              <a:rPr lang="cs-CZ" sz="1800" b="0">
                <a:sym typeface="Symbol" pitchFamily="-105" charset="2"/>
              </a:rPr>
              <a:t> (1991): ribozym o 3 podjednotkách ze sekvence </a:t>
            </a:r>
            <a:r>
              <a:rPr lang="cs-CZ" sz="1800" b="0" i="1">
                <a:sym typeface="Symbol" pitchFamily="-105" charset="2"/>
              </a:rPr>
              <a:t>sunY</a:t>
            </a:r>
            <a:r>
              <a:rPr lang="cs-CZ" sz="1800" b="0">
                <a:sym typeface="Symbol" pitchFamily="-105" charset="2"/>
              </a:rPr>
              <a:t> bakteriofága T4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483100" y="2736850"/>
            <a:ext cx="2501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/>
              <a:t>Tetrahymena thermophila</a:t>
            </a:r>
          </a:p>
        </p:txBody>
      </p:sp>
      <p:pic>
        <p:nvPicPr>
          <p:cNvPr id="15365" name="Picture 13" descr="File:Tetrahymena thermophil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863" y="2390775"/>
            <a:ext cx="169386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25475" y="2498725"/>
            <a:ext cx="4213225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F00000"/>
                </a:solidFill>
              </a:rPr>
              <a:t>Známé přirozené ribozymy:</a:t>
            </a:r>
          </a:p>
          <a:p>
            <a:endParaRPr lang="cs-CZ" sz="1800" b="0">
              <a:solidFill>
                <a:srgbClr val="F00000"/>
              </a:solidFill>
            </a:endParaRPr>
          </a:p>
          <a:p>
            <a:r>
              <a:rPr lang="cs-CZ" sz="1800" b="0"/>
              <a:t> peptidyl transferáza 23S rRNA</a:t>
            </a:r>
          </a:p>
          <a:p>
            <a:r>
              <a:rPr lang="cs-CZ" sz="1800" b="0"/>
              <a:t> RNáza P</a:t>
            </a:r>
          </a:p>
          <a:p>
            <a:r>
              <a:rPr lang="cs-CZ" sz="1800" b="0"/>
              <a:t> introny skupiny I a II</a:t>
            </a:r>
          </a:p>
          <a:p>
            <a:r>
              <a:rPr lang="cs-CZ" sz="1800" b="0"/>
              <a:t> GIR branching ribozyme</a:t>
            </a:r>
          </a:p>
          <a:p>
            <a:r>
              <a:rPr lang="cs-CZ" sz="1800" b="0"/>
              <a:t> leadzyme</a:t>
            </a:r>
          </a:p>
          <a:p>
            <a:r>
              <a:rPr lang="cs-CZ" sz="1800" b="0"/>
              <a:t> vlásenkový ribozym (hairpin ribozyme)</a:t>
            </a:r>
          </a:p>
          <a:p>
            <a:r>
              <a:rPr lang="cs-CZ" sz="1800" b="0"/>
              <a:t> hammerhead ribozyme</a:t>
            </a:r>
          </a:p>
          <a:p>
            <a:r>
              <a:rPr lang="cs-CZ" sz="1800" b="0"/>
              <a:t> HDV ribozym</a:t>
            </a:r>
          </a:p>
          <a:p>
            <a:r>
              <a:rPr lang="cs-CZ" sz="1800" b="0"/>
              <a:t> savčí CPEB3 ribozym</a:t>
            </a:r>
          </a:p>
          <a:p>
            <a:r>
              <a:rPr lang="cs-CZ" sz="1800" b="0"/>
              <a:t> VS r</a:t>
            </a:r>
            <a:r>
              <a:rPr lang="en-US" sz="1800" b="0"/>
              <a:t>i</a:t>
            </a:r>
            <a:r>
              <a:rPr lang="cs-CZ" sz="1800" b="0"/>
              <a:t>bozym</a:t>
            </a:r>
          </a:p>
          <a:p>
            <a:r>
              <a:rPr lang="cs-CZ" sz="1800" b="0"/>
              <a:t> </a:t>
            </a:r>
            <a:r>
              <a:rPr lang="cs-CZ" sz="1800" b="0" i="1"/>
              <a:t>glmS</a:t>
            </a:r>
            <a:r>
              <a:rPr lang="cs-CZ" sz="1800" b="0"/>
              <a:t> ribozym</a:t>
            </a:r>
          </a:p>
          <a:p>
            <a:r>
              <a:rPr lang="cs-CZ" sz="1800" b="0"/>
              <a:t> CoTC ribozym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56175" y="3527425"/>
            <a:ext cx="3703638" cy="2938463"/>
            <a:chOff x="3122" y="2222"/>
            <a:chExt cx="2333" cy="1851"/>
          </a:xfrm>
        </p:grpSpPr>
        <p:pic>
          <p:nvPicPr>
            <p:cNvPr id="15368" name="Picture 17" descr="File:Full length hammerhead ribozyme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2" y="2222"/>
              <a:ext cx="1113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18"/>
            <p:cNvSpPr txBox="1">
              <a:spLocks noChangeArrowheads="1"/>
            </p:cNvSpPr>
            <p:nvPr/>
          </p:nvSpPr>
          <p:spPr bwMode="auto">
            <a:xfrm>
              <a:off x="4017" y="3713"/>
              <a:ext cx="14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b="0"/>
                <a:t>hammerhead ribozyme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476250" y="358775"/>
            <a:ext cx="57292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>
                <a:solidFill>
                  <a:srgbClr val="F00000"/>
                </a:solidFill>
              </a:rPr>
              <a:t>Vlastnosti RNA:</a:t>
            </a:r>
          </a:p>
          <a:p>
            <a:pPr>
              <a:spcAft>
                <a:spcPts val="1200"/>
              </a:spcAft>
            </a:pPr>
            <a:r>
              <a:rPr lang="cs-CZ" b="0"/>
              <a:t>jednodušší než DNA</a:t>
            </a:r>
          </a:p>
          <a:p>
            <a:pPr>
              <a:spcAft>
                <a:spcPts val="1200"/>
              </a:spcAft>
            </a:pPr>
            <a:r>
              <a:rPr lang="cs-CZ" b="0"/>
              <a:t>absence složitých opravných mechanismů</a:t>
            </a:r>
          </a:p>
          <a:p>
            <a:pPr>
              <a:spcAft>
                <a:spcPts val="1200"/>
              </a:spcAft>
            </a:pPr>
            <a:r>
              <a:rPr lang="cs-CZ" b="0"/>
              <a:t>schopnost vytvářet rozmanité 3D konformace</a:t>
            </a:r>
          </a:p>
          <a:p>
            <a:pPr>
              <a:spcAft>
                <a:spcPts val="1200"/>
              </a:spcAft>
            </a:pPr>
            <a:r>
              <a:rPr lang="cs-CZ" b="0"/>
              <a:t>reaktivnější než DNA (OH-skupina na 2´ uhlíku)</a:t>
            </a:r>
          </a:p>
        </p:txBody>
      </p:sp>
      <p:pic>
        <p:nvPicPr>
          <p:cNvPr id="16387" name="Picture 11" descr="File:Full length hammerhead ribozym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268288"/>
            <a:ext cx="115411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1413" y="406400"/>
            <a:ext cx="13033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476250" y="2901950"/>
            <a:ext cx="69548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F00000"/>
                </a:solidFill>
              </a:rPr>
              <a:t>Alternativy nukleových kyselin:</a:t>
            </a:r>
          </a:p>
          <a:p>
            <a:endParaRPr lang="cs-CZ" b="0">
              <a:solidFill>
                <a:srgbClr val="F00000"/>
              </a:solidFill>
            </a:endParaRPr>
          </a:p>
          <a:p>
            <a:r>
              <a:rPr lang="cs-CZ" b="0">
                <a:solidFill>
                  <a:srgbClr val="003399"/>
                </a:solidFill>
              </a:rPr>
              <a:t>Alexander Graham Cairns-Smith</a:t>
            </a:r>
            <a:r>
              <a:rPr lang="cs-CZ" b="0"/>
              <a:t>: krystalický jíl jako </a:t>
            </a:r>
            <a:r>
              <a:rPr lang="cs-CZ" b="0" i="1"/>
              <a:t>urgen</a:t>
            </a:r>
            <a:r>
              <a:rPr lang="cs-CZ" b="0"/>
              <a:t> </a:t>
            </a:r>
            <a:br>
              <a:rPr lang="cs-CZ" b="0"/>
            </a:br>
            <a:r>
              <a:rPr lang="cs-CZ" b="0"/>
              <a:t>  – původně anorganická replikace</a:t>
            </a:r>
            <a:br>
              <a:rPr lang="cs-CZ" b="0"/>
            </a:br>
            <a:endParaRPr lang="cs-CZ" b="0"/>
          </a:p>
          <a:p>
            <a:r>
              <a:rPr lang="cs-CZ" b="0">
                <a:solidFill>
                  <a:srgbClr val="003399"/>
                </a:solidFill>
              </a:rPr>
              <a:t>Julius Rebek</a:t>
            </a:r>
            <a:r>
              <a:rPr lang="cs-CZ" b="0"/>
              <a:t> – autoreplikace pomocí AATE </a:t>
            </a:r>
            <a:br>
              <a:rPr lang="cs-CZ" b="0"/>
            </a:br>
            <a:r>
              <a:rPr lang="cs-CZ" b="0"/>
              <a:t>  (amino adenosin triacid esther)</a:t>
            </a:r>
            <a:br>
              <a:rPr lang="cs-CZ" b="0"/>
            </a:br>
            <a:endParaRPr lang="cs-CZ" b="0"/>
          </a:p>
          <a:p>
            <a:r>
              <a:rPr lang="cs-CZ" b="0">
                <a:solidFill>
                  <a:srgbClr val="003399"/>
                </a:solidFill>
              </a:rPr>
              <a:t>Ronald Breaker</a:t>
            </a:r>
            <a:r>
              <a:rPr lang="cs-CZ" b="0"/>
              <a:t> (2004): DNA se dokáže</a:t>
            </a:r>
            <a:br>
              <a:rPr lang="cs-CZ" b="0"/>
            </a:br>
            <a:r>
              <a:rPr lang="cs-CZ" b="0"/>
              <a:t>  chovat jako ribozymy</a:t>
            </a:r>
            <a:endParaRPr lang="cs-CZ" b="0">
              <a:solidFill>
                <a:srgbClr val="003399"/>
              </a:solidFill>
            </a:endParaRPr>
          </a:p>
          <a:p>
            <a:endParaRPr lang="cs-CZ" b="0"/>
          </a:p>
        </p:txBody>
      </p:sp>
      <p:pic>
        <p:nvPicPr>
          <p:cNvPr id="208910" name="Picture 14" descr="090320-lifes-crystalcode-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9475" y="2379663"/>
            <a:ext cx="184626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11" name="Picture 15" descr="cairnssmith_p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2213" y="3773488"/>
            <a:ext cx="16017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7440613" y="5419725"/>
            <a:ext cx="162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A.G. Cairns-Smith</a:t>
            </a:r>
          </a:p>
        </p:txBody>
      </p:sp>
      <p:pic>
        <p:nvPicPr>
          <p:cNvPr id="208914" name="Picture 18" descr="File:Rebe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21368" b="18683"/>
          <a:stretch>
            <a:fillRect/>
          </a:stretch>
        </p:blipFill>
        <p:spPr bwMode="auto">
          <a:xfrm>
            <a:off x="6213475" y="4951413"/>
            <a:ext cx="12382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5295900" y="6229350"/>
            <a:ext cx="912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J. Rebek</a:t>
            </a:r>
          </a:p>
        </p:txBody>
      </p:sp>
      <p:sp>
        <p:nvSpPr>
          <p:cNvPr id="16395" name="AutoShape 20"/>
          <p:cNvSpPr>
            <a:spLocks noChangeArrowheads="1"/>
          </p:cNvSpPr>
          <p:nvPr/>
        </p:nvSpPr>
        <p:spPr bwMode="auto">
          <a:xfrm>
            <a:off x="6270625" y="1849438"/>
            <a:ext cx="1397000" cy="423862"/>
          </a:xfrm>
          <a:prstGeom prst="wedgeRectCallout">
            <a:avLst>
              <a:gd name="adj1" fmla="val 35796"/>
              <a:gd name="adj2" fmla="val -131273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3D konformace</a:t>
            </a:r>
            <a:endParaRPr lang="cs-CZ" sz="1400" b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9" grpId="0"/>
      <p:bldP spid="208912" grpId="0"/>
      <p:bldP spid="2089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070225"/>
            <a:ext cx="35766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6250" y="279400"/>
            <a:ext cx="781685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Problém replikace pomocí ribozymu:</a:t>
            </a:r>
            <a:r>
              <a:rPr lang="cs-CZ" b="0"/>
              <a:t> </a:t>
            </a:r>
          </a:p>
          <a:p>
            <a:endParaRPr lang="cs-CZ" b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Manfred Eigen</a:t>
            </a:r>
            <a:r>
              <a:rPr lang="cs-CZ" b="0">
                <a:solidFill>
                  <a:srgbClr val="006600"/>
                </a:solidFill>
              </a:rPr>
              <a:t> </a:t>
            </a:r>
            <a:r>
              <a:rPr lang="cs-CZ" b="0"/>
              <a:t>(1971):</a:t>
            </a:r>
          </a:p>
          <a:p>
            <a:pPr>
              <a:spcAft>
                <a:spcPts val="600"/>
              </a:spcAft>
            </a:pPr>
            <a:r>
              <a:rPr lang="cs-CZ" b="0"/>
              <a:t>při absenci opravných mechanismů je max. velikost replikující se</a:t>
            </a:r>
            <a:br>
              <a:rPr lang="cs-CZ" b="0"/>
            </a:br>
            <a:r>
              <a:rPr lang="cs-CZ" b="0"/>
              <a:t>   molekuly </a:t>
            </a:r>
            <a:r>
              <a:rPr lang="cs-CZ" b="0">
                <a:sym typeface="Symbol" pitchFamily="-105" charset="2"/>
              </a:rPr>
              <a:t></a:t>
            </a:r>
            <a:r>
              <a:rPr lang="cs-CZ" b="0"/>
              <a:t> 100 bp</a:t>
            </a:r>
          </a:p>
          <a:p>
            <a:pPr>
              <a:spcAft>
                <a:spcPts val="600"/>
              </a:spcAft>
            </a:pPr>
            <a:r>
              <a:rPr lang="cs-CZ" b="0"/>
              <a:t>délka genomu kódujícího funkční enzym mnohem vyšší než 100 bp</a:t>
            </a:r>
          </a:p>
          <a:p>
            <a:r>
              <a:rPr lang="cs-CZ" b="0"/>
              <a:t>= </a:t>
            </a:r>
            <a:r>
              <a:rPr lang="cs-CZ" b="0">
                <a:solidFill>
                  <a:srgbClr val="F00000"/>
                </a:solidFill>
              </a:rPr>
              <a:t>Eigenův paradox</a:t>
            </a:r>
            <a:r>
              <a:rPr lang="cs-CZ" b="0"/>
              <a:t> 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F00000"/>
                </a:solidFill>
              </a:rPr>
              <a:t>hypercykly:</a:t>
            </a:r>
          </a:p>
          <a:p>
            <a:pPr>
              <a:spcAft>
                <a:spcPts val="600"/>
              </a:spcAft>
            </a:pPr>
            <a:r>
              <a:rPr lang="cs-CZ" sz="1800" b="0"/>
              <a:t>stabilní koexistence 2 a více kooperujících </a:t>
            </a:r>
            <a:br>
              <a:rPr lang="cs-CZ" sz="1800" b="0"/>
            </a:br>
            <a:r>
              <a:rPr lang="cs-CZ" sz="1800" b="0"/>
              <a:t>     replikátorů</a:t>
            </a:r>
          </a:p>
          <a:p>
            <a:pPr>
              <a:spcAft>
                <a:spcPts val="600"/>
              </a:spcAft>
            </a:pPr>
            <a:r>
              <a:rPr lang="cs-CZ" sz="1800" b="0"/>
              <a:t>kompetice molekul RNA se svými mutantními</a:t>
            </a:r>
            <a:br>
              <a:rPr lang="cs-CZ" sz="1800" b="0"/>
            </a:br>
            <a:r>
              <a:rPr lang="cs-CZ" sz="1800" b="0"/>
              <a:t>    kopiemi (selekce)</a:t>
            </a:r>
          </a:p>
          <a:p>
            <a:pPr>
              <a:spcAft>
                <a:spcPts val="600"/>
              </a:spcAft>
            </a:pPr>
            <a:r>
              <a:rPr lang="cs-CZ" sz="1800" b="0"/>
              <a:t>kompetice celého systému s jinými cykly</a:t>
            </a:r>
            <a:br>
              <a:rPr lang="cs-CZ" sz="1800" b="0"/>
            </a:br>
            <a:r>
              <a:rPr lang="cs-CZ" sz="1800" b="0"/>
              <a:t>    možnost „parazitace“ sytému </a:t>
            </a:r>
            <a:r>
              <a:rPr lang="cs-CZ" sz="1800" b="0">
                <a:sym typeface="Symbol" pitchFamily="-105" charset="2"/>
              </a:rPr>
              <a:t> nutnost</a:t>
            </a:r>
            <a:br>
              <a:rPr lang="cs-CZ" sz="1800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  kompartmentace</a:t>
            </a:r>
            <a:br>
              <a:rPr lang="cs-CZ" sz="1800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problém v replikaci i jiných molekul RNA bez 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katalytické aktivity  kompartmentace</a:t>
            </a:r>
            <a:endParaRPr lang="cs-CZ" sz="1800" b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476250" y="466725"/>
            <a:ext cx="8020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F00000"/>
                </a:solidFill>
              </a:rPr>
              <a:t>Kompartmentace:</a:t>
            </a:r>
          </a:p>
          <a:p>
            <a:endParaRPr lang="cs-CZ" sz="2400" b="0">
              <a:solidFill>
                <a:srgbClr val="F00000"/>
              </a:solidFill>
            </a:endParaRPr>
          </a:p>
          <a:p>
            <a:r>
              <a:rPr lang="cs-CZ" b="0"/>
              <a:t>role trhlinek a nerovností na povrchu minerálů</a:t>
            </a:r>
            <a:br>
              <a:rPr lang="cs-CZ" b="0"/>
            </a:br>
            <a:endParaRPr lang="cs-CZ" b="0"/>
          </a:p>
          <a:p>
            <a:r>
              <a:rPr lang="cs-CZ" b="0"/>
              <a:t>proteiny: mikrosféry (Sidney W. Fox)</a:t>
            </a:r>
            <a:br>
              <a:rPr lang="cs-CZ" b="0"/>
            </a:br>
            <a:endParaRPr lang="cs-CZ" b="0"/>
          </a:p>
          <a:p>
            <a:r>
              <a:rPr lang="cs-CZ" b="0"/>
              <a:t>lipidy: samovolný vznik lipozomů</a:t>
            </a:r>
            <a:br>
              <a:rPr lang="cs-CZ" b="0"/>
            </a:br>
            <a:endParaRPr lang="cs-CZ" b="0"/>
          </a:p>
          <a:p>
            <a:r>
              <a:rPr lang="cs-CZ" b="0"/>
              <a:t>spontánní vznik lipidových membrán: „olej na vodě“ </a:t>
            </a:r>
            <a:r>
              <a:rPr lang="cs-CZ" b="0">
                <a:sym typeface="Symbol" pitchFamily="-105" charset="2"/>
              </a:rPr>
              <a:t> „voda v oleji“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ym typeface="Symbol" pitchFamily="-105" charset="2"/>
              </a:rPr>
              <a:t>semibuňka  protobuňka  buňka</a:t>
            </a:r>
          </a:p>
        </p:txBody>
      </p:sp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013" y="3765550"/>
            <a:ext cx="30781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263" y="4343400"/>
            <a:ext cx="23352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76250" y="401638"/>
            <a:ext cx="69469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F00000"/>
                </a:solidFill>
              </a:rPr>
              <a:t>Vznik chromozomů:</a:t>
            </a:r>
          </a:p>
          <a:p>
            <a:endParaRPr lang="cs-CZ" sz="2400" b="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/>
              <a:t>spojení replikátorů </a:t>
            </a:r>
            <a:r>
              <a:rPr lang="cs-CZ" b="0">
                <a:sym typeface="Symbol" pitchFamily="-105" charset="2"/>
              </a:rPr>
              <a:t> delší replikace</a:t>
            </a:r>
          </a:p>
          <a:p>
            <a:pPr>
              <a:spcAft>
                <a:spcPts val="600"/>
              </a:spcAft>
            </a:pPr>
            <a:r>
              <a:rPr lang="cs-CZ" b="0"/>
              <a:t>možné výhody: </a:t>
            </a:r>
            <a:br>
              <a:rPr lang="cs-CZ" b="0"/>
            </a:br>
            <a:r>
              <a:rPr lang="cs-CZ" b="0"/>
              <a:t>  - redukce kompetice mezi funkčně spojenými replikátory</a:t>
            </a:r>
            <a:br>
              <a:rPr lang="cs-CZ" b="0"/>
            </a:br>
            <a:r>
              <a:rPr lang="cs-CZ" b="0"/>
              <a:t>  - produkty funkčně spojených replikátorů na stejném místě</a:t>
            </a:r>
            <a:endParaRPr lang="cs-CZ" b="0">
              <a:sym typeface="Symbol" pitchFamily="-105" charset="2"/>
            </a:endParaRPr>
          </a:p>
        </p:txBody>
      </p:sp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476250" y="2700338"/>
            <a:ext cx="8474075" cy="3938587"/>
            <a:chOff x="411163" y="2699657"/>
            <a:chExt cx="8474862" cy="3940056"/>
          </a:xfrm>
        </p:grpSpPr>
        <p:pic>
          <p:nvPicPr>
            <p:cNvPr id="19460" name="Picture 5" descr="myc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39296" y="4892983"/>
              <a:ext cx="1746729" cy="174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ovéPole 3"/>
            <p:cNvSpPr txBox="1">
              <a:spLocks noChangeArrowheads="1"/>
            </p:cNvSpPr>
            <p:nvPr/>
          </p:nvSpPr>
          <p:spPr bwMode="auto">
            <a:xfrm>
              <a:off x="411163" y="2699657"/>
              <a:ext cx="7989688" cy="354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solidFill>
                    <a:srgbClr val="F00000"/>
                  </a:solidFill>
                </a:rPr>
                <a:t>Vznik genetického kódu:</a:t>
              </a:r>
              <a:r>
                <a:rPr lang="cs-CZ" b="0">
                  <a:solidFill>
                    <a:srgbClr val="F00000"/>
                  </a:solidFill>
                </a:rPr>
                <a:t/>
              </a:r>
              <a:br>
                <a:rPr lang="cs-CZ" b="0">
                  <a:solidFill>
                    <a:srgbClr val="F00000"/>
                  </a:solidFill>
                </a:rPr>
              </a:br>
              <a:endParaRPr lang="cs-CZ" b="0">
                <a:solidFill>
                  <a:srgbClr val="F0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cs-CZ" b="0"/>
                <a:t>genetický kód: redundantní </a:t>
              </a:r>
              <a:r>
                <a:rPr lang="cs-CZ" b="0">
                  <a:sym typeface="Symbol" pitchFamily="-105" charset="2"/>
                </a:rPr>
                <a:t> redundance nenáhodná (Ser, </a:t>
              </a:r>
              <a:r>
                <a:rPr lang="en-US" b="0">
                  <a:sym typeface="Symbol" pitchFamily="-105" charset="2"/>
                </a:rPr>
                <a:t>A</a:t>
              </a:r>
              <a:r>
                <a:rPr lang="cs-CZ" b="0">
                  <a:sym typeface="Symbol" pitchFamily="-105" charset="2"/>
                </a:rPr>
                <a:t>rg, Leu:</a:t>
              </a:r>
              <a:br>
                <a:rPr lang="cs-CZ" b="0">
                  <a:sym typeface="Symbol" pitchFamily="-105" charset="2"/>
                </a:rPr>
              </a:br>
              <a:r>
                <a:rPr lang="cs-CZ" b="0">
                  <a:sym typeface="Symbol" pitchFamily="-105" charset="2"/>
                </a:rPr>
                <a:t>   6 kodonů  Met, Trp: 1 kodon)</a:t>
              </a:r>
            </a:p>
            <a:p>
              <a:pPr>
                <a:spcAft>
                  <a:spcPts val="600"/>
                </a:spcAft>
              </a:pPr>
              <a:r>
                <a:rPr lang="cs-CZ" b="0">
                  <a:sym typeface="Symbol" pitchFamily="-105" charset="2"/>
                </a:rPr>
                <a:t>chemicky příbuzné AA  podobný kód</a:t>
              </a:r>
            </a:p>
            <a:p>
              <a:pPr>
                <a:spcAft>
                  <a:spcPts val="600"/>
                </a:spcAft>
              </a:pPr>
              <a:r>
                <a:rPr lang="cs-CZ" b="0">
                  <a:sym typeface="Symbol" pitchFamily="-105" charset="2"/>
                </a:rPr>
                <a:t>genetický kód není zdaleka „univerzální“ – výjimky u někt. organismů</a:t>
              </a:r>
              <a:br>
                <a:rPr lang="cs-CZ" b="0">
                  <a:sym typeface="Symbol" pitchFamily="-105" charset="2"/>
                </a:rPr>
              </a:br>
              <a:r>
                <a:rPr lang="cs-CZ" b="0">
                  <a:sym typeface="Symbol" pitchFamily="-105" charset="2"/>
                </a:rPr>
                <a:t>   (např. </a:t>
              </a:r>
              <a:r>
                <a:rPr lang="cs-CZ" b="0" i="1">
                  <a:sym typeface="Symbol" pitchFamily="-105" charset="2"/>
                </a:rPr>
                <a:t>Mycoplasma</a:t>
              </a:r>
              <a:r>
                <a:rPr lang="cs-CZ" b="0">
                  <a:sym typeface="Symbol" pitchFamily="-105" charset="2"/>
                </a:rPr>
                <a:t>) nebo organel (mitochondrie)</a:t>
              </a:r>
            </a:p>
            <a:p>
              <a:pPr>
                <a:spcAft>
                  <a:spcPts val="600"/>
                </a:spcAft>
              </a:pPr>
              <a:r>
                <a:rPr lang="cs-CZ" b="0">
                  <a:sym typeface="Symbol" pitchFamily="-105" charset="2"/>
                </a:rPr>
                <a:t>AA možná původně pomáhaly stabilizovat RNA</a:t>
              </a:r>
            </a:p>
            <a:p>
              <a:pPr>
                <a:spcAft>
                  <a:spcPts val="600"/>
                </a:spcAft>
              </a:pPr>
              <a:r>
                <a:rPr lang="cs-CZ" b="0">
                  <a:sym typeface="Symbol" pitchFamily="-105" charset="2"/>
                </a:rPr>
                <a:t>AA jako enzymatické kofaktory zesilující aktivitu RNA</a:t>
              </a:r>
              <a:br>
                <a:rPr lang="cs-CZ" b="0">
                  <a:sym typeface="Symbol" pitchFamily="-105" charset="2"/>
                </a:rPr>
              </a:br>
              <a:r>
                <a:rPr lang="cs-CZ" b="0">
                  <a:sym typeface="Symbol" pitchFamily="-105" charset="2"/>
                </a:rPr>
                <a:t>    postupně  vznik funkce v translačním systému</a:t>
              </a:r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658813"/>
            <a:ext cx="35623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2851150"/>
            <a:ext cx="414813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37088" y="1589088"/>
            <a:ext cx="822325" cy="430212"/>
          </a:xfrm>
          <a:prstGeom prst="wedgeRectCallout">
            <a:avLst>
              <a:gd name="adj1" fmla="val -242083"/>
              <a:gd name="adj2" fmla="val 6992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tRNA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617788" y="4684713"/>
            <a:ext cx="935037" cy="430212"/>
          </a:xfrm>
          <a:prstGeom prst="wedgeRectCallout">
            <a:avLst>
              <a:gd name="adj1" fmla="val 197708"/>
              <a:gd name="adj2" fmla="val -5664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P místo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609975" y="5481638"/>
            <a:ext cx="935038" cy="430212"/>
          </a:xfrm>
          <a:prstGeom prst="wedgeRectCallout">
            <a:avLst>
              <a:gd name="adj1" fmla="val 130477"/>
              <a:gd name="adj2" fmla="val -21199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A místo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7040563" y="1668463"/>
            <a:ext cx="1201737" cy="604837"/>
          </a:xfrm>
          <a:prstGeom prst="wedgeRectCallout">
            <a:avLst>
              <a:gd name="adj1" fmla="val -156472"/>
              <a:gd name="adj2" fmla="val 14422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vznikající protein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931150" y="6035675"/>
            <a:ext cx="822325" cy="430213"/>
          </a:xfrm>
          <a:prstGeom prst="wedgeRectCallout">
            <a:avLst>
              <a:gd name="adj1" fmla="val -63514"/>
              <a:gd name="adj2" fmla="val -17951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mRNA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7940675" y="2690813"/>
            <a:ext cx="822325" cy="430212"/>
          </a:xfrm>
          <a:prstGeom prst="wedgeRectCallout">
            <a:avLst>
              <a:gd name="adj1" fmla="val -57338"/>
              <a:gd name="adj2" fmla="val 137083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tRNA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5022850" y="6035675"/>
            <a:ext cx="965200" cy="430213"/>
          </a:xfrm>
          <a:prstGeom prst="wedgeRectCallout">
            <a:avLst>
              <a:gd name="adj1" fmla="val -12500"/>
              <a:gd name="adj2" fmla="val -16992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ribozom</a:t>
            </a:r>
            <a:endParaRPr lang="cs-CZ" sz="1600" b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442913" y="4044950"/>
            <a:ext cx="8445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b="0"/>
              <a:t>Problém studia vzniku života: </a:t>
            </a:r>
          </a:p>
          <a:p>
            <a:pPr>
              <a:spcAft>
                <a:spcPts val="1000"/>
              </a:spcAft>
            </a:pPr>
            <a:r>
              <a:rPr lang="en-US" b="0"/>
              <a:t>J. Monod</a:t>
            </a:r>
            <a:r>
              <a:rPr lang="cs-CZ" b="0"/>
              <a:t>: evoluční „</a:t>
            </a:r>
            <a:r>
              <a:rPr lang="en-US" b="0"/>
              <a:t>kutilstv</a:t>
            </a:r>
            <a:r>
              <a:rPr lang="cs-CZ" b="0"/>
              <a:t>í“ (tinkering), vždy krátkodobá výhoda, </a:t>
            </a:r>
            <a:br>
              <a:rPr lang="cs-CZ" b="0"/>
            </a:br>
            <a:r>
              <a:rPr lang="cs-CZ" b="0"/>
              <a:t>  </a:t>
            </a:r>
            <a:r>
              <a:rPr lang="en-US" b="0"/>
              <a:t>  </a:t>
            </a:r>
            <a:r>
              <a:rPr lang="cs-CZ" b="0"/>
              <a:t>nebo náhoda, nikdy dlouhodobá perspektiva </a:t>
            </a:r>
            <a:r>
              <a:rPr lang="cs-CZ" b="0">
                <a:sym typeface="Symbol" pitchFamily="-105" charset="2"/>
              </a:rPr>
              <a:t> hodnocení evoluce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</a:t>
            </a:r>
            <a:r>
              <a:rPr lang="en-US" b="0">
                <a:sym typeface="Symbol" pitchFamily="-105" charset="2"/>
              </a:rPr>
              <a:t>  </a:t>
            </a:r>
            <a:r>
              <a:rPr lang="cs-CZ" b="0">
                <a:sym typeface="Symbol" pitchFamily="-105" charset="2"/>
              </a:rPr>
              <a:t>ze zpětného pohledu, z hlediska dlouhodobých důsledků </a:t>
            </a:r>
            <a:endParaRPr lang="en-US" b="0">
              <a:sym typeface="Symbol" pitchFamily="-105" charset="2"/>
            </a:endParaRPr>
          </a:p>
          <a:p>
            <a:pPr>
              <a:spcAft>
                <a:spcPts val="1000"/>
              </a:spcAft>
            </a:pPr>
            <a:r>
              <a:rPr lang="cs-CZ" b="0">
                <a:sym typeface="Symbol" pitchFamily="-105" charset="2"/>
              </a:rPr>
              <a:t></a:t>
            </a:r>
            <a:r>
              <a:rPr lang="en-US" b="0">
                <a:sym typeface="Symbol" pitchFamily="-105" charset="2"/>
              </a:rPr>
              <a:t> </a:t>
            </a:r>
            <a:r>
              <a:rPr lang="cs-CZ" b="0"/>
              <a:t>současný život nám při řešení příliš nepomůže</a:t>
            </a:r>
          </a:p>
          <a:p>
            <a:pPr>
              <a:spcAft>
                <a:spcPts val="1000"/>
              </a:spcAft>
            </a:pPr>
            <a:r>
              <a:rPr lang="cs-CZ" b="0"/>
              <a:t>kritika ze strany kreacionistů: život nikdo nedokázal vytvořit ve zkumavce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781050" y="398463"/>
            <a:ext cx="302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Co je vlastně život?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471488" y="1123950"/>
            <a:ext cx="62611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definice:	fenotypové</a:t>
            </a:r>
            <a:br>
              <a:rPr lang="cs-CZ" b="0"/>
            </a:br>
            <a:r>
              <a:rPr lang="cs-CZ" b="0"/>
              <a:t>		evoluční</a:t>
            </a:r>
            <a:br>
              <a:rPr lang="cs-CZ" b="0"/>
            </a:br>
            <a:endParaRPr lang="cs-CZ" b="0"/>
          </a:p>
          <a:p>
            <a:r>
              <a:rPr lang="cs-CZ" b="0"/>
              <a:t>Muller (1966):	autoreprodukce</a:t>
            </a:r>
            <a:br>
              <a:rPr lang="cs-CZ" b="0"/>
            </a:br>
            <a:r>
              <a:rPr lang="cs-CZ" b="0"/>
              <a:t>		proměnlivost</a:t>
            </a:r>
            <a:br>
              <a:rPr lang="cs-CZ" b="0"/>
            </a:br>
            <a:r>
              <a:rPr lang="cs-CZ" b="0"/>
              <a:t>		dědičnost</a:t>
            </a:r>
            <a:br>
              <a:rPr lang="cs-CZ" b="0"/>
            </a:br>
            <a:endParaRPr lang="cs-CZ" b="0"/>
          </a:p>
          <a:p>
            <a:r>
              <a:rPr lang="cs-CZ" b="0"/>
              <a:t>Barton et al. (2007): autoreprodukce a přírodní výběr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62475" y="522288"/>
            <a:ext cx="2854325" cy="2738437"/>
            <a:chOff x="2874" y="329"/>
            <a:chExt cx="1798" cy="1725"/>
          </a:xfrm>
        </p:grpSpPr>
        <p:sp>
          <p:nvSpPr>
            <p:cNvPr id="3078" name="AutoShape 10"/>
            <p:cNvSpPr>
              <a:spLocks noChangeArrowheads="1"/>
            </p:cNvSpPr>
            <p:nvPr/>
          </p:nvSpPr>
          <p:spPr bwMode="auto">
            <a:xfrm>
              <a:off x="2874" y="329"/>
              <a:ext cx="1798" cy="595"/>
            </a:xfrm>
            <a:prstGeom prst="wedgeRectCallout">
              <a:avLst>
                <a:gd name="adj1" fmla="val -64741"/>
                <a:gd name="adj2" fmla="val 11588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nutná schopnost akumulace hmoty a její organizace do složitějších struktur</a:t>
              </a:r>
            </a:p>
          </p:txBody>
        </p:sp>
        <p:sp>
          <p:nvSpPr>
            <p:cNvPr id="3079" name="AutoShape 11"/>
            <p:cNvSpPr>
              <a:spLocks noChangeArrowheads="1"/>
            </p:cNvSpPr>
            <p:nvPr/>
          </p:nvSpPr>
          <p:spPr bwMode="auto">
            <a:xfrm>
              <a:off x="2902" y="1647"/>
              <a:ext cx="1003" cy="407"/>
            </a:xfrm>
            <a:prstGeom prst="wedgeRectCallout">
              <a:avLst>
                <a:gd name="adj1" fmla="val -113810"/>
                <a:gd name="adj2" fmla="val -823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nutná paměť systému</a:t>
              </a:r>
            </a:p>
          </p:txBody>
        </p:sp>
        <p:sp>
          <p:nvSpPr>
            <p:cNvPr id="3080" name="AutoShape 12"/>
            <p:cNvSpPr>
              <a:spLocks noChangeArrowheads="1"/>
            </p:cNvSpPr>
            <p:nvPr/>
          </p:nvSpPr>
          <p:spPr bwMode="auto">
            <a:xfrm>
              <a:off x="3527" y="1080"/>
              <a:ext cx="1003" cy="407"/>
            </a:xfrm>
            <a:prstGeom prst="wedgeRectCallout">
              <a:avLst>
                <a:gd name="adj1" fmla="val -136940"/>
                <a:gd name="adj2" fmla="val 325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/>
                <a:t>nutný metabolismus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8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17525" y="444616"/>
            <a:ext cx="646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00000"/>
                </a:solidFill>
              </a:rPr>
              <a:t>Existuje mnoho hypotéz vzniku genetického kódu...</a:t>
            </a:r>
            <a:endParaRPr lang="cs-CZ" dirty="0">
              <a:solidFill>
                <a:srgbClr val="F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1058" y="1351685"/>
            <a:ext cx="88729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b="0" dirty="0" smtClean="0">
                <a:solidFill>
                  <a:srgbClr val="F00000"/>
                </a:solidFill>
              </a:rPr>
              <a:t>Role chemických principů</a:t>
            </a:r>
            <a:r>
              <a:rPr lang="cs-CZ" sz="1800" b="0" dirty="0" smtClean="0"/>
              <a:t>, které řídí specifickou interakci RNA s AA: některé AA</a:t>
            </a:r>
            <a:br>
              <a:rPr lang="cs-CZ" sz="1800" b="0" dirty="0" smtClean="0"/>
            </a:br>
            <a:r>
              <a:rPr lang="cs-CZ" sz="1800" b="0" dirty="0" smtClean="0"/>
              <a:t>   mají selektivní </a:t>
            </a:r>
            <a:r>
              <a:rPr lang="cs-CZ" sz="1800" b="0" dirty="0" err="1" smtClean="0"/>
              <a:t>chem</a:t>
            </a:r>
            <a:r>
              <a:rPr lang="cs-CZ" sz="1800" b="0" dirty="0" smtClean="0"/>
              <a:t>. afinitu vůči příslušnému kodonu.</a:t>
            </a:r>
          </a:p>
          <a:p>
            <a:pPr>
              <a:spcAft>
                <a:spcPts val="0"/>
              </a:spcAft>
            </a:pPr>
            <a:endParaRPr lang="cs-CZ" sz="1800" b="0" dirty="0" smtClean="0"/>
          </a:p>
          <a:p>
            <a:pPr>
              <a:spcAft>
                <a:spcPts val="0"/>
              </a:spcAft>
            </a:pPr>
            <a:r>
              <a:rPr lang="cs-CZ" sz="1800" b="0" dirty="0" smtClean="0">
                <a:solidFill>
                  <a:srgbClr val="F00000"/>
                </a:solidFill>
              </a:rPr>
              <a:t>Biosyntetická expanze: </a:t>
            </a:r>
            <a:r>
              <a:rPr lang="cs-CZ" sz="1800" b="0" dirty="0" smtClean="0"/>
              <a:t>původně jednodušší kód – pravěký život „objevil“ nové AA</a:t>
            </a:r>
            <a:br>
              <a:rPr lang="cs-CZ" sz="1800" b="0" dirty="0" smtClean="0"/>
            </a:br>
            <a:r>
              <a:rPr lang="cs-CZ" sz="1800" b="0" dirty="0" smtClean="0"/>
              <a:t>   (např. jako vedlejší produkt metabolismu) a později začlenil do svého genetického</a:t>
            </a:r>
            <a:br>
              <a:rPr lang="cs-CZ" sz="1800" b="0" dirty="0" smtClean="0"/>
            </a:br>
            <a:r>
              <a:rPr lang="cs-CZ" sz="1800" b="0" dirty="0" smtClean="0"/>
              <a:t>   kódování. ... nepřímé důkazy, že dříve používáno méně odlišných AA než dnes.</a:t>
            </a:r>
          </a:p>
          <a:p>
            <a:pPr>
              <a:spcAft>
                <a:spcPts val="0"/>
              </a:spcAft>
            </a:pPr>
            <a:endParaRPr lang="cs-CZ" sz="1800" b="0" dirty="0" smtClean="0"/>
          </a:p>
          <a:p>
            <a:pPr>
              <a:spcAft>
                <a:spcPts val="0"/>
              </a:spcAft>
            </a:pPr>
            <a:r>
              <a:rPr lang="cs-CZ" sz="1800" b="0" dirty="0" smtClean="0">
                <a:solidFill>
                  <a:srgbClr val="F00000"/>
                </a:solidFill>
              </a:rPr>
              <a:t>Přírodní výběr </a:t>
            </a:r>
            <a:r>
              <a:rPr lang="cs-CZ" sz="1800" b="0" dirty="0" smtClean="0"/>
              <a:t>přiřadil kodony tak, aby byly minimalizovány účinky mutací. Původně</a:t>
            </a:r>
            <a:br>
              <a:rPr lang="cs-CZ" sz="1800" b="0" dirty="0" smtClean="0"/>
            </a:br>
            <a:r>
              <a:rPr lang="cs-CZ" sz="1800" b="0" dirty="0" smtClean="0"/>
              <a:t>   4 nebo více míst v kodonu místo 3 </a:t>
            </a:r>
            <a:r>
              <a:rPr lang="cs-CZ" sz="1800" b="0" dirty="0" smtClean="0">
                <a:sym typeface="Symbol"/>
              </a:rPr>
              <a:t> vyšší stupeň redundance </a:t>
            </a:r>
            <a:r>
              <a:rPr lang="cs-CZ" sz="1800" b="0" dirty="0" smtClean="0">
                <a:sym typeface="Symbol"/>
              </a:rPr>
              <a:t> vyšší rezistence </a:t>
            </a:r>
            <a:br>
              <a:rPr lang="cs-CZ" sz="1800" b="0" dirty="0" smtClean="0">
                <a:sym typeface="Symbol"/>
              </a:rPr>
            </a:br>
            <a:r>
              <a:rPr lang="cs-CZ" sz="1800" b="0" dirty="0" smtClean="0">
                <a:sym typeface="Symbol"/>
              </a:rPr>
              <a:t>   vůči chybám v době, než začaly být používány ribozomy.</a:t>
            </a:r>
          </a:p>
          <a:p>
            <a:pPr>
              <a:spcAft>
                <a:spcPts val="0"/>
              </a:spcAft>
            </a:pPr>
            <a:endParaRPr lang="cs-CZ" sz="1800" b="0" dirty="0" smtClean="0">
              <a:sym typeface="Symbol"/>
            </a:endParaRPr>
          </a:p>
          <a:p>
            <a:pPr>
              <a:spcAft>
                <a:spcPts val="0"/>
              </a:spcAft>
            </a:pPr>
            <a:r>
              <a:rPr lang="cs-CZ" sz="1800" b="0" dirty="0" smtClean="0">
                <a:solidFill>
                  <a:srgbClr val="F00000"/>
                </a:solidFill>
              </a:rPr>
              <a:t>Informační kanály: </a:t>
            </a:r>
            <a:r>
              <a:rPr lang="cs-CZ" sz="1800" b="0" dirty="0" smtClean="0"/>
              <a:t>modelování translace jako informačního kanálu náchylného</a:t>
            </a:r>
            <a:br>
              <a:rPr lang="cs-CZ" sz="1800" b="0" dirty="0" smtClean="0"/>
            </a:br>
            <a:r>
              <a:rPr lang="cs-CZ" sz="1800" b="0" dirty="0" smtClean="0"/>
              <a:t>   k chybám. Jak odolat chybám (šumu) při zachování přenášené informace?</a:t>
            </a:r>
            <a:br>
              <a:rPr lang="cs-CZ" sz="1800" b="0" dirty="0" smtClean="0"/>
            </a:br>
            <a:r>
              <a:rPr lang="cs-CZ" sz="1800" b="0" dirty="0" smtClean="0"/>
              <a:t>   Genetický kód vznikl vzájemnou interakcí 3 protichůdných evolučních sil: potřebou</a:t>
            </a:r>
            <a:br>
              <a:rPr lang="cs-CZ" sz="1800" b="0" dirty="0" smtClean="0"/>
            </a:br>
            <a:r>
              <a:rPr lang="cs-CZ" sz="1800" b="0" dirty="0" smtClean="0"/>
              <a:t>   různorodých AA, tolerance vůči chybám a min. nákladů na zdroje. Kód vzniká,</a:t>
            </a:r>
            <a:br>
              <a:rPr lang="cs-CZ" sz="1800" b="0" dirty="0" smtClean="0"/>
            </a:br>
            <a:r>
              <a:rPr lang="cs-CZ" sz="1800" b="0" dirty="0" smtClean="0"/>
              <a:t>   když se mapování (zobrazení) na AA stává nenáhodným.</a:t>
            </a:r>
            <a:endParaRPr lang="cs-CZ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476250" y="765175"/>
            <a:ext cx="743108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F00000"/>
                </a:solidFill>
              </a:rPr>
              <a:t>asociace AA a RNA:</a:t>
            </a:r>
            <a:br>
              <a:rPr lang="cs-CZ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 dirty="0"/>
              <a:t>syntéza proteinu řízená RNA</a:t>
            </a:r>
          </a:p>
          <a:p>
            <a:pPr>
              <a:spcAft>
                <a:spcPts val="600"/>
              </a:spcAft>
            </a:pPr>
            <a:r>
              <a:rPr lang="cs-CZ" b="0" dirty="0"/>
              <a:t>mapování </a:t>
            </a:r>
            <a:r>
              <a:rPr lang="cs-CZ" b="0" dirty="0" smtClean="0"/>
              <a:t>(zobrazení) sekvence </a:t>
            </a:r>
            <a:r>
              <a:rPr lang="cs-CZ" b="0" dirty="0"/>
              <a:t>RNA na AA</a:t>
            </a:r>
          </a:p>
          <a:p>
            <a:r>
              <a:rPr lang="cs-CZ" b="0" dirty="0"/>
              <a:t>vznik </a:t>
            </a:r>
            <a:r>
              <a:rPr lang="cs-CZ" b="0" dirty="0" err="1"/>
              <a:t>tRNA</a:t>
            </a:r>
            <a:r>
              <a:rPr lang="cs-CZ" b="0" dirty="0"/>
              <a:t/>
            </a:r>
            <a:br>
              <a:rPr lang="cs-CZ" b="0" dirty="0"/>
            </a:br>
            <a:endParaRPr lang="cs-CZ" b="0" dirty="0"/>
          </a:p>
          <a:p>
            <a:r>
              <a:rPr lang="cs-CZ" b="0" dirty="0"/>
              <a:t>„zamrzlá náhoda“ (</a:t>
            </a:r>
            <a:r>
              <a:rPr lang="cs-CZ" b="0" dirty="0" err="1"/>
              <a:t>frozen</a:t>
            </a:r>
            <a:r>
              <a:rPr lang="cs-CZ" b="0" dirty="0"/>
              <a:t> </a:t>
            </a:r>
            <a:r>
              <a:rPr lang="cs-CZ" b="0" dirty="0" err="1"/>
              <a:t>accident</a:t>
            </a:r>
            <a:r>
              <a:rPr lang="cs-CZ" b="0" dirty="0"/>
              <a:t>) – </a:t>
            </a:r>
            <a:r>
              <a:rPr lang="cs-CZ" b="0" dirty="0">
                <a:solidFill>
                  <a:srgbClr val="003399"/>
                </a:solidFill>
              </a:rPr>
              <a:t>F. </a:t>
            </a:r>
            <a:r>
              <a:rPr lang="cs-CZ" b="0" dirty="0" err="1">
                <a:solidFill>
                  <a:srgbClr val="003399"/>
                </a:solidFill>
              </a:rPr>
              <a:t>Crick</a:t>
            </a:r>
            <a:r>
              <a:rPr lang="cs-CZ" b="0" dirty="0"/>
              <a:t> (1968)</a:t>
            </a:r>
            <a:br>
              <a:rPr lang="cs-CZ" b="0" dirty="0"/>
            </a:br>
            <a:r>
              <a:rPr lang="cs-CZ" sz="1800" b="0" dirty="0"/>
              <a:t>  - některé molekuly RNA vyvinuly schopnost přenášet AA na jiné RNA</a:t>
            </a:r>
            <a:br>
              <a:rPr lang="cs-CZ" sz="1800" b="0" dirty="0"/>
            </a:br>
            <a:r>
              <a:rPr lang="cs-CZ" sz="1800" b="0" dirty="0"/>
              <a:t>  - postupně selekce podporuje jednu nebo několik RNA pro každou AA</a:t>
            </a:r>
            <a:br>
              <a:rPr lang="cs-CZ" sz="1800" b="0" dirty="0"/>
            </a:br>
            <a:r>
              <a:rPr lang="cs-CZ" sz="1800" b="0" dirty="0"/>
              <a:t>  - asociace AA a RNA náhodná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6250" y="4630738"/>
            <a:ext cx="577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stereochemická teorie: </a:t>
            </a:r>
            <a:r>
              <a:rPr lang="cs-CZ" b="0">
                <a:solidFill>
                  <a:srgbClr val="003399"/>
                </a:solidFill>
              </a:rPr>
              <a:t>Carl Woese</a:t>
            </a:r>
            <a:r>
              <a:rPr lang="cs-CZ" b="0"/>
              <a:t/>
            </a:r>
            <a:br>
              <a:rPr lang="cs-CZ" b="0"/>
            </a:br>
            <a:r>
              <a:rPr lang="cs-CZ" b="0"/>
              <a:t>  </a:t>
            </a:r>
            <a:r>
              <a:rPr lang="cs-CZ" sz="1800" b="0"/>
              <a:t>- někt. RNA mají tendenci preferenčně vázat někt. 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76250" y="804863"/>
            <a:ext cx="8440738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</a:rPr>
              <a:t>Přechod RNA 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 DNA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  <a:p>
            <a:endParaRPr lang="cs-CZ" sz="2400" b="0" dirty="0">
              <a:solidFill>
                <a:srgbClr val="F00000"/>
              </a:solidFill>
            </a:endParaRPr>
          </a:p>
          <a:p>
            <a:r>
              <a:rPr lang="cs-CZ" b="0" dirty="0"/>
              <a:t>RNA svět: RNA = genotyp i fenotyp</a:t>
            </a:r>
            <a:br>
              <a:rPr lang="cs-CZ" b="0" dirty="0"/>
            </a:br>
            <a:endParaRPr lang="cs-CZ" b="0" dirty="0"/>
          </a:p>
          <a:p>
            <a:r>
              <a:rPr lang="cs-CZ" b="0" dirty="0"/>
              <a:t>se vznikem translace proteiny převzaly většinu katalytických funkcí RNA</a:t>
            </a:r>
            <a:br>
              <a:rPr lang="cs-CZ" b="0" dirty="0"/>
            </a:br>
            <a:r>
              <a:rPr lang="cs-CZ" b="0" dirty="0"/>
              <a:t>  (mohou vytvářet širší škálu polymerů)</a:t>
            </a:r>
            <a:br>
              <a:rPr lang="cs-CZ" b="0" dirty="0"/>
            </a:br>
            <a:r>
              <a:rPr lang="cs-CZ" b="0" dirty="0"/>
              <a:t>  </a:t>
            </a:r>
            <a:r>
              <a:rPr lang="cs-CZ" sz="1800" b="0" dirty="0"/>
              <a:t>- např. žádná molekula RNA nedokáže katalyzovat oxidativně-redukční reakce</a:t>
            </a:r>
            <a:br>
              <a:rPr lang="cs-CZ" sz="1800" b="0" dirty="0"/>
            </a:br>
            <a:r>
              <a:rPr lang="cs-CZ" sz="1800" b="0" dirty="0"/>
              <a:t>    nebo štěpit C-C vazbu</a:t>
            </a:r>
            <a:br>
              <a:rPr lang="cs-CZ" sz="1800" b="0" dirty="0"/>
            </a:br>
            <a:endParaRPr lang="cs-CZ" sz="1800" b="0" dirty="0"/>
          </a:p>
          <a:p>
            <a:r>
              <a:rPr lang="cs-CZ" sz="1800" b="0" dirty="0"/>
              <a:t>výhody DNA:</a:t>
            </a:r>
            <a:br>
              <a:rPr lang="cs-CZ" sz="1800" b="0" dirty="0"/>
            </a:br>
            <a:r>
              <a:rPr lang="cs-CZ" sz="1800" b="0" dirty="0"/>
              <a:t>  - nižší reaktivita </a:t>
            </a:r>
            <a:r>
              <a:rPr lang="cs-CZ" sz="1800" b="0" dirty="0">
                <a:sym typeface="Symbol" pitchFamily="-105" charset="2"/>
              </a:rPr>
              <a:t> vyšší stabilita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  - dělba práce mezi RNA a DNA 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  - se ztrátou genetické funkce mohla RNA plnit katalytické a strukturní funkce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    s menšími omezeními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2"/>
          <p:cNvPicPr>
            <a:picLocks noChangeAspect="1" noChangeArrowheads="1"/>
          </p:cNvPicPr>
          <p:nvPr/>
        </p:nvPicPr>
        <p:blipFill>
          <a:blip r:embed="rId3" cstate="print"/>
          <a:srcRect l="4822" t="5336"/>
          <a:stretch>
            <a:fillRect/>
          </a:stretch>
        </p:blipFill>
        <p:spPr bwMode="auto">
          <a:xfrm>
            <a:off x="601663" y="1190625"/>
            <a:ext cx="25384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900" y="1054100"/>
            <a:ext cx="26416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17775" y="455613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Vznik eukaryotické buňky</a:t>
            </a:r>
          </a:p>
        </p:txBody>
      </p:sp>
      <p:pic>
        <p:nvPicPr>
          <p:cNvPr id="23557" name="Picture 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875" y="1446213"/>
            <a:ext cx="31781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488" y="3767138"/>
            <a:ext cx="283051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041400" y="4473575"/>
            <a:ext cx="1647825" cy="487363"/>
          </a:xfrm>
          <a:prstGeom prst="wedgeRectCallout">
            <a:avLst>
              <a:gd name="adj1" fmla="val 141269"/>
              <a:gd name="adj2" fmla="val 12647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/>
              <a:t>mikrotubuly</a:t>
            </a:r>
            <a:endParaRPr lang="cs-CZ" sz="1800" b="0">
              <a:sym typeface="Symbol" pitchFamily="-105" charset="2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6832600" y="5605463"/>
            <a:ext cx="1744663" cy="487362"/>
          </a:xfrm>
          <a:prstGeom prst="wedgeRectCallout">
            <a:avLst>
              <a:gd name="adj1" fmla="val -121449"/>
              <a:gd name="adj2" fmla="val -2778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/>
              <a:t>mikrofilamenta</a:t>
            </a:r>
            <a:endParaRPr lang="cs-CZ" sz="1800" b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2517775" y="455613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Vznik eukaryotické buňky</a:t>
            </a:r>
          </a:p>
        </p:txBody>
      </p:sp>
      <p:pic>
        <p:nvPicPr>
          <p:cNvPr id="24579" name="Picture 7" descr="File:Thomas Cavalier-Smit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25" y="723900"/>
            <a:ext cx="18288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76250" y="1119188"/>
            <a:ext cx="86772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003399"/>
                </a:solidFill>
              </a:rPr>
              <a:t>Thomas Cavalier-Smith:</a:t>
            </a:r>
          </a:p>
          <a:p>
            <a:endParaRPr lang="cs-CZ" b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/>
              <a:t>ztráta buněčné stěny</a:t>
            </a:r>
            <a:endParaRPr lang="cs-CZ" b="0">
              <a:sym typeface="Symbol" pitchFamily="-105" charset="2"/>
            </a:endParaRPr>
          </a:p>
          <a:p>
            <a:pPr>
              <a:spcAft>
                <a:spcPts val="600"/>
              </a:spcAft>
            </a:pPr>
            <a:r>
              <a:rPr lang="cs-CZ" b="0"/>
              <a:t> </a:t>
            </a:r>
            <a:r>
              <a:rPr lang="cs-CZ" b="0">
                <a:sym typeface="Symbol" pitchFamily="-105" charset="2"/>
              </a:rPr>
              <a:t></a:t>
            </a:r>
            <a:r>
              <a:rPr lang="cs-CZ" b="0"/>
              <a:t> nutnost vytvoření endoskeletu</a:t>
            </a:r>
          </a:p>
          <a:p>
            <a:pPr>
              <a:spcAft>
                <a:spcPts val="600"/>
              </a:spcAft>
            </a:pPr>
            <a:r>
              <a:rPr lang="cs-CZ" b="0"/>
              <a:t> </a:t>
            </a:r>
            <a:r>
              <a:rPr lang="cs-CZ" b="0">
                <a:sym typeface="Symbol" pitchFamily="-105" charset="2"/>
              </a:rPr>
              <a:t></a:t>
            </a:r>
            <a:r>
              <a:rPr lang="cs-CZ" b="0"/>
              <a:t> flexibilita, pohyb, fagocytóza</a:t>
            </a:r>
          </a:p>
          <a:p>
            <a:pPr>
              <a:spcAft>
                <a:spcPts val="600"/>
              </a:spcAft>
            </a:pPr>
            <a:r>
              <a:rPr lang="cs-CZ" b="0"/>
              <a:t>vchlipování membrány </a:t>
            </a:r>
            <a:r>
              <a:rPr lang="cs-CZ" b="0">
                <a:sym typeface="Symbol" pitchFamily="-105" charset="2"/>
              </a:rPr>
              <a:t> ER 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jaderná membrána: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1. splývání váčků z cytoplazmatické membrány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2. splynutí eubakterie a archebakterie (membrána archebakterie = jaderná,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  membrána bakterie = buněčná)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3. virový původ ... kontroverzní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4. nejprve vznik 2. cytoplazmatické membrány, z vnitřní postupně jaderná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2517775" y="455613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Vznik eukaryotické buňky</a:t>
            </a:r>
          </a:p>
        </p:txBody>
      </p:sp>
      <p:sp>
        <p:nvSpPr>
          <p:cNvPr id="25603" name="TextovéPole 7"/>
          <p:cNvSpPr txBox="1">
            <a:spLocks noChangeArrowheads="1"/>
          </p:cNvSpPr>
          <p:nvPr/>
        </p:nvSpPr>
        <p:spPr bwMode="auto">
          <a:xfrm>
            <a:off x="476250" y="1465263"/>
            <a:ext cx="7323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/>
              <a:t>Prokaryotní cytoskelet:</a:t>
            </a:r>
            <a:br>
              <a:rPr lang="cs-CZ" sz="2400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FtsZ: analog tubulinu, funkce při dělení buňky</a:t>
            </a:r>
          </a:p>
          <a:p>
            <a:pPr>
              <a:spcAft>
                <a:spcPts val="600"/>
              </a:spcAft>
            </a:pPr>
            <a:r>
              <a:rPr lang="cs-CZ" b="0"/>
              <a:t>MreB: analog aktinu, tyčkovitý tvar buňky</a:t>
            </a:r>
          </a:p>
          <a:p>
            <a:pPr>
              <a:spcAft>
                <a:spcPts val="600"/>
              </a:spcAft>
            </a:pPr>
            <a:r>
              <a:rPr lang="cs-CZ" b="0"/>
              <a:t>Crescentin: analog intermediálních mikrofilament, tvorba helixů</a:t>
            </a:r>
          </a:p>
          <a:p>
            <a:r>
              <a:rPr lang="cs-CZ" b="0"/>
              <a:t>MinD, ParA: bez analogie, buněčné dělení, rozchod plazmidů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File:Lynn Margul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813" y="3279775"/>
            <a:ext cx="212407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476250" y="211138"/>
            <a:ext cx="84867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Původ buněčných organel:</a:t>
            </a:r>
            <a:br>
              <a:rPr lang="cs-CZ">
                <a:solidFill>
                  <a:srgbClr val="F00000"/>
                </a:solidFill>
              </a:rPr>
            </a:br>
            <a:endParaRPr lang="cs-CZ">
              <a:solidFill>
                <a:srgbClr val="F00000"/>
              </a:solidFill>
            </a:endParaRPr>
          </a:p>
          <a:p>
            <a:r>
              <a:rPr lang="cs-CZ" b="0">
                <a:solidFill>
                  <a:srgbClr val="003399"/>
                </a:solidFill>
              </a:rPr>
              <a:t>Konstantin Sergejevič Merežkovskij</a:t>
            </a:r>
            <a:r>
              <a:rPr lang="cs-CZ" b="0"/>
              <a:t> (1905, 1909): </a:t>
            </a:r>
            <a:br>
              <a:rPr lang="cs-CZ" b="0"/>
            </a:br>
            <a:r>
              <a:rPr lang="cs-CZ" b="0"/>
              <a:t>  myšlenka symbiogeneze</a:t>
            </a:r>
            <a:br>
              <a:rPr lang="cs-CZ" b="0"/>
            </a:br>
            <a:endParaRPr lang="cs-CZ" b="0"/>
          </a:p>
          <a:p>
            <a:r>
              <a:rPr lang="cs-CZ" b="0">
                <a:solidFill>
                  <a:srgbClr val="003399"/>
                </a:solidFill>
              </a:rPr>
              <a:t>Lynn Margulisová</a:t>
            </a:r>
            <a:r>
              <a:rPr lang="cs-CZ" b="0"/>
              <a:t> (1966, 1970): </a:t>
            </a:r>
            <a:r>
              <a:rPr lang="cs-CZ" b="0">
                <a:solidFill>
                  <a:srgbClr val="F00000"/>
                </a:solidFill>
              </a:rPr>
              <a:t>endosymbióza</a:t>
            </a:r>
            <a:br>
              <a:rPr lang="cs-CZ" b="0">
                <a:solidFill>
                  <a:srgbClr val="F00000"/>
                </a:solidFill>
              </a:rPr>
            </a:br>
            <a:endParaRPr lang="cs-CZ" b="0">
              <a:solidFill>
                <a:srgbClr val="F00000"/>
              </a:solidFill>
            </a:endParaRPr>
          </a:p>
          <a:p>
            <a:r>
              <a:rPr lang="cs-CZ" b="0">
                <a:solidFill>
                  <a:srgbClr val="F00000"/>
                </a:solidFill>
              </a:rPr>
              <a:t>mitochondrie:</a:t>
            </a:r>
            <a:r>
              <a:rPr lang="cs-CZ" b="0"/>
              <a:t> </a:t>
            </a:r>
            <a:r>
              <a:rPr lang="cs-CZ" b="0">
                <a:sym typeface="Symbol" pitchFamily="-105" charset="2"/>
              </a:rPr>
              <a:t>bakterie příbuzné rickettsiím nebo jiným -proteobakteriím</a:t>
            </a:r>
            <a:r>
              <a:rPr lang="cs-CZ" b="0"/>
              <a:t>,</a:t>
            </a:r>
            <a:br>
              <a:rPr lang="cs-CZ" b="0"/>
            </a:br>
            <a:r>
              <a:rPr lang="cs-CZ" b="0"/>
              <a:t>                       postupně ztráta fotosyntézy</a:t>
            </a:r>
          </a:p>
          <a:p>
            <a:r>
              <a:rPr lang="cs-CZ" b="0">
                <a:solidFill>
                  <a:srgbClr val="F00000"/>
                </a:solidFill>
              </a:rPr>
              <a:t>chloroplasty:</a:t>
            </a:r>
            <a:r>
              <a:rPr lang="cs-CZ" b="0"/>
              <a:t> sinice, postupně ztráta respirace</a:t>
            </a:r>
            <a:br>
              <a:rPr lang="cs-CZ" b="0"/>
            </a:br>
            <a:endParaRPr lang="cs-CZ" b="0"/>
          </a:p>
          <a:p>
            <a:r>
              <a:rPr lang="cs-CZ" b="0"/>
              <a:t>peroxizomy: G+ bakterie</a:t>
            </a:r>
          </a:p>
          <a:p>
            <a:r>
              <a:rPr lang="cs-CZ" b="0"/>
              <a:t>mikrotubuly: spirochéty</a:t>
            </a:r>
          </a:p>
        </p:txBody>
      </p:sp>
      <p:pic>
        <p:nvPicPr>
          <p:cNvPr id="26628" name="Picture 12" descr="File:Merezhkovsky K 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3725" y="185738"/>
            <a:ext cx="1544638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3" name="AutoShape 13"/>
          <p:cNvSpPr>
            <a:spLocks noChangeArrowheads="1"/>
          </p:cNvSpPr>
          <p:nvPr/>
        </p:nvSpPr>
        <p:spPr bwMode="auto">
          <a:xfrm>
            <a:off x="3827463" y="3522663"/>
            <a:ext cx="2057400" cy="676275"/>
          </a:xfrm>
          <a:prstGeom prst="wedgeRectCallout">
            <a:avLst>
              <a:gd name="adj1" fmla="val -64815"/>
              <a:gd name="adj2" fmla="val 798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současné poznatky nepotvrzují</a:t>
            </a:r>
            <a:endParaRPr lang="cs-CZ" sz="1600" b="0">
              <a:sym typeface="Symbol" pitchFamily="-105" charset="2"/>
            </a:endParaRP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5124450" y="193675"/>
            <a:ext cx="1814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K.S. Merežkovskij</a:t>
            </a: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4579938" y="5840413"/>
            <a:ext cx="1782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Lynn Margulisová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" y="4306888"/>
            <a:ext cx="4914900" cy="2368550"/>
            <a:chOff x="336" y="2713"/>
            <a:chExt cx="3096" cy="1492"/>
          </a:xfrm>
        </p:grpSpPr>
        <p:pic>
          <p:nvPicPr>
            <p:cNvPr id="26633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0" y="2931"/>
              <a:ext cx="1224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" y="2713"/>
              <a:ext cx="1008" cy="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18"/>
            <p:cNvSpPr txBox="1">
              <a:spLocks noChangeArrowheads="1"/>
            </p:cNvSpPr>
            <p:nvPr/>
          </p:nvSpPr>
          <p:spPr bwMode="auto">
            <a:xfrm>
              <a:off x="1334" y="3916"/>
              <a:ext cx="1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 i="1"/>
                <a:t>Mixotricha paradoxa</a:t>
              </a:r>
            </a:p>
          </p:txBody>
        </p:sp>
        <p:sp>
          <p:nvSpPr>
            <p:cNvPr id="26636" name="AutoShape 19"/>
            <p:cNvSpPr>
              <a:spLocks noChangeArrowheads="1"/>
            </p:cNvSpPr>
            <p:nvPr/>
          </p:nvSpPr>
          <p:spPr bwMode="auto">
            <a:xfrm>
              <a:off x="2752" y="2812"/>
              <a:ext cx="680" cy="254"/>
            </a:xfrm>
            <a:prstGeom prst="wedgeRectCallout">
              <a:avLst>
                <a:gd name="adj1" fmla="val -107500"/>
                <a:gd name="adj2" fmla="val 4055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0"/>
                <a:t>spirochéty</a:t>
              </a:r>
              <a:endParaRPr lang="cs-CZ" sz="1400" b="0">
                <a:sym typeface="Symbol" pitchFamily="-105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0" grpId="0" build="p"/>
      <p:bldP spid="2252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509963" y="19526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Strom života</a:t>
            </a:r>
          </a:p>
        </p:txBody>
      </p:sp>
      <p:pic>
        <p:nvPicPr>
          <p:cNvPr id="27651" name="Picture 80" descr="File:Tree of lif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8" y="928688"/>
            <a:ext cx="6273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09963" y="19526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Strom života</a:t>
            </a:r>
          </a:p>
        </p:txBody>
      </p:sp>
      <p:grpSp>
        <p:nvGrpSpPr>
          <p:cNvPr id="28675" name="Group 41"/>
          <p:cNvGrpSpPr>
            <a:grpSpLocks/>
          </p:cNvGrpSpPr>
          <p:nvPr/>
        </p:nvGrpSpPr>
        <p:grpSpPr bwMode="auto">
          <a:xfrm>
            <a:off x="1022350" y="714375"/>
            <a:ext cx="6808788" cy="3294063"/>
            <a:chOff x="675" y="371"/>
            <a:chExt cx="4289" cy="2075"/>
          </a:xfrm>
        </p:grpSpPr>
        <p:sp>
          <p:nvSpPr>
            <p:cNvPr id="28716" name="Freeform 42"/>
            <p:cNvSpPr>
              <a:spLocks/>
            </p:cNvSpPr>
            <p:nvPr/>
          </p:nvSpPr>
          <p:spPr bwMode="auto">
            <a:xfrm>
              <a:off x="937" y="890"/>
              <a:ext cx="3254" cy="936"/>
            </a:xfrm>
            <a:custGeom>
              <a:avLst/>
              <a:gdLst>
                <a:gd name="T0" fmla="*/ 0 w 4437"/>
                <a:gd name="T1" fmla="*/ 15 h 1311"/>
                <a:gd name="T2" fmla="*/ 33 w 4437"/>
                <a:gd name="T3" fmla="*/ 42 h 1311"/>
                <a:gd name="T4" fmla="*/ 106 w 4437"/>
                <a:gd name="T5" fmla="*/ 64 h 1311"/>
                <a:gd name="T6" fmla="*/ 272 w 4437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37"/>
                <a:gd name="T13" fmla="*/ 0 h 1311"/>
                <a:gd name="T14" fmla="*/ 4437 w 4437"/>
                <a:gd name="T15" fmla="*/ 1311 h 13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37" h="1311">
                  <a:moveTo>
                    <a:pt x="0" y="300"/>
                  </a:moveTo>
                  <a:lnTo>
                    <a:pt x="537" y="869"/>
                  </a:lnTo>
                  <a:lnTo>
                    <a:pt x="1729" y="1311"/>
                  </a:lnTo>
                  <a:lnTo>
                    <a:pt x="4437" y="0"/>
                  </a:lnTo>
                </a:path>
              </a:pathLst>
            </a:cu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17" name="Line 43"/>
            <p:cNvSpPr>
              <a:spLocks noChangeShapeType="1"/>
            </p:cNvSpPr>
            <p:nvPr/>
          </p:nvSpPr>
          <p:spPr bwMode="auto">
            <a:xfrm>
              <a:off x="2213" y="1906"/>
              <a:ext cx="0" cy="2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18" name="Line 44"/>
            <p:cNvSpPr>
              <a:spLocks noChangeShapeType="1"/>
            </p:cNvSpPr>
            <p:nvPr/>
          </p:nvSpPr>
          <p:spPr bwMode="auto">
            <a:xfrm flipH="1">
              <a:off x="1338" y="881"/>
              <a:ext cx="184" cy="631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19" name="Line 45"/>
            <p:cNvSpPr>
              <a:spLocks noChangeShapeType="1"/>
            </p:cNvSpPr>
            <p:nvPr/>
          </p:nvSpPr>
          <p:spPr bwMode="auto">
            <a:xfrm flipH="1">
              <a:off x="1118" y="1067"/>
              <a:ext cx="22" cy="219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0" name="Line 46"/>
            <p:cNvSpPr>
              <a:spLocks noChangeShapeType="1"/>
            </p:cNvSpPr>
            <p:nvPr/>
          </p:nvSpPr>
          <p:spPr bwMode="auto">
            <a:xfrm flipH="1">
              <a:off x="918" y="1292"/>
              <a:ext cx="194" cy="1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1" name="Line 47"/>
            <p:cNvSpPr>
              <a:spLocks noChangeShapeType="1"/>
            </p:cNvSpPr>
            <p:nvPr/>
          </p:nvSpPr>
          <p:spPr bwMode="auto">
            <a:xfrm flipH="1">
              <a:off x="740" y="1424"/>
              <a:ext cx="497" cy="79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2" name="Line 48"/>
            <p:cNvSpPr>
              <a:spLocks noChangeShapeType="1"/>
            </p:cNvSpPr>
            <p:nvPr/>
          </p:nvSpPr>
          <p:spPr bwMode="auto">
            <a:xfrm flipH="1">
              <a:off x="1022" y="1544"/>
              <a:ext cx="374" cy="194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3" name="Line 49"/>
            <p:cNvSpPr>
              <a:spLocks noChangeShapeType="1"/>
            </p:cNvSpPr>
            <p:nvPr/>
          </p:nvSpPr>
          <p:spPr bwMode="auto">
            <a:xfrm>
              <a:off x="2817" y="1330"/>
              <a:ext cx="0" cy="207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4" name="Line 50"/>
            <p:cNvSpPr>
              <a:spLocks noChangeShapeType="1"/>
            </p:cNvSpPr>
            <p:nvPr/>
          </p:nvSpPr>
          <p:spPr bwMode="auto">
            <a:xfrm>
              <a:off x="2337" y="1133"/>
              <a:ext cx="480" cy="215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5" name="Line 51"/>
            <p:cNvSpPr>
              <a:spLocks noChangeShapeType="1"/>
            </p:cNvSpPr>
            <p:nvPr/>
          </p:nvSpPr>
          <p:spPr bwMode="auto">
            <a:xfrm>
              <a:off x="2465" y="992"/>
              <a:ext cx="79" cy="236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6" name="Line 52"/>
            <p:cNvSpPr>
              <a:spLocks noChangeShapeType="1"/>
            </p:cNvSpPr>
            <p:nvPr/>
          </p:nvSpPr>
          <p:spPr bwMode="auto">
            <a:xfrm flipH="1">
              <a:off x="2817" y="944"/>
              <a:ext cx="317" cy="413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7" name="Line 53"/>
            <p:cNvSpPr>
              <a:spLocks noChangeShapeType="1"/>
            </p:cNvSpPr>
            <p:nvPr/>
          </p:nvSpPr>
          <p:spPr bwMode="auto">
            <a:xfrm>
              <a:off x="2975" y="816"/>
              <a:ext cx="79" cy="233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8" name="Line 54"/>
            <p:cNvSpPr>
              <a:spLocks noChangeShapeType="1"/>
            </p:cNvSpPr>
            <p:nvPr/>
          </p:nvSpPr>
          <p:spPr bwMode="auto">
            <a:xfrm>
              <a:off x="2931" y="889"/>
              <a:ext cx="75" cy="215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29" name="Line 55"/>
            <p:cNvSpPr>
              <a:spLocks noChangeShapeType="1"/>
            </p:cNvSpPr>
            <p:nvPr/>
          </p:nvSpPr>
          <p:spPr bwMode="auto">
            <a:xfrm>
              <a:off x="2843" y="1099"/>
              <a:ext cx="101" cy="95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0" name="Line 56"/>
            <p:cNvSpPr>
              <a:spLocks noChangeShapeType="1"/>
            </p:cNvSpPr>
            <p:nvPr/>
          </p:nvSpPr>
          <p:spPr bwMode="auto">
            <a:xfrm>
              <a:off x="2812" y="1154"/>
              <a:ext cx="102" cy="96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1" name="Line 57"/>
            <p:cNvSpPr>
              <a:spLocks noChangeShapeType="1"/>
            </p:cNvSpPr>
            <p:nvPr/>
          </p:nvSpPr>
          <p:spPr bwMode="auto">
            <a:xfrm>
              <a:off x="4009" y="820"/>
              <a:ext cx="31" cy="152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2" name="Line 58"/>
            <p:cNvSpPr>
              <a:spLocks noChangeShapeType="1"/>
            </p:cNvSpPr>
            <p:nvPr/>
          </p:nvSpPr>
          <p:spPr bwMode="auto">
            <a:xfrm>
              <a:off x="4053" y="962"/>
              <a:ext cx="128" cy="78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3" name="Line 59"/>
            <p:cNvSpPr>
              <a:spLocks noChangeShapeType="1"/>
            </p:cNvSpPr>
            <p:nvPr/>
          </p:nvSpPr>
          <p:spPr bwMode="auto">
            <a:xfrm>
              <a:off x="3749" y="829"/>
              <a:ext cx="203" cy="16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4" name="Line 60"/>
            <p:cNvSpPr>
              <a:spLocks noChangeShapeType="1"/>
            </p:cNvSpPr>
            <p:nvPr/>
          </p:nvSpPr>
          <p:spPr bwMode="auto">
            <a:xfrm>
              <a:off x="3719" y="1107"/>
              <a:ext cx="558" cy="6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5" name="Line 61"/>
            <p:cNvSpPr>
              <a:spLocks noChangeShapeType="1"/>
            </p:cNvSpPr>
            <p:nvPr/>
          </p:nvSpPr>
          <p:spPr bwMode="auto">
            <a:xfrm>
              <a:off x="3600" y="1176"/>
              <a:ext cx="808" cy="87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36" name="Text Box 62"/>
            <p:cNvSpPr txBox="1">
              <a:spLocks noChangeArrowheads="1"/>
            </p:cNvSpPr>
            <p:nvPr/>
          </p:nvSpPr>
          <p:spPr bwMode="auto">
            <a:xfrm>
              <a:off x="675" y="651"/>
              <a:ext cx="8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/>
                <a:t>Eubacteria</a:t>
              </a:r>
            </a:p>
          </p:txBody>
        </p:sp>
        <p:sp>
          <p:nvSpPr>
            <p:cNvPr id="28737" name="Text Box 63"/>
            <p:cNvSpPr txBox="1">
              <a:spLocks noChangeArrowheads="1"/>
            </p:cNvSpPr>
            <p:nvPr/>
          </p:nvSpPr>
          <p:spPr bwMode="auto">
            <a:xfrm>
              <a:off x="1845" y="371"/>
              <a:ext cx="12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b="0"/>
                <a:t>Archea </a:t>
              </a:r>
            </a:p>
            <a:p>
              <a:pPr algn="ctr"/>
              <a:r>
                <a:rPr lang="cs-CZ" b="0"/>
                <a:t>(Archaebacteria)</a:t>
              </a:r>
            </a:p>
          </p:txBody>
        </p:sp>
        <p:sp>
          <p:nvSpPr>
            <p:cNvPr id="28738" name="Text Box 64"/>
            <p:cNvSpPr txBox="1">
              <a:spLocks noChangeArrowheads="1"/>
            </p:cNvSpPr>
            <p:nvPr/>
          </p:nvSpPr>
          <p:spPr bwMode="auto">
            <a:xfrm>
              <a:off x="3391" y="566"/>
              <a:ext cx="15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/>
                <a:t>Eukarya (Eukaryota)</a:t>
              </a:r>
            </a:p>
          </p:txBody>
        </p:sp>
        <p:sp>
          <p:nvSpPr>
            <p:cNvPr id="28739" name="Line 65"/>
            <p:cNvSpPr>
              <a:spLocks noChangeShapeType="1"/>
            </p:cNvSpPr>
            <p:nvPr/>
          </p:nvSpPr>
          <p:spPr bwMode="auto">
            <a:xfrm>
              <a:off x="3162" y="1479"/>
              <a:ext cx="126" cy="2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0" name="Line 66"/>
            <p:cNvSpPr>
              <a:spLocks noChangeShapeType="1"/>
            </p:cNvSpPr>
            <p:nvPr/>
          </p:nvSpPr>
          <p:spPr bwMode="auto">
            <a:xfrm flipH="1">
              <a:off x="2499" y="1447"/>
              <a:ext cx="221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41" name="Text Box 67"/>
            <p:cNvSpPr txBox="1">
              <a:spLocks noChangeArrowheads="1"/>
            </p:cNvSpPr>
            <p:nvPr/>
          </p:nvSpPr>
          <p:spPr bwMode="auto">
            <a:xfrm>
              <a:off x="3233" y="1743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>
                  <a:solidFill>
                    <a:srgbClr val="FF0000"/>
                  </a:solidFill>
                  <a:latin typeface="Arial Black" pitchFamily="-105" charset="0"/>
                </a:rPr>
                <a:t>?</a:t>
              </a:r>
            </a:p>
          </p:txBody>
        </p:sp>
        <p:sp>
          <p:nvSpPr>
            <p:cNvPr id="28742" name="Text Box 68"/>
            <p:cNvSpPr txBox="1">
              <a:spLocks noChangeArrowheads="1"/>
            </p:cNvSpPr>
            <p:nvPr/>
          </p:nvSpPr>
          <p:spPr bwMode="auto">
            <a:xfrm>
              <a:off x="2263" y="1285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>
                  <a:solidFill>
                    <a:srgbClr val="FF0000"/>
                  </a:solidFill>
                  <a:latin typeface="Arial Black" pitchFamily="-105" charset="0"/>
                </a:rPr>
                <a:t>?</a:t>
              </a:r>
            </a:p>
          </p:txBody>
        </p:sp>
        <p:sp>
          <p:nvSpPr>
            <p:cNvPr id="28743" name="Text Box 69"/>
            <p:cNvSpPr txBox="1">
              <a:spLocks noChangeArrowheads="1"/>
            </p:cNvSpPr>
            <p:nvPr/>
          </p:nvSpPr>
          <p:spPr bwMode="auto">
            <a:xfrm>
              <a:off x="2091" y="2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>
                  <a:solidFill>
                    <a:srgbClr val="FF0000"/>
                  </a:solidFill>
                  <a:latin typeface="Arial Black" pitchFamily="-105" charset="0"/>
                </a:rPr>
                <a:t>?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209675" y="3649663"/>
            <a:ext cx="7391400" cy="2816225"/>
            <a:chOff x="762" y="2299"/>
            <a:chExt cx="4656" cy="1774"/>
          </a:xfrm>
        </p:grpSpPr>
        <p:grpSp>
          <p:nvGrpSpPr>
            <p:cNvPr id="28677" name="Group 3"/>
            <p:cNvGrpSpPr>
              <a:grpSpLocks/>
            </p:cNvGrpSpPr>
            <p:nvPr/>
          </p:nvGrpSpPr>
          <p:grpSpPr bwMode="auto">
            <a:xfrm>
              <a:off x="762" y="2299"/>
              <a:ext cx="4656" cy="1774"/>
              <a:chOff x="762" y="2174"/>
              <a:chExt cx="4719" cy="1894"/>
            </a:xfrm>
          </p:grpSpPr>
          <p:grpSp>
            <p:nvGrpSpPr>
              <p:cNvPr id="28679" name="Group 4"/>
              <p:cNvGrpSpPr>
                <a:grpSpLocks/>
              </p:cNvGrpSpPr>
              <p:nvPr/>
            </p:nvGrpSpPr>
            <p:grpSpPr bwMode="auto">
              <a:xfrm>
                <a:off x="762" y="2174"/>
                <a:ext cx="4719" cy="1779"/>
                <a:chOff x="762" y="2174"/>
                <a:chExt cx="4719" cy="1779"/>
              </a:xfrm>
            </p:grpSpPr>
            <p:grpSp>
              <p:nvGrpSpPr>
                <p:cNvPr id="28681" name="Group 5"/>
                <p:cNvGrpSpPr>
                  <a:grpSpLocks/>
                </p:cNvGrpSpPr>
                <p:nvPr/>
              </p:nvGrpSpPr>
              <p:grpSpPr bwMode="auto">
                <a:xfrm>
                  <a:off x="762" y="2276"/>
                  <a:ext cx="2944" cy="1677"/>
                  <a:chOff x="762" y="2276"/>
                  <a:chExt cx="2944" cy="1677"/>
                </a:xfrm>
              </p:grpSpPr>
              <p:grpSp>
                <p:nvGrpSpPr>
                  <p:cNvPr id="2869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221" y="2276"/>
                    <a:ext cx="2485" cy="1677"/>
                    <a:chOff x="1467" y="2150"/>
                    <a:chExt cx="2485" cy="1677"/>
                  </a:xfrm>
                </p:grpSpPr>
                <p:grpSp>
                  <p:nvGrpSpPr>
                    <p:cNvPr id="28694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5" y="2150"/>
                      <a:ext cx="277" cy="239"/>
                      <a:chOff x="3675" y="2150"/>
                      <a:chExt cx="277" cy="239"/>
                    </a:xfrm>
                  </p:grpSpPr>
                  <p:sp>
                    <p:nvSpPr>
                      <p:cNvPr id="28713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75" y="2165"/>
                        <a:ext cx="277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14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5" y="2371"/>
                        <a:ext cx="277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15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72" y="2270"/>
                        <a:ext cx="239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2869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3" y="2261"/>
                      <a:ext cx="287" cy="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69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2585"/>
                      <a:ext cx="511" cy="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697" name="Line 13"/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259" y="2425"/>
                      <a:ext cx="361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2869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2" y="2776"/>
                      <a:ext cx="510" cy="239"/>
                      <a:chOff x="3442" y="2776"/>
                      <a:chExt cx="510" cy="239"/>
                    </a:xfrm>
                  </p:grpSpPr>
                  <p:sp>
                    <p:nvSpPr>
                      <p:cNvPr id="28710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42" y="2791"/>
                        <a:ext cx="510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11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42" y="2997"/>
                        <a:ext cx="510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12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322" y="2896"/>
                        <a:ext cx="239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8699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2" y="3186"/>
                      <a:ext cx="510" cy="239"/>
                      <a:chOff x="3442" y="2776"/>
                      <a:chExt cx="510" cy="239"/>
                    </a:xfrm>
                  </p:grpSpPr>
                  <p:sp>
                    <p:nvSpPr>
                      <p:cNvPr id="28707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42" y="2791"/>
                        <a:ext cx="510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42" y="2997"/>
                        <a:ext cx="510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322" y="2896"/>
                        <a:ext cx="239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8700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2" y="3588"/>
                      <a:ext cx="510" cy="239"/>
                      <a:chOff x="3442" y="2776"/>
                      <a:chExt cx="510" cy="239"/>
                    </a:xfrm>
                  </p:grpSpPr>
                  <p:sp>
                    <p:nvSpPr>
                      <p:cNvPr id="28704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42" y="2791"/>
                        <a:ext cx="510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5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42" y="2997"/>
                        <a:ext cx="510" cy="2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8706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322" y="2896"/>
                        <a:ext cx="239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2870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538" y="2423"/>
                      <a:ext cx="903" cy="466"/>
                    </a:xfrm>
                    <a:custGeom>
                      <a:avLst/>
                      <a:gdLst>
                        <a:gd name="T0" fmla="*/ 903 w 903"/>
                        <a:gd name="T1" fmla="*/ 466 h 466"/>
                        <a:gd name="T2" fmla="*/ 0 w 903"/>
                        <a:gd name="T3" fmla="*/ 466 h 466"/>
                        <a:gd name="T4" fmla="*/ 0 w 903"/>
                        <a:gd name="T5" fmla="*/ 1 h 466"/>
                        <a:gd name="T6" fmla="*/ 903 w 903"/>
                        <a:gd name="T7" fmla="*/ 0 h 46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03"/>
                        <a:gd name="T13" fmla="*/ 0 h 466"/>
                        <a:gd name="T14" fmla="*/ 903 w 903"/>
                        <a:gd name="T15" fmla="*/ 466 h 46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03" h="466">
                          <a:moveTo>
                            <a:pt x="903" y="466"/>
                          </a:moveTo>
                          <a:lnTo>
                            <a:pt x="0" y="466"/>
                          </a:lnTo>
                          <a:lnTo>
                            <a:pt x="0" y="1"/>
                          </a:lnTo>
                          <a:lnTo>
                            <a:pt x="90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702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539" y="3302"/>
                      <a:ext cx="903" cy="403"/>
                    </a:xfrm>
                    <a:custGeom>
                      <a:avLst/>
                      <a:gdLst>
                        <a:gd name="T0" fmla="*/ 903 w 903"/>
                        <a:gd name="T1" fmla="*/ 126 h 466"/>
                        <a:gd name="T2" fmla="*/ 0 w 903"/>
                        <a:gd name="T3" fmla="*/ 126 h 466"/>
                        <a:gd name="T4" fmla="*/ 0 w 903"/>
                        <a:gd name="T5" fmla="*/ 1 h 466"/>
                        <a:gd name="T6" fmla="*/ 903 w 903"/>
                        <a:gd name="T7" fmla="*/ 0 h 46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03"/>
                        <a:gd name="T13" fmla="*/ 0 h 466"/>
                        <a:gd name="T14" fmla="*/ 903 w 903"/>
                        <a:gd name="T15" fmla="*/ 466 h 46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03" h="466">
                          <a:moveTo>
                            <a:pt x="903" y="466"/>
                          </a:moveTo>
                          <a:lnTo>
                            <a:pt x="0" y="466"/>
                          </a:lnTo>
                          <a:lnTo>
                            <a:pt x="0" y="1"/>
                          </a:lnTo>
                          <a:lnTo>
                            <a:pt x="90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70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467" y="2654"/>
                      <a:ext cx="1065" cy="862"/>
                    </a:xfrm>
                    <a:custGeom>
                      <a:avLst/>
                      <a:gdLst>
                        <a:gd name="T0" fmla="*/ 3986 w 903"/>
                        <a:gd name="T1" fmla="*/ 118183 h 466"/>
                        <a:gd name="T2" fmla="*/ 0 w 903"/>
                        <a:gd name="T3" fmla="*/ 118183 h 466"/>
                        <a:gd name="T4" fmla="*/ 0 w 903"/>
                        <a:gd name="T5" fmla="*/ 277 h 466"/>
                        <a:gd name="T6" fmla="*/ 3986 w 903"/>
                        <a:gd name="T7" fmla="*/ 0 h 46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03"/>
                        <a:gd name="T13" fmla="*/ 0 h 466"/>
                        <a:gd name="T14" fmla="*/ 903 w 903"/>
                        <a:gd name="T15" fmla="*/ 466 h 46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03" h="466">
                          <a:moveTo>
                            <a:pt x="903" y="466"/>
                          </a:moveTo>
                          <a:lnTo>
                            <a:pt x="0" y="466"/>
                          </a:lnTo>
                          <a:lnTo>
                            <a:pt x="0" y="1"/>
                          </a:lnTo>
                          <a:lnTo>
                            <a:pt x="903" y="0"/>
                          </a:lnTo>
                        </a:path>
                      </a:pathLst>
                    </a:custGeom>
                    <a:noFill/>
                    <a:ln w="57150">
                      <a:solidFill>
                        <a:srgbClr val="0000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2869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62" y="3240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868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12" y="3659"/>
                  <a:ext cx="220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>
                      <a:latin typeface="Times New Roman" pitchFamily="-105" charset="0"/>
                      <a:sym typeface="Symbol" pitchFamily="-105" charset="2"/>
                    </a:rPr>
                    <a:t></a:t>
                  </a:r>
                  <a:endParaRPr lang="cs-CZ">
                    <a:latin typeface="Times New Roman" pitchFamily="-105" charset="0"/>
                  </a:endParaRPr>
                </a:p>
              </p:txBody>
            </p:sp>
            <p:sp>
              <p:nvSpPr>
                <p:cNvPr id="2868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12" y="2513"/>
                  <a:ext cx="207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>
                      <a:latin typeface="Times New Roman" pitchFamily="-105" charset="0"/>
                      <a:sym typeface="Symbol" pitchFamily="-105" charset="2"/>
                    </a:rPr>
                    <a:t></a:t>
                  </a:r>
                  <a:endParaRPr lang="cs-CZ">
                    <a:latin typeface="Times New Roman" pitchFamily="-105" charset="0"/>
                  </a:endParaRPr>
                </a:p>
              </p:txBody>
            </p:sp>
            <p:sp>
              <p:nvSpPr>
                <p:cNvPr id="286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20" y="2174"/>
                  <a:ext cx="121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Eubacteria (</a:t>
                  </a:r>
                  <a:r>
                    <a:rPr lang="cs-CZ" sz="1600" b="0" i="1"/>
                    <a:t>E. coli</a:t>
                  </a:r>
                  <a:r>
                    <a:rPr lang="cs-CZ" sz="1600" b="0"/>
                    <a:t>)</a:t>
                  </a:r>
                </a:p>
              </p:txBody>
            </p:sp>
            <p:sp>
              <p:nvSpPr>
                <p:cNvPr id="2868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820" y="2378"/>
                  <a:ext cx="1300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mitochondrie (kráva)</a:t>
                  </a:r>
                </a:p>
              </p:txBody>
            </p:sp>
            <p:sp>
              <p:nvSpPr>
                <p:cNvPr id="2868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20" y="2606"/>
                  <a:ext cx="1249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chloroplasty (tabák)</a:t>
                  </a:r>
                </a:p>
              </p:txBody>
            </p:sp>
            <p:sp>
              <p:nvSpPr>
                <p:cNvPr id="2868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20" y="2804"/>
                  <a:ext cx="1327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Archaea (</a:t>
                  </a:r>
                  <a:r>
                    <a:rPr lang="cs-CZ" sz="1600" b="0" i="1"/>
                    <a:t>Sulfolobus</a:t>
                  </a:r>
                  <a:r>
                    <a:rPr lang="cs-CZ" sz="1600" b="0"/>
                    <a:t>)</a:t>
                  </a:r>
                </a:p>
              </p:txBody>
            </p:sp>
            <p:sp>
              <p:nvSpPr>
                <p:cNvPr id="286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820" y="3020"/>
                  <a:ext cx="1661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Eukaryota (rostliny, houby)</a:t>
                  </a:r>
                </a:p>
              </p:txBody>
            </p:sp>
            <p:sp>
              <p:nvSpPr>
                <p:cNvPr id="2868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20" y="3223"/>
                  <a:ext cx="121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Eubacteria (</a:t>
                  </a:r>
                  <a:r>
                    <a:rPr lang="cs-CZ" sz="1600" b="0" i="1"/>
                    <a:t>E. coli</a:t>
                  </a:r>
                  <a:r>
                    <a:rPr lang="cs-CZ" sz="1600" b="0"/>
                    <a:t>)</a:t>
                  </a:r>
                </a:p>
              </p:txBody>
            </p:sp>
            <p:sp>
              <p:nvSpPr>
                <p:cNvPr id="2869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20" y="3427"/>
                  <a:ext cx="1250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chloroplasty (tabák)</a:t>
                  </a:r>
                </a:p>
              </p:txBody>
            </p:sp>
            <p:sp>
              <p:nvSpPr>
                <p:cNvPr id="2869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820" y="3626"/>
                  <a:ext cx="1328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 b="0"/>
                    <a:t>Archaea (</a:t>
                  </a:r>
                  <a:r>
                    <a:rPr lang="cs-CZ" sz="1600" b="0" i="1"/>
                    <a:t>Sulfolobus</a:t>
                  </a:r>
                  <a:r>
                    <a:rPr lang="cs-CZ" sz="1600" b="0"/>
                    <a:t>)</a:t>
                  </a:r>
                </a:p>
              </p:txBody>
            </p:sp>
          </p:grpSp>
          <p:sp>
            <p:nvSpPr>
              <p:cNvPr id="28680" name="Text Box 40"/>
              <p:cNvSpPr txBox="1">
                <a:spLocks noChangeArrowheads="1"/>
              </p:cNvSpPr>
              <p:nvPr/>
            </p:nvSpPr>
            <p:spPr bwMode="auto">
              <a:xfrm>
                <a:off x="3820" y="3842"/>
                <a:ext cx="166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 b="0"/>
                  <a:t>Eukaryota (rostliny, houby)</a:t>
                </a:r>
              </a:p>
            </p:txBody>
          </p:sp>
        </p:grpSp>
        <p:sp>
          <p:nvSpPr>
            <p:cNvPr id="28678" name="Text Box 70"/>
            <p:cNvSpPr txBox="1">
              <a:spLocks noChangeArrowheads="1"/>
            </p:cNvSpPr>
            <p:nvPr/>
          </p:nvSpPr>
          <p:spPr bwMode="auto">
            <a:xfrm>
              <a:off x="1379" y="3194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solidFill>
                    <a:srgbClr val="FF0000"/>
                  </a:solidFill>
                </a:rPr>
                <a:t>ATPáza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5"/>
          <p:cNvSpPr txBox="1">
            <a:spLocks noChangeArrowheads="1"/>
          </p:cNvSpPr>
          <p:nvPr/>
        </p:nvSpPr>
        <p:spPr bwMode="auto">
          <a:xfrm>
            <a:off x="573088" y="454025"/>
            <a:ext cx="475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Klíčové evoluční přechody:</a:t>
            </a:r>
            <a:br>
              <a:rPr lang="cs-CZ">
                <a:solidFill>
                  <a:srgbClr val="F00000"/>
                </a:solidFill>
              </a:rPr>
            </a:br>
            <a:endParaRPr lang="cs-CZ">
              <a:solidFill>
                <a:srgbClr val="F00000"/>
              </a:solidFill>
            </a:endParaRPr>
          </a:p>
          <a:p>
            <a:r>
              <a:rPr lang="cs-CZ" b="0">
                <a:solidFill>
                  <a:srgbClr val="003399"/>
                </a:solidFill>
              </a:rPr>
              <a:t>John Maynard Smith a Eörs Szathmáry</a:t>
            </a:r>
          </a:p>
        </p:txBody>
      </p:sp>
      <p:pic>
        <p:nvPicPr>
          <p:cNvPr id="29699" name="Picture 17" descr="alt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487363"/>
            <a:ext cx="17684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8"/>
          <p:cNvSpPr txBox="1">
            <a:spLocks noChangeArrowheads="1"/>
          </p:cNvSpPr>
          <p:nvPr/>
        </p:nvSpPr>
        <p:spPr bwMode="auto">
          <a:xfrm>
            <a:off x="573088" y="1863725"/>
            <a:ext cx="39592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cs-CZ" b="0"/>
              <a:t>vznik replikátorů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kompartmentace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vznik chromozomů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vznik genetického kódu, DNA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vznik eukaryot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vznik pohlaví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mnohobuněčnost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society</a:t>
            </a:r>
          </a:p>
          <a:p>
            <a:pPr marL="457200" indent="-457200">
              <a:buFontTx/>
              <a:buAutoNum type="arabicPeriod"/>
            </a:pPr>
            <a:r>
              <a:rPr lang="cs-CZ" b="0"/>
              <a:t>vznik jazyka</a:t>
            </a:r>
          </a:p>
        </p:txBody>
      </p:sp>
      <p:sp>
        <p:nvSpPr>
          <p:cNvPr id="139283" name="AutoShape 19"/>
          <p:cNvSpPr>
            <a:spLocks noChangeArrowheads="1"/>
          </p:cNvSpPr>
          <p:nvPr/>
        </p:nvSpPr>
        <p:spPr bwMode="auto">
          <a:xfrm>
            <a:off x="4573588" y="3992563"/>
            <a:ext cx="4405655" cy="2473325"/>
          </a:xfrm>
          <a:prstGeom prst="wedgeRectCallout">
            <a:avLst>
              <a:gd name="adj1" fmla="val -73046"/>
              <a:gd name="adj2" fmla="val -6174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234000" anchor="ctr"/>
          <a:lstStyle/>
          <a:p>
            <a:pPr>
              <a:buFont typeface="Arial" charset="0"/>
              <a:buChar char="→"/>
            </a:pPr>
            <a:r>
              <a:rPr lang="cs-CZ" sz="1800" b="0" dirty="0" smtClean="0">
                <a:solidFill>
                  <a:srgbClr val="FF0000"/>
                </a:solidFill>
              </a:rPr>
              <a:t> konflikt </a:t>
            </a:r>
            <a:r>
              <a:rPr lang="cs-CZ" sz="1800" b="0" dirty="0">
                <a:solidFill>
                  <a:srgbClr val="FF0000"/>
                </a:solidFill>
              </a:rPr>
              <a:t>selekce na různých úrovních:</a:t>
            </a:r>
          </a:p>
          <a:p>
            <a:pPr>
              <a:buFont typeface="Arial" charset="0"/>
              <a:buChar char="→"/>
            </a:pPr>
            <a:r>
              <a:rPr lang="cs-CZ" sz="1800" b="0" dirty="0"/>
              <a:t> kontrola replikace </a:t>
            </a:r>
            <a:r>
              <a:rPr lang="cs-CZ" sz="1800" b="0" dirty="0">
                <a:sym typeface="Symbol" pitchFamily="-105" charset="2"/>
              </a:rPr>
              <a:t> B chromozomy, 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  transpozice</a:t>
            </a:r>
          </a:p>
          <a:p>
            <a:pPr>
              <a:buFont typeface="Arial" charset="0"/>
              <a:buChar char="→"/>
            </a:pPr>
            <a:r>
              <a:rPr lang="cs-CZ" sz="1800" b="0" dirty="0">
                <a:sym typeface="Symbol" pitchFamily="-105" charset="2"/>
              </a:rPr>
              <a:t> spravedlivá meióza  meiotický tah</a:t>
            </a:r>
          </a:p>
          <a:p>
            <a:pPr>
              <a:buFont typeface="Arial" charset="0"/>
              <a:buChar char="→"/>
            </a:pPr>
            <a:r>
              <a:rPr lang="cs-CZ" sz="1800" b="0" dirty="0">
                <a:sym typeface="Symbol" pitchFamily="-105" charset="2"/>
              </a:rPr>
              <a:t> diferenciace somatických buněk</a:t>
            </a:r>
            <a:r>
              <a:rPr lang="cs-CZ" sz="1800" b="0" dirty="0"/>
              <a:t> </a:t>
            </a:r>
            <a:br>
              <a:rPr lang="cs-CZ" sz="1800" b="0" dirty="0"/>
            </a:br>
            <a:r>
              <a:rPr lang="cs-CZ" sz="1800" b="0" dirty="0"/>
              <a:t>  </a:t>
            </a:r>
            <a:r>
              <a:rPr lang="cs-CZ" sz="1800" b="0" dirty="0">
                <a:sym typeface="Symbol" pitchFamily="-105" charset="2"/>
              </a:rPr>
              <a:t> nádorové bujení</a:t>
            </a:r>
          </a:p>
          <a:p>
            <a:pPr>
              <a:buFont typeface="Arial" charset="0"/>
              <a:buChar char="→"/>
            </a:pPr>
            <a:r>
              <a:rPr lang="cs-CZ" sz="1800" b="0" dirty="0">
                <a:sym typeface="Symbol" pitchFamily="-105" charset="2"/>
              </a:rPr>
              <a:t> nereprodukční kasty  dělnice </a:t>
            </a:r>
            <a:br>
              <a:rPr lang="cs-CZ" sz="1800" b="0" dirty="0">
                <a:sym typeface="Symbol" pitchFamily="-105" charset="2"/>
              </a:rPr>
            </a:br>
            <a:r>
              <a:rPr lang="cs-CZ" sz="1800" b="0" dirty="0">
                <a:sym typeface="Symbol" pitchFamily="-105" charset="2"/>
              </a:rPr>
              <a:t>  kladoucí vajíčka</a:t>
            </a: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>
            <a:off x="6642100" y="2892425"/>
            <a:ext cx="130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003399"/>
                </a:solidFill>
              </a:rPr>
              <a:t>E. Szathmáry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kenovat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2211388"/>
            <a:ext cx="71104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71488" y="455613"/>
            <a:ext cx="6454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Evoluce ve zkumavce:</a:t>
            </a:r>
            <a:br>
              <a:rPr lang="cs-CZ">
                <a:solidFill>
                  <a:srgbClr val="F00000"/>
                </a:solidFill>
              </a:rPr>
            </a:br>
            <a:endParaRPr lang="cs-CZ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Sol Spiegelman</a:t>
            </a:r>
            <a:r>
              <a:rPr lang="cs-CZ" b="0"/>
              <a:t> (1970): evoluce RNA</a:t>
            </a:r>
            <a:endParaRPr lang="en-US" b="0"/>
          </a:p>
          <a:p>
            <a:r>
              <a:rPr lang="cs-CZ" b="0"/>
              <a:t>RNA (templát)</a:t>
            </a:r>
            <a:r>
              <a:rPr lang="en-US" b="0"/>
              <a:t> a </a:t>
            </a:r>
            <a:r>
              <a:rPr lang="cs-CZ" b="0"/>
              <a:t>replikáza bakteriofága Q</a:t>
            </a:r>
            <a:r>
              <a:rPr lang="cs-CZ" b="0">
                <a:sym typeface="Symbol" pitchFamily="-105" charset="2"/>
              </a:rPr>
              <a:t></a:t>
            </a:r>
            <a:r>
              <a:rPr lang="cs-CZ" b="0"/>
              <a:t>, nukleotidy</a:t>
            </a:r>
          </a:p>
        </p:txBody>
      </p:sp>
      <p:pic>
        <p:nvPicPr>
          <p:cNvPr id="4100" name="Picture 7" descr="(normal size jpg)"/>
          <p:cNvPicPr>
            <a:picLocks noChangeAspect="1" noChangeArrowheads="1"/>
          </p:cNvPicPr>
          <p:nvPr/>
        </p:nvPicPr>
        <p:blipFill>
          <a:blip r:embed="rId4" cstate="print"/>
          <a:srcRect l="3825" t="2548" r="3793" b="2261"/>
          <a:stretch>
            <a:fillRect/>
          </a:stretch>
        </p:blipFill>
        <p:spPr bwMode="auto">
          <a:xfrm>
            <a:off x="7345363" y="141288"/>
            <a:ext cx="1644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7313613" y="2546350"/>
            <a:ext cx="1617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Sol Spiegelman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120775" y="387350"/>
            <a:ext cx="71262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  <a:latin typeface="Arial Black" pitchFamily="-105" charset="0"/>
              </a:rPr>
              <a:t>EVOLUCE POHLAVNÍHO ROZMNOŽOVÁNÍ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909638" y="1227138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F00000"/>
                </a:solidFill>
              </a:rPr>
              <a:t>sex = meióza, rekombinace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4627563" y="4046538"/>
            <a:ext cx="4033837" cy="1981200"/>
            <a:chOff x="3134" y="2795"/>
            <a:chExt cx="2289" cy="1021"/>
          </a:xfrm>
        </p:grpSpPr>
        <p:sp>
          <p:nvSpPr>
            <p:cNvPr id="30733" name="Freeform 6"/>
            <p:cNvSpPr>
              <a:spLocks/>
            </p:cNvSpPr>
            <p:nvPr/>
          </p:nvSpPr>
          <p:spPr bwMode="auto">
            <a:xfrm>
              <a:off x="3134" y="2795"/>
              <a:ext cx="2289" cy="1021"/>
            </a:xfrm>
            <a:custGeom>
              <a:avLst/>
              <a:gdLst>
                <a:gd name="T0" fmla="*/ 0 w 2289"/>
                <a:gd name="T1" fmla="*/ 0 h 1021"/>
                <a:gd name="T2" fmla="*/ 1126 w 2289"/>
                <a:gd name="T3" fmla="*/ 1021 h 1021"/>
                <a:gd name="T4" fmla="*/ 2289 w 2289"/>
                <a:gd name="T5" fmla="*/ 2 h 1021"/>
                <a:gd name="T6" fmla="*/ 0 60000 65536"/>
                <a:gd name="T7" fmla="*/ 0 60000 65536"/>
                <a:gd name="T8" fmla="*/ 0 60000 65536"/>
                <a:gd name="T9" fmla="*/ 0 w 2289"/>
                <a:gd name="T10" fmla="*/ 0 h 1021"/>
                <a:gd name="T11" fmla="*/ 2289 w 2289"/>
                <a:gd name="T12" fmla="*/ 1021 h 10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9" h="1021">
                  <a:moveTo>
                    <a:pt x="0" y="0"/>
                  </a:moveTo>
                  <a:lnTo>
                    <a:pt x="1126" y="1021"/>
                  </a:lnTo>
                  <a:lnTo>
                    <a:pt x="2289" y="2"/>
                  </a:lnTo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4" name="Line 7"/>
            <p:cNvSpPr>
              <a:spLocks noChangeShapeType="1"/>
            </p:cNvSpPr>
            <p:nvPr/>
          </p:nvSpPr>
          <p:spPr bwMode="auto">
            <a:xfrm flipV="1">
              <a:off x="4148" y="2796"/>
              <a:ext cx="1052" cy="92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5" name="Line 8"/>
            <p:cNvSpPr>
              <a:spLocks noChangeShapeType="1"/>
            </p:cNvSpPr>
            <p:nvPr/>
          </p:nvSpPr>
          <p:spPr bwMode="auto">
            <a:xfrm flipV="1">
              <a:off x="3268" y="2796"/>
              <a:ext cx="156" cy="1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6" name="Line 9"/>
            <p:cNvSpPr>
              <a:spLocks noChangeShapeType="1"/>
            </p:cNvSpPr>
            <p:nvPr/>
          </p:nvSpPr>
          <p:spPr bwMode="auto">
            <a:xfrm flipH="1" flipV="1">
              <a:off x="4896" y="2796"/>
              <a:ext cx="156" cy="12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7" name="Line 10"/>
            <p:cNvSpPr>
              <a:spLocks noChangeShapeType="1"/>
            </p:cNvSpPr>
            <p:nvPr/>
          </p:nvSpPr>
          <p:spPr bwMode="auto">
            <a:xfrm flipH="1" flipV="1">
              <a:off x="4680" y="2796"/>
              <a:ext cx="268" cy="2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8" name="Line 11"/>
            <p:cNvSpPr>
              <a:spLocks noChangeShapeType="1"/>
            </p:cNvSpPr>
            <p:nvPr/>
          </p:nvSpPr>
          <p:spPr bwMode="auto">
            <a:xfrm flipV="1">
              <a:off x="3380" y="2796"/>
              <a:ext cx="268" cy="216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9" name="Line 12"/>
            <p:cNvSpPr>
              <a:spLocks noChangeShapeType="1"/>
            </p:cNvSpPr>
            <p:nvPr/>
          </p:nvSpPr>
          <p:spPr bwMode="auto">
            <a:xfrm flipV="1">
              <a:off x="3476" y="2796"/>
              <a:ext cx="388" cy="312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0" name="Line 13"/>
            <p:cNvSpPr>
              <a:spLocks noChangeShapeType="1"/>
            </p:cNvSpPr>
            <p:nvPr/>
          </p:nvSpPr>
          <p:spPr bwMode="auto">
            <a:xfrm flipH="1" flipV="1">
              <a:off x="4456" y="2796"/>
              <a:ext cx="388" cy="312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1" name="Line 14"/>
            <p:cNvSpPr>
              <a:spLocks noChangeShapeType="1"/>
            </p:cNvSpPr>
            <p:nvPr/>
          </p:nvSpPr>
          <p:spPr bwMode="auto">
            <a:xfrm flipH="1" flipV="1">
              <a:off x="4012" y="2796"/>
              <a:ext cx="156" cy="1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2" name="Line 15"/>
            <p:cNvSpPr>
              <a:spLocks noChangeShapeType="1"/>
            </p:cNvSpPr>
            <p:nvPr/>
          </p:nvSpPr>
          <p:spPr bwMode="auto">
            <a:xfrm flipV="1">
              <a:off x="3700" y="2796"/>
              <a:ext cx="596" cy="516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76250" y="2030413"/>
            <a:ext cx="48450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fylogenetická pozice asexuálních taxonů:</a:t>
            </a:r>
          </a:p>
          <a:p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většinou mladé linie</a:t>
            </a:r>
          </a:p>
          <a:p>
            <a:pPr>
              <a:spcAft>
                <a:spcPts val="600"/>
              </a:spcAft>
            </a:pPr>
            <a:r>
              <a:rPr lang="cs-CZ" b="0"/>
              <a:t>taxony roztroušené</a:t>
            </a:r>
          </a:p>
          <a:p>
            <a:pPr>
              <a:spcAft>
                <a:spcPts val="600"/>
              </a:spcAft>
            </a:pPr>
            <a:r>
              <a:rPr lang="cs-CZ" b="0"/>
              <a:t>výjimky: viřníci nadřádu Bdelloidea</a:t>
            </a:r>
            <a:r>
              <a:rPr lang="cs-CZ" sz="1800" b="0"/>
              <a:t/>
            </a:r>
            <a:br>
              <a:rPr lang="cs-CZ" sz="1800" b="0"/>
            </a:br>
            <a:r>
              <a:rPr lang="cs-CZ" sz="1800" b="0"/>
              <a:t>  - fosilie v jantaru 35-40 mil.</a:t>
            </a:r>
            <a:br>
              <a:rPr lang="cs-CZ" sz="1800" b="0"/>
            </a:br>
            <a:r>
              <a:rPr lang="cs-CZ" sz="1800" b="0"/>
              <a:t>  - existence ca. 100 mil.</a:t>
            </a:r>
          </a:p>
        </p:txBody>
      </p:sp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495925" y="1252538"/>
            <a:ext cx="3201988" cy="1174750"/>
          </a:xfrm>
          <a:prstGeom prst="wedgeRectCallout">
            <a:avLst>
              <a:gd name="adj1" fmla="val -27838"/>
              <a:gd name="adj2" fmla="val 18486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většina asexuálních linií vznikla recentně ze sexuálních; např. </a:t>
            </a:r>
            <a:r>
              <a:rPr lang="cs-CZ" sz="1600" b="0" i="1">
                <a:sym typeface="Symbol" pitchFamily="-105" charset="2"/>
              </a:rPr>
              <a:t>Taraxacum officinale</a:t>
            </a:r>
            <a:r>
              <a:rPr lang="cs-CZ" sz="1600" b="0">
                <a:sym typeface="Symbol" pitchFamily="-105" charset="2"/>
              </a:rPr>
              <a:t>: nefunkční tyčinky, barevné květy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1013" y="4506913"/>
            <a:ext cx="6376987" cy="2114550"/>
            <a:chOff x="303" y="2587"/>
            <a:chExt cx="4468" cy="1584"/>
          </a:xfrm>
        </p:grpSpPr>
        <p:pic>
          <p:nvPicPr>
            <p:cNvPr id="30729" name="Picture 18" descr="10_EVOW_CH23"/>
            <p:cNvPicPr>
              <a:picLocks noChangeAspect="1" noChangeArrowheads="1"/>
            </p:cNvPicPr>
            <p:nvPr/>
          </p:nvPicPr>
          <p:blipFill>
            <a:blip r:embed="rId3" cstate="print"/>
            <a:srcRect l="24596" t="4356" r="25179" b="57928"/>
            <a:stretch>
              <a:fillRect/>
            </a:stretch>
          </p:blipFill>
          <p:spPr bwMode="auto">
            <a:xfrm>
              <a:off x="303" y="2587"/>
              <a:ext cx="1121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0" name="Text Box 19"/>
            <p:cNvSpPr txBox="1">
              <a:spLocks noChangeArrowheads="1"/>
            </p:cNvSpPr>
            <p:nvPr/>
          </p:nvSpPr>
          <p:spPr bwMode="auto">
            <a:xfrm>
              <a:off x="1442" y="2611"/>
              <a:ext cx="1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 i="1"/>
                <a:t>Philodina roseola</a:t>
              </a:r>
            </a:p>
          </p:txBody>
        </p:sp>
        <p:sp>
          <p:nvSpPr>
            <p:cNvPr id="30731" name="Text Box 20"/>
            <p:cNvSpPr txBox="1">
              <a:spLocks noChangeArrowheads="1"/>
            </p:cNvSpPr>
            <p:nvPr/>
          </p:nvSpPr>
          <p:spPr bwMode="auto">
            <a:xfrm>
              <a:off x="2977" y="3881"/>
              <a:ext cx="17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0" i="1"/>
                <a:t>Macrotrachela quadricornifera</a:t>
              </a:r>
            </a:p>
          </p:txBody>
        </p:sp>
        <p:pic>
          <p:nvPicPr>
            <p:cNvPr id="30732" name="Picture 21" descr="10_EVOW_CH23"/>
            <p:cNvPicPr>
              <a:picLocks noChangeAspect="1" noChangeArrowheads="1"/>
            </p:cNvPicPr>
            <p:nvPr/>
          </p:nvPicPr>
          <p:blipFill>
            <a:blip r:embed="rId3" cstate="print"/>
            <a:srcRect l="23969" t="45357" r="24283" b="28072"/>
            <a:stretch>
              <a:fillRect/>
            </a:stretch>
          </p:blipFill>
          <p:spPr bwMode="auto">
            <a:xfrm>
              <a:off x="1820" y="3047"/>
              <a:ext cx="1155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7015163" y="2487613"/>
            <a:ext cx="12922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81013" y="228600"/>
            <a:ext cx="8118475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Nevýhody pohlavního rozmnožování:</a:t>
            </a:r>
            <a:r>
              <a:rPr lang="cs-CZ" sz="2400" b="0"/>
              <a:t/>
            </a:r>
            <a:br>
              <a:rPr lang="cs-CZ" sz="2400" b="0"/>
            </a:br>
            <a:endParaRPr lang="cs-CZ" sz="2400" b="0"/>
          </a:p>
          <a:p>
            <a:r>
              <a:rPr lang="cs-CZ" b="0"/>
              <a:t>čas a energie k nalezení partnera (může být problém ho najít), další </a:t>
            </a:r>
            <a:br>
              <a:rPr lang="cs-CZ" b="0"/>
            </a:br>
            <a:r>
              <a:rPr lang="cs-CZ" b="0"/>
              <a:t>   úsilí před kopulací</a:t>
            </a:r>
            <a:br>
              <a:rPr lang="cs-CZ" b="0"/>
            </a:br>
            <a:endParaRPr lang="cs-CZ" b="0"/>
          </a:p>
          <a:p>
            <a:r>
              <a:rPr lang="cs-CZ" b="0"/>
              <a:t>zvýšené riziko predace nebo parazitace, přenos pohlavních chorob</a:t>
            </a:r>
            <a:br>
              <a:rPr lang="cs-CZ" b="0"/>
            </a:br>
            <a:endParaRPr lang="cs-CZ" b="0"/>
          </a:p>
          <a:p>
            <a:r>
              <a:rPr lang="cs-CZ" b="0"/>
              <a:t>náchylnost k extinkci při nízkých </a:t>
            </a:r>
            <a:r>
              <a:rPr lang="cs-CZ" b="0" i="1"/>
              <a:t>N</a:t>
            </a:r>
            <a:r>
              <a:rPr lang="cs-CZ" b="0" i="1" baseline="-25000"/>
              <a:t>e</a:t>
            </a:r>
            <a:br>
              <a:rPr lang="cs-CZ" b="0" i="1" baseline="-25000"/>
            </a:br>
            <a:endParaRPr lang="cs-CZ" b="0" i="1" baseline="-25000"/>
          </a:p>
          <a:p>
            <a:r>
              <a:rPr lang="cs-CZ" b="0"/>
              <a:t>nižší schopnost kolonizace</a:t>
            </a:r>
            <a:br>
              <a:rPr lang="cs-CZ" b="0"/>
            </a:br>
            <a:endParaRPr lang="cs-CZ" b="0"/>
          </a:p>
          <a:p>
            <a:r>
              <a:rPr lang="cs-CZ" b="0"/>
              <a:t>složitý meiotický molekulární aparát </a:t>
            </a:r>
            <a:br>
              <a:rPr lang="cs-CZ" b="0"/>
            </a:br>
            <a:r>
              <a:rPr lang="cs-CZ" b="0"/>
              <a:t>   meióza: 10-100 h </a:t>
            </a:r>
            <a:r>
              <a:rPr lang="cs-CZ" b="0">
                <a:sym typeface="Symbol" pitchFamily="-105" charset="2"/>
              </a:rPr>
              <a:t> </a:t>
            </a:r>
            <a:r>
              <a:rPr lang="cs-CZ" b="0"/>
              <a:t>mitóza: 15 min – 4 h</a:t>
            </a:r>
            <a:br>
              <a:rPr lang="cs-CZ" b="0"/>
            </a:br>
            <a:endParaRPr lang="cs-CZ" b="0"/>
          </a:p>
          <a:p>
            <a:r>
              <a:rPr lang="cs-CZ" b="0"/>
              <a:t>rozpad výhodných kombinací alel rekombinací</a:t>
            </a:r>
            <a:br>
              <a:rPr lang="cs-CZ" b="0"/>
            </a:br>
            <a:endParaRPr lang="cs-CZ" b="0"/>
          </a:p>
          <a:p>
            <a:r>
              <a:rPr lang="cs-CZ" b="0"/>
              <a:t>dopady pohlavního výběru na samce </a:t>
            </a:r>
            <a:r>
              <a:rPr lang="cs-CZ" b="0">
                <a:sym typeface="Symbol" pitchFamily="-105" charset="2"/>
              </a:rPr>
              <a:t> </a:t>
            </a:r>
            <a:r>
              <a:rPr lang="cs-CZ" b="0"/>
              <a:t>snížení fitness populace</a:t>
            </a:r>
            <a:br>
              <a:rPr lang="cs-CZ" b="0"/>
            </a:br>
            <a:endParaRPr lang="cs-CZ" b="0"/>
          </a:p>
          <a:p>
            <a:r>
              <a:rPr lang="cs-CZ" b="0"/>
              <a:t>akce sobeckých elementů (konflikt genů) </a:t>
            </a:r>
            <a:r>
              <a:rPr lang="cs-CZ" b="0">
                <a:sym typeface="Symbol" pitchFamily="-105" charset="2"/>
              </a:rPr>
              <a:t> </a:t>
            </a:r>
            <a:r>
              <a:rPr lang="cs-CZ" b="0"/>
              <a:t>snížení fitness populace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/>
          </p:cNvGrpSpPr>
          <p:nvPr/>
        </p:nvGrpSpPr>
        <p:grpSpPr bwMode="auto">
          <a:xfrm>
            <a:off x="1176338" y="2644775"/>
            <a:ext cx="2963862" cy="2236788"/>
            <a:chOff x="443" y="1868"/>
            <a:chExt cx="1867" cy="1409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43" y="2147"/>
              <a:ext cx="1706" cy="1130"/>
              <a:chOff x="443" y="2038"/>
              <a:chExt cx="1706" cy="1130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43" y="2038"/>
                <a:ext cx="748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>
                    <a:solidFill>
                      <a:srgbClr val="E80000"/>
                    </a:solidFill>
                  </a:rPr>
                  <a:t>F</a:t>
                </a:r>
                <a:r>
                  <a:rPr lang="cs-CZ" sz="1400"/>
                  <a:t>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400">
                  <a:sym typeface="Symbol" pitchFamily="-105" charset="2"/>
                </a:endParaRPr>
              </a:p>
              <a:p>
                <a:pPr algn="ctr"/>
                <a:r>
                  <a:rPr lang="cs-CZ" sz="140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</a:rPr>
                  <a:t>F</a:t>
                </a:r>
                <a:r>
                  <a:rPr lang="cs-CZ" sz="1400"/>
                  <a:t>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400">
                    <a:sym typeface="Symbol" pitchFamily="-105" charset="2"/>
                  </a:rPr>
                  <a:t>  </a:t>
                </a:r>
                <a:r>
                  <a:rPr lang="cs-CZ" sz="1400">
                    <a:solidFill>
                      <a:srgbClr val="E80000"/>
                    </a:solidFill>
                  </a:rPr>
                  <a:t>F</a:t>
                </a:r>
                <a:r>
                  <a:rPr lang="cs-CZ" sz="1400"/>
                  <a:t>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400">
                  <a:sym typeface="Symbol" pitchFamily="-105" charset="2"/>
                </a:endParaRPr>
              </a:p>
              <a:p>
                <a:pPr algn="ctr"/>
                <a:r>
                  <a:rPr lang="cs-CZ" sz="140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</a:rPr>
                  <a:t>F</a:t>
                </a:r>
                <a:r>
                  <a:rPr lang="cs-CZ" sz="1400"/>
                  <a:t>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400">
                    <a:sym typeface="Symbol" pitchFamily="-105" charset="2"/>
                  </a:rPr>
                  <a:t>  </a:t>
                </a:r>
                <a:r>
                  <a:rPr lang="cs-CZ" sz="1400">
                    <a:solidFill>
                      <a:srgbClr val="E80000"/>
                    </a:solidFill>
                  </a:rPr>
                  <a:t>F</a:t>
                </a:r>
                <a:r>
                  <a:rPr lang="cs-CZ" sz="1400"/>
                  <a:t>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400">
                  <a:sym typeface="Symbol" pitchFamily="-105" charset="2"/>
                </a:endParaRP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</a:rPr>
                  <a:t>F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400">
                    <a:sym typeface="Symbol" pitchFamily="-105" charset="2"/>
                  </a:rPr>
                  <a:t>  </a:t>
                </a:r>
                <a:r>
                  <a:rPr lang="cs-CZ" sz="1400">
                    <a:solidFill>
                      <a:srgbClr val="E80000"/>
                    </a:solidFill>
                  </a:rPr>
                  <a:t>F</a:t>
                </a:r>
                <a:r>
                  <a:rPr lang="cs-CZ" sz="1400"/>
                  <a:t> </a:t>
                </a:r>
                <a:r>
                  <a:rPr lang="cs-CZ" sz="1400">
                    <a:sym typeface="Symbol" pitchFamily="-105" charset="2"/>
                  </a:rPr>
                  <a:t> </a:t>
                </a:r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40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68" y="2038"/>
                <a:ext cx="574" cy="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cs-CZ" sz="140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cs-CZ" sz="140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cs-CZ" sz="14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78" y="2038"/>
                <a:ext cx="271" cy="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cs-CZ" sz="14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cs-CZ" sz="14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4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705" y="1868"/>
              <a:ext cx="6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/>
                <a:t>frekvence</a:t>
              </a:r>
              <a:endParaRPr lang="cs-CZ" sz="1400" b="0"/>
            </a:p>
            <a:p>
              <a:pPr algn="ctr"/>
              <a:r>
                <a:rPr lang="en-US" sz="1400" b="0"/>
                <a:t>asexu</a:t>
              </a:r>
              <a:r>
                <a:rPr lang="cs-CZ" sz="1400" b="0"/>
                <a:t>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81013" y="620713"/>
            <a:ext cx="73358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003399"/>
                </a:solidFill>
              </a:rPr>
              <a:t>J. Maynard Smith</a:t>
            </a:r>
            <a:r>
              <a:rPr lang="cs-CZ" b="0"/>
              <a:t>: </a:t>
            </a:r>
            <a:r>
              <a:rPr lang="cs-CZ" b="0">
                <a:solidFill>
                  <a:srgbClr val="F00000"/>
                </a:solidFill>
              </a:rPr>
              <a:t>Jaký je osud sexuální a asexuální populace?</a:t>
            </a:r>
            <a:br>
              <a:rPr lang="cs-CZ" b="0">
                <a:solidFill>
                  <a:srgbClr val="F00000"/>
                </a:solidFill>
              </a:rPr>
            </a:br>
            <a:endParaRPr lang="cs-CZ" b="0">
              <a:solidFill>
                <a:srgbClr val="F00000"/>
              </a:solidFill>
            </a:endParaRPr>
          </a:p>
          <a:p>
            <a:r>
              <a:rPr lang="cs-CZ" b="0"/>
              <a:t>předpoklady: způsob rozmnožování nemá vliv</a:t>
            </a:r>
            <a:br>
              <a:rPr lang="cs-CZ" b="0"/>
            </a:br>
            <a:r>
              <a:rPr lang="cs-CZ" b="0"/>
              <a:t>  1. na počet potomstva (např. samčí péče o potomstvo)  </a:t>
            </a:r>
            <a:br>
              <a:rPr lang="cs-CZ" b="0"/>
            </a:br>
            <a:r>
              <a:rPr lang="cs-CZ" b="0"/>
              <a:t>  2. na pravděpodobnost přežití potomstva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673600" y="3922713"/>
            <a:ext cx="2317750" cy="703262"/>
          </a:xfrm>
          <a:prstGeom prst="wedgeRectCallout">
            <a:avLst>
              <a:gd name="adj1" fmla="val -97398"/>
              <a:gd name="adj2" fmla="val 1930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asexuálové produkují 2 více vnuček</a:t>
            </a: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758825" y="5337175"/>
            <a:ext cx="7231063" cy="8223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F00000"/>
                </a:solidFill>
                <a:sym typeface="Symbol" pitchFamily="-105" charset="2"/>
              </a:rPr>
              <a:t> dvojnásobná penalizace za pohlaví (cost of sex), </a:t>
            </a:r>
            <a:br>
              <a:rPr lang="cs-CZ" sz="2400" b="0">
                <a:solidFill>
                  <a:srgbClr val="F00000"/>
                </a:solidFill>
                <a:sym typeface="Symbol" pitchFamily="-105" charset="2"/>
              </a:rPr>
            </a:br>
            <a:r>
              <a:rPr lang="cs-CZ" sz="2400" b="0">
                <a:solidFill>
                  <a:srgbClr val="F00000"/>
                </a:solidFill>
                <a:sym typeface="Symbol" pitchFamily="-105" charset="2"/>
              </a:rPr>
              <a:t>tj. 50% selektivní nevýhoda sexuality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81013" y="327025"/>
            <a:ext cx="8085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ad 2) vliv prostředí</a:t>
            </a:r>
          </a:p>
          <a:p>
            <a:r>
              <a:rPr lang="cs-CZ" b="0"/>
              <a:t>experiment s </a:t>
            </a:r>
            <a:r>
              <a:rPr lang="cs-CZ" b="0" i="1"/>
              <a:t>Tribolium castaneum</a:t>
            </a:r>
            <a:r>
              <a:rPr lang="cs-CZ" b="0"/>
              <a:t>: kompetice, insekticid, reprodukční</a:t>
            </a:r>
            <a:br>
              <a:rPr lang="cs-CZ" b="0"/>
            </a:br>
            <a:r>
              <a:rPr lang="cs-CZ" b="0"/>
              <a:t>    výhoda „asexuálů“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81013" y="5226050"/>
            <a:ext cx="8645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zpočátku převaha „asexuálů“, nakonec fixace pohlavně se rozmnožujících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rychleji při  koncentracích insekticidu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potomci sexuálních jedinců mají vyšší fitness   </a:t>
            </a:r>
            <a:r>
              <a:rPr lang="cs-CZ" b="0">
                <a:solidFill>
                  <a:srgbClr val="DC0000"/>
                </a:solidFill>
                <a:sym typeface="Symbol" pitchFamily="-105" charset="2"/>
              </a:rPr>
              <a:t>předpoklad 2 neplatí</a:t>
            </a:r>
            <a:endParaRPr lang="cs-CZ" b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592138" y="1317625"/>
            <a:ext cx="7889875" cy="3713163"/>
            <a:chOff x="385" y="731"/>
            <a:chExt cx="4970" cy="2339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0"/>
              <a:chOff x="381" y="1330"/>
              <a:chExt cx="4919" cy="970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56" cy="970"/>
                <a:chOff x="272" y="1260"/>
                <a:chExt cx="2256" cy="970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10" cy="642"/>
                  <a:chOff x="1818" y="1413"/>
                  <a:chExt cx="710" cy="642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69"/>
                <a:chOff x="2895" y="871"/>
                <a:chExt cx="2227" cy="969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10" cy="642"/>
                  <a:chOff x="1818" y="1413"/>
                  <a:chExt cx="710" cy="642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0"/>
              <a:chOff x="365" y="2454"/>
              <a:chExt cx="4970" cy="1030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62" cy="977"/>
                <a:chOff x="269" y="2686"/>
                <a:chExt cx="2262" cy="977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10" cy="642"/>
                  <a:chOff x="1818" y="1413"/>
                  <a:chExt cx="710" cy="642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27"/>
                <a:chOff x="2903" y="2499"/>
                <a:chExt cx="2275" cy="1027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10" cy="642"/>
                  <a:chOff x="1818" y="1413"/>
                  <a:chExt cx="710" cy="642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696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sexuální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27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simulace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76250" y="684213"/>
            <a:ext cx="848677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b="0"/>
              <a:t>účinky rekombinace:</a:t>
            </a:r>
          </a:p>
          <a:p>
            <a:pPr>
              <a:spcAft>
                <a:spcPts val="600"/>
              </a:spcAft>
            </a:pPr>
            <a:r>
              <a:rPr lang="cs-CZ" b="0"/>
              <a:t>  1 lokus </a:t>
            </a:r>
            <a:r>
              <a:rPr lang="cs-CZ" b="0">
                <a:sym typeface="Symbol" pitchFamily="-105" charset="2"/>
              </a:rPr>
              <a:t> max. 2 varianty (heterozygot)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  2 lokusy</a:t>
            </a:r>
            <a:r>
              <a:rPr lang="cs-CZ" b="0"/>
              <a:t> </a:t>
            </a:r>
            <a:r>
              <a:rPr lang="cs-CZ" b="0">
                <a:sym typeface="Symbol" pitchFamily="-105" charset="2"/>
              </a:rPr>
              <a:t></a:t>
            </a:r>
            <a:r>
              <a:rPr lang="cs-CZ" b="0"/>
              <a:t> 4 varianty:   </a:t>
            </a:r>
            <a:r>
              <a:rPr lang="cs-CZ" b="0" i="1"/>
              <a:t>AB/ab</a:t>
            </a:r>
            <a:r>
              <a:rPr lang="cs-CZ" b="0"/>
              <a:t> </a:t>
            </a:r>
            <a:r>
              <a:rPr lang="cs-CZ" b="0">
                <a:sym typeface="Symbol" pitchFamily="-105" charset="2"/>
              </a:rPr>
              <a:t></a:t>
            </a:r>
            <a:r>
              <a:rPr lang="cs-CZ" b="0"/>
              <a:t> </a:t>
            </a:r>
            <a:r>
              <a:rPr lang="cs-CZ" b="0" i="1"/>
              <a:t>ab</a:t>
            </a:r>
            <a:r>
              <a:rPr lang="cs-CZ" b="0"/>
              <a:t>, </a:t>
            </a:r>
            <a:r>
              <a:rPr lang="cs-CZ" b="0" i="1"/>
              <a:t>aB</a:t>
            </a:r>
            <a:r>
              <a:rPr lang="cs-CZ" b="0"/>
              <a:t>, </a:t>
            </a:r>
            <a:r>
              <a:rPr lang="cs-CZ" b="0" i="1"/>
              <a:t>Ab</a:t>
            </a:r>
            <a:r>
              <a:rPr lang="cs-CZ" b="0"/>
              <a:t>, </a:t>
            </a:r>
            <a:r>
              <a:rPr lang="cs-CZ" b="0" i="1"/>
              <a:t>AB</a:t>
            </a:r>
          </a:p>
          <a:p>
            <a:pPr>
              <a:spcAft>
                <a:spcPts val="600"/>
              </a:spcAft>
            </a:pPr>
            <a:r>
              <a:rPr lang="cs-CZ" b="0"/>
              <a:t>  10 lokusů </a:t>
            </a:r>
            <a:r>
              <a:rPr lang="cs-CZ" b="0">
                <a:sym typeface="Symbol" pitchFamily="-105" charset="2"/>
              </a:rPr>
              <a:t></a:t>
            </a:r>
            <a:r>
              <a:rPr lang="cs-CZ" b="0"/>
              <a:t> 2</a:t>
            </a:r>
            <a:r>
              <a:rPr lang="en-US" b="0" baseline="30000"/>
              <a:t>10</a:t>
            </a:r>
            <a:r>
              <a:rPr lang="cs-CZ" b="0"/>
              <a:t> = 1024 různých gamet a 2</a:t>
            </a:r>
            <a:r>
              <a:rPr lang="cs-CZ" b="0" i="1" baseline="30000"/>
              <a:t>n</a:t>
            </a:r>
            <a:r>
              <a:rPr lang="cs-CZ" b="0" baseline="30000"/>
              <a:t>-1</a:t>
            </a:r>
            <a:r>
              <a:rPr lang="cs-CZ" b="0"/>
              <a:t>(2</a:t>
            </a:r>
            <a:r>
              <a:rPr lang="cs-CZ" b="0" i="1" baseline="30000"/>
              <a:t>n</a:t>
            </a:r>
            <a:r>
              <a:rPr lang="cs-CZ" b="0"/>
              <a:t>+1) = 524 800 </a:t>
            </a:r>
            <a:br>
              <a:rPr lang="cs-CZ" b="0"/>
            </a:br>
            <a:r>
              <a:rPr lang="cs-CZ" b="0"/>
              <a:t>     diploidních genotypů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z hlediska populační genetiky </a:t>
            </a:r>
            <a:r>
              <a:rPr lang="cs-CZ" b="0" i="1"/>
              <a:t>jediným</a:t>
            </a:r>
            <a:r>
              <a:rPr lang="cs-CZ" b="0"/>
              <a:t> důsledkem sexu je </a:t>
            </a:r>
            <a:br>
              <a:rPr lang="cs-CZ" b="0"/>
            </a:br>
            <a:r>
              <a:rPr lang="cs-CZ" b="0"/>
              <a:t>  </a:t>
            </a:r>
            <a:r>
              <a:rPr lang="cs-CZ" b="0">
                <a:solidFill>
                  <a:srgbClr val="DC0000"/>
                </a:solidFill>
              </a:rPr>
              <a:t>vazbová rovnováha</a:t>
            </a:r>
            <a:r>
              <a:rPr lang="cs-CZ" b="0"/>
              <a:t> - jakmile je jí dosaženo, sex ztrácí smysl</a:t>
            </a:r>
            <a:br>
              <a:rPr lang="cs-CZ" b="0"/>
            </a:br>
            <a:endParaRPr lang="cs-CZ" b="0">
              <a:sym typeface="Symbol" pitchFamily="-105" charset="2"/>
            </a:endParaRP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každý model vysvětlující výhody sexu musí obsahovat mechanismus, 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který eliminuje některé kombinace genů (vzniká vazbová nerovnováha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= LD), a vysvětlit, proč geny způsobující LD podporovány selekcí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15_EVOW_CH23"/>
          <p:cNvPicPr>
            <a:picLocks noChangeAspect="1" noChangeArrowheads="1"/>
          </p:cNvPicPr>
          <p:nvPr/>
        </p:nvPicPr>
        <p:blipFill>
          <a:blip r:embed="rId3" cstate="print"/>
          <a:srcRect l="3319" t="4904" r="5122" b="50197"/>
          <a:stretch>
            <a:fillRect/>
          </a:stretch>
        </p:blipFill>
        <p:spPr bwMode="auto">
          <a:xfrm>
            <a:off x="1749425" y="4922838"/>
            <a:ext cx="7153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76250" y="244475"/>
            <a:ext cx="75739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F00000"/>
                </a:solidFill>
              </a:rPr>
              <a:t>Fluktuace prostředí:</a:t>
            </a:r>
            <a:br>
              <a:rPr lang="cs-CZ" b="0">
                <a:solidFill>
                  <a:srgbClr val="F00000"/>
                </a:solidFill>
              </a:rPr>
            </a:br>
            <a:endParaRPr lang="cs-CZ" b="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/>
              <a:t>samo o sobě nepodporuje sex </a:t>
            </a:r>
            <a:r>
              <a:rPr lang="cs-CZ" b="0">
                <a:sym typeface="Symbol" pitchFamily="-105" charset="2"/>
              </a:rPr>
              <a:t> nutná fluktuace epistáze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např. 2 lokusy: střídání asociace studený-vlhký a teplý-suchý 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studený-suchý a teplý-vlhký</a:t>
            </a:r>
          </a:p>
          <a:p>
            <a:r>
              <a:rPr lang="cs-CZ" b="0">
                <a:sym typeface="Symbol" pitchFamily="-105" charset="2"/>
              </a:rPr>
              <a:t>tento model může fungovat např. v interakci parazit-hostitel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/>
            </a:r>
            <a:br>
              <a:rPr lang="cs-CZ" b="0">
                <a:sym typeface="Symbol" pitchFamily="-105" charset="2"/>
              </a:rPr>
            </a:br>
            <a:r>
              <a:rPr lang="cs-CZ" b="0">
                <a:solidFill>
                  <a:srgbClr val="F00000"/>
                </a:solidFill>
                <a:sym typeface="Symbol" pitchFamily="-105" charset="2"/>
              </a:rPr>
              <a:t>Zvýšení aditivní variance:</a:t>
            </a:r>
            <a:r>
              <a:rPr lang="cs-CZ" b="0">
                <a:sym typeface="Symbol" pitchFamily="-105" charset="2"/>
              </a:rPr>
              <a:t/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interakce mezi usměrňující selekcí a negativní LD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např. alely „+“ zvyšují fitness, „-“ snižují fitness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negativní LD: asociace +- nebo -+ 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 redukce fitness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 rekombinace fitness zvyšuje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361950" y="5435600"/>
            <a:ext cx="1598613" cy="554038"/>
          </a:xfrm>
          <a:prstGeom prst="wedgeRectCallout">
            <a:avLst>
              <a:gd name="adj1" fmla="val 75883"/>
              <a:gd name="adj2" fmla="val 5916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600" b="0"/>
              <a:t>rekombinace snižuje fitness</a:t>
            </a:r>
            <a:endParaRPr lang="cs-CZ" b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102350" y="4349750"/>
            <a:ext cx="1598613" cy="555625"/>
          </a:xfrm>
          <a:prstGeom prst="wedgeRectCallout">
            <a:avLst>
              <a:gd name="adj1" fmla="val -69204"/>
              <a:gd name="adj2" fmla="val 14250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600" b="0"/>
              <a:t>rekombinace zvyšuje fitness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476250" y="222250"/>
            <a:ext cx="86534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Z uvedeného plyne, že pohlavní rozmnožování zvyšuje variabilitu a </a:t>
            </a:r>
          </a:p>
          <a:p>
            <a:r>
              <a:rPr lang="cs-CZ" b="0"/>
              <a:t>  tím i evoluční rychlost</a:t>
            </a:r>
            <a:br>
              <a:rPr lang="cs-CZ" b="0"/>
            </a:br>
            <a:endParaRPr lang="cs-CZ" b="0"/>
          </a:p>
          <a:p>
            <a:r>
              <a:rPr lang="cs-CZ" b="0"/>
              <a:t>ale tato výhoda většinou v dlouhodobé perspektivě, asexualita krátkodobě</a:t>
            </a:r>
            <a:br>
              <a:rPr lang="cs-CZ" b="0"/>
            </a:br>
            <a:r>
              <a:rPr lang="cs-CZ" b="0"/>
              <a:t>  výhodnější</a:t>
            </a:r>
            <a:br>
              <a:rPr lang="cs-CZ" b="0"/>
            </a:br>
            <a:endParaRPr lang="cs-CZ" b="0"/>
          </a:p>
          <a:p>
            <a:r>
              <a:rPr lang="cs-CZ" b="0"/>
              <a:t>Fisherův-Mullerův argument:</a:t>
            </a:r>
          </a:p>
        </p:txBody>
      </p:sp>
      <p:pic>
        <p:nvPicPr>
          <p:cNvPr id="36867" name="Picture 9" descr="18_EVOW_CH23"/>
          <p:cNvPicPr>
            <a:picLocks noChangeAspect="1" noChangeArrowheads="1"/>
          </p:cNvPicPr>
          <p:nvPr/>
        </p:nvPicPr>
        <p:blipFill>
          <a:blip r:embed="rId3" cstate="print"/>
          <a:srcRect l="2942" t="4260" r="4124" b="56650"/>
          <a:stretch>
            <a:fillRect/>
          </a:stretch>
        </p:blipFill>
        <p:spPr bwMode="auto">
          <a:xfrm>
            <a:off x="481013" y="2600325"/>
            <a:ext cx="83439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10"/>
          <p:cNvSpPr>
            <a:spLocks noChangeArrowheads="1"/>
          </p:cNvSpPr>
          <p:nvPr/>
        </p:nvSpPr>
        <p:spPr bwMode="auto">
          <a:xfrm>
            <a:off x="6853238" y="2309813"/>
            <a:ext cx="1403350" cy="446087"/>
          </a:xfrm>
          <a:prstGeom prst="wedgeRectCallout">
            <a:avLst>
              <a:gd name="adj1" fmla="val -82241"/>
              <a:gd name="adj2" fmla="val 37918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rekombinace</a:t>
            </a:r>
          </a:p>
        </p:txBody>
      </p:sp>
      <p:sp>
        <p:nvSpPr>
          <p:cNvPr id="36869" name="AutoShape 11"/>
          <p:cNvSpPr>
            <a:spLocks noChangeArrowheads="1"/>
          </p:cNvSpPr>
          <p:nvPr/>
        </p:nvSpPr>
        <p:spPr bwMode="auto">
          <a:xfrm>
            <a:off x="227013" y="5110163"/>
            <a:ext cx="3436937" cy="949325"/>
          </a:xfrm>
          <a:prstGeom prst="wedgeRectCallout">
            <a:avLst>
              <a:gd name="adj1" fmla="val 45333"/>
              <a:gd name="adj2" fmla="val -18795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v asexuální populaci může být výhodná alela B fixována pouze vznikne-li v genomu s alelou A</a:t>
            </a:r>
          </a:p>
        </p:txBody>
      </p:sp>
      <p:sp>
        <p:nvSpPr>
          <p:cNvPr id="36870" name="AutoShape 13"/>
          <p:cNvSpPr>
            <a:spLocks noChangeArrowheads="1"/>
          </p:cNvSpPr>
          <p:nvPr/>
        </p:nvSpPr>
        <p:spPr bwMode="auto">
          <a:xfrm>
            <a:off x="5276850" y="5557838"/>
            <a:ext cx="3424238" cy="908050"/>
          </a:xfrm>
          <a:prstGeom prst="wedgeRectCallout">
            <a:avLst>
              <a:gd name="adj1" fmla="val 24963"/>
              <a:gd name="adj2" fmla="val -17605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zvýšení frekvence modifikátorové alely M, která způsobuje sex a rekombinaci („hitchhiking“)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100388" y="2643188"/>
            <a:ext cx="258921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DC0000"/>
                </a:solidFill>
              </a:rPr>
              <a:t>Škodlivé mutace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76250" y="3424238"/>
            <a:ext cx="7207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Jediným způsobem, jak uniknout škodlivým mutacím jsou buď</a:t>
            </a:r>
            <a:br>
              <a:rPr lang="cs-CZ" b="0"/>
            </a:br>
            <a:r>
              <a:rPr lang="cs-CZ" b="0"/>
              <a:t> </a:t>
            </a:r>
          </a:p>
          <a:p>
            <a:r>
              <a:rPr lang="cs-CZ" b="0"/>
              <a:t>  - zpětné mutace, nebo</a:t>
            </a:r>
          </a:p>
          <a:p>
            <a:r>
              <a:rPr lang="cs-CZ" b="0"/>
              <a:t>  - mutace, rušící vliv mutace předchozí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Mullerova rohatka</a:t>
            </a:r>
          </a:p>
          <a:p>
            <a:r>
              <a:rPr lang="cs-CZ" b="0"/>
              <a:t>Kondrašovův model</a:t>
            </a:r>
          </a:p>
        </p:txBody>
      </p:sp>
      <p:sp>
        <p:nvSpPr>
          <p:cNvPr id="37892" name="Text Box 86"/>
          <p:cNvSpPr txBox="1">
            <a:spLocks noChangeArrowheads="1"/>
          </p:cNvSpPr>
          <p:nvPr/>
        </p:nvSpPr>
        <p:spPr bwMode="auto">
          <a:xfrm>
            <a:off x="476250" y="523875"/>
            <a:ext cx="6264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Modely vzniku pohlavního rozmnožování:</a:t>
            </a:r>
          </a:p>
          <a:p>
            <a:endParaRPr lang="cs-CZ" sz="240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/>
              <a:t>škodlivé mutace</a:t>
            </a:r>
          </a:p>
          <a:p>
            <a:r>
              <a:rPr lang="cs-CZ" b="0"/>
              <a:t>proměnlivé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  <p:bldP spid="27239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86263" y="3321050"/>
            <a:ext cx="4310062" cy="3011488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76250" y="404813"/>
            <a:ext cx="8305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Mullerova rohatka (Muller</a:t>
            </a:r>
            <a:r>
              <a:rPr lang="en-US">
                <a:solidFill>
                  <a:srgbClr val="F00000"/>
                </a:solidFill>
              </a:rPr>
              <a:t>’</a:t>
            </a:r>
            <a:r>
              <a:rPr lang="cs-CZ">
                <a:solidFill>
                  <a:srgbClr val="F00000"/>
                </a:solidFill>
              </a:rPr>
              <a:t>s ratchet):</a:t>
            </a:r>
            <a:r>
              <a:rPr lang="cs-CZ" b="0"/>
              <a:t/>
            </a:r>
            <a:br>
              <a:rPr lang="cs-CZ" b="0"/>
            </a:br>
            <a:endParaRPr lang="cs-CZ" b="0"/>
          </a:p>
          <a:p>
            <a:r>
              <a:rPr lang="cs-CZ" b="0"/>
              <a:t>akumulace škodlivých mutací</a:t>
            </a:r>
            <a:br>
              <a:rPr lang="cs-CZ" b="0"/>
            </a:br>
            <a:endParaRPr lang="cs-CZ" b="0"/>
          </a:p>
          <a:p>
            <a:r>
              <a:rPr lang="cs-CZ" b="0"/>
              <a:t>malá velikost populace </a:t>
            </a:r>
            <a:r>
              <a:rPr lang="cs-CZ" b="0">
                <a:sym typeface="Symbol" pitchFamily="-105" charset="2"/>
              </a:rPr>
              <a:t> role driftu (stochastický proces)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ym typeface="Symbol" pitchFamily="-105" charset="2"/>
              </a:rPr>
              <a:t>při sexu možnost vyhnout se „západce“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ym typeface="Symbol" pitchFamily="-105" charset="2"/>
              </a:rPr>
              <a:t>šíření genů odpovědných za sex s tím, jak roste frekvence genotypů bez škodlivých mutací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ym typeface="Symbol" pitchFamily="-105" charset="2"/>
              </a:rPr>
              <a:t>nejlépe mírně škodlivé mutace</a:t>
            </a:r>
            <a:endParaRPr lang="cs-CZ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3381375" y="6019800"/>
            <a:ext cx="1198563" cy="446088"/>
          </a:xfrm>
          <a:prstGeom prst="wedgeRectCallout">
            <a:avLst>
              <a:gd name="adj1" fmla="val 91458"/>
              <a:gd name="adj2" fmla="val -29306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„západka“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76250" y="593725"/>
            <a:ext cx="629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chemeClr val="accent2"/>
                </a:solidFill>
              </a:rPr>
              <a:t>Andersson a Hughes </a:t>
            </a:r>
            <a:r>
              <a:rPr lang="cs-CZ" b="0"/>
              <a:t>(1996) - </a:t>
            </a:r>
            <a:r>
              <a:rPr lang="cs-CZ" b="0" i="1"/>
              <a:t>Salmonella typhimurium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76250" y="1168400"/>
            <a:ext cx="67500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0"/>
              <a:t>444 experimentálních kultur, každá z 1 jedince </a:t>
            </a:r>
            <a:r>
              <a:rPr lang="cs-CZ" sz="1800" b="0">
                <a:sym typeface="Symbol" pitchFamily="-105" charset="2"/>
              </a:rPr>
              <a:t> růst přes noc</a:t>
            </a:r>
          </a:p>
          <a:p>
            <a:pPr>
              <a:spcAft>
                <a:spcPts val="600"/>
              </a:spcAft>
            </a:pPr>
            <a:r>
              <a:rPr lang="cs-CZ" sz="1800" b="0"/>
              <a:t>opakování </a:t>
            </a:r>
            <a:r>
              <a:rPr lang="cs-CZ" sz="1800" b="0">
                <a:sym typeface="Symbol" pitchFamily="-105" charset="2"/>
              </a:rPr>
              <a:t> opakovaný drift, celkem 1700 generací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-105" charset="2"/>
              </a:rPr>
              <a:t>srovnání s volně žijícím kmenem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-105" charset="2"/>
              </a:rPr>
              <a:t> 5 kultur (1%) se signifikantně sníženou fitness, žádná s vyšší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476250" y="3282950"/>
            <a:ext cx="793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chemeClr val="accent2"/>
                </a:solidFill>
              </a:rPr>
              <a:t>Lambert a Moran </a:t>
            </a:r>
            <a:r>
              <a:rPr lang="cs-CZ" b="0"/>
              <a:t>(1998) - srovnání fitness bakterií v buňkách hmyzu </a:t>
            </a:r>
            <a:br>
              <a:rPr lang="cs-CZ" b="0"/>
            </a:br>
            <a:r>
              <a:rPr lang="cs-CZ" b="0"/>
              <a:t>s volně žijícími druhy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76250" y="4202113"/>
            <a:ext cx="75041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0"/>
              <a:t>9 druhů bakterií žijících pouze v buňkách hmyzu</a:t>
            </a:r>
            <a:endParaRPr lang="cs-CZ" sz="1800" b="0">
              <a:sym typeface="Symbol" pitchFamily="-105" charset="2"/>
            </a:endParaRPr>
          </a:p>
          <a:p>
            <a:pPr>
              <a:spcAft>
                <a:spcPts val="600"/>
              </a:spcAft>
            </a:pPr>
            <a:r>
              <a:rPr lang="cs-CZ" sz="1800" b="0"/>
              <a:t>každý druh má volně žijícího blízkého příbuzného</a:t>
            </a:r>
          </a:p>
          <a:p>
            <a:pPr>
              <a:spcAft>
                <a:spcPts val="600"/>
              </a:spcAft>
            </a:pPr>
            <a:r>
              <a:rPr lang="cs-CZ" sz="1800" b="0"/>
              <a:t>akumulovali endosymbionti škodlivé mutace?</a:t>
            </a:r>
          </a:p>
          <a:p>
            <a:pPr>
              <a:spcAft>
                <a:spcPts val="600"/>
              </a:spcAft>
            </a:pPr>
            <a:r>
              <a:rPr lang="cs-CZ" sz="1800" b="0"/>
              <a:t>termální stabilita rRNA genů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-105" charset="2"/>
              </a:rPr>
              <a:t> </a:t>
            </a:r>
            <a:r>
              <a:rPr lang="cs-CZ" sz="1800" b="0"/>
              <a:t>ve všech případech rRNA endosymbiontů o 15 až 25% </a:t>
            </a:r>
            <a:r>
              <a:rPr lang="cs-CZ" sz="1800" b="0" i="1"/>
              <a:t>méně</a:t>
            </a:r>
            <a:r>
              <a:rPr lang="cs-CZ" sz="1800" b="0"/>
              <a:t> stabilní</a:t>
            </a:r>
            <a:endParaRPr lang="cs-CZ" sz="1800" b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/>
      <p:bldP spid="268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kenovat0003"/>
          <p:cNvPicPr>
            <a:picLocks noChangeAspect="1" noChangeArrowheads="1"/>
          </p:cNvPicPr>
          <p:nvPr/>
        </p:nvPicPr>
        <p:blipFill>
          <a:blip r:embed="rId3" cstate="print"/>
          <a:srcRect l="47087" t="3683" b="3180"/>
          <a:stretch>
            <a:fillRect/>
          </a:stretch>
        </p:blipFill>
        <p:spPr bwMode="auto">
          <a:xfrm>
            <a:off x="4443413" y="3044825"/>
            <a:ext cx="435451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71488" y="455613"/>
            <a:ext cx="652462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Evoluce ve zkumavce:</a:t>
            </a:r>
            <a:br>
              <a:rPr lang="cs-CZ">
                <a:solidFill>
                  <a:srgbClr val="F00000"/>
                </a:solidFill>
              </a:rPr>
            </a:br>
            <a:endParaRPr lang="cs-CZ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Sol Spiegelman</a:t>
            </a:r>
            <a:r>
              <a:rPr lang="cs-CZ" b="0"/>
              <a:t> (1970): evoluce RNA</a:t>
            </a:r>
          </a:p>
          <a:p>
            <a:r>
              <a:rPr lang="cs-CZ" b="0"/>
              <a:t>RNA (templát) </a:t>
            </a:r>
            <a:r>
              <a:rPr lang="en-US" b="0"/>
              <a:t>a </a:t>
            </a:r>
            <a:r>
              <a:rPr lang="cs-CZ" b="0"/>
              <a:t>replikáza bakteriofága Q</a:t>
            </a:r>
            <a:r>
              <a:rPr lang="cs-CZ" b="0">
                <a:sym typeface="Symbol" pitchFamily="-105" charset="2"/>
              </a:rPr>
              <a:t></a:t>
            </a:r>
            <a:r>
              <a:rPr lang="cs-CZ" b="0"/>
              <a:t>, nukleotidy</a:t>
            </a:r>
            <a:r>
              <a:rPr lang="cs-CZ" b="0">
                <a:sym typeface="Symbol" pitchFamily="-105" charset="2"/>
              </a:rPr>
              <a:t> </a:t>
            </a:r>
          </a:p>
          <a:p>
            <a:r>
              <a:rPr lang="cs-CZ" b="0">
                <a:sym typeface="Symbol" pitchFamily="-105" charset="2"/>
              </a:rPr>
              <a:t>   zmenšení velikosti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 snížení schopnosti infikovat bakterii </a:t>
            </a:r>
            <a:r>
              <a:rPr lang="cs-CZ" b="0" i="1">
                <a:sym typeface="Symbol" pitchFamily="-105" charset="2"/>
              </a:rPr>
              <a:t>E. coli</a:t>
            </a:r>
            <a:r>
              <a:rPr lang="cs-CZ" b="0">
                <a:sym typeface="Symbol" pitchFamily="-105" charset="2"/>
              </a:rPr>
              <a:t/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 zvýšení rychlosti replikace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 evoluce  „Spiegelmanovo monstrum“:</a:t>
            </a:r>
            <a:br>
              <a:rPr lang="cs-CZ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</a:t>
            </a:r>
            <a:br>
              <a:rPr lang="cs-CZ" sz="1800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po 74. transferu 5% rozdíl v sekvenci</a:t>
            </a:r>
            <a:br>
              <a:rPr lang="cs-CZ" sz="1800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  17% velikost ve srovnání s původní</a:t>
            </a:r>
            <a:br>
              <a:rPr lang="cs-CZ" sz="1800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  RNA</a:t>
            </a:r>
          </a:p>
        </p:txBody>
      </p:sp>
      <p:pic>
        <p:nvPicPr>
          <p:cNvPr id="5124" name="Picture 4" descr="(normal size jpg)"/>
          <p:cNvPicPr>
            <a:picLocks noChangeAspect="1" noChangeArrowheads="1"/>
          </p:cNvPicPr>
          <p:nvPr/>
        </p:nvPicPr>
        <p:blipFill>
          <a:blip r:embed="rId4" cstate="print"/>
          <a:srcRect l="3825" t="2548" r="3793" b="2261"/>
          <a:stretch>
            <a:fillRect/>
          </a:stretch>
        </p:blipFill>
        <p:spPr bwMode="auto">
          <a:xfrm>
            <a:off x="7345363" y="141288"/>
            <a:ext cx="1644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13613" y="2546350"/>
            <a:ext cx="1617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Sol Spiegelman</a:t>
            </a: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6938963" y="5214938"/>
            <a:ext cx="1870075" cy="646112"/>
          </a:xfrm>
          <a:prstGeom prst="wedgeRectCallout">
            <a:avLst>
              <a:gd name="adj1" fmla="val -80051"/>
              <a:gd name="adj2" fmla="val -22100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/>
              <a:t>po 4. transferu </a:t>
            </a:r>
            <a:r>
              <a:rPr lang="cs-CZ" sz="1600" b="0">
                <a:sym typeface="Symbol" pitchFamily="-105" charset="2"/>
              </a:rPr>
              <a:t> snížení infekčnosti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509588" y="4794250"/>
            <a:ext cx="314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>
                <a:solidFill>
                  <a:srgbClr val="F00000"/>
                </a:solidFill>
              </a:rPr>
              <a:t>Spiegelmanův experiment</a:t>
            </a:r>
            <a:br>
              <a:rPr lang="cs-CZ" b="0">
                <a:solidFill>
                  <a:srgbClr val="F00000"/>
                </a:solidFill>
              </a:rPr>
            </a:br>
            <a:r>
              <a:rPr lang="cs-CZ" b="0">
                <a:solidFill>
                  <a:srgbClr val="F00000"/>
                </a:solidFill>
              </a:rPr>
              <a:t>  nevysvětluje vznik života</a:t>
            </a:r>
            <a:br>
              <a:rPr lang="cs-CZ" b="0">
                <a:solidFill>
                  <a:srgbClr val="F00000"/>
                </a:solidFill>
              </a:rPr>
            </a:br>
            <a:r>
              <a:rPr lang="cs-CZ" b="0">
                <a:solidFill>
                  <a:srgbClr val="F00000"/>
                </a:solidFill>
              </a:rPr>
              <a:t>  (existence enzymu)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14950" y="1684338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288"/>
                <a:ext cx="0" cy="7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524000"/>
            <a:ext cx="1633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imes New Roman" pitchFamily="-105" charset="0"/>
              </a:rPr>
              <a:t>prahová hodnota </a:t>
            </a:r>
            <a:r>
              <a:rPr lang="cs-CZ" sz="1400" i="1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76250" y="387350"/>
            <a:ext cx="48006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Kondrashovův model:</a:t>
            </a:r>
            <a:r>
              <a:rPr lang="cs-CZ" b="0">
                <a:solidFill>
                  <a:srgbClr val="F00000"/>
                </a:solidFill>
              </a:rPr>
              <a:t/>
            </a:r>
            <a:br>
              <a:rPr lang="cs-CZ" b="0">
                <a:solidFill>
                  <a:srgbClr val="F00000"/>
                </a:solidFill>
              </a:rPr>
            </a:br>
            <a:endParaRPr lang="cs-CZ" b="0">
              <a:solidFill>
                <a:srgbClr val="F00000"/>
              </a:solidFill>
            </a:endParaRPr>
          </a:p>
          <a:p>
            <a:r>
              <a:rPr lang="cs-CZ" b="0">
                <a:solidFill>
                  <a:srgbClr val="003399"/>
                </a:solidFill>
              </a:rPr>
              <a:t>Alexey S. Kondrashov</a:t>
            </a:r>
            <a:r>
              <a:rPr lang="cs-CZ" b="0"/>
              <a:t> (1988)</a:t>
            </a:r>
            <a:br>
              <a:rPr lang="cs-CZ" b="0"/>
            </a:br>
            <a:endParaRPr lang="cs-CZ" b="0"/>
          </a:p>
          <a:p>
            <a:r>
              <a:rPr lang="cs-CZ" b="0"/>
              <a:t>předpoklad, že škodlivé mutace působí </a:t>
            </a:r>
            <a:br>
              <a:rPr lang="cs-CZ" b="0"/>
            </a:br>
            <a:r>
              <a:rPr lang="cs-CZ" b="0"/>
              <a:t>  synergicky</a:t>
            </a:r>
            <a:br>
              <a:rPr lang="cs-CZ" b="0"/>
            </a:br>
            <a:r>
              <a:rPr lang="cs-CZ" b="0"/>
              <a:t>  př.: „truncation selection“</a:t>
            </a:r>
            <a:br>
              <a:rPr lang="cs-CZ" b="0"/>
            </a:br>
            <a:endParaRPr lang="cs-CZ" b="0"/>
          </a:p>
          <a:p>
            <a:r>
              <a:rPr lang="cs-CZ" b="0"/>
              <a:t>deterministický proces</a:t>
            </a:r>
            <a:br>
              <a:rPr lang="cs-CZ" b="0"/>
            </a:br>
            <a:endParaRPr lang="cs-CZ" b="0"/>
          </a:p>
          <a:p>
            <a:r>
              <a:rPr lang="cs-CZ" b="0"/>
              <a:t>protože u sexuálů je podíl škodlivých </a:t>
            </a:r>
            <a:br>
              <a:rPr lang="cs-CZ" b="0"/>
            </a:br>
            <a:r>
              <a:rPr lang="cs-CZ" b="0"/>
              <a:t>  mutací přesahujících hodnotu </a:t>
            </a:r>
            <a:r>
              <a:rPr lang="cs-CZ" b="0" i="1"/>
              <a:t>T</a:t>
            </a:r>
            <a:r>
              <a:rPr lang="cs-CZ" b="0"/>
              <a:t> vyšší </a:t>
            </a:r>
            <a:br>
              <a:rPr lang="cs-CZ" b="0"/>
            </a:br>
            <a:r>
              <a:rPr lang="cs-CZ" b="0"/>
              <a:t>  než u asexuálů, je u nich eliminace </a:t>
            </a:r>
            <a:br>
              <a:rPr lang="cs-CZ" b="0"/>
            </a:br>
            <a:r>
              <a:rPr lang="cs-CZ" b="0"/>
              <a:t>  těchto mutací rychlejší (rekominace</a:t>
            </a:r>
            <a:br>
              <a:rPr lang="cs-CZ" b="0"/>
            </a:br>
            <a:r>
              <a:rPr lang="cs-CZ" b="0"/>
              <a:t>  je dostává dohromady)</a:t>
            </a:r>
            <a:br>
              <a:rPr lang="cs-CZ" b="0"/>
            </a:br>
            <a:endParaRPr lang="cs-CZ" b="0"/>
          </a:p>
          <a:p>
            <a:r>
              <a:rPr lang="cs-CZ" b="0"/>
              <a:t>otázka, zda frekvence škodlivých</a:t>
            </a:r>
            <a:br>
              <a:rPr lang="cs-CZ" b="0"/>
            </a:br>
            <a:r>
              <a:rPr lang="cs-CZ" b="0"/>
              <a:t>  mutací dostatečně vysoká (alespoň</a:t>
            </a:r>
            <a:br>
              <a:rPr lang="cs-CZ" b="0"/>
            </a:br>
            <a:r>
              <a:rPr lang="cs-CZ" b="0"/>
              <a:t>  1/generaci/genom)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476250" y="5889625"/>
            <a:ext cx="812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rgbClr val="F00000"/>
                </a:solidFill>
              </a:rPr>
              <a:t>problém: modely omezené pouze na organismy s vysokou fekunditou</a:t>
            </a:r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3038475" y="393700"/>
            <a:ext cx="3232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DC0000"/>
                </a:solidFill>
              </a:rPr>
              <a:t>Proměnlivé prostředí</a:t>
            </a:r>
          </a:p>
        </p:txBody>
      </p:sp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76250" y="1101725"/>
            <a:ext cx="8328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Model loterie („lotery“, „elm-oyster“):</a:t>
            </a:r>
            <a:r>
              <a:rPr lang="cs-CZ" b="0"/>
              <a:t/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biotop rozdělený na lokální místa, do kterých náhodně „distribuováni“ </a:t>
            </a:r>
            <a:br>
              <a:rPr lang="cs-CZ" b="0"/>
            </a:br>
            <a:r>
              <a:rPr lang="cs-CZ" b="0"/>
              <a:t>  potomci </a:t>
            </a:r>
            <a:r>
              <a:rPr lang="cs-CZ" b="0">
                <a:sym typeface="Symbol" pitchFamily="-105" charset="2"/>
              </a:rPr>
              <a:t> jen nejlépe adaptovaní přežijí, rodič nemůže předpokládat, 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který z nich to bude</a:t>
            </a:r>
          </a:p>
          <a:p>
            <a:r>
              <a:rPr lang="cs-CZ" b="0">
                <a:sym typeface="Symbol" pitchFamily="-105" charset="2"/>
              </a:rPr>
              <a:t>analogie s koupí losu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76250" y="3467100"/>
            <a:ext cx="8472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Model vlastního pokoje („elbow room“):</a:t>
            </a:r>
            <a:r>
              <a:rPr lang="cs-CZ" b="0"/>
              <a:t/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předpoklad, že v heterogenním i homogenním biotopu se genotypy</a:t>
            </a:r>
            <a:br>
              <a:rPr lang="cs-CZ" b="0"/>
            </a:br>
            <a:r>
              <a:rPr lang="cs-CZ" b="0"/>
              <a:t>  mohou lišit ve využití omezených zdrojů</a:t>
            </a:r>
          </a:p>
          <a:p>
            <a:r>
              <a:rPr lang="cs-CZ" b="0"/>
              <a:t>kompetice mezi sourozenci </a:t>
            </a:r>
            <a:r>
              <a:rPr lang="cs-CZ" b="0">
                <a:sym typeface="Symbol" pitchFamily="-105" charset="2"/>
              </a:rPr>
              <a:t> na lokalitě se může udržet více potomků 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sexuálních rodičů, protože asexuální potomstvo kompetuje intenzivněji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9" grpId="0"/>
      <p:bldP spid="2437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76250" y="338138"/>
            <a:ext cx="45307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Hypotéza Červené královny:</a:t>
            </a:r>
            <a:r>
              <a:rPr lang="cs-CZ" b="0"/>
              <a:t/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William D. Hamilton</a:t>
            </a:r>
          </a:p>
          <a:p>
            <a:r>
              <a:rPr lang="cs-CZ" b="0"/>
              <a:t>základem hypotéza Červené královny </a:t>
            </a:r>
            <a:br>
              <a:rPr lang="cs-CZ" b="0"/>
            </a:br>
            <a:r>
              <a:rPr lang="cs-CZ" b="0"/>
              <a:t>  (</a:t>
            </a:r>
            <a:r>
              <a:rPr lang="cs-CZ" b="0">
                <a:solidFill>
                  <a:srgbClr val="003399"/>
                </a:solidFill>
              </a:rPr>
              <a:t>Leigh Van Valen</a:t>
            </a:r>
            <a:r>
              <a:rPr lang="cs-CZ" b="0"/>
              <a:t>)</a:t>
            </a:r>
            <a:endParaRPr lang="cs-CZ" b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3504"/>
          <a:stretch>
            <a:fillRect/>
          </a:stretch>
        </p:blipFill>
        <p:spPr bwMode="auto">
          <a:xfrm>
            <a:off x="5634038" y="165100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5" cstate="print"/>
          <a:srcRect l="34766" t="16458" r="27864" b="28021"/>
          <a:stretch>
            <a:fillRect/>
          </a:stretch>
        </p:blipFill>
        <p:spPr bwMode="auto">
          <a:xfrm>
            <a:off x="7450138" y="346075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88250" y="2032000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5800725" y="2093913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W.D. Hamilton</a:t>
            </a: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6" cstate="print"/>
          <a:srcRect l="902" t="1346" r="1680" b="1427"/>
          <a:stretch>
            <a:fillRect/>
          </a:stretch>
        </p:blipFill>
        <p:spPr bwMode="auto">
          <a:xfrm>
            <a:off x="517525" y="2668588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7" cstate="print"/>
          <a:srcRect l="2742" t="3578" r="3394" b="3264"/>
          <a:stretch>
            <a:fillRect/>
          </a:stretch>
        </p:blipFill>
        <p:spPr bwMode="auto">
          <a:xfrm>
            <a:off x="5238750" y="2990850"/>
            <a:ext cx="3584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76250" y="338138"/>
            <a:ext cx="48593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Hypotéza Červené královny:</a:t>
            </a:r>
            <a:r>
              <a:rPr lang="cs-CZ" b="0"/>
              <a:t/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William D. Hamilton</a:t>
            </a:r>
          </a:p>
          <a:p>
            <a:r>
              <a:rPr lang="cs-CZ" b="0"/>
              <a:t>základem hypotéza Červené královny </a:t>
            </a:r>
            <a:br>
              <a:rPr lang="cs-CZ" b="0"/>
            </a:br>
            <a:r>
              <a:rPr lang="cs-CZ" b="0"/>
              <a:t>  (</a:t>
            </a:r>
            <a:r>
              <a:rPr lang="cs-CZ" b="0">
                <a:solidFill>
                  <a:srgbClr val="003399"/>
                </a:solidFill>
              </a:rPr>
              <a:t>Leigh Van Valen</a:t>
            </a:r>
            <a:r>
              <a:rPr lang="cs-CZ" b="0"/>
              <a:t>)</a:t>
            </a:r>
            <a:br>
              <a:rPr lang="cs-CZ" b="0"/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ym typeface="Symbol" pitchFamily="-105" charset="2"/>
              </a:rPr>
              <a:t>cykly fitness a cykly genových frekvencí</a:t>
            </a:r>
          </a:p>
        </p:txBody>
      </p:sp>
      <p:pic>
        <p:nvPicPr>
          <p:cNvPr id="44035" name="Picture 117" descr="File:W D Hamilt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3504"/>
          <a:stretch>
            <a:fillRect/>
          </a:stretch>
        </p:blipFill>
        <p:spPr bwMode="auto">
          <a:xfrm>
            <a:off x="5634038" y="165100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19" descr="P1010022"/>
          <p:cNvPicPr>
            <a:picLocks noChangeAspect="1" noChangeArrowheads="1"/>
          </p:cNvPicPr>
          <p:nvPr/>
        </p:nvPicPr>
        <p:blipFill>
          <a:blip r:embed="rId5" cstate="print"/>
          <a:srcRect l="34766" t="16458" r="27864" b="28021"/>
          <a:stretch>
            <a:fillRect/>
          </a:stretch>
        </p:blipFill>
        <p:spPr bwMode="auto">
          <a:xfrm>
            <a:off x="7450138" y="346075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120"/>
          <p:cNvSpPr txBox="1">
            <a:spLocks noChangeArrowheads="1"/>
          </p:cNvSpPr>
          <p:nvPr/>
        </p:nvSpPr>
        <p:spPr bwMode="auto">
          <a:xfrm>
            <a:off x="7588250" y="2032000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4038" name="Text Box 121"/>
          <p:cNvSpPr txBox="1">
            <a:spLocks noChangeArrowheads="1"/>
          </p:cNvSpPr>
          <p:nvPr/>
        </p:nvSpPr>
        <p:spPr bwMode="auto">
          <a:xfrm>
            <a:off x="5800725" y="2093913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W.D. Hamilton</a:t>
            </a: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47650" y="2909888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55925" y="2909888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699125" y="2909888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81513" y="5451475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DDF03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DDF03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12000" y="5451475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DDF03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DDF03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63563" y="5426075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DDF03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DDF03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23"/>
          <p:cNvGrpSpPr>
            <a:grpSpLocks/>
          </p:cNvGrpSpPr>
          <p:nvPr/>
        </p:nvGrpSpPr>
        <p:grpSpPr bwMode="auto">
          <a:xfrm>
            <a:off x="839788" y="3587750"/>
            <a:ext cx="7881937" cy="3024188"/>
            <a:chOff x="529" y="2084"/>
            <a:chExt cx="4965" cy="1905"/>
          </a:xfrm>
        </p:grpSpPr>
        <p:grpSp>
          <p:nvGrpSpPr>
            <p:cNvPr id="45064" name="Group 120"/>
            <p:cNvGrpSpPr>
              <a:grpSpLocks/>
            </p:cNvGrpSpPr>
            <p:nvPr/>
          </p:nvGrpSpPr>
          <p:grpSpPr bwMode="auto">
            <a:xfrm>
              <a:off x="712" y="2515"/>
              <a:ext cx="4241" cy="1126"/>
              <a:chOff x="279" y="2439"/>
              <a:chExt cx="4241" cy="1126"/>
            </a:xfrm>
          </p:grpSpPr>
          <p:pic>
            <p:nvPicPr>
              <p:cNvPr id="45067" name="Picture 117" descr="File:Waveforms.sv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575" t="3778" r="3421" b="73972"/>
              <a:stretch>
                <a:fillRect/>
              </a:stretch>
            </p:blipFill>
            <p:spPr bwMode="auto">
              <a:xfrm>
                <a:off x="279" y="2597"/>
                <a:ext cx="4241" cy="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68" name="Picture 118" descr="File:Waveforms.sv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575" t="7381" r="3421" b="78677"/>
              <a:stretch>
                <a:fillRect/>
              </a:stretch>
            </p:blipFill>
            <p:spPr bwMode="auto">
              <a:xfrm>
                <a:off x="279" y="2439"/>
                <a:ext cx="4241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065" name="AutoShape 121"/>
            <p:cNvSpPr>
              <a:spLocks noChangeArrowheads="1"/>
            </p:cNvSpPr>
            <p:nvPr/>
          </p:nvSpPr>
          <p:spPr bwMode="auto">
            <a:xfrm>
              <a:off x="4739" y="2084"/>
              <a:ext cx="755" cy="281"/>
            </a:xfrm>
            <a:prstGeom prst="wedgeRectCallout">
              <a:avLst>
                <a:gd name="adj1" fmla="val -152782"/>
                <a:gd name="adj2" fmla="val 12936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asexuální</a:t>
              </a:r>
            </a:p>
          </p:txBody>
        </p:sp>
        <p:sp>
          <p:nvSpPr>
            <p:cNvPr id="45066" name="AutoShape 122"/>
            <p:cNvSpPr>
              <a:spLocks noChangeArrowheads="1"/>
            </p:cNvSpPr>
            <p:nvPr/>
          </p:nvSpPr>
          <p:spPr bwMode="auto">
            <a:xfrm>
              <a:off x="529" y="3708"/>
              <a:ext cx="674" cy="281"/>
            </a:xfrm>
            <a:prstGeom prst="wedgeRectCallout">
              <a:avLst>
                <a:gd name="adj1" fmla="val 112315"/>
                <a:gd name="adj2" fmla="val -22757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sexuální</a:t>
              </a:r>
            </a:p>
          </p:txBody>
        </p:sp>
      </p:grpSp>
      <p:pic>
        <p:nvPicPr>
          <p:cNvPr id="45059" name="Picture 117" descr="File:W D Hamilt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3504"/>
          <a:stretch>
            <a:fillRect/>
          </a:stretch>
        </p:blipFill>
        <p:spPr bwMode="auto">
          <a:xfrm>
            <a:off x="5634038" y="165100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19" descr="P1010022"/>
          <p:cNvPicPr>
            <a:picLocks noChangeAspect="1" noChangeArrowheads="1"/>
          </p:cNvPicPr>
          <p:nvPr/>
        </p:nvPicPr>
        <p:blipFill>
          <a:blip r:embed="rId7" cstate="print"/>
          <a:srcRect l="34766" t="16458" r="27864" b="28021"/>
          <a:stretch>
            <a:fillRect/>
          </a:stretch>
        </p:blipFill>
        <p:spPr bwMode="auto">
          <a:xfrm>
            <a:off x="7450138" y="346075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120"/>
          <p:cNvSpPr txBox="1">
            <a:spLocks noChangeArrowheads="1"/>
          </p:cNvSpPr>
          <p:nvPr/>
        </p:nvSpPr>
        <p:spPr bwMode="auto">
          <a:xfrm>
            <a:off x="7588250" y="2032000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5062" name="Text Box 121"/>
          <p:cNvSpPr txBox="1">
            <a:spLocks noChangeArrowheads="1"/>
          </p:cNvSpPr>
          <p:nvPr/>
        </p:nvSpPr>
        <p:spPr bwMode="auto">
          <a:xfrm>
            <a:off x="5800725" y="2093913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W.D. Hamilton</a:t>
            </a:r>
          </a:p>
        </p:txBody>
      </p:sp>
      <p:sp>
        <p:nvSpPr>
          <p:cNvPr id="45063" name="Text Box 115"/>
          <p:cNvSpPr txBox="1">
            <a:spLocks noChangeArrowheads="1"/>
          </p:cNvSpPr>
          <p:nvPr/>
        </p:nvSpPr>
        <p:spPr bwMode="auto">
          <a:xfrm>
            <a:off x="476250" y="280988"/>
            <a:ext cx="77708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Hypotéza Červené královny:</a:t>
            </a:r>
            <a:r>
              <a:rPr lang="cs-CZ" b="0"/>
              <a:t/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William D. Hamilton</a:t>
            </a:r>
          </a:p>
          <a:p>
            <a:r>
              <a:rPr lang="cs-CZ" b="0"/>
              <a:t>základem hypotéza Červené královny </a:t>
            </a:r>
            <a:br>
              <a:rPr lang="cs-CZ" b="0"/>
            </a:br>
            <a:r>
              <a:rPr lang="cs-CZ" b="0"/>
              <a:t>  (</a:t>
            </a:r>
            <a:r>
              <a:rPr lang="cs-CZ" b="0">
                <a:solidFill>
                  <a:srgbClr val="003399"/>
                </a:solidFill>
              </a:rPr>
              <a:t>Leigh Van Valen</a:t>
            </a:r>
            <a:r>
              <a:rPr lang="cs-CZ" b="0"/>
              <a:t>)</a:t>
            </a:r>
            <a:br>
              <a:rPr lang="cs-CZ" b="0"/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ym typeface="Symbol" pitchFamily="-105" charset="2"/>
              </a:rPr>
              <a:t>cykly fitness a cykly genových frekvencí</a:t>
            </a:r>
          </a:p>
          <a:p>
            <a:endParaRPr lang="cs-CZ" b="0">
              <a:sym typeface="Symbol" pitchFamily="-105" charset="2"/>
            </a:endParaRP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koevoluce parazita a hostitele  závody ve zbrojení („arms races“)</a:t>
            </a:r>
          </a:p>
          <a:p>
            <a:pPr>
              <a:spcAft>
                <a:spcPts val="600"/>
              </a:spcAft>
            </a:pPr>
            <a:r>
              <a:rPr lang="cs-CZ" b="0">
                <a:sym typeface="Symbol" pitchFamily="-105" charset="2"/>
              </a:rPr>
              <a:t>multilokusový vztah „gene-for-gene“</a:t>
            </a:r>
          </a:p>
          <a:p>
            <a:r>
              <a:rPr lang="cs-CZ" b="0">
                <a:sym typeface="Symbol" pitchFamily="-105" charset="2"/>
              </a:rPr>
              <a:t>oscilace genových frekvencí vyšší u asexuálních jedinců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217988" y="3116263"/>
            <a:ext cx="4294187" cy="3524250"/>
            <a:chOff x="2285" y="1711"/>
            <a:chExt cx="3077" cy="2525"/>
          </a:xfrm>
        </p:grpSpPr>
        <p:sp>
          <p:nvSpPr>
            <p:cNvPr id="46086" name="Line 3"/>
            <p:cNvSpPr>
              <a:spLocks noChangeAspect="1" noChangeShapeType="1"/>
            </p:cNvSpPr>
            <p:nvPr/>
          </p:nvSpPr>
          <p:spPr bwMode="auto">
            <a:xfrm flipV="1">
              <a:off x="3139" y="2596"/>
              <a:ext cx="2145" cy="948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6087" name="Group 4"/>
            <p:cNvGrpSpPr>
              <a:grpSpLocks noChangeAspect="1"/>
            </p:cNvGrpSpPr>
            <p:nvPr/>
          </p:nvGrpSpPr>
          <p:grpSpPr bwMode="auto">
            <a:xfrm>
              <a:off x="2954" y="1822"/>
              <a:ext cx="2408" cy="2153"/>
              <a:chOff x="1697" y="1058"/>
              <a:chExt cx="3191" cy="2854"/>
            </a:xfrm>
          </p:grpSpPr>
          <p:sp>
            <p:nvSpPr>
              <p:cNvPr id="46162" name="Freeform 5"/>
              <p:cNvSpPr>
                <a:spLocks noChangeAspect="1"/>
              </p:cNvSpPr>
              <p:nvPr/>
            </p:nvSpPr>
            <p:spPr bwMode="auto">
              <a:xfrm>
                <a:off x="1760" y="1058"/>
                <a:ext cx="3128" cy="2795"/>
              </a:xfrm>
              <a:custGeom>
                <a:avLst/>
                <a:gdLst>
                  <a:gd name="T0" fmla="*/ 1 w 3497"/>
                  <a:gd name="T1" fmla="*/ 0 h 2795"/>
                  <a:gd name="T2" fmla="*/ 0 w 3497"/>
                  <a:gd name="T3" fmla="*/ 2795 h 2795"/>
                  <a:gd name="T4" fmla="*/ 1283 w 3497"/>
                  <a:gd name="T5" fmla="*/ 2795 h 2795"/>
                  <a:gd name="T6" fmla="*/ 0 60000 65536"/>
                  <a:gd name="T7" fmla="*/ 0 60000 65536"/>
                  <a:gd name="T8" fmla="*/ 0 60000 65536"/>
                  <a:gd name="T9" fmla="*/ 0 w 3497"/>
                  <a:gd name="T10" fmla="*/ 0 h 2795"/>
                  <a:gd name="T11" fmla="*/ 3497 w 3497"/>
                  <a:gd name="T12" fmla="*/ 2795 h 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" h="2795">
                    <a:moveTo>
                      <a:pt x="1" y="0"/>
                    </a:moveTo>
                    <a:lnTo>
                      <a:pt x="0" y="2795"/>
                    </a:lnTo>
                    <a:lnTo>
                      <a:pt x="3497" y="279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3" name="Line 6"/>
              <p:cNvSpPr>
                <a:spLocks noChangeAspect="1" noChangeShapeType="1"/>
              </p:cNvSpPr>
              <p:nvPr/>
            </p:nvSpPr>
            <p:spPr bwMode="auto">
              <a:xfrm>
                <a:off x="1697" y="35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4" name="Line 7"/>
              <p:cNvSpPr>
                <a:spLocks noChangeAspect="1" noChangeShapeType="1"/>
              </p:cNvSpPr>
              <p:nvPr/>
            </p:nvSpPr>
            <p:spPr bwMode="auto">
              <a:xfrm>
                <a:off x="1697" y="318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5" name="Line 8"/>
              <p:cNvSpPr>
                <a:spLocks noChangeAspect="1" noChangeShapeType="1"/>
              </p:cNvSpPr>
              <p:nvPr/>
            </p:nvSpPr>
            <p:spPr bwMode="auto">
              <a:xfrm>
                <a:off x="1697" y="281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6" name="Line 9"/>
              <p:cNvSpPr>
                <a:spLocks noChangeAspect="1" noChangeShapeType="1"/>
              </p:cNvSpPr>
              <p:nvPr/>
            </p:nvSpPr>
            <p:spPr bwMode="auto">
              <a:xfrm>
                <a:off x="1697" y="21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7" name="Line 10"/>
              <p:cNvSpPr>
                <a:spLocks noChangeAspect="1" noChangeShapeType="1"/>
              </p:cNvSpPr>
              <p:nvPr/>
            </p:nvSpPr>
            <p:spPr bwMode="auto">
              <a:xfrm>
                <a:off x="1697" y="247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8" name="Line 11"/>
              <p:cNvSpPr>
                <a:spLocks noChangeAspect="1" noChangeShapeType="1"/>
              </p:cNvSpPr>
              <p:nvPr/>
            </p:nvSpPr>
            <p:spPr bwMode="auto">
              <a:xfrm>
                <a:off x="1697" y="1780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9" name="Line 12"/>
              <p:cNvSpPr>
                <a:spLocks noChangeAspect="1" noChangeShapeType="1"/>
              </p:cNvSpPr>
              <p:nvPr/>
            </p:nvSpPr>
            <p:spPr bwMode="auto">
              <a:xfrm>
                <a:off x="1697" y="142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0" name="Line 13"/>
              <p:cNvSpPr>
                <a:spLocks noChangeAspect="1" noChangeShapeType="1"/>
              </p:cNvSpPr>
              <p:nvPr/>
            </p:nvSpPr>
            <p:spPr bwMode="auto">
              <a:xfrm>
                <a:off x="1697" y="106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1" name="Line 14"/>
              <p:cNvSpPr>
                <a:spLocks noChangeAspect="1" noChangeShapeType="1"/>
              </p:cNvSpPr>
              <p:nvPr/>
            </p:nvSpPr>
            <p:spPr bwMode="auto">
              <a:xfrm>
                <a:off x="1697" y="3854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2" name="Line 15"/>
              <p:cNvSpPr>
                <a:spLocks noChangeAspect="1" noChangeShapeType="1"/>
              </p:cNvSpPr>
              <p:nvPr/>
            </p:nvSpPr>
            <p:spPr bwMode="auto">
              <a:xfrm rot="-5400000">
                <a:off x="172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3" name="Line 16"/>
              <p:cNvSpPr>
                <a:spLocks noChangeAspect="1" noChangeShapeType="1"/>
              </p:cNvSpPr>
              <p:nvPr/>
            </p:nvSpPr>
            <p:spPr bwMode="auto">
              <a:xfrm rot="-5400000">
                <a:off x="2146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4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256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987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6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339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7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3823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8" name="Line 21"/>
              <p:cNvSpPr>
                <a:spLocks noChangeAspect="1" noChangeShapeType="1"/>
              </p:cNvSpPr>
              <p:nvPr/>
            </p:nvSpPr>
            <p:spPr bwMode="auto">
              <a:xfrm rot="-5400000">
                <a:off x="467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9" name="Line 22"/>
              <p:cNvSpPr>
                <a:spLocks noChangeAspect="1" noChangeShapeType="1"/>
              </p:cNvSpPr>
              <p:nvPr/>
            </p:nvSpPr>
            <p:spPr bwMode="auto">
              <a:xfrm rot="-5400000">
                <a:off x="426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6088" name="Oval 23"/>
            <p:cNvSpPr>
              <a:spLocks noChangeAspect="1" noChangeArrowheads="1"/>
            </p:cNvSpPr>
            <p:nvPr/>
          </p:nvSpPr>
          <p:spPr bwMode="auto">
            <a:xfrm>
              <a:off x="3993" y="196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24"/>
            <p:cNvSpPr>
              <a:spLocks noChangeAspect="1" noChangeArrowheads="1"/>
            </p:cNvSpPr>
            <p:nvPr/>
          </p:nvSpPr>
          <p:spPr bwMode="auto">
            <a:xfrm>
              <a:off x="3993" y="200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25"/>
            <p:cNvSpPr>
              <a:spLocks noChangeAspect="1" noChangeArrowheads="1"/>
            </p:cNvSpPr>
            <p:nvPr/>
          </p:nvSpPr>
          <p:spPr bwMode="auto">
            <a:xfrm>
              <a:off x="4281" y="200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26"/>
            <p:cNvSpPr>
              <a:spLocks noChangeAspect="1" noChangeArrowheads="1"/>
            </p:cNvSpPr>
            <p:nvPr/>
          </p:nvSpPr>
          <p:spPr bwMode="auto">
            <a:xfrm>
              <a:off x="4150" y="208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27"/>
            <p:cNvSpPr>
              <a:spLocks noChangeAspect="1" noChangeArrowheads="1"/>
            </p:cNvSpPr>
            <p:nvPr/>
          </p:nvSpPr>
          <p:spPr bwMode="auto">
            <a:xfrm>
              <a:off x="4211" y="2116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28"/>
            <p:cNvSpPr>
              <a:spLocks noChangeAspect="1" noChangeArrowheads="1"/>
            </p:cNvSpPr>
            <p:nvPr/>
          </p:nvSpPr>
          <p:spPr bwMode="auto">
            <a:xfrm>
              <a:off x="4371" y="2187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29"/>
            <p:cNvSpPr>
              <a:spLocks noChangeAspect="1" noChangeArrowheads="1"/>
            </p:cNvSpPr>
            <p:nvPr/>
          </p:nvSpPr>
          <p:spPr bwMode="auto">
            <a:xfrm>
              <a:off x="4469" y="218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30"/>
            <p:cNvSpPr>
              <a:spLocks noChangeAspect="1" noChangeArrowheads="1"/>
            </p:cNvSpPr>
            <p:nvPr/>
          </p:nvSpPr>
          <p:spPr bwMode="auto">
            <a:xfrm>
              <a:off x="4755" y="19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31"/>
            <p:cNvSpPr>
              <a:spLocks noChangeAspect="1" noChangeArrowheads="1"/>
            </p:cNvSpPr>
            <p:nvPr/>
          </p:nvSpPr>
          <p:spPr bwMode="auto">
            <a:xfrm>
              <a:off x="4790" y="194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32"/>
            <p:cNvSpPr>
              <a:spLocks noChangeAspect="1" noChangeArrowheads="1"/>
            </p:cNvSpPr>
            <p:nvPr/>
          </p:nvSpPr>
          <p:spPr bwMode="auto">
            <a:xfrm>
              <a:off x="4796" y="22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33"/>
            <p:cNvSpPr>
              <a:spLocks noChangeAspect="1" noChangeArrowheads="1"/>
            </p:cNvSpPr>
            <p:nvPr/>
          </p:nvSpPr>
          <p:spPr bwMode="auto">
            <a:xfrm>
              <a:off x="4374" y="2349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34"/>
            <p:cNvSpPr>
              <a:spLocks noChangeAspect="1" noChangeArrowheads="1"/>
            </p:cNvSpPr>
            <p:nvPr/>
          </p:nvSpPr>
          <p:spPr bwMode="auto">
            <a:xfrm>
              <a:off x="4310" y="237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35"/>
            <p:cNvSpPr>
              <a:spLocks noChangeAspect="1" noChangeArrowheads="1"/>
            </p:cNvSpPr>
            <p:nvPr/>
          </p:nvSpPr>
          <p:spPr bwMode="auto">
            <a:xfrm>
              <a:off x="3868" y="243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36"/>
            <p:cNvSpPr>
              <a:spLocks noChangeAspect="1" noChangeArrowheads="1"/>
            </p:cNvSpPr>
            <p:nvPr/>
          </p:nvSpPr>
          <p:spPr bwMode="auto">
            <a:xfrm>
              <a:off x="4215" y="253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37"/>
            <p:cNvSpPr>
              <a:spLocks noChangeAspect="1" noChangeArrowheads="1"/>
            </p:cNvSpPr>
            <p:nvPr/>
          </p:nvSpPr>
          <p:spPr bwMode="auto">
            <a:xfrm>
              <a:off x="4372" y="256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38"/>
            <p:cNvSpPr>
              <a:spLocks noChangeAspect="1" noChangeArrowheads="1"/>
            </p:cNvSpPr>
            <p:nvPr/>
          </p:nvSpPr>
          <p:spPr bwMode="auto">
            <a:xfrm>
              <a:off x="4408" y="251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39"/>
            <p:cNvSpPr>
              <a:spLocks noChangeAspect="1" noChangeArrowheads="1"/>
            </p:cNvSpPr>
            <p:nvPr/>
          </p:nvSpPr>
          <p:spPr bwMode="auto">
            <a:xfrm>
              <a:off x="4766" y="264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40"/>
            <p:cNvSpPr>
              <a:spLocks noChangeAspect="1" noChangeArrowheads="1"/>
            </p:cNvSpPr>
            <p:nvPr/>
          </p:nvSpPr>
          <p:spPr bwMode="auto">
            <a:xfrm>
              <a:off x="5151" y="268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41"/>
            <p:cNvSpPr>
              <a:spLocks noChangeAspect="1" noChangeArrowheads="1"/>
            </p:cNvSpPr>
            <p:nvPr/>
          </p:nvSpPr>
          <p:spPr bwMode="auto">
            <a:xfrm>
              <a:off x="3809" y="265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42"/>
            <p:cNvSpPr>
              <a:spLocks noChangeAspect="1" noChangeArrowheads="1"/>
            </p:cNvSpPr>
            <p:nvPr/>
          </p:nvSpPr>
          <p:spPr bwMode="auto">
            <a:xfrm>
              <a:off x="3909" y="296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43"/>
            <p:cNvSpPr>
              <a:spLocks noChangeAspect="1" noChangeArrowheads="1"/>
            </p:cNvSpPr>
            <p:nvPr/>
          </p:nvSpPr>
          <p:spPr bwMode="auto">
            <a:xfrm>
              <a:off x="3974" y="293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44"/>
            <p:cNvSpPr>
              <a:spLocks noChangeAspect="1" noChangeArrowheads="1"/>
            </p:cNvSpPr>
            <p:nvPr/>
          </p:nvSpPr>
          <p:spPr bwMode="auto">
            <a:xfrm>
              <a:off x="4203" y="29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45"/>
            <p:cNvSpPr>
              <a:spLocks noChangeAspect="1" noChangeArrowheads="1"/>
            </p:cNvSpPr>
            <p:nvPr/>
          </p:nvSpPr>
          <p:spPr bwMode="auto">
            <a:xfrm>
              <a:off x="4159" y="299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46"/>
            <p:cNvSpPr>
              <a:spLocks noChangeAspect="1" noChangeArrowheads="1"/>
            </p:cNvSpPr>
            <p:nvPr/>
          </p:nvSpPr>
          <p:spPr bwMode="auto">
            <a:xfrm>
              <a:off x="4447" y="29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47"/>
            <p:cNvSpPr>
              <a:spLocks noChangeAspect="1" noChangeArrowheads="1"/>
            </p:cNvSpPr>
            <p:nvPr/>
          </p:nvSpPr>
          <p:spPr bwMode="auto">
            <a:xfrm>
              <a:off x="4008" y="309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48"/>
            <p:cNvSpPr>
              <a:spLocks noChangeAspect="1" noChangeArrowheads="1"/>
            </p:cNvSpPr>
            <p:nvPr/>
          </p:nvSpPr>
          <p:spPr bwMode="auto">
            <a:xfrm>
              <a:off x="3965" y="312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49"/>
            <p:cNvSpPr>
              <a:spLocks noChangeAspect="1" noChangeArrowheads="1"/>
            </p:cNvSpPr>
            <p:nvPr/>
          </p:nvSpPr>
          <p:spPr bwMode="auto">
            <a:xfrm>
              <a:off x="4354" y="306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50"/>
            <p:cNvSpPr>
              <a:spLocks noChangeAspect="1" noChangeArrowheads="1"/>
            </p:cNvSpPr>
            <p:nvPr/>
          </p:nvSpPr>
          <p:spPr bwMode="auto">
            <a:xfrm>
              <a:off x="4363" y="319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51"/>
            <p:cNvSpPr>
              <a:spLocks noChangeAspect="1" noChangeArrowheads="1"/>
            </p:cNvSpPr>
            <p:nvPr/>
          </p:nvSpPr>
          <p:spPr bwMode="auto">
            <a:xfrm>
              <a:off x="4013" y="322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52"/>
            <p:cNvSpPr>
              <a:spLocks noChangeAspect="1" noChangeArrowheads="1"/>
            </p:cNvSpPr>
            <p:nvPr/>
          </p:nvSpPr>
          <p:spPr bwMode="auto">
            <a:xfrm>
              <a:off x="4621" y="322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3"/>
            <p:cNvSpPr>
              <a:spLocks noChangeAspect="1" noChangeArrowheads="1"/>
            </p:cNvSpPr>
            <p:nvPr/>
          </p:nvSpPr>
          <p:spPr bwMode="auto">
            <a:xfrm>
              <a:off x="4740" y="322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4"/>
            <p:cNvSpPr>
              <a:spLocks noChangeAspect="1" noChangeArrowheads="1"/>
            </p:cNvSpPr>
            <p:nvPr/>
          </p:nvSpPr>
          <p:spPr bwMode="auto">
            <a:xfrm>
              <a:off x="4840" y="319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5"/>
            <p:cNvSpPr>
              <a:spLocks noChangeAspect="1" noChangeArrowheads="1"/>
            </p:cNvSpPr>
            <p:nvPr/>
          </p:nvSpPr>
          <p:spPr bwMode="auto">
            <a:xfrm>
              <a:off x="4198" y="324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6"/>
            <p:cNvSpPr>
              <a:spLocks noChangeAspect="1" noChangeArrowheads="1"/>
            </p:cNvSpPr>
            <p:nvPr/>
          </p:nvSpPr>
          <p:spPr bwMode="auto">
            <a:xfrm>
              <a:off x="4259" y="327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57"/>
            <p:cNvSpPr>
              <a:spLocks noChangeAspect="1" noChangeArrowheads="1"/>
            </p:cNvSpPr>
            <p:nvPr/>
          </p:nvSpPr>
          <p:spPr bwMode="auto">
            <a:xfrm>
              <a:off x="4419" y="346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8"/>
            <p:cNvSpPr>
              <a:spLocks noChangeAspect="1" noChangeArrowheads="1"/>
            </p:cNvSpPr>
            <p:nvPr/>
          </p:nvSpPr>
          <p:spPr bwMode="auto">
            <a:xfrm>
              <a:off x="4295" y="330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9"/>
            <p:cNvSpPr>
              <a:spLocks noChangeAspect="1" noChangeArrowheads="1"/>
            </p:cNvSpPr>
            <p:nvPr/>
          </p:nvSpPr>
          <p:spPr bwMode="auto">
            <a:xfrm>
              <a:off x="4330" y="33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60"/>
            <p:cNvSpPr>
              <a:spLocks noChangeAspect="1" noChangeArrowheads="1"/>
            </p:cNvSpPr>
            <p:nvPr/>
          </p:nvSpPr>
          <p:spPr bwMode="auto">
            <a:xfrm>
              <a:off x="4355" y="329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61"/>
            <p:cNvSpPr>
              <a:spLocks noChangeAspect="1" noChangeArrowheads="1"/>
            </p:cNvSpPr>
            <p:nvPr/>
          </p:nvSpPr>
          <p:spPr bwMode="auto">
            <a:xfrm>
              <a:off x="4396" y="330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62"/>
            <p:cNvSpPr>
              <a:spLocks noChangeAspect="1" noChangeArrowheads="1"/>
            </p:cNvSpPr>
            <p:nvPr/>
          </p:nvSpPr>
          <p:spPr bwMode="auto">
            <a:xfrm>
              <a:off x="4262" y="335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63"/>
            <p:cNvSpPr>
              <a:spLocks noChangeAspect="1" noChangeArrowheads="1"/>
            </p:cNvSpPr>
            <p:nvPr/>
          </p:nvSpPr>
          <p:spPr bwMode="auto">
            <a:xfrm>
              <a:off x="4170" y="33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64"/>
            <p:cNvSpPr>
              <a:spLocks noChangeAspect="1" noChangeArrowheads="1"/>
            </p:cNvSpPr>
            <p:nvPr/>
          </p:nvSpPr>
          <p:spPr bwMode="auto">
            <a:xfrm>
              <a:off x="4069" y="328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65"/>
            <p:cNvSpPr>
              <a:spLocks noChangeAspect="1" noChangeArrowheads="1"/>
            </p:cNvSpPr>
            <p:nvPr/>
          </p:nvSpPr>
          <p:spPr bwMode="auto">
            <a:xfrm>
              <a:off x="4876" y="364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66"/>
            <p:cNvSpPr>
              <a:spLocks noChangeAspect="1" noChangeArrowheads="1"/>
            </p:cNvSpPr>
            <p:nvPr/>
          </p:nvSpPr>
          <p:spPr bwMode="auto">
            <a:xfrm>
              <a:off x="3951" y="333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67"/>
            <p:cNvSpPr>
              <a:spLocks noChangeAspect="1" noChangeArrowheads="1"/>
            </p:cNvSpPr>
            <p:nvPr/>
          </p:nvSpPr>
          <p:spPr bwMode="auto">
            <a:xfrm>
              <a:off x="3725" y="3281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68"/>
            <p:cNvSpPr>
              <a:spLocks noChangeAspect="1" noChangeArrowheads="1"/>
            </p:cNvSpPr>
            <p:nvPr/>
          </p:nvSpPr>
          <p:spPr bwMode="auto">
            <a:xfrm>
              <a:off x="3725" y="3390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69"/>
            <p:cNvSpPr>
              <a:spLocks noChangeAspect="1" noChangeArrowheads="1"/>
            </p:cNvSpPr>
            <p:nvPr/>
          </p:nvSpPr>
          <p:spPr bwMode="auto">
            <a:xfrm>
              <a:off x="3700" y="344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70"/>
            <p:cNvSpPr>
              <a:spLocks noChangeAspect="1" noChangeArrowheads="1"/>
            </p:cNvSpPr>
            <p:nvPr/>
          </p:nvSpPr>
          <p:spPr bwMode="auto">
            <a:xfrm>
              <a:off x="3857" y="357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Oval 71"/>
            <p:cNvSpPr>
              <a:spLocks noChangeAspect="1" noChangeArrowheads="1"/>
            </p:cNvSpPr>
            <p:nvPr/>
          </p:nvSpPr>
          <p:spPr bwMode="auto">
            <a:xfrm>
              <a:off x="3921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Oval 72"/>
            <p:cNvSpPr>
              <a:spLocks noChangeAspect="1" noChangeArrowheads="1"/>
            </p:cNvSpPr>
            <p:nvPr/>
          </p:nvSpPr>
          <p:spPr bwMode="auto">
            <a:xfrm>
              <a:off x="3972" y="36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Oval 73"/>
            <p:cNvSpPr>
              <a:spLocks noChangeAspect="1" noChangeArrowheads="1"/>
            </p:cNvSpPr>
            <p:nvPr/>
          </p:nvSpPr>
          <p:spPr bwMode="auto">
            <a:xfrm>
              <a:off x="3995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Oval 74"/>
            <p:cNvSpPr>
              <a:spLocks noChangeAspect="1" noChangeArrowheads="1"/>
            </p:cNvSpPr>
            <p:nvPr/>
          </p:nvSpPr>
          <p:spPr bwMode="auto">
            <a:xfrm>
              <a:off x="4023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Oval 75"/>
            <p:cNvSpPr>
              <a:spLocks noChangeAspect="1" noChangeArrowheads="1"/>
            </p:cNvSpPr>
            <p:nvPr/>
          </p:nvSpPr>
          <p:spPr bwMode="auto">
            <a:xfrm>
              <a:off x="4140" y="3655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Oval 76"/>
            <p:cNvSpPr>
              <a:spLocks noChangeAspect="1" noChangeArrowheads="1"/>
            </p:cNvSpPr>
            <p:nvPr/>
          </p:nvSpPr>
          <p:spPr bwMode="auto">
            <a:xfrm>
              <a:off x="4301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Oval 77"/>
            <p:cNvSpPr>
              <a:spLocks noChangeAspect="1" noChangeArrowheads="1"/>
            </p:cNvSpPr>
            <p:nvPr/>
          </p:nvSpPr>
          <p:spPr bwMode="auto">
            <a:xfrm>
              <a:off x="4364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Oval 78"/>
            <p:cNvSpPr>
              <a:spLocks noChangeAspect="1" noChangeArrowheads="1"/>
            </p:cNvSpPr>
            <p:nvPr/>
          </p:nvSpPr>
          <p:spPr bwMode="auto">
            <a:xfrm>
              <a:off x="43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Oval 79"/>
            <p:cNvSpPr>
              <a:spLocks noChangeAspect="1" noChangeArrowheads="1"/>
            </p:cNvSpPr>
            <p:nvPr/>
          </p:nvSpPr>
          <p:spPr bwMode="auto">
            <a:xfrm>
              <a:off x="3623" y="312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Oval 80"/>
            <p:cNvSpPr>
              <a:spLocks noChangeAspect="1" noChangeArrowheads="1"/>
            </p:cNvSpPr>
            <p:nvPr/>
          </p:nvSpPr>
          <p:spPr bwMode="auto">
            <a:xfrm>
              <a:off x="3536" y="32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Oval 81"/>
            <p:cNvSpPr>
              <a:spLocks noChangeAspect="1" noChangeArrowheads="1"/>
            </p:cNvSpPr>
            <p:nvPr/>
          </p:nvSpPr>
          <p:spPr bwMode="auto">
            <a:xfrm>
              <a:off x="3287" y="328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82"/>
            <p:cNvSpPr>
              <a:spLocks noChangeAspect="1" noChangeArrowheads="1"/>
            </p:cNvSpPr>
            <p:nvPr/>
          </p:nvSpPr>
          <p:spPr bwMode="auto">
            <a:xfrm>
              <a:off x="3295" y="342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Oval 83"/>
            <p:cNvSpPr>
              <a:spLocks noChangeAspect="1" noChangeArrowheads="1"/>
            </p:cNvSpPr>
            <p:nvPr/>
          </p:nvSpPr>
          <p:spPr bwMode="auto">
            <a:xfrm>
              <a:off x="32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Oval 84"/>
            <p:cNvSpPr>
              <a:spLocks noChangeAspect="1" noChangeArrowheads="1"/>
            </p:cNvSpPr>
            <p:nvPr/>
          </p:nvSpPr>
          <p:spPr bwMode="auto">
            <a:xfrm>
              <a:off x="3602" y="3496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Oval 85"/>
            <p:cNvSpPr>
              <a:spLocks noChangeAspect="1" noChangeArrowheads="1"/>
            </p:cNvSpPr>
            <p:nvPr/>
          </p:nvSpPr>
          <p:spPr bwMode="auto">
            <a:xfrm>
              <a:off x="3572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Text Box 86"/>
            <p:cNvSpPr txBox="1">
              <a:spLocks noChangeAspect="1" noChangeArrowheads="1"/>
            </p:cNvSpPr>
            <p:nvPr/>
          </p:nvSpPr>
          <p:spPr bwMode="auto">
            <a:xfrm rot="-5400000">
              <a:off x="1727" y="2680"/>
              <a:ext cx="138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imes New Roman" pitchFamily="-105" charset="0"/>
                </a:rPr>
                <a:t>Frekvence samců</a:t>
              </a:r>
              <a:endParaRPr lang="cs-CZ" sz="2400">
                <a:latin typeface="Times New Roman" pitchFamily="-105" charset="0"/>
              </a:endParaRPr>
            </a:p>
          </p:txBody>
        </p:sp>
        <p:grpSp>
          <p:nvGrpSpPr>
            <p:cNvPr id="46152" name="Group 87"/>
            <p:cNvGrpSpPr>
              <a:grpSpLocks noChangeAspect="1"/>
            </p:cNvGrpSpPr>
            <p:nvPr/>
          </p:nvGrpSpPr>
          <p:grpSpPr bwMode="auto">
            <a:xfrm>
              <a:off x="2569" y="1711"/>
              <a:ext cx="420" cy="2122"/>
              <a:chOff x="2656" y="1734"/>
              <a:chExt cx="420" cy="2122"/>
            </a:xfrm>
          </p:grpSpPr>
          <p:sp>
            <p:nvSpPr>
              <p:cNvPr id="46154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590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0.00</a:t>
                </a:r>
              </a:p>
            </p:txBody>
          </p:sp>
          <p:sp>
            <p:nvSpPr>
              <p:cNvPr id="4615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3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0.01</a:t>
                </a:r>
              </a:p>
            </p:txBody>
          </p:sp>
          <p:sp>
            <p:nvSpPr>
              <p:cNvPr id="46156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053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0.05</a:t>
                </a:r>
              </a:p>
            </p:txBody>
          </p:sp>
          <p:sp>
            <p:nvSpPr>
              <p:cNvPr id="46157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796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0.10</a:t>
                </a:r>
              </a:p>
            </p:txBody>
          </p:sp>
          <p:sp>
            <p:nvSpPr>
              <p:cNvPr id="46158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53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0.15</a:t>
                </a:r>
              </a:p>
            </p:txBody>
          </p:sp>
          <p:sp>
            <p:nvSpPr>
              <p:cNvPr id="46159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27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0.20</a:t>
                </a:r>
              </a:p>
            </p:txBody>
          </p:sp>
          <p:sp>
            <p:nvSpPr>
              <p:cNvPr id="46160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003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0.30</a:t>
                </a:r>
              </a:p>
            </p:txBody>
          </p:sp>
          <p:sp>
            <p:nvSpPr>
              <p:cNvPr id="461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656" y="17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0.40</a:t>
                </a:r>
              </a:p>
            </p:txBody>
          </p:sp>
        </p:grpSp>
        <p:sp>
          <p:nvSpPr>
            <p:cNvPr id="46153" name="Text Box 96"/>
            <p:cNvSpPr txBox="1">
              <a:spLocks noChangeAspect="1" noChangeArrowheads="1"/>
            </p:cNvSpPr>
            <p:nvPr/>
          </p:nvSpPr>
          <p:spPr bwMode="auto">
            <a:xfrm>
              <a:off x="3809" y="3991"/>
              <a:ext cx="107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Times New Roman" pitchFamily="-105" charset="0"/>
                </a:rPr>
                <a:t>Počet parazitů</a:t>
              </a:r>
              <a:endParaRPr lang="cs-CZ">
                <a:latin typeface="Times New Roman" pitchFamily="-105" charset="0"/>
              </a:endParaRPr>
            </a:p>
          </p:txBody>
        </p:sp>
      </p:grpSp>
      <p:sp>
        <p:nvSpPr>
          <p:cNvPr id="46083" name="Text Box 97"/>
          <p:cNvSpPr txBox="1">
            <a:spLocks noChangeArrowheads="1"/>
          </p:cNvSpPr>
          <p:nvPr/>
        </p:nvSpPr>
        <p:spPr bwMode="auto">
          <a:xfrm>
            <a:off x="476250" y="485775"/>
            <a:ext cx="8329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předpoklad modelu: u heterogonních organismů (střídání sexuálního </a:t>
            </a:r>
            <a:br>
              <a:rPr lang="cs-CZ" b="0"/>
            </a:br>
            <a:r>
              <a:rPr lang="cs-CZ" b="0"/>
              <a:t>   a asexuálního rozmnožování) </a:t>
            </a:r>
            <a:r>
              <a:rPr lang="cs-CZ" b="0">
                <a:solidFill>
                  <a:srgbClr val="DC0000"/>
                </a:solidFill>
              </a:rPr>
              <a:t>sexualita častější při zvýšení parazitace</a:t>
            </a:r>
            <a:endParaRPr lang="cs-CZ" b="0"/>
          </a:p>
        </p:txBody>
      </p:sp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76250" y="1398588"/>
            <a:ext cx="84439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800" b="0">
                <a:solidFill>
                  <a:srgbClr val="0033CC"/>
                </a:solidFill>
              </a:rPr>
              <a:t>Curtis Lively </a:t>
            </a:r>
            <a:r>
              <a:rPr lang="cs-CZ" sz="1800" b="0"/>
              <a:t>(1992): sladkovodní plž </a:t>
            </a:r>
            <a:r>
              <a:rPr lang="cs-CZ" sz="1800" b="0" i="1"/>
              <a:t>Potamopyrgus antipodarum</a:t>
            </a:r>
            <a:r>
              <a:rPr lang="cs-CZ" sz="1800" b="0"/>
              <a:t> - jezera a vodní</a:t>
            </a:r>
            <a:br>
              <a:rPr lang="cs-CZ" sz="1800" b="0"/>
            </a:br>
            <a:r>
              <a:rPr lang="cs-CZ" sz="1800" b="0"/>
              <a:t>  toky na Novém Zélandu, sexuální i asexuální samice</a:t>
            </a:r>
          </a:p>
          <a:p>
            <a:pPr>
              <a:spcAft>
                <a:spcPts val="600"/>
              </a:spcAft>
              <a:buFont typeface="Symbol" pitchFamily="-105" charset="2"/>
              <a:buChar char="&gt;"/>
            </a:pPr>
            <a:r>
              <a:rPr lang="cs-CZ" sz="1800" b="0">
                <a:sym typeface="Symbol" pitchFamily="-105" charset="2"/>
              </a:rPr>
              <a:t>12 parazitických druhů </a:t>
            </a:r>
            <a:r>
              <a:rPr lang="en-US" sz="1800" b="0">
                <a:sym typeface="Symbol" pitchFamily="-105" charset="2"/>
              </a:rPr>
              <a:t>motolic</a:t>
            </a:r>
            <a:r>
              <a:rPr lang="cs-CZ" sz="1800" b="0">
                <a:sym typeface="Symbol" pitchFamily="-105" charset="2"/>
              </a:rPr>
              <a:t> (kastrace hostitele  silná selekce)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-105" charset="2"/>
              </a:rPr>
              <a:t>66 jezer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-105" charset="2"/>
              </a:rPr>
              <a:t>počet samců jako ukazatel pohlavního rozmnožování</a:t>
            </a:r>
            <a:endParaRPr lang="cs-CZ" sz="1800" b="0"/>
          </a:p>
        </p:txBody>
      </p:sp>
      <p:sp>
        <p:nvSpPr>
          <p:cNvPr id="247907" name="Text Box 99"/>
          <p:cNvSpPr txBox="1">
            <a:spLocks noChangeArrowheads="1"/>
          </p:cNvSpPr>
          <p:nvPr/>
        </p:nvSpPr>
        <p:spPr bwMode="auto">
          <a:xfrm>
            <a:off x="533400" y="5713413"/>
            <a:ext cx="353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>
                <a:solidFill>
                  <a:srgbClr val="DC0000"/>
                </a:solidFill>
                <a:sym typeface="Symbol" pitchFamily="-105" charset="2"/>
              </a:rPr>
              <a:t> korelace s počtem parazitů</a:t>
            </a:r>
            <a:endParaRPr lang="cs-CZ" b="0">
              <a:solidFill>
                <a:srgbClr val="D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06" grpId="0" autoUpdateAnimBg="0"/>
      <p:bldP spid="24790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41525" y="549275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76250" y="1735138"/>
            <a:ext cx="60880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/>
              <a:t>poměr pohlaví často 1:1 </a:t>
            </a:r>
            <a:r>
              <a:rPr lang="cs-CZ" b="0">
                <a:sym typeface="Symbol" pitchFamily="-105" charset="2"/>
              </a:rPr>
              <a:t> proč plýtvání na samce?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r>
              <a:rPr lang="cs-CZ" b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>
                <a:solidFill>
                  <a:srgbClr val="003399"/>
                </a:solidFill>
              </a:rPr>
              <a:t>Fisher</a:t>
            </a:r>
            <a:r>
              <a:rPr lang="cs-CZ" b="0">
                <a:solidFill>
                  <a:srgbClr val="DC0000"/>
                </a:solidFill>
              </a:rPr>
              <a:t> </a:t>
            </a:r>
            <a:r>
              <a:rPr lang="cs-CZ" b="0"/>
              <a:t>(1930)</a:t>
            </a:r>
            <a:br>
              <a:rPr lang="cs-CZ" b="0"/>
            </a:br>
            <a:endParaRPr lang="cs-CZ" b="0"/>
          </a:p>
          <a:p>
            <a:r>
              <a:rPr lang="cs-CZ" b="0"/>
              <a:t>frekvenčně závislá selekce</a:t>
            </a:r>
            <a:br>
              <a:rPr lang="cs-CZ" b="0"/>
            </a:br>
            <a:endParaRPr lang="cs-CZ" b="0"/>
          </a:p>
          <a:p>
            <a:pPr>
              <a:spcAft>
                <a:spcPts val="600"/>
              </a:spcAft>
            </a:pPr>
            <a:r>
              <a:rPr lang="cs-CZ" b="0"/>
              <a:t>podmínka platnosti Fisherova argumentu:</a:t>
            </a:r>
          </a:p>
          <a:p>
            <a:pPr>
              <a:spcAft>
                <a:spcPts val="600"/>
              </a:spcAft>
            </a:pPr>
            <a:r>
              <a:rPr lang="cs-CZ" b="0"/>
              <a:t>   stejná pravděpodobnost páření s kteroukoli samicí</a:t>
            </a:r>
          </a:p>
          <a:p>
            <a:pPr>
              <a:spcAft>
                <a:spcPts val="600"/>
              </a:spcAft>
            </a:pPr>
            <a:r>
              <a:rPr lang="cs-CZ" b="0"/>
              <a:t>   stejné náklady na obě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76250" y="360363"/>
            <a:ext cx="76692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Místní rozmnožovací kompetice:</a:t>
            </a:r>
            <a:br>
              <a:rPr lang="cs-CZ" sz="2400">
                <a:solidFill>
                  <a:srgbClr val="F00000"/>
                </a:solidFill>
              </a:rPr>
            </a:br>
            <a:endParaRPr lang="cs-CZ" sz="2400">
              <a:solidFill>
                <a:srgbClr val="F00000"/>
              </a:solidFill>
            </a:endParaRPr>
          </a:p>
          <a:p>
            <a:r>
              <a:rPr lang="cs-CZ" b="0"/>
              <a:t>parazitické vosy (např. </a:t>
            </a:r>
            <a:r>
              <a:rPr lang="cs-CZ" b="0" i="1"/>
              <a:t>Nasonia vitripennis</a:t>
            </a:r>
            <a:r>
              <a:rPr lang="cs-CZ" b="0"/>
              <a:t>)</a:t>
            </a:r>
            <a:br>
              <a:rPr lang="cs-CZ" b="0"/>
            </a:br>
            <a:endParaRPr lang="cs-CZ" b="0"/>
          </a:p>
          <a:p>
            <a:r>
              <a:rPr lang="cs-CZ" b="0"/>
              <a:t>roztoči </a:t>
            </a:r>
            <a:r>
              <a:rPr lang="cs-CZ" b="0" i="1"/>
              <a:t>Adactylidium</a:t>
            </a:r>
            <a:r>
              <a:rPr lang="cs-CZ" b="0"/>
              <a:t>, </a:t>
            </a:r>
            <a:r>
              <a:rPr lang="cs-CZ" b="0" i="1"/>
              <a:t>Pyemotes ventricosus</a:t>
            </a:r>
            <a:r>
              <a:rPr lang="cs-CZ" b="0"/>
              <a:t>, </a:t>
            </a:r>
            <a:r>
              <a:rPr lang="cs-CZ" b="0" i="1"/>
              <a:t>Acarophenax tribolii</a:t>
            </a:r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476250" y="5141913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/>
              <a:t>Nasonia vitripennis</a:t>
            </a:r>
            <a:r>
              <a:rPr lang="cs-CZ" sz="1600" b="0" i="1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3" y="3176588"/>
            <a:ext cx="24177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6110288" y="5373688"/>
            <a:ext cx="222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/>
              <a:t>Pyemotes ventricosus </a:t>
            </a:r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8" y="2559050"/>
            <a:ext cx="44227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0813" y="4610100"/>
            <a:ext cx="28479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147763" y="1487488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069013" y="644525"/>
            <a:ext cx="217328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13"/>
          <p:cNvSpPr>
            <a:spLocks noChangeArrowheads="1"/>
          </p:cNvSpPr>
          <p:nvPr/>
        </p:nvSpPr>
        <p:spPr bwMode="auto">
          <a:xfrm>
            <a:off x="6038850" y="2849563"/>
            <a:ext cx="2236788" cy="1147762"/>
          </a:xfrm>
          <a:prstGeom prst="wedgeRectCallout">
            <a:avLst>
              <a:gd name="adj1" fmla="val 1838"/>
              <a:gd name="adj2" fmla="val -13018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>
                <a:sym typeface="Symbol" pitchFamily="-105" charset="2"/>
              </a:rPr>
              <a:t>teoretick</a:t>
            </a:r>
            <a:r>
              <a:rPr lang="cs-CZ" sz="1600" b="0">
                <a:sym typeface="Symbol" pitchFamily="-105" charset="2"/>
              </a:rPr>
              <a:t>á predikce: </a:t>
            </a:r>
            <a:br>
              <a:rPr lang="cs-CZ" sz="1600" b="0">
                <a:sym typeface="Symbol" pitchFamily="-105" charset="2"/>
              </a:rPr>
            </a:br>
            <a:r>
              <a:rPr lang="cs-CZ" sz="1600" b="0">
                <a:sym typeface="Symbol" pitchFamily="-105" charset="2"/>
              </a:rPr>
              <a:t>s rostoucím počtem kladoucích samic roste počet synů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76250" y="311150"/>
            <a:ext cx="68056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Triversova-Willardova hypotéza:</a:t>
            </a:r>
            <a:br>
              <a:rPr lang="cs-CZ" sz="2400">
                <a:solidFill>
                  <a:srgbClr val="F00000"/>
                </a:solidFill>
              </a:rPr>
            </a:br>
            <a:endParaRPr lang="cs-CZ" sz="240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/>
              <a:t> </a:t>
            </a:r>
            <a:r>
              <a:rPr lang="cs-CZ" b="0">
                <a:solidFill>
                  <a:srgbClr val="003399"/>
                </a:solidFill>
              </a:rPr>
              <a:t>Robert L. Trivers, Dan Willard</a:t>
            </a:r>
            <a:endParaRPr lang="cs-CZ" b="0"/>
          </a:p>
          <a:p>
            <a:pPr>
              <a:spcAft>
                <a:spcPts val="1000"/>
              </a:spcAft>
            </a:pPr>
            <a:r>
              <a:rPr lang="cs-CZ" b="0"/>
              <a:t> </a:t>
            </a:r>
            <a:r>
              <a:rPr lang="cs-CZ" sz="1800" b="0"/>
              <a:t>investice do pohlaví, které zajistí vyšší fitness v </a:t>
            </a:r>
            <a:br>
              <a:rPr lang="cs-CZ" sz="1800" b="0"/>
            </a:br>
            <a:r>
              <a:rPr lang="cs-CZ" sz="1800" b="0"/>
              <a:t>    další generaci</a:t>
            </a:r>
          </a:p>
          <a:p>
            <a:pPr>
              <a:spcAft>
                <a:spcPts val="1000"/>
              </a:spcAft>
            </a:pPr>
            <a:r>
              <a:rPr lang="cs-CZ" sz="1800" b="0"/>
              <a:t> dominantní matka </a:t>
            </a:r>
            <a:r>
              <a:rPr lang="cs-CZ" sz="1800" b="0">
                <a:sym typeface="Symbol" pitchFamily="-105" charset="2"/>
              </a:rPr>
              <a:t> investice do synů a naopak</a:t>
            </a:r>
          </a:p>
          <a:p>
            <a:pPr>
              <a:spcAft>
                <a:spcPts val="1000"/>
              </a:spcAft>
            </a:pPr>
            <a:r>
              <a:rPr lang="cs-CZ" sz="1800" b="0">
                <a:sym typeface="Symbol" pitchFamily="-105" charset="2"/>
              </a:rPr>
              <a:t> posun poměru pohlaví nebo rozdílné rodičovské investice</a:t>
            </a:r>
          </a:p>
          <a:p>
            <a:r>
              <a:rPr lang="cs-CZ" sz="1800" b="0"/>
              <a:t> např. jelenovití</a:t>
            </a:r>
            <a:endParaRPr lang="cs-CZ" sz="1800" b="0" i="1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63" y="325438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566025" y="2130425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5930900" y="317500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061075" y="2130425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4243388" y="2963863"/>
            <a:ext cx="1917700" cy="898525"/>
          </a:xfrm>
          <a:prstGeom prst="wedgeRectCallout">
            <a:avLst>
              <a:gd name="adj1" fmla="val 77287"/>
              <a:gd name="adj2" fmla="val 14122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>
                <a:sym typeface="Symbol" pitchFamily="-105" charset="2"/>
              </a:rPr>
              <a:t>synové dominantních matek mají vyšší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74" name="Text Box 38"/>
          <p:cNvSpPr txBox="1">
            <a:spLocks noChangeArrowheads="1"/>
          </p:cNvSpPr>
          <p:nvPr/>
        </p:nvSpPr>
        <p:spPr bwMode="auto">
          <a:xfrm>
            <a:off x="476250" y="185738"/>
            <a:ext cx="772001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Kdy vznikl život?</a:t>
            </a:r>
          </a:p>
          <a:p>
            <a:endParaRPr lang="cs-CZ" b="0"/>
          </a:p>
          <a:p>
            <a:pPr>
              <a:spcAft>
                <a:spcPts val="300"/>
              </a:spcAft>
            </a:pPr>
            <a:r>
              <a:rPr lang="cs-CZ" b="0">
                <a:solidFill>
                  <a:srgbClr val="F00000"/>
                </a:solidFill>
              </a:rPr>
              <a:t>dolní limit:</a:t>
            </a:r>
            <a:r>
              <a:rPr lang="cs-CZ" b="0"/>
              <a:t> nejstarší horniny</a:t>
            </a:r>
          </a:p>
          <a:p>
            <a:pPr>
              <a:spcAft>
                <a:spcPts val="300"/>
              </a:spcAft>
            </a:pPr>
            <a:r>
              <a:rPr lang="cs-CZ" b="0"/>
              <a:t>rula v Great Slave Lake (Kanada) – 4 mld.</a:t>
            </a:r>
          </a:p>
          <a:p>
            <a:pPr>
              <a:spcAft>
                <a:spcPts val="300"/>
              </a:spcAft>
            </a:pPr>
            <a:r>
              <a:rPr lang="cs-CZ" b="0"/>
              <a:t>krystaly zirkonu (Austrálie) – 4,3 mld.</a:t>
            </a:r>
          </a:p>
          <a:p>
            <a:pPr>
              <a:spcAft>
                <a:spcPts val="300"/>
              </a:spcAft>
            </a:pPr>
            <a:r>
              <a:rPr lang="cs-CZ" b="0"/>
              <a:t>některé meteority – 4,5 mld.</a:t>
            </a:r>
          </a:p>
          <a:p>
            <a:pPr>
              <a:spcAft>
                <a:spcPts val="300"/>
              </a:spcAft>
            </a:pPr>
            <a:r>
              <a:rPr lang="cs-CZ" b="0"/>
              <a:t>konec bombardování Země –  </a:t>
            </a:r>
            <a:r>
              <a:rPr lang="cs-CZ" b="0">
                <a:sym typeface="Symbol" pitchFamily="-105" charset="2"/>
              </a:rPr>
              <a:t> 4 mld.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pPr>
              <a:spcAft>
                <a:spcPts val="300"/>
              </a:spcAft>
            </a:pPr>
            <a:r>
              <a:rPr lang="cs-CZ" b="0">
                <a:solidFill>
                  <a:srgbClr val="F00000"/>
                </a:solidFill>
                <a:sym typeface="Symbol" pitchFamily="-105" charset="2"/>
              </a:rPr>
              <a:t>horní limit:</a:t>
            </a:r>
            <a:r>
              <a:rPr lang="cs-CZ" b="0">
                <a:sym typeface="Symbol" pitchFamily="-105" charset="2"/>
              </a:rPr>
              <a:t> mikrofosilie, chemické fosilie</a:t>
            </a:r>
            <a:endParaRPr lang="en-US" b="0">
              <a:sym typeface="Symbol" pitchFamily="-105" charset="2"/>
            </a:endParaRPr>
          </a:p>
          <a:p>
            <a:pPr>
              <a:spcAft>
                <a:spcPts val="300"/>
              </a:spcAft>
            </a:pPr>
            <a:r>
              <a:rPr lang="cs-CZ" b="0">
                <a:sym typeface="Symbol" pitchFamily="-105" charset="2"/>
              </a:rPr>
              <a:t>rohovec ve Warrawoona Group (Z Austrálie) – 3,5 mld.: podobnost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  se současnými stromatolity </a:t>
            </a:r>
          </a:p>
          <a:p>
            <a:pPr>
              <a:spcAft>
                <a:spcPts val="300"/>
              </a:spcAft>
            </a:pPr>
            <a:r>
              <a:rPr lang="cs-CZ" b="0">
                <a:sym typeface="Symbol" pitchFamily="-105" charset="2"/>
              </a:rPr>
              <a:t>... dnes zpochybňováno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/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chemické fosilie – </a:t>
            </a:r>
            <a:r>
              <a:rPr lang="cs-CZ" b="0">
                <a:solidFill>
                  <a:srgbClr val="F00000"/>
                </a:solidFill>
                <a:sym typeface="Symbol" pitchFamily="-105" charset="2"/>
              </a:rPr>
              <a:t>kerogen</a:t>
            </a:r>
            <a:r>
              <a:rPr lang="cs-CZ" b="0">
                <a:sym typeface="Symbol" pitchFamily="-105" charset="2"/>
              </a:rPr>
              <a:t> = organická hmota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  tvořená rozkladem a transformací živých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  organismů</a:t>
            </a:r>
            <a:endParaRPr lang="en-US" b="0">
              <a:sym typeface="Symbol" pitchFamily="-105" charset="2"/>
            </a:endParaRPr>
          </a:p>
          <a:p>
            <a:pPr>
              <a:spcAft>
                <a:spcPts val="300"/>
              </a:spcAft>
            </a:pPr>
            <a:r>
              <a:rPr lang="cs-CZ" b="0">
                <a:sym typeface="Symbol" pitchFamily="-105" charset="2"/>
              </a:rPr>
              <a:t>Grónsko: 3.85 mld., potvrzení na základě</a:t>
            </a:r>
            <a:br>
              <a:rPr lang="cs-CZ" b="0">
                <a:sym typeface="Symbol" pitchFamily="-105" charset="2"/>
              </a:rPr>
            </a:br>
            <a:r>
              <a:rPr lang="cs-CZ" b="0">
                <a:sym typeface="Symbol" pitchFamily="-105" charset="2"/>
              </a:rPr>
              <a:t>  </a:t>
            </a:r>
            <a:r>
              <a:rPr lang="en-US" b="0">
                <a:sym typeface="Symbol" pitchFamily="-105" charset="2"/>
              </a:rPr>
              <a:t>  </a:t>
            </a:r>
            <a:r>
              <a:rPr lang="cs-CZ" b="0">
                <a:sym typeface="Symbol" pitchFamily="-105" charset="2"/>
              </a:rPr>
              <a:t>poměru C</a:t>
            </a:r>
            <a:r>
              <a:rPr lang="cs-CZ" b="0" baseline="30000">
                <a:sym typeface="Symbol" pitchFamily="-105" charset="2"/>
              </a:rPr>
              <a:t>12</a:t>
            </a:r>
            <a:r>
              <a:rPr lang="cs-CZ" b="0">
                <a:sym typeface="Symbol" pitchFamily="-105" charset="2"/>
              </a:rPr>
              <a:t>/C</a:t>
            </a:r>
            <a:r>
              <a:rPr lang="cs-CZ" b="0" baseline="30000">
                <a:sym typeface="Symbol" pitchFamily="-105" charset="2"/>
              </a:rPr>
              <a:t>13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759450" y="493713"/>
            <a:ext cx="3249613" cy="5621337"/>
            <a:chOff x="5759450" y="493713"/>
            <a:chExt cx="3249613" cy="5621337"/>
          </a:xfrm>
        </p:grpSpPr>
        <p:pic>
          <p:nvPicPr>
            <p:cNvPr id="6147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9163" y="3733800"/>
              <a:ext cx="2530475" cy="188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" name="Text Box 40"/>
            <p:cNvSpPr txBox="1">
              <a:spLocks noChangeArrowheads="1"/>
            </p:cNvSpPr>
            <p:nvPr/>
          </p:nvSpPr>
          <p:spPr bwMode="auto">
            <a:xfrm>
              <a:off x="6318250" y="5597525"/>
              <a:ext cx="19494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0"/>
                <a:t>současné stromatolity </a:t>
              </a:r>
            </a:p>
            <a:p>
              <a:pPr algn="ctr"/>
              <a:r>
                <a:rPr lang="cs-CZ" sz="1400" b="0"/>
                <a:t>Shark Bay, Z Austrálie</a:t>
              </a:r>
            </a:p>
          </p:txBody>
        </p:sp>
        <p:pic>
          <p:nvPicPr>
            <p:cNvPr id="6149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5825" y="493713"/>
              <a:ext cx="2593975" cy="174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Text Box 42"/>
            <p:cNvSpPr txBox="1">
              <a:spLocks noChangeArrowheads="1"/>
            </p:cNvSpPr>
            <p:nvPr/>
          </p:nvSpPr>
          <p:spPr bwMode="auto">
            <a:xfrm>
              <a:off x="5759450" y="2262188"/>
              <a:ext cx="324961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0"/>
                <a:t>prekambrické stromatolity </a:t>
              </a:r>
            </a:p>
            <a:p>
              <a:pPr algn="ctr"/>
              <a:r>
                <a:rPr lang="cs-CZ" sz="1400" b="0"/>
                <a:t>Siyeh Formation, Glacier National Park</a:t>
              </a:r>
            </a:p>
          </p:txBody>
        </p:sp>
      </p:grpSp>
      <p:sp>
        <p:nvSpPr>
          <p:cNvPr id="167979" name="Text Box 43"/>
          <p:cNvSpPr txBox="1">
            <a:spLocks noChangeArrowheads="1"/>
          </p:cNvSpPr>
          <p:nvPr/>
        </p:nvSpPr>
        <p:spPr bwMode="auto">
          <a:xfrm>
            <a:off x="476250" y="6216650"/>
            <a:ext cx="7388561" cy="40011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rgbClr val="F00000"/>
                </a:solidFill>
              </a:rPr>
              <a:t>Závěr: život zřejmě </a:t>
            </a:r>
            <a:r>
              <a:rPr lang="cs-CZ" b="0" dirty="0" smtClean="0">
                <a:solidFill>
                  <a:srgbClr val="F00000"/>
                </a:solidFill>
              </a:rPr>
              <a:t>vznikl </a:t>
            </a:r>
            <a:r>
              <a:rPr lang="cs-CZ" b="0" dirty="0">
                <a:solidFill>
                  <a:srgbClr val="F00000"/>
                </a:solidFill>
              </a:rPr>
              <a:t>během 200 mil. let mezi 4 a 3,8 mld.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7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1488" y="304800"/>
            <a:ext cx="784541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00000"/>
                </a:solidFill>
              </a:rPr>
              <a:t>Jak vznikl život?</a:t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b="0" dirty="0">
              <a:solidFill>
                <a:srgbClr val="F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 dirty="0"/>
              <a:t>vznik jednoduchých organických molekul</a:t>
            </a:r>
          </a:p>
          <a:p>
            <a:pPr>
              <a:spcAft>
                <a:spcPts val="600"/>
              </a:spcAft>
            </a:pPr>
            <a:r>
              <a:rPr lang="cs-CZ" b="0" dirty="0"/>
              <a:t>chemická evoluce, primitivní metabolismus</a:t>
            </a:r>
          </a:p>
          <a:p>
            <a:pPr>
              <a:spcAft>
                <a:spcPts val="600"/>
              </a:spcAft>
            </a:pPr>
            <a:r>
              <a:rPr lang="cs-CZ" b="0" dirty="0"/>
              <a:t>vznik </a:t>
            </a:r>
            <a:r>
              <a:rPr lang="cs-CZ" b="0" dirty="0" err="1"/>
              <a:t>autoreplikace</a:t>
            </a:r>
            <a:endParaRPr lang="cs-CZ" b="0" dirty="0"/>
          </a:p>
          <a:p>
            <a:pPr>
              <a:spcAft>
                <a:spcPts val="600"/>
              </a:spcAft>
            </a:pPr>
            <a:r>
              <a:rPr lang="cs-CZ" b="0" dirty="0"/>
              <a:t>kompartmentace a vznik buňky</a:t>
            </a:r>
          </a:p>
          <a:p>
            <a:pPr>
              <a:spcAft>
                <a:spcPts val="600"/>
              </a:spcAft>
            </a:pPr>
            <a:r>
              <a:rPr lang="cs-CZ" b="0" dirty="0"/>
              <a:t>vznik genetického kódu</a:t>
            </a:r>
          </a:p>
          <a:p>
            <a:pPr>
              <a:spcAft>
                <a:spcPts val="600"/>
              </a:spcAft>
            </a:pPr>
            <a:r>
              <a:rPr lang="cs-CZ" b="0" dirty="0"/>
              <a:t>přechod na DNA, rozdělení genotypu a fenotypu</a:t>
            </a:r>
            <a:br>
              <a:rPr lang="cs-CZ" b="0" dirty="0"/>
            </a:br>
            <a:r>
              <a:rPr lang="cs-CZ" b="0" dirty="0"/>
              <a:t/>
            </a:r>
            <a:br>
              <a:rPr lang="cs-CZ" b="0" dirty="0"/>
            </a:br>
            <a:r>
              <a:rPr lang="cs-CZ" b="0" dirty="0">
                <a:solidFill>
                  <a:srgbClr val="F00000"/>
                </a:solidFill>
              </a:rPr>
              <a:t>První chemické experimenty:</a:t>
            </a:r>
            <a:br>
              <a:rPr lang="cs-CZ" b="0" dirty="0">
                <a:solidFill>
                  <a:srgbClr val="F00000"/>
                </a:solidFill>
              </a:rPr>
            </a:br>
            <a:r>
              <a:rPr lang="cs-CZ" sz="1200" b="0" dirty="0">
                <a:solidFill>
                  <a:srgbClr val="F00000"/>
                </a:solidFill>
              </a:rPr>
              <a:t>					</a:t>
            </a:r>
            <a:endParaRPr lang="cs-CZ" b="0" dirty="0"/>
          </a:p>
          <a:p>
            <a:pPr>
              <a:spcAft>
                <a:spcPts val="600"/>
              </a:spcAft>
            </a:pPr>
            <a:r>
              <a:rPr lang="cs-CZ" b="0" dirty="0"/>
              <a:t>1828: chlorid amonný + </a:t>
            </a:r>
            <a:r>
              <a:rPr lang="cs-CZ" b="0" dirty="0" err="1"/>
              <a:t>kyanát</a:t>
            </a:r>
            <a:r>
              <a:rPr lang="cs-CZ" b="0" dirty="0"/>
              <a:t> stříbrný + teplo </a:t>
            </a:r>
            <a:r>
              <a:rPr lang="cs-CZ" b="0" dirty="0">
                <a:sym typeface="Symbol" pitchFamily="-105" charset="2"/>
              </a:rPr>
              <a:t> močovina</a:t>
            </a:r>
            <a:r>
              <a:rPr lang="en-US" b="0" dirty="0">
                <a:sym typeface="Symbol" pitchFamily="-105" charset="2"/>
              </a:rPr>
              <a:t/>
            </a:r>
            <a:br>
              <a:rPr lang="en-US" b="0" dirty="0">
                <a:sym typeface="Symbol" pitchFamily="-105" charset="2"/>
              </a:rPr>
            </a:br>
            <a:r>
              <a:rPr lang="en-US" b="0" dirty="0">
                <a:sym typeface="Symbol" pitchFamily="-105" charset="2"/>
              </a:rPr>
              <a:t>  </a:t>
            </a:r>
            <a:r>
              <a:rPr lang="cs-CZ" b="0" dirty="0">
                <a:sym typeface="Symbol" pitchFamily="-105" charset="2"/>
              </a:rPr>
              <a:t>(= </a:t>
            </a:r>
            <a:r>
              <a:rPr lang="cs-CZ" b="0" dirty="0" err="1">
                <a:sym typeface="Symbol" pitchFamily="-105" charset="2"/>
              </a:rPr>
              <a:t>Wöhlerova</a:t>
            </a:r>
            <a:r>
              <a:rPr lang="cs-CZ" b="0" dirty="0">
                <a:sym typeface="Symbol" pitchFamily="-105" charset="2"/>
              </a:rPr>
              <a:t> reakce)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50. léta 19. stol.: </a:t>
            </a:r>
            <a:r>
              <a:rPr lang="cs-CZ" b="0" dirty="0" err="1">
                <a:sym typeface="Symbol" pitchFamily="-105" charset="2"/>
              </a:rPr>
              <a:t>formamid</a:t>
            </a:r>
            <a:r>
              <a:rPr lang="cs-CZ" b="0" dirty="0">
                <a:sym typeface="Symbol" pitchFamily="-105" charset="2"/>
              </a:rPr>
              <a:t> + H</a:t>
            </a:r>
            <a:r>
              <a:rPr lang="cs-CZ" b="0" baseline="-25000" dirty="0">
                <a:sym typeface="Symbol" pitchFamily="-105" charset="2"/>
              </a:rPr>
              <a:t>2</a:t>
            </a:r>
            <a:r>
              <a:rPr lang="cs-CZ" b="0" dirty="0">
                <a:sym typeface="Symbol" pitchFamily="-105" charset="2"/>
              </a:rPr>
              <a:t>O + UV, </a:t>
            </a:r>
            <a:r>
              <a:rPr lang="cs-CZ" b="0" dirty="0" err="1">
                <a:sym typeface="Symbol" pitchFamily="-105" charset="2"/>
              </a:rPr>
              <a:t>elektřina</a:t>
            </a:r>
            <a:r>
              <a:rPr lang="cs-CZ" b="0" dirty="0">
                <a:sym typeface="Symbol" pitchFamily="-105" charset="2"/>
              </a:rPr>
              <a:t> alanin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formaldehyd + </a:t>
            </a:r>
            <a:r>
              <a:rPr lang="cs-CZ" b="0" dirty="0" err="1">
                <a:sym typeface="Symbol" pitchFamily="-105" charset="2"/>
              </a:rPr>
              <a:t>NaOH</a:t>
            </a:r>
            <a:r>
              <a:rPr lang="cs-CZ" b="0" dirty="0">
                <a:sym typeface="Symbol" pitchFamily="-105" charset="2"/>
              </a:rPr>
              <a:t>  cukry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 důkazy proti vitalismu </a:t>
            </a:r>
            <a:r>
              <a:rPr lang="cs-CZ" b="0" dirty="0" smtClean="0">
                <a:sym typeface="Symbol" pitchFamily="-105" charset="2"/>
              </a:rPr>
              <a:t>(</a:t>
            </a:r>
            <a:r>
              <a:rPr lang="en-US" b="0" dirty="0" err="1" smtClean="0">
                <a:sym typeface="Symbol" pitchFamily="-105" charset="2"/>
              </a:rPr>
              <a:t>tvrd</a:t>
            </a:r>
            <a:r>
              <a:rPr lang="cs-CZ" b="0" dirty="0" smtClean="0">
                <a:sym typeface="Symbol" pitchFamily="-105" charset="2"/>
              </a:rPr>
              <a:t>í, že chemie </a:t>
            </a:r>
            <a:r>
              <a:rPr lang="cs-CZ" b="0" dirty="0">
                <a:sym typeface="Symbol" pitchFamily="-105" charset="2"/>
              </a:rPr>
              <a:t>v živých systémech </a:t>
            </a:r>
            <a:r>
              <a:rPr lang="cs-CZ" b="0" dirty="0" smtClean="0">
                <a:sym typeface="Symbol" pitchFamily="-105" charset="2"/>
              </a:rPr>
              <a:t>je </a:t>
            </a:r>
            <a:br>
              <a:rPr lang="cs-CZ" b="0" dirty="0" smtClean="0">
                <a:sym typeface="Symbol" pitchFamily="-105" charset="2"/>
              </a:rPr>
            </a:br>
            <a:r>
              <a:rPr lang="cs-CZ" b="0" dirty="0" smtClean="0">
                <a:sym typeface="Symbol" pitchFamily="-105" charset="2"/>
              </a:rPr>
              <a:t>       fundamentálně </a:t>
            </a:r>
            <a:r>
              <a:rPr lang="cs-CZ" b="0" dirty="0">
                <a:sym typeface="Symbol" pitchFamily="-105" charset="2"/>
              </a:rPr>
              <a:t>odlišná od </a:t>
            </a:r>
            <a:r>
              <a:rPr lang="cs-CZ" b="0" dirty="0" smtClean="0">
                <a:sym typeface="Symbol" pitchFamily="-105" charset="2"/>
              </a:rPr>
              <a:t>neživých – organická </a:t>
            </a:r>
            <a:r>
              <a:rPr lang="cs-CZ" b="0" dirty="0" smtClean="0">
                <a:sym typeface="Symbol"/>
              </a:rPr>
              <a:t> anorganická</a:t>
            </a:r>
            <a:r>
              <a:rPr lang="cs-CZ" b="0" dirty="0" smtClean="0">
                <a:sym typeface="Symbol" pitchFamily="-105" charset="2"/>
              </a:rPr>
              <a:t>)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1488" y="304800"/>
            <a:ext cx="82835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</a:rPr>
              <a:t>Jak vznikl život?</a:t>
            </a:r>
            <a:br>
              <a:rPr lang="cs-CZ" sz="2400">
                <a:solidFill>
                  <a:srgbClr val="F00000"/>
                </a:solidFill>
              </a:rPr>
            </a:br>
            <a:endParaRPr lang="cs-CZ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Alexandr Ivanovič Oparin (1924)</a:t>
            </a:r>
          </a:p>
          <a:p>
            <a:r>
              <a:rPr lang="cs-CZ" b="0">
                <a:solidFill>
                  <a:srgbClr val="003399"/>
                </a:solidFill>
              </a:rPr>
              <a:t>J. B. S. Haldane (1928)</a:t>
            </a:r>
            <a:br>
              <a:rPr lang="cs-CZ" b="0">
                <a:solidFill>
                  <a:srgbClr val="003399"/>
                </a:solidFill>
              </a:rPr>
            </a:br>
            <a:endParaRPr lang="cs-CZ" b="0">
              <a:solidFill>
                <a:srgbClr val="003399"/>
              </a:solidFill>
            </a:endParaRPr>
          </a:p>
          <a:p>
            <a:r>
              <a:rPr lang="cs-CZ" b="0"/>
              <a:t>redukující atmosféra:</a:t>
            </a:r>
            <a:br>
              <a:rPr lang="cs-CZ" b="0"/>
            </a:br>
            <a:r>
              <a:rPr lang="cs-CZ" b="0"/>
              <a:t>  vodík, voda, metan, čpavek</a:t>
            </a:r>
            <a:br>
              <a:rPr lang="cs-CZ" b="0"/>
            </a:br>
            <a:endParaRPr lang="cs-CZ" b="0"/>
          </a:p>
          <a:p>
            <a:pPr>
              <a:buFontTx/>
              <a:buChar char="•"/>
            </a:pPr>
            <a:endParaRPr lang="cs-CZ" b="0"/>
          </a:p>
          <a:p>
            <a:pPr>
              <a:spcAft>
                <a:spcPts val="600"/>
              </a:spcAft>
            </a:pPr>
            <a:r>
              <a:rPr lang="cs-CZ" b="0">
                <a:solidFill>
                  <a:srgbClr val="003399"/>
                </a:solidFill>
              </a:rPr>
              <a:t>Stanley L. Miller</a:t>
            </a:r>
            <a:r>
              <a:rPr lang="cs-CZ" b="0"/>
              <a:t>, </a:t>
            </a:r>
            <a:r>
              <a:rPr lang="cs-CZ" b="0">
                <a:solidFill>
                  <a:srgbClr val="003399"/>
                </a:solidFill>
              </a:rPr>
              <a:t>Harold C. Urey</a:t>
            </a:r>
            <a:r>
              <a:rPr lang="cs-CZ" b="0"/>
              <a:t> (1953):</a:t>
            </a:r>
            <a:r>
              <a:rPr lang="cs-CZ" sz="1800" b="0"/>
              <a:t/>
            </a:r>
            <a:br>
              <a:rPr lang="cs-CZ" sz="1800" b="0"/>
            </a:br>
            <a:r>
              <a:rPr lang="cs-CZ" sz="1800" b="0"/>
              <a:t>  metan + čpavek + H</a:t>
            </a:r>
            <a:r>
              <a:rPr lang="cs-CZ" sz="1800" b="0" baseline="-25000"/>
              <a:t>2</a:t>
            </a:r>
            <a:r>
              <a:rPr lang="cs-CZ" sz="1800" b="0"/>
              <a:t> + H</a:t>
            </a:r>
            <a:r>
              <a:rPr lang="cs-CZ" sz="1800" b="0" baseline="-25000"/>
              <a:t>2</a:t>
            </a:r>
            <a:r>
              <a:rPr lang="cs-CZ" sz="1800" b="0"/>
              <a:t>O </a:t>
            </a:r>
            <a:r>
              <a:rPr lang="cs-CZ" sz="1800" b="0">
                <a:sym typeface="Symbol" pitchFamily="-105" charset="2"/>
              </a:rPr>
              <a:t> 10-15% uhlíku ve formě organických sloučenin</a:t>
            </a:r>
            <a:br>
              <a:rPr lang="cs-CZ" sz="1800" b="0">
                <a:sym typeface="Symbol" pitchFamily="-105" charset="2"/>
              </a:rPr>
            </a:br>
            <a:r>
              <a:rPr lang="cs-CZ" sz="1800" b="0">
                <a:sym typeface="Symbol" pitchFamily="-105" charset="2"/>
              </a:rPr>
              <a:t>  2% uhlíku  aminokyseliny, lipidy, cukry</a:t>
            </a:r>
          </a:p>
          <a:p>
            <a:pPr>
              <a:spcAft>
                <a:spcPts val="600"/>
              </a:spcAft>
            </a:pPr>
            <a:r>
              <a:rPr lang="cs-CZ" sz="1800" b="0">
                <a:sym typeface="Symbol" pitchFamily="-105" charset="2"/>
              </a:rPr>
              <a:t>  stavební součásti nukleových kyselin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013" y="304800"/>
            <a:ext cx="157638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3981450"/>
            <a:ext cx="1487488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2963" y="304800"/>
            <a:ext cx="146843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62613" y="2492375"/>
            <a:ext cx="1166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A.I. Oparin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164388" y="2492375"/>
            <a:ext cx="1552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J.B.S. Haldane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7325" y="3983038"/>
            <a:ext cx="17589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643563" y="6308725"/>
            <a:ext cx="1085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H.C. Urey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548563" y="6308725"/>
            <a:ext cx="1096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>
                <a:solidFill>
                  <a:srgbClr val="003399"/>
                </a:solidFill>
              </a:rPr>
              <a:t>S.L. Miller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06_EVOW_CH04"/>
          <p:cNvPicPr>
            <a:picLocks noChangeAspect="1" noChangeArrowheads="1"/>
          </p:cNvPicPr>
          <p:nvPr/>
        </p:nvPicPr>
        <p:blipFill>
          <a:blip r:embed="rId3" cstate="print"/>
          <a:srcRect b="27615"/>
          <a:stretch>
            <a:fillRect/>
          </a:stretch>
        </p:blipFill>
        <p:spPr bwMode="auto">
          <a:xfrm>
            <a:off x="347191" y="880547"/>
            <a:ext cx="8319014" cy="45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2139308" y="5479493"/>
            <a:ext cx="2146300" cy="800100"/>
          </a:xfrm>
          <a:prstGeom prst="wedgeRectCallout">
            <a:avLst>
              <a:gd name="adj1" fmla="val 65696"/>
              <a:gd name="adj2" fmla="val -12727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„oceánská“ část: voda se zahříváním odpařuje; přidáván H</a:t>
            </a:r>
            <a:r>
              <a:rPr lang="cs-CZ" sz="1400" b="0" baseline="-25000"/>
              <a:t>2</a:t>
            </a:r>
            <a:r>
              <a:rPr lang="cs-CZ" sz="1400" b="0"/>
              <a:t>, CH</a:t>
            </a:r>
            <a:r>
              <a:rPr lang="cs-CZ" sz="1400" b="0" baseline="-25000"/>
              <a:t>2</a:t>
            </a:r>
            <a:r>
              <a:rPr lang="cs-CZ" sz="1400" b="0"/>
              <a:t> a NH</a:t>
            </a:r>
            <a:r>
              <a:rPr lang="cs-CZ" sz="1400" b="0" baseline="-25000"/>
              <a:t>3</a:t>
            </a:r>
            <a:endParaRPr lang="cs-CZ" sz="1400" b="0"/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6796175" y="186895"/>
            <a:ext cx="2074863" cy="995363"/>
          </a:xfrm>
          <a:prstGeom prst="wedgeRectCallout">
            <a:avLst>
              <a:gd name="adj1" fmla="val -53287"/>
              <a:gd name="adj2" fmla="val 11292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„atmosférická“ část: elektrické výboje simulují blesky a dodávají energii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7239731" y="4160237"/>
            <a:ext cx="1797050" cy="558800"/>
          </a:xfrm>
          <a:prstGeom prst="wedgeRectCallout">
            <a:avLst>
              <a:gd name="adj1" fmla="val -87417"/>
              <a:gd name="adj2" fmla="val -5675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chlazení a kondenzace plynů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5840071" y="5684193"/>
            <a:ext cx="1909763" cy="558800"/>
          </a:xfrm>
          <a:prstGeom prst="wedgeRectCallout">
            <a:avLst>
              <a:gd name="adj1" fmla="val -88196"/>
              <a:gd name="adj2" fmla="val -20022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0"/>
              <a:t>v „oceánu“ vznikají organické sloučeniny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71488" y="331788"/>
            <a:ext cx="8224837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00000"/>
                </a:solidFill>
              </a:rPr>
              <a:t>Problémy:</a:t>
            </a:r>
          </a:p>
          <a:p>
            <a:endParaRPr lang="cs-CZ">
              <a:solidFill>
                <a:srgbClr val="F00000"/>
              </a:solidFill>
            </a:endParaRPr>
          </a:p>
          <a:p>
            <a:r>
              <a:rPr lang="cs-CZ" b="0"/>
              <a:t>podle současných poznatků tehdejší atmosféra méně redukující:</a:t>
            </a:r>
            <a:br>
              <a:rPr lang="cs-CZ" b="0"/>
            </a:br>
            <a:r>
              <a:rPr lang="cs-CZ" b="0"/>
              <a:t>  CO</a:t>
            </a:r>
            <a:r>
              <a:rPr lang="cs-CZ" b="0" baseline="-25000"/>
              <a:t>2</a:t>
            </a:r>
            <a:r>
              <a:rPr lang="cs-CZ" b="0"/>
              <a:t>, N</a:t>
            </a:r>
            <a:r>
              <a:rPr lang="cs-CZ" b="0" baseline="-25000"/>
              <a:t>2</a:t>
            </a:r>
            <a:r>
              <a:rPr lang="cs-CZ" b="0"/>
              <a:t>, H</a:t>
            </a:r>
            <a:r>
              <a:rPr lang="cs-CZ" b="0" baseline="-25000"/>
              <a:t>2</a:t>
            </a:r>
            <a:r>
              <a:rPr lang="cs-CZ" b="0"/>
              <a:t>O a další </a:t>
            </a:r>
            <a:r>
              <a:rPr lang="cs-CZ" b="0">
                <a:sym typeface="Symbol" pitchFamily="-105" charset="2"/>
              </a:rPr>
              <a:t> výsledkem reakcí mnohem méně molekul</a:t>
            </a:r>
            <a:br>
              <a:rPr lang="cs-CZ" b="0">
                <a:sym typeface="Symbol" pitchFamily="-105" charset="2"/>
              </a:rPr>
            </a:br>
            <a:endParaRPr lang="cs-CZ" b="0">
              <a:sym typeface="Symbol" pitchFamily="-105" charset="2"/>
            </a:endParaRPr>
          </a:p>
          <a:p>
            <a:r>
              <a:rPr lang="cs-CZ" b="0"/>
              <a:t>nebyly syntetizovány nukleotidy</a:t>
            </a:r>
            <a:br>
              <a:rPr lang="cs-CZ" b="0"/>
            </a:br>
            <a:endParaRPr lang="cs-CZ" b="0"/>
          </a:p>
          <a:p>
            <a:r>
              <a:rPr lang="cs-CZ" b="0"/>
              <a:t>fosfor v přírodě vzácný</a:t>
            </a:r>
            <a:br>
              <a:rPr lang="cs-CZ" b="0"/>
            </a:br>
            <a:endParaRPr lang="cs-CZ" b="0"/>
          </a:p>
          <a:p>
            <a:r>
              <a:rPr lang="cs-CZ" b="0"/>
              <a:t>některé sloučeniny v minimálním množství</a:t>
            </a:r>
            <a:br>
              <a:rPr lang="cs-CZ" b="0"/>
            </a:br>
            <a:endParaRPr lang="cs-CZ" b="0"/>
          </a:p>
          <a:p>
            <a:r>
              <a:rPr lang="cs-CZ" b="0"/>
              <a:t>některé produkty vysoce nestabilní (např. ribóza: vznik i dalších cukrů,</a:t>
            </a:r>
            <a:br>
              <a:rPr lang="cs-CZ" b="0"/>
            </a:br>
            <a:r>
              <a:rPr lang="cs-CZ" b="0"/>
              <a:t>  které syntézu ribózy inhibují)</a:t>
            </a:r>
            <a:br>
              <a:rPr lang="cs-CZ" b="0"/>
            </a:br>
            <a:endParaRPr lang="cs-CZ" b="0"/>
          </a:p>
          <a:p>
            <a:r>
              <a:rPr lang="cs-CZ" b="0"/>
              <a:t>omezená produkce dlouhých polymerů</a:t>
            </a:r>
            <a:br>
              <a:rPr lang="cs-CZ" b="0"/>
            </a:br>
            <a:endParaRPr lang="cs-CZ" b="0"/>
          </a:p>
          <a:p>
            <a:r>
              <a:rPr lang="cs-CZ" b="0"/>
              <a:t>vznik D i L stereoizomerů AA a NA</a:t>
            </a:r>
            <a:br>
              <a:rPr lang="cs-CZ" b="0"/>
            </a:br>
            <a:endParaRPr lang="cs-CZ" b="0"/>
          </a:p>
          <a:p>
            <a:r>
              <a:rPr lang="cs-CZ" b="0"/>
              <a:t>samovolný vznik rozvětvených, nikoli lineárních lipidů</a:t>
            </a:r>
          </a:p>
        </p:txBody>
      </p:sp>
      <p:pic>
        <p:nvPicPr>
          <p:cNvPr id="10243" name="Picture 5" descr="18_EVOW_CH04"/>
          <p:cNvPicPr>
            <a:picLocks noChangeAspect="1" noChangeArrowheads="1"/>
          </p:cNvPicPr>
          <p:nvPr/>
        </p:nvPicPr>
        <p:blipFill>
          <a:blip r:embed="rId3" cstate="print"/>
          <a:srcRect l="6689" r="8946" b="32762"/>
          <a:stretch>
            <a:fillRect/>
          </a:stretch>
        </p:blipFill>
        <p:spPr bwMode="auto">
          <a:xfrm>
            <a:off x="5778500" y="4146550"/>
            <a:ext cx="30940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1473</Words>
  <Application>Microsoft Office PowerPoint</Application>
  <PresentationFormat>Předvádění na obrazovce (4:3)</PresentationFormat>
  <Paragraphs>616</Paragraphs>
  <Slides>49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ＭＳ Ｐゴシック</vt:lpstr>
      <vt:lpstr>Times New Roman</vt:lpstr>
      <vt:lpstr>Arial Black</vt:lpstr>
      <vt:lpstr>Symbol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113</cp:revision>
  <dcterms:created xsi:type="dcterms:W3CDTF">2002-05-03T10:21:15Z</dcterms:created>
  <dcterms:modified xsi:type="dcterms:W3CDTF">2014-04-01T11:52:26Z</dcterms:modified>
</cp:coreProperties>
</file>