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7"/>
  </p:notesMasterIdLst>
  <p:sldIdLst>
    <p:sldId id="266" r:id="rId2"/>
    <p:sldId id="297" r:id="rId3"/>
    <p:sldId id="310" r:id="rId4"/>
    <p:sldId id="309" r:id="rId5"/>
    <p:sldId id="298" r:id="rId6"/>
    <p:sldId id="312" r:id="rId7"/>
    <p:sldId id="302" r:id="rId8"/>
    <p:sldId id="303" r:id="rId9"/>
    <p:sldId id="305" r:id="rId10"/>
    <p:sldId id="307" r:id="rId11"/>
    <p:sldId id="314" r:id="rId12"/>
    <p:sldId id="304" r:id="rId13"/>
    <p:sldId id="322" r:id="rId14"/>
    <p:sldId id="323" r:id="rId15"/>
    <p:sldId id="324" r:id="rId16"/>
    <p:sldId id="325" r:id="rId17"/>
    <p:sldId id="326" r:id="rId18"/>
    <p:sldId id="306" r:id="rId19"/>
    <p:sldId id="299" r:id="rId20"/>
    <p:sldId id="271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334" r:id="rId29"/>
    <p:sldId id="335" r:id="rId30"/>
    <p:sldId id="336" r:id="rId31"/>
    <p:sldId id="337" r:id="rId32"/>
    <p:sldId id="291" r:id="rId33"/>
    <p:sldId id="270" r:id="rId34"/>
    <p:sldId id="293" r:id="rId35"/>
    <p:sldId id="294" r:id="rId36"/>
    <p:sldId id="273" r:id="rId37"/>
    <p:sldId id="292" r:id="rId38"/>
    <p:sldId id="274" r:id="rId39"/>
    <p:sldId id="315" r:id="rId40"/>
    <p:sldId id="317" r:id="rId41"/>
    <p:sldId id="316" r:id="rId42"/>
    <p:sldId id="319" r:id="rId43"/>
    <p:sldId id="275" r:id="rId44"/>
    <p:sldId id="301" r:id="rId45"/>
    <p:sldId id="276" r:id="rId46"/>
    <p:sldId id="269" r:id="rId47"/>
    <p:sldId id="268" r:id="rId48"/>
    <p:sldId id="320" r:id="rId49"/>
    <p:sldId id="321" r:id="rId50"/>
    <p:sldId id="288" r:id="rId51"/>
    <p:sldId id="277" r:id="rId52"/>
    <p:sldId id="308" r:id="rId53"/>
    <p:sldId id="296" r:id="rId54"/>
    <p:sldId id="295" r:id="rId55"/>
    <p:sldId id="278" r:id="rId56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000"/>
    <a:srgbClr val="F00000"/>
    <a:srgbClr val="0033CC"/>
    <a:srgbClr val="0000FF"/>
    <a:srgbClr val="FF0066"/>
    <a:srgbClr val="00CC00"/>
    <a:srgbClr val="EAEAEA"/>
    <a:srgbClr val="FFCCFF"/>
    <a:srgbClr val="66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09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-1596" y="-114"/>
      </p:cViewPr>
      <p:guideLst>
        <p:guide orient="horz" pos="837"/>
        <p:guide pos="37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2A6B3BFD-9764-45A6-ACE3-993F61D7721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0973A4-4A8B-4BD3-835B-369C8445E886}" type="slidenum">
              <a:rPr lang="cs-CZ" smtClean="0"/>
              <a:pPr/>
              <a:t>1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DD6E8E-C750-49E1-8A5F-A9B24C124A2A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15C15F-AD76-42F3-B8FA-499C9C5F8050}" type="slidenum">
              <a:rPr lang="cs-CZ" smtClean="0"/>
              <a:pPr/>
              <a:t>11</a:t>
            </a:fld>
            <a:endParaRPr lang="cs-CZ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CC4B80-E03C-4CF6-9087-B54C586D7E52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Notched</a:t>
            </a:r>
            <a:r>
              <a:rPr lang="fr-FR" dirty="0" smtClean="0"/>
              <a:t> = entaillé</a:t>
            </a:r>
          </a:p>
          <a:p>
            <a:r>
              <a:rPr lang="fr-FR" dirty="0" err="1" smtClean="0"/>
              <a:t>Rounded</a:t>
            </a:r>
            <a:r>
              <a:rPr lang="fr-FR" dirty="0" smtClean="0"/>
              <a:t> =</a:t>
            </a:r>
            <a:r>
              <a:rPr lang="fr-FR" baseline="0" dirty="0" smtClean="0"/>
              <a:t> arrondie</a:t>
            </a:r>
          </a:p>
          <a:p>
            <a:r>
              <a:rPr lang="fr-FR" baseline="0" dirty="0" err="1" smtClean="0"/>
              <a:t>Threaded</a:t>
            </a:r>
            <a:r>
              <a:rPr lang="fr-FR" baseline="0" dirty="0" smtClean="0"/>
              <a:t>= lame effilée</a:t>
            </a:r>
          </a:p>
          <a:p>
            <a:r>
              <a:rPr lang="fr-FR" baseline="0" dirty="0" err="1" smtClean="0"/>
              <a:t>Tapered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shaft</a:t>
            </a:r>
            <a:r>
              <a:rPr lang="fr-FR" baseline="0" dirty="0" smtClean="0"/>
              <a:t>= lame fuselée</a:t>
            </a:r>
          </a:p>
          <a:p>
            <a:r>
              <a:rPr lang="fr-FR" baseline="0" dirty="0" err="1" smtClean="0"/>
              <a:t>Thick</a:t>
            </a:r>
            <a:r>
              <a:rPr lang="fr-FR" baseline="0" dirty="0" smtClean="0"/>
              <a:t>= épais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29AC7-F1CF-FC42-AA6F-9A4FBDD3D9B6}" type="slidenum">
              <a:rPr lang="fr-FR" smtClean="0"/>
              <a:pPr/>
              <a:t>13</a:t>
            </a:fld>
            <a:endParaRPr lang="fr-FR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15A801-40EA-43A5-B18D-525A5082C4A8}" type="slidenum">
              <a:rPr lang="cs-CZ" smtClean="0"/>
              <a:pPr/>
              <a:t>18</a:t>
            </a:fld>
            <a:endParaRPr 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D29BE9-E60C-41B5-A9C6-71D73A0219EB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213C1F-A51D-474B-AA4C-535C4901DA9A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D6DA16-37B7-4907-8DBF-5F55AAF93D97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2775A6-3F72-4A21-AABE-F65659BBDE77}" type="slidenum">
              <a:rPr lang="cs-CZ" smtClean="0"/>
              <a:pPr/>
              <a:t>24</a:t>
            </a:fld>
            <a:endParaRPr lang="cs-CZ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DBEA0C-5487-4D45-8918-ED528302B1F7}" type="slidenum">
              <a:rPr lang="cs-CZ" smtClean="0"/>
              <a:pPr/>
              <a:t>25</a:t>
            </a:fld>
            <a:endParaRPr lang="cs-CZ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152913-969E-412B-8A77-2310B97FD838}" type="slidenum">
              <a:rPr lang="cs-CZ" smtClean="0"/>
              <a:pPr/>
              <a:t>2</a:t>
            </a:fld>
            <a:endParaRPr lang="cs-CZ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328C10-F25E-4C57-8EEB-8ACAF7B640E4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2BE758-4953-431D-A959-89C6C0310389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177D87-B728-42D6-9461-6834A34EA19D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ACEC4-CDF0-4585-B381-D821BEEBB621}" type="slidenum">
              <a:rPr lang="cs-CZ" smtClean="0"/>
              <a:pPr/>
              <a:t>31</a:t>
            </a:fld>
            <a:endParaRPr lang="cs-CZ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4262DE-3270-4C60-8E56-A0CC6BBAA124}" type="slidenum">
              <a:rPr lang="cs-CZ" smtClean="0"/>
              <a:pPr/>
              <a:t>32</a:t>
            </a:fld>
            <a:endParaRPr lang="cs-CZ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57FB1-A7B8-4650-8565-F8553CABB094}" type="slidenum">
              <a:rPr lang="cs-CZ" smtClean="0"/>
              <a:pPr/>
              <a:t>33</a:t>
            </a:fld>
            <a:endParaRPr lang="cs-CZ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E0A143-A981-491E-9855-8D92590D145C}" type="slidenum">
              <a:rPr lang="cs-CZ" smtClean="0"/>
              <a:pPr/>
              <a:t>34</a:t>
            </a:fld>
            <a:endParaRPr lang="cs-CZ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FEAB03-18C7-47CE-A801-D128CA2F47D0}" type="slidenum">
              <a:rPr lang="cs-CZ" smtClean="0"/>
              <a:pPr/>
              <a:t>35</a:t>
            </a:fld>
            <a:endParaRPr lang="cs-CZ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DEFE48-E3C5-480F-B222-FC4F0F9E6E0A}" type="slidenum">
              <a:rPr lang="cs-CZ" smtClean="0"/>
              <a:pPr/>
              <a:t>36</a:t>
            </a:fld>
            <a:endParaRPr lang="cs-CZ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73F17-7B76-4D8C-9294-51F5DB2C2C13}" type="slidenum">
              <a:rPr lang="cs-CZ" smtClean="0"/>
              <a:pPr/>
              <a:t>37</a:t>
            </a:fld>
            <a:endParaRPr lang="cs-CZ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10DD87-56C7-4A85-9A62-26774041239A}" type="slidenum">
              <a:rPr lang="cs-CZ" smtClean="0"/>
              <a:pPr/>
              <a:t>3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2D1D64-9CF1-4105-84B0-824963DF92F7}" type="slidenum">
              <a:rPr lang="cs-CZ" smtClean="0"/>
              <a:pPr/>
              <a:t>38</a:t>
            </a:fld>
            <a:endParaRPr lang="cs-CZ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6BCDE6-C367-4A95-8095-1C528144C052}" type="slidenum">
              <a:rPr lang="cs-CZ" smtClean="0"/>
              <a:pPr/>
              <a:t>43</a:t>
            </a:fld>
            <a:endParaRPr lang="cs-CZ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DF3AC-E223-4A8E-AA40-112205A36EAC}" type="slidenum">
              <a:rPr lang="cs-CZ" smtClean="0"/>
              <a:pPr/>
              <a:t>44</a:t>
            </a:fld>
            <a:endParaRPr lang="cs-CZ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6717CF-6CE5-4F13-8A7E-8BF82DA36945}" type="slidenum">
              <a:rPr lang="cs-CZ" smtClean="0"/>
              <a:pPr/>
              <a:t>45</a:t>
            </a:fld>
            <a:endParaRPr lang="cs-CZ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CB2723-592C-40BC-AD6A-49F25275F61D}" type="slidenum">
              <a:rPr lang="cs-CZ" smtClean="0"/>
              <a:pPr/>
              <a:t>46</a:t>
            </a:fld>
            <a:endParaRPr lang="cs-CZ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93D134-E1C7-4A59-BF3B-42AA2F1FB2E5}" type="slidenum">
              <a:rPr lang="cs-CZ" smtClean="0"/>
              <a:pPr/>
              <a:t>47</a:t>
            </a:fld>
            <a:endParaRPr lang="cs-CZ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43232-6499-4BFF-9159-C12C0236A49F}" type="slidenum">
              <a:rPr lang="cs-CZ" smtClean="0"/>
              <a:pPr/>
              <a:t>48</a:t>
            </a:fld>
            <a:endParaRPr lang="cs-CZ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8E87A1-2F50-4A98-9A0D-8E741B589E43}" type="slidenum">
              <a:rPr lang="cs-CZ" smtClean="0"/>
              <a:pPr/>
              <a:t>49</a:t>
            </a:fld>
            <a:endParaRPr lang="cs-CZ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61B58A-86BE-4BD7-A961-46F080C8F4B0}" type="slidenum">
              <a:rPr lang="cs-CZ" smtClean="0"/>
              <a:pPr/>
              <a:t>50</a:t>
            </a:fld>
            <a:endParaRPr lang="cs-CZ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B44FF9-54EF-4C2B-8C0E-F6635EAF7E18}" type="slidenum">
              <a:rPr lang="cs-CZ" smtClean="0"/>
              <a:pPr/>
              <a:t>51</a:t>
            </a:fld>
            <a:endParaRPr lang="cs-CZ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1E41C4-4394-4CD2-BE23-2CD553D61C27}" type="slidenum">
              <a:rPr lang="cs-CZ" smtClean="0"/>
              <a:pPr/>
              <a:t>4</a:t>
            </a:fld>
            <a:endParaRPr lang="cs-CZ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3784EA-DC43-428F-9C75-0C0346190613}" type="slidenum">
              <a:rPr lang="cs-CZ" smtClean="0"/>
              <a:pPr/>
              <a:t>52</a:t>
            </a:fld>
            <a:endParaRPr lang="cs-CZ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013F2F-93DB-4BC9-AB35-D286315C0EBD}" type="slidenum">
              <a:rPr lang="cs-CZ" smtClean="0"/>
              <a:pPr/>
              <a:t>53</a:t>
            </a:fld>
            <a:endParaRPr lang="cs-CZ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FAF8DA-D1E6-4D51-8275-7530F677C6CF}" type="slidenum">
              <a:rPr lang="cs-CZ" smtClean="0"/>
              <a:pPr/>
              <a:t>54</a:t>
            </a:fld>
            <a:endParaRPr lang="cs-CZ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816747-593D-4C3B-B71C-31A85C33F991}" type="slidenum">
              <a:rPr lang="cs-CZ" smtClean="0"/>
              <a:pPr/>
              <a:t>55</a:t>
            </a:fld>
            <a:endParaRPr lang="cs-CZ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A71DA-F703-4580-A008-F149742B9853}" type="slidenum">
              <a:rPr lang="cs-CZ" smtClean="0"/>
              <a:pPr/>
              <a:t>5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039927-AC0D-4F48-9E68-ADF8B3B36BC8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D9A6F2-1E27-4BA0-8BF5-850C1590E501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5F0A76-EC29-4C36-BCF5-16CF141E1333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FDDC89-2FAE-4388-B0CF-A36238BA89F4}" type="slidenum">
              <a:rPr lang="cs-CZ" smtClean="0"/>
              <a:pPr/>
              <a:t>9</a:t>
            </a:fld>
            <a:endParaRPr lang="cs-CZ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71BA4-EB8A-405D-A165-0B335FF4D4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17690-E025-42D6-BB7E-37D286D716C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3A8C0-23EC-4133-8859-50EB6F818D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DB8EA-4092-45E3-8F51-04018D661E2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73136-6454-4979-97FE-7F2F9D09784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489AA-C1CB-488F-9B20-48A407FB4C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665FD-4367-4460-A0BF-F3625773901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23BE2-3677-4330-8705-208EF0C3245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15216-0CBA-4196-BE56-5E9FCD9D050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AFCB1-7E3C-4436-9EC9-B31825A8F57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137E8-64AD-468E-A105-925F715B8EF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7D5ACA7E-123D-4CB7-918D-36EDCA9E514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9.pn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jpe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99.jpe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06.jpe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9" Type="http://schemas.openxmlformats.org/officeDocument/2006/relationships/image" Target="../media/image11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png"/><Relationship Id="rId7" Type="http://schemas.openxmlformats.org/officeDocument/2006/relationships/image" Target="../media/image13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13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png"/><Relationship Id="rId4" Type="http://schemas.openxmlformats.org/officeDocument/2006/relationships/image" Target="../media/image142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2.jpe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10" Type="http://schemas.openxmlformats.org/officeDocument/2006/relationships/image" Target="../media/image150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15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9" descr="20080706155500!Basilosaur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8575" y="3849688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976313" y="288925"/>
            <a:ext cx="7042150" cy="6413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600">
                <a:solidFill>
                  <a:srgbClr val="E80000"/>
                </a:solidFill>
                <a:latin typeface="Arial Black" pitchFamily="34" charset="0"/>
              </a:rPr>
              <a:t>HISTORIE ŽIVOTA NA ZEMI</a:t>
            </a:r>
            <a:endParaRPr lang="cs-CZ" sz="3600">
              <a:solidFill>
                <a:srgbClr val="FF3300"/>
              </a:solidFill>
              <a:latin typeface="Arial Black" pitchFamily="34" charset="0"/>
            </a:endParaRPr>
          </a:p>
        </p:txBody>
      </p:sp>
      <p:pic>
        <p:nvPicPr>
          <p:cNvPr id="2052" name="Picture 43" descr="135F~Dinosaurs-in-River-Post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388" y="1163638"/>
            <a:ext cx="2011362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47" descr="1"/>
          <p:cNvPicPr>
            <a:picLocks noChangeAspect="1" noChangeArrowheads="1"/>
          </p:cNvPicPr>
          <p:nvPr/>
        </p:nvPicPr>
        <p:blipFill>
          <a:blip r:embed="rId5" cstate="print"/>
          <a:srcRect l="595" t="2415" r="1500" b="1967"/>
          <a:stretch>
            <a:fillRect/>
          </a:stretch>
        </p:blipFill>
        <p:spPr bwMode="auto">
          <a:xfrm>
            <a:off x="304800" y="4857750"/>
            <a:ext cx="2770188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51" descr="asteroid-impact-by-david-hard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38975" y="1347788"/>
            <a:ext cx="1824038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53" descr="cladogramDin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67038" y="1219200"/>
            <a:ext cx="37925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45" descr="pterosaur-color-s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60525" y="3567113"/>
            <a:ext cx="2384425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55" descr="I10-77-Ediacar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62750" y="4318000"/>
            <a:ext cx="203993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407988" y="398463"/>
            <a:ext cx="5830887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</a:rPr>
              <a:t>Fylogenetická systematika (kladistika)</a:t>
            </a:r>
            <a:r>
              <a:rPr lang="cs-CZ" sz="2400" b="1"/>
              <a:t/>
            </a:r>
            <a:br>
              <a:rPr lang="cs-CZ" sz="2400" b="1"/>
            </a:br>
            <a:endParaRPr lang="cs-CZ"/>
          </a:p>
          <a:p>
            <a:pPr>
              <a:spcAft>
                <a:spcPts val="1200"/>
              </a:spcAft>
            </a:pPr>
            <a:r>
              <a:rPr lang="cs-CZ"/>
              <a:t>znaky </a:t>
            </a:r>
            <a:r>
              <a:rPr lang="cs-CZ">
                <a:solidFill>
                  <a:srgbClr val="F00000"/>
                </a:solidFill>
              </a:rPr>
              <a:t>plesiomorfní</a:t>
            </a:r>
            <a:r>
              <a:rPr lang="cs-CZ"/>
              <a:t> (symplesiomorfní), </a:t>
            </a:r>
            <a:br>
              <a:rPr lang="cs-CZ"/>
            </a:br>
            <a:r>
              <a:rPr lang="cs-CZ"/>
              <a:t>          </a:t>
            </a:r>
            <a:r>
              <a:rPr lang="cs-CZ">
                <a:solidFill>
                  <a:srgbClr val="F00000"/>
                </a:solidFill>
              </a:rPr>
              <a:t>apomorfní</a:t>
            </a:r>
            <a:r>
              <a:rPr lang="cs-CZ"/>
              <a:t> (synapomorfní, autapomorfní)</a:t>
            </a:r>
          </a:p>
          <a:p>
            <a:pPr>
              <a:spcAft>
                <a:spcPts val="1200"/>
              </a:spcAft>
            </a:pPr>
            <a:r>
              <a:rPr lang="cs-CZ"/>
              <a:t>definování kladů pouze na základě synapomorfií</a:t>
            </a:r>
            <a:endParaRPr lang="cs-CZ">
              <a:sym typeface="Symbol" pitchFamily="18" charset="2"/>
            </a:endParaRPr>
          </a:p>
        </p:txBody>
      </p:sp>
      <p:pic>
        <p:nvPicPr>
          <p:cNvPr id="11267" name="Picture 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6150" y="280988"/>
            <a:ext cx="1560513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ext Box 51"/>
          <p:cNvSpPr txBox="1">
            <a:spLocks noChangeArrowheads="1"/>
          </p:cNvSpPr>
          <p:nvPr/>
        </p:nvSpPr>
        <p:spPr bwMode="auto">
          <a:xfrm>
            <a:off x="7580313" y="2316163"/>
            <a:ext cx="1050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3399"/>
                </a:solidFill>
              </a:rPr>
              <a:t>W. Hennig</a:t>
            </a:r>
          </a:p>
        </p:txBody>
      </p:sp>
      <p:pic>
        <p:nvPicPr>
          <p:cNvPr id="11269" name="Obrázek 40" descr="clad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3460750"/>
            <a:ext cx="85121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49"/>
          <p:cNvGrpSpPr>
            <a:grpSpLocks/>
          </p:cNvGrpSpPr>
          <p:nvPr/>
        </p:nvGrpSpPr>
        <p:grpSpPr bwMode="auto">
          <a:xfrm>
            <a:off x="428625" y="3114675"/>
            <a:ext cx="8348663" cy="3005138"/>
            <a:chOff x="180" y="2166"/>
            <a:chExt cx="5259" cy="1893"/>
          </a:xfrm>
        </p:grpSpPr>
        <p:grpSp>
          <p:nvGrpSpPr>
            <p:cNvPr id="12294" name="Group 5"/>
            <p:cNvGrpSpPr>
              <a:grpSpLocks/>
            </p:cNvGrpSpPr>
            <p:nvPr/>
          </p:nvGrpSpPr>
          <p:grpSpPr bwMode="auto">
            <a:xfrm>
              <a:off x="378" y="2765"/>
              <a:ext cx="4511" cy="1253"/>
              <a:chOff x="378" y="2765"/>
              <a:chExt cx="4511" cy="1253"/>
            </a:xfrm>
          </p:grpSpPr>
          <p:grpSp>
            <p:nvGrpSpPr>
              <p:cNvPr id="12317" name="Group 6"/>
              <p:cNvGrpSpPr>
                <a:grpSpLocks/>
              </p:cNvGrpSpPr>
              <p:nvPr/>
            </p:nvGrpSpPr>
            <p:grpSpPr bwMode="auto">
              <a:xfrm>
                <a:off x="378" y="2765"/>
                <a:ext cx="1930" cy="1253"/>
                <a:chOff x="1139" y="2608"/>
                <a:chExt cx="1930" cy="1253"/>
              </a:xfrm>
            </p:grpSpPr>
            <p:sp>
              <p:nvSpPr>
                <p:cNvPr id="12324" name="Line 7"/>
                <p:cNvSpPr>
                  <a:spLocks noChangeShapeType="1"/>
                </p:cNvSpPr>
                <p:nvPr/>
              </p:nvSpPr>
              <p:spPr bwMode="auto">
                <a:xfrm>
                  <a:off x="1139" y="2608"/>
                  <a:ext cx="966" cy="125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325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2103" y="2608"/>
                  <a:ext cx="966" cy="125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326" name="Line 9"/>
                <p:cNvSpPr>
                  <a:spLocks noChangeShapeType="1"/>
                </p:cNvSpPr>
                <p:nvPr/>
              </p:nvSpPr>
              <p:spPr bwMode="auto">
                <a:xfrm>
                  <a:off x="2082" y="2608"/>
                  <a:ext cx="500" cy="64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327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1441" y="2608"/>
                  <a:ext cx="307" cy="37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328" name="Line 11"/>
                <p:cNvSpPr>
                  <a:spLocks noChangeShapeType="1"/>
                </p:cNvSpPr>
                <p:nvPr/>
              </p:nvSpPr>
              <p:spPr bwMode="auto">
                <a:xfrm>
                  <a:off x="2510" y="2608"/>
                  <a:ext cx="273" cy="35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grpSp>
            <p:nvGrpSpPr>
              <p:cNvPr id="12318" name="Group 12"/>
              <p:cNvGrpSpPr>
                <a:grpSpLocks/>
              </p:cNvGrpSpPr>
              <p:nvPr/>
            </p:nvGrpSpPr>
            <p:grpSpPr bwMode="auto">
              <a:xfrm>
                <a:off x="2959" y="2765"/>
                <a:ext cx="1930" cy="1253"/>
                <a:chOff x="1139" y="2608"/>
                <a:chExt cx="1930" cy="1253"/>
              </a:xfrm>
            </p:grpSpPr>
            <p:sp>
              <p:nvSpPr>
                <p:cNvPr id="12319" name="Line 13"/>
                <p:cNvSpPr>
                  <a:spLocks noChangeShapeType="1"/>
                </p:cNvSpPr>
                <p:nvPr/>
              </p:nvSpPr>
              <p:spPr bwMode="auto">
                <a:xfrm>
                  <a:off x="1139" y="2608"/>
                  <a:ext cx="966" cy="125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320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2103" y="2608"/>
                  <a:ext cx="966" cy="125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321" name="Line 15"/>
                <p:cNvSpPr>
                  <a:spLocks noChangeShapeType="1"/>
                </p:cNvSpPr>
                <p:nvPr/>
              </p:nvSpPr>
              <p:spPr bwMode="auto">
                <a:xfrm>
                  <a:off x="2082" y="2608"/>
                  <a:ext cx="500" cy="64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322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1441" y="2608"/>
                  <a:ext cx="307" cy="37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323" name="Line 17"/>
                <p:cNvSpPr>
                  <a:spLocks noChangeShapeType="1"/>
                </p:cNvSpPr>
                <p:nvPr/>
              </p:nvSpPr>
              <p:spPr bwMode="auto">
                <a:xfrm>
                  <a:off x="2510" y="2608"/>
                  <a:ext cx="273" cy="35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  <p:sp>
          <p:nvSpPr>
            <p:cNvPr id="12295" name="Rectangle 26"/>
            <p:cNvSpPr>
              <a:spLocks noChangeArrowheads="1"/>
            </p:cNvSpPr>
            <p:nvPr/>
          </p:nvSpPr>
          <p:spPr bwMode="auto">
            <a:xfrm>
              <a:off x="1255" y="3984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296" name="Rectangle 27"/>
            <p:cNvSpPr>
              <a:spLocks noChangeArrowheads="1"/>
            </p:cNvSpPr>
            <p:nvPr/>
          </p:nvSpPr>
          <p:spPr bwMode="auto">
            <a:xfrm>
              <a:off x="586" y="3109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297" name="Rectangle 28"/>
            <p:cNvSpPr>
              <a:spLocks noChangeArrowheads="1"/>
            </p:cNvSpPr>
            <p:nvPr/>
          </p:nvSpPr>
          <p:spPr bwMode="auto">
            <a:xfrm>
              <a:off x="1714" y="3366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298" name="Rectangle 29"/>
            <p:cNvSpPr>
              <a:spLocks noChangeArrowheads="1"/>
            </p:cNvSpPr>
            <p:nvPr/>
          </p:nvSpPr>
          <p:spPr bwMode="auto">
            <a:xfrm>
              <a:off x="271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299" name="Rectangle 30"/>
            <p:cNvSpPr>
              <a:spLocks noChangeArrowheads="1"/>
            </p:cNvSpPr>
            <p:nvPr/>
          </p:nvSpPr>
          <p:spPr bwMode="auto">
            <a:xfrm>
              <a:off x="884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300" name="Rectangle 31"/>
            <p:cNvSpPr>
              <a:spLocks noChangeArrowheads="1"/>
            </p:cNvSpPr>
            <p:nvPr/>
          </p:nvSpPr>
          <p:spPr bwMode="auto">
            <a:xfrm>
              <a:off x="1230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301" name="Rectangle 32"/>
            <p:cNvSpPr>
              <a:spLocks noChangeArrowheads="1"/>
            </p:cNvSpPr>
            <p:nvPr/>
          </p:nvSpPr>
          <p:spPr bwMode="auto">
            <a:xfrm>
              <a:off x="1666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302" name="Rectangle 33"/>
            <p:cNvSpPr>
              <a:spLocks noChangeArrowheads="1"/>
            </p:cNvSpPr>
            <p:nvPr/>
          </p:nvSpPr>
          <p:spPr bwMode="auto">
            <a:xfrm>
              <a:off x="1930" y="3076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303" name="Rectangle 34"/>
            <p:cNvSpPr>
              <a:spLocks noChangeArrowheads="1"/>
            </p:cNvSpPr>
            <p:nvPr/>
          </p:nvSpPr>
          <p:spPr bwMode="auto">
            <a:xfrm>
              <a:off x="2215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304" name="AutoShape 35"/>
            <p:cNvSpPr>
              <a:spLocks noChangeArrowheads="1"/>
            </p:cNvSpPr>
            <p:nvPr/>
          </p:nvSpPr>
          <p:spPr bwMode="auto">
            <a:xfrm>
              <a:off x="180" y="2352"/>
              <a:ext cx="1049" cy="254"/>
            </a:xfrm>
            <a:prstGeom prst="wedgeRectCallout">
              <a:avLst>
                <a:gd name="adj1" fmla="val 26644"/>
                <a:gd name="adj2" fmla="val 91338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symplesiomorfie</a:t>
              </a:r>
            </a:p>
          </p:txBody>
        </p:sp>
        <p:sp>
          <p:nvSpPr>
            <p:cNvPr id="12305" name="Rectangle 36"/>
            <p:cNvSpPr>
              <a:spLocks noChangeArrowheads="1"/>
            </p:cNvSpPr>
            <p:nvPr/>
          </p:nvSpPr>
          <p:spPr bwMode="auto">
            <a:xfrm>
              <a:off x="2856" y="2727"/>
              <a:ext cx="199" cy="75"/>
            </a:xfrm>
            <a:prstGeom prst="rect">
              <a:avLst/>
            </a:prstGeom>
            <a:solidFill>
              <a:srgbClr val="F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306" name="Rectangle 38"/>
            <p:cNvSpPr>
              <a:spLocks noChangeArrowheads="1"/>
            </p:cNvSpPr>
            <p:nvPr/>
          </p:nvSpPr>
          <p:spPr bwMode="auto">
            <a:xfrm>
              <a:off x="3806" y="2727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307" name="Rectangle 39"/>
            <p:cNvSpPr>
              <a:spLocks noChangeArrowheads="1"/>
            </p:cNvSpPr>
            <p:nvPr/>
          </p:nvSpPr>
          <p:spPr bwMode="auto">
            <a:xfrm>
              <a:off x="4763" y="2727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308" name="Rectangle 40"/>
            <p:cNvSpPr>
              <a:spLocks noChangeArrowheads="1"/>
            </p:cNvSpPr>
            <p:nvPr/>
          </p:nvSpPr>
          <p:spPr bwMode="auto">
            <a:xfrm>
              <a:off x="4224" y="2727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309" name="Rectangle 41"/>
            <p:cNvSpPr>
              <a:spLocks noChangeArrowheads="1"/>
            </p:cNvSpPr>
            <p:nvPr/>
          </p:nvSpPr>
          <p:spPr bwMode="auto">
            <a:xfrm>
              <a:off x="4502" y="3080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310" name="Rectangle 42"/>
            <p:cNvSpPr>
              <a:spLocks noChangeArrowheads="1"/>
            </p:cNvSpPr>
            <p:nvPr/>
          </p:nvSpPr>
          <p:spPr bwMode="auto">
            <a:xfrm>
              <a:off x="4297" y="3348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311" name="Line 43"/>
            <p:cNvSpPr>
              <a:spLocks noChangeShapeType="1"/>
            </p:cNvSpPr>
            <p:nvPr/>
          </p:nvSpPr>
          <p:spPr bwMode="auto">
            <a:xfrm>
              <a:off x="3032" y="2984"/>
              <a:ext cx="205" cy="8"/>
            </a:xfrm>
            <a:prstGeom prst="line">
              <a:avLst/>
            </a:prstGeom>
            <a:noFill/>
            <a:ln w="57150">
              <a:solidFill>
                <a:srgbClr val="F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312" name="Line 44"/>
            <p:cNvSpPr>
              <a:spLocks noChangeShapeType="1"/>
            </p:cNvSpPr>
            <p:nvPr/>
          </p:nvSpPr>
          <p:spPr bwMode="auto">
            <a:xfrm>
              <a:off x="4112" y="3631"/>
              <a:ext cx="205" cy="8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313" name="AutoShape 45"/>
            <p:cNvSpPr>
              <a:spLocks noChangeArrowheads="1"/>
            </p:cNvSpPr>
            <p:nvPr/>
          </p:nvSpPr>
          <p:spPr bwMode="auto">
            <a:xfrm>
              <a:off x="2919" y="2328"/>
              <a:ext cx="864" cy="254"/>
            </a:xfrm>
            <a:prstGeom prst="wedgeRectCallout">
              <a:avLst>
                <a:gd name="adj1" fmla="val -46528"/>
                <a:gd name="adj2" fmla="val 99606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autapomorfie</a:t>
              </a:r>
            </a:p>
          </p:txBody>
        </p:sp>
        <p:sp>
          <p:nvSpPr>
            <p:cNvPr id="12314" name="AutoShape 46"/>
            <p:cNvSpPr>
              <a:spLocks noChangeArrowheads="1"/>
            </p:cNvSpPr>
            <p:nvPr/>
          </p:nvSpPr>
          <p:spPr bwMode="auto">
            <a:xfrm>
              <a:off x="4575" y="2166"/>
              <a:ext cx="864" cy="254"/>
            </a:xfrm>
            <a:prstGeom prst="wedgeRectCallout">
              <a:avLst>
                <a:gd name="adj1" fmla="val -75116"/>
                <a:gd name="adj2" fmla="val 151181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synapomorfie</a:t>
              </a:r>
            </a:p>
          </p:txBody>
        </p:sp>
        <p:sp>
          <p:nvSpPr>
            <p:cNvPr id="12315" name="AutoShape 47"/>
            <p:cNvSpPr>
              <a:spLocks noChangeArrowheads="1"/>
            </p:cNvSpPr>
            <p:nvPr/>
          </p:nvSpPr>
          <p:spPr bwMode="auto">
            <a:xfrm>
              <a:off x="2552" y="3202"/>
              <a:ext cx="541" cy="206"/>
            </a:xfrm>
            <a:prstGeom prst="wedgeRectCallout">
              <a:avLst>
                <a:gd name="adj1" fmla="val 49444"/>
                <a:gd name="adj2" fmla="val -13155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mutace</a:t>
              </a:r>
            </a:p>
          </p:txBody>
        </p:sp>
        <p:sp>
          <p:nvSpPr>
            <p:cNvPr id="12316" name="AutoShape 48"/>
            <p:cNvSpPr>
              <a:spLocks noChangeArrowheads="1"/>
            </p:cNvSpPr>
            <p:nvPr/>
          </p:nvSpPr>
          <p:spPr bwMode="auto">
            <a:xfrm>
              <a:off x="4489" y="3733"/>
              <a:ext cx="541" cy="206"/>
            </a:xfrm>
            <a:prstGeom prst="wedgeRectCallout">
              <a:avLst>
                <a:gd name="adj1" fmla="val -77171"/>
                <a:gd name="adj2" fmla="val -91745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mutace</a:t>
              </a:r>
            </a:p>
          </p:txBody>
        </p:sp>
      </p:grpSp>
      <p:pic>
        <p:nvPicPr>
          <p:cNvPr id="12291" name="Picture 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6150" y="280988"/>
            <a:ext cx="1560513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51"/>
          <p:cNvSpPr txBox="1">
            <a:spLocks noChangeArrowheads="1"/>
          </p:cNvSpPr>
          <p:nvPr/>
        </p:nvSpPr>
        <p:spPr bwMode="auto">
          <a:xfrm>
            <a:off x="7580313" y="2316163"/>
            <a:ext cx="1050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3399"/>
                </a:solidFill>
              </a:rPr>
              <a:t>W. Hennig</a:t>
            </a:r>
          </a:p>
        </p:txBody>
      </p:sp>
      <p:sp>
        <p:nvSpPr>
          <p:cNvPr id="12293" name="Text Box 2"/>
          <p:cNvSpPr txBox="1">
            <a:spLocks noChangeArrowheads="1"/>
          </p:cNvSpPr>
          <p:nvPr/>
        </p:nvSpPr>
        <p:spPr bwMode="auto">
          <a:xfrm>
            <a:off x="407988" y="398463"/>
            <a:ext cx="5830887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</a:rPr>
              <a:t>Fylogenetická systematika (kladistika)</a:t>
            </a:r>
            <a:r>
              <a:rPr lang="cs-CZ" sz="2400" b="1"/>
              <a:t/>
            </a:r>
            <a:br>
              <a:rPr lang="cs-CZ" sz="2400" b="1"/>
            </a:br>
            <a:endParaRPr lang="cs-CZ"/>
          </a:p>
          <a:p>
            <a:pPr>
              <a:spcAft>
                <a:spcPts val="1200"/>
              </a:spcAft>
            </a:pPr>
            <a:r>
              <a:rPr lang="cs-CZ"/>
              <a:t>znaky </a:t>
            </a:r>
            <a:r>
              <a:rPr lang="cs-CZ">
                <a:solidFill>
                  <a:srgbClr val="F00000"/>
                </a:solidFill>
              </a:rPr>
              <a:t>plesiomorfní</a:t>
            </a:r>
            <a:r>
              <a:rPr lang="cs-CZ"/>
              <a:t> (symplesiomorfní), </a:t>
            </a:r>
            <a:br>
              <a:rPr lang="cs-CZ"/>
            </a:br>
            <a:r>
              <a:rPr lang="cs-CZ"/>
              <a:t>          </a:t>
            </a:r>
            <a:r>
              <a:rPr lang="cs-CZ">
                <a:solidFill>
                  <a:srgbClr val="F00000"/>
                </a:solidFill>
              </a:rPr>
              <a:t>apomorfní</a:t>
            </a:r>
            <a:r>
              <a:rPr lang="cs-CZ"/>
              <a:t> (synapomorfní, autapomorfní)</a:t>
            </a:r>
          </a:p>
          <a:p>
            <a:pPr>
              <a:spcAft>
                <a:spcPts val="1200"/>
              </a:spcAft>
            </a:pPr>
            <a:r>
              <a:rPr lang="cs-CZ"/>
              <a:t>definování kladů pouze na základě synapomorfií</a:t>
            </a:r>
            <a:endParaRPr lang="cs-CZ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Text Box 2"/>
          <p:cNvSpPr txBox="1">
            <a:spLocks noChangeArrowheads="1"/>
          </p:cNvSpPr>
          <p:nvPr/>
        </p:nvSpPr>
        <p:spPr bwMode="auto">
          <a:xfrm>
            <a:off x="407988" y="401638"/>
            <a:ext cx="5778500" cy="36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</a:rPr>
              <a:t>Fylogenetická systematika (kladistika)</a:t>
            </a:r>
            <a:r>
              <a:rPr lang="cs-CZ" sz="2400" b="1"/>
              <a:t/>
            </a:r>
            <a:br>
              <a:rPr lang="cs-CZ" sz="2400" b="1"/>
            </a:br>
            <a:endParaRPr lang="cs-CZ"/>
          </a:p>
          <a:p>
            <a:pPr>
              <a:spcAft>
                <a:spcPts val="1200"/>
              </a:spcAft>
            </a:pPr>
            <a:r>
              <a:rPr lang="cs-CZ"/>
              <a:t>princip parsimonie: Occamova břitva </a:t>
            </a:r>
            <a:br>
              <a:rPr lang="cs-CZ"/>
            </a:br>
            <a:r>
              <a:rPr lang="cs-CZ"/>
              <a:t>    (</a:t>
            </a:r>
            <a:r>
              <a:rPr lang="cs-CZ">
                <a:solidFill>
                  <a:srgbClr val="003399"/>
                </a:solidFill>
              </a:rPr>
              <a:t>William of Ockham</a:t>
            </a:r>
            <a:r>
              <a:rPr lang="cs-CZ"/>
              <a:t>, 14. stol.)</a:t>
            </a:r>
          </a:p>
          <a:p>
            <a:pPr>
              <a:spcAft>
                <a:spcPts val="1200"/>
              </a:spcAft>
            </a:pPr>
            <a:r>
              <a:rPr lang="cs-CZ"/>
              <a:t>kladogramy</a:t>
            </a:r>
          </a:p>
          <a:p>
            <a:pPr>
              <a:spcAft>
                <a:spcPts val="1200"/>
              </a:spcAft>
            </a:pPr>
            <a:r>
              <a:rPr lang="cs-CZ"/>
              <a:t>PhyloCode (</a:t>
            </a:r>
            <a:r>
              <a:rPr lang="cs-CZ" i="1"/>
              <a:t>International Code of Phylogenetic </a:t>
            </a:r>
            <a:br>
              <a:rPr lang="cs-CZ" i="1"/>
            </a:br>
            <a:r>
              <a:rPr lang="cs-CZ" i="1"/>
              <a:t>  Nomenclature</a:t>
            </a:r>
            <a:r>
              <a:rPr lang="cs-CZ"/>
              <a:t>) – dosud poněkud kontroverzní a</a:t>
            </a:r>
            <a:br>
              <a:rPr lang="cs-CZ"/>
            </a:br>
            <a:r>
              <a:rPr lang="cs-CZ"/>
              <a:t>  málo praktický</a:t>
            </a:r>
            <a:br>
              <a:rPr lang="cs-CZ"/>
            </a:br>
            <a:endParaRPr lang="cs-CZ"/>
          </a:p>
          <a:p>
            <a:pPr>
              <a:spcAft>
                <a:spcPts val="1200"/>
              </a:spcAft>
            </a:pPr>
            <a:r>
              <a:rPr lang="cs-CZ"/>
              <a:t>problémy: homoplazie, rychlá evoluce</a:t>
            </a:r>
            <a:endParaRPr lang="cs-CZ">
              <a:sym typeface="Symbol" pitchFamily="18" charset="2"/>
            </a:endParaRPr>
          </a:p>
        </p:txBody>
      </p:sp>
      <p:pic>
        <p:nvPicPr>
          <p:cNvPr id="351258" name="Picture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4338" y="2838450"/>
            <a:ext cx="2160587" cy="307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96150" y="280988"/>
            <a:ext cx="1560513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 Box 28"/>
          <p:cNvSpPr txBox="1">
            <a:spLocks noChangeArrowheads="1"/>
          </p:cNvSpPr>
          <p:nvPr/>
        </p:nvSpPr>
        <p:spPr bwMode="auto">
          <a:xfrm>
            <a:off x="7580313" y="2316163"/>
            <a:ext cx="1050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3399"/>
                </a:solidFill>
              </a:rPr>
              <a:t>W. Hennig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23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7988" y="4228139"/>
            <a:ext cx="85033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Nýt má nejjednodušší strukturu a proto předpokládáme, že je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nejblíž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tvaru společného předka současných spojovacích materiálů</a:t>
            </a:r>
          </a:p>
          <a:p>
            <a:pPr>
              <a:spcAft>
                <a:spcPts val="120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Mezi ostatními typy existuje min. 7 </a:t>
            </a:r>
            <a:r>
              <a:rPr lang="cs-CZ" u="sng" dirty="0" smtClean="0">
                <a:latin typeface="Arial" pitchFamily="34" charset="0"/>
                <a:cs typeface="Arial" pitchFamily="34" charset="0"/>
              </a:rPr>
              <a:t>odvozených stavů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(tj. neexistujících u nýtů):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r>
              <a:rPr lang="fr-FR" dirty="0" smtClean="0">
                <a:latin typeface="Arial" pitchFamily="34" charset="0"/>
                <a:cs typeface="Arial" pitchFamily="34" charset="0"/>
              </a:rPr>
              <a:t>1)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hlavička se zářezem,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 2)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zakulacená hlavička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,  3)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šestihranná hlavička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,  4)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dřík se závitem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,  5)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zužující se dřík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,  6)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ostrý hrot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, and  7)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silný průměr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Skupina 11"/>
          <p:cNvGrpSpPr/>
          <p:nvPr/>
        </p:nvGrpSpPr>
        <p:grpSpPr>
          <a:xfrm>
            <a:off x="2518403" y="1185863"/>
            <a:ext cx="3884789" cy="3024542"/>
            <a:chOff x="2527111" y="1308100"/>
            <a:chExt cx="3884789" cy="3024542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27111" y="1600825"/>
              <a:ext cx="3884789" cy="2731817"/>
            </a:xfrm>
            <a:prstGeom prst="rect">
              <a:avLst/>
            </a:prstGeom>
          </p:spPr>
        </p:pic>
        <p:sp>
          <p:nvSpPr>
            <p:cNvPr id="6" name="TextovéPole 5"/>
            <p:cNvSpPr txBox="1"/>
            <p:nvPr/>
          </p:nvSpPr>
          <p:spPr>
            <a:xfrm>
              <a:off x="2849351" y="1308100"/>
              <a:ext cx="5261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nýt</a:t>
              </a:r>
              <a:endParaRPr lang="cs-CZ" dirty="0"/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3530384" y="1308100"/>
              <a:ext cx="8963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hřebík</a:t>
              </a:r>
              <a:endParaRPr lang="cs-CZ" dirty="0"/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4485503" y="1308100"/>
              <a:ext cx="6110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vrut</a:t>
              </a:r>
              <a:endParaRPr lang="cs-CZ" dirty="0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5416849" y="1308100"/>
              <a:ext cx="825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šroub</a:t>
              </a:r>
              <a:endParaRPr lang="cs-CZ" dirty="0"/>
            </a:p>
          </p:txBody>
        </p:sp>
      </p:grp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407988" y="278291"/>
            <a:ext cx="8229600" cy="628170"/>
          </a:xfrm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ladisti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eneti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na příkladu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evolu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ce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““ spojovacích materiálů</a:t>
            </a:r>
            <a:endParaRPr lang="fr-FR" sz="240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7988" y="1418945"/>
            <a:ext cx="81703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Stavy znaků všech 4 typů jsou srovnány v tabulce, kde 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„0“ =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plesiomorfní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(„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nýtovitý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“) stav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„1“ = apomorfní (odvozený) stav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9211" y="2982072"/>
            <a:ext cx="3884789" cy="2731817"/>
          </a:xfrm>
          <a:prstGeom prst="rect">
            <a:avLst/>
          </a:prstGeom>
        </p:spPr>
      </p:pic>
      <p:pic>
        <p:nvPicPr>
          <p:cNvPr id="8" name="Image 7" descr="Capture d’écran 2013-11-22 à 11.47.47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8779" y="3225757"/>
            <a:ext cx="5271911" cy="226235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07988" y="278291"/>
            <a:ext cx="8229600" cy="628170"/>
          </a:xfrm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ladisti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eneti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na příkladu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evolu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ce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““ spojovacích materiálů</a:t>
            </a:r>
            <a:endParaRPr lang="fr-FR" sz="240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6062" y="4156405"/>
            <a:ext cx="86279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Jestliže ke klasifikaci typů spojovacích materiálů použijeme </a:t>
            </a:r>
            <a:r>
              <a:rPr lang="cs-CZ" sz="2000" dirty="0" smtClean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fenetický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přístup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srovnáváme je navzájem počítáním celkového počtu 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sdílených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stavů (jak původních, tak odvozených).</a:t>
            </a:r>
            <a:endParaRPr lang="fr-FR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" name="Skupina 22"/>
          <p:cNvGrpSpPr/>
          <p:nvPr/>
        </p:nvGrpSpPr>
        <p:grpSpPr>
          <a:xfrm>
            <a:off x="5604103" y="1328738"/>
            <a:ext cx="3315779" cy="2265549"/>
            <a:chOff x="143439" y="4416425"/>
            <a:chExt cx="3423356" cy="2324100"/>
          </a:xfrm>
        </p:grpSpPr>
        <p:pic>
          <p:nvPicPr>
            <p:cNvPr id="9" name="Image 8" descr="Capture d’écran 2013-11-22 à 11.51.19.png"/>
            <p:cNvPicPr>
              <a:picLocks noChangeAspect="1"/>
            </p:cNvPicPr>
            <p:nvPr/>
          </p:nvPicPr>
          <p:blipFill>
            <a:blip r:embed="rId2" cstate="print"/>
            <a:srcRect r="49803"/>
            <a:stretch>
              <a:fillRect/>
            </a:stretch>
          </p:blipFill>
          <p:spPr>
            <a:xfrm>
              <a:off x="143439" y="4416425"/>
              <a:ext cx="3423356" cy="2324100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Rectangle à coins arrondis 11"/>
            <p:cNvSpPr/>
            <p:nvPr/>
          </p:nvSpPr>
          <p:spPr>
            <a:xfrm>
              <a:off x="1591236" y="5393799"/>
              <a:ext cx="564446" cy="279399"/>
            </a:xfrm>
            <a:prstGeom prst="roundRect">
              <a:avLst/>
            </a:prstGeom>
            <a:noFill/>
            <a:ln w="412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</p:grpSp>
      <p:grpSp>
        <p:nvGrpSpPr>
          <p:cNvPr id="22" name="Skupina 21"/>
          <p:cNvGrpSpPr/>
          <p:nvPr/>
        </p:nvGrpSpPr>
        <p:grpSpPr>
          <a:xfrm>
            <a:off x="246063" y="1328738"/>
            <a:ext cx="5271911" cy="2262356"/>
            <a:chOff x="407988" y="1185863"/>
            <a:chExt cx="5271911" cy="2262356"/>
          </a:xfrm>
        </p:grpSpPr>
        <p:pic>
          <p:nvPicPr>
            <p:cNvPr id="11" name="Image 10" descr="Capture d’écran 2013-11-22 à 11.47.47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407988" y="1185863"/>
              <a:ext cx="5271911" cy="2262356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Rectangle à coins arrondis 13"/>
            <p:cNvSpPr/>
            <p:nvPr/>
          </p:nvSpPr>
          <p:spPr>
            <a:xfrm>
              <a:off x="2360966" y="1551869"/>
              <a:ext cx="1453445" cy="1258710"/>
            </a:xfrm>
            <a:prstGeom prst="roundRect">
              <a:avLst/>
            </a:prstGeom>
            <a:solidFill>
              <a:schemeClr val="accent2">
                <a:alpha val="18000"/>
              </a:schemeClr>
            </a:solidFill>
            <a:ln w="4127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19" name="Rectangle à coins arrondis 18"/>
            <p:cNvSpPr/>
            <p:nvPr/>
          </p:nvSpPr>
          <p:spPr>
            <a:xfrm>
              <a:off x="2349677" y="3089446"/>
              <a:ext cx="1453445" cy="226310"/>
            </a:xfrm>
            <a:prstGeom prst="roundRect">
              <a:avLst/>
            </a:prstGeom>
            <a:solidFill>
              <a:schemeClr val="accent2">
                <a:alpha val="18000"/>
              </a:schemeClr>
            </a:solidFill>
            <a:ln w="4127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20" name="Rectangle à coins arrondis 19"/>
            <p:cNvSpPr/>
            <p:nvPr/>
          </p:nvSpPr>
          <p:spPr>
            <a:xfrm>
              <a:off x="2363787" y="2838801"/>
              <a:ext cx="1453445" cy="226310"/>
            </a:xfrm>
            <a:prstGeom prst="roundRect">
              <a:avLst/>
            </a:prstGeom>
            <a:solidFill>
              <a:srgbClr val="FFFF00">
                <a:alpha val="18000"/>
              </a:srgbClr>
            </a:solidFill>
            <a:ln w="4127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</p:grpSp>
      <p:sp>
        <p:nvSpPr>
          <p:cNvPr id="18" name="Titre 1"/>
          <p:cNvSpPr txBox="1">
            <a:spLocks/>
          </p:cNvSpPr>
          <p:nvPr/>
        </p:nvSpPr>
        <p:spPr bwMode="auto">
          <a:xfrm>
            <a:off x="407988" y="278291"/>
            <a:ext cx="8229600" cy="628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</a:t>
            </a:r>
            <a:r>
              <a:rPr kumimoji="0" lang="fr-FR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ladisti</a:t>
            </a:r>
            <a:r>
              <a:rPr kumimoji="0" lang="cs-CZ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ka</a:t>
            </a:r>
            <a:r>
              <a:rPr kumimoji="0" lang="fr-FR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a </a:t>
            </a:r>
            <a:r>
              <a:rPr kumimoji="0" lang="cs-CZ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</a:t>
            </a:r>
            <a:r>
              <a:rPr kumimoji="0" lang="fr-FR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eneti</a:t>
            </a:r>
            <a:r>
              <a:rPr kumimoji="0" lang="cs-CZ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ka na příkladu</a:t>
            </a:r>
            <a:r>
              <a:rPr kumimoji="0" lang="fr-FR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cs-CZ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„</a:t>
            </a:r>
            <a:r>
              <a:rPr kumimoji="0" lang="fr-FR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evolu</a:t>
            </a:r>
            <a:r>
              <a:rPr kumimoji="0" lang="cs-CZ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ce““ spojovacích materiálů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F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4" name="Rectangle 5"/>
          <p:cNvSpPr/>
          <p:nvPr/>
        </p:nvSpPr>
        <p:spPr>
          <a:xfrm>
            <a:off x="246063" y="5397376"/>
            <a:ext cx="86279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nýt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vs.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hřebík: 6 podobností, 1 rozdíl</a:t>
            </a:r>
            <a:endParaRPr lang="fr-FR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Capture d’écran 2013-11-22 à 11.51.19.png"/>
          <p:cNvPicPr>
            <a:picLocks noChangeAspect="1"/>
          </p:cNvPicPr>
          <p:nvPr/>
        </p:nvPicPr>
        <p:blipFill>
          <a:blip r:embed="rId2" cstate="print"/>
          <a:srcRect l="50197"/>
          <a:stretch>
            <a:fillRect/>
          </a:stretch>
        </p:blipFill>
        <p:spPr>
          <a:xfrm>
            <a:off x="5611223" y="1328738"/>
            <a:ext cx="3297646" cy="225642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5" name="Skupina 24"/>
          <p:cNvGrpSpPr/>
          <p:nvPr/>
        </p:nvGrpSpPr>
        <p:grpSpPr>
          <a:xfrm>
            <a:off x="246063" y="1328738"/>
            <a:ext cx="5271911" cy="2262356"/>
            <a:chOff x="44823" y="1704102"/>
            <a:chExt cx="5271911" cy="2262356"/>
          </a:xfrm>
        </p:grpSpPr>
        <p:pic>
          <p:nvPicPr>
            <p:cNvPr id="11" name="Image 10" descr="Capture d’écran 2013-11-22 à 11.47.47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44823" y="1704102"/>
              <a:ext cx="5271911" cy="2262356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Ellipse 7"/>
            <p:cNvSpPr/>
            <p:nvPr/>
          </p:nvSpPr>
          <p:spPr>
            <a:xfrm>
              <a:off x="2923490" y="3245556"/>
              <a:ext cx="395111" cy="399661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10" name="Ellipse 9"/>
            <p:cNvSpPr/>
            <p:nvPr/>
          </p:nvSpPr>
          <p:spPr>
            <a:xfrm>
              <a:off x="3781446" y="1947334"/>
              <a:ext cx="395111" cy="634999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3767335" y="2808111"/>
              <a:ext cx="395111" cy="1030976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13" name="Ellipse 12"/>
            <p:cNvSpPr/>
            <p:nvPr/>
          </p:nvSpPr>
          <p:spPr>
            <a:xfrm>
              <a:off x="4599878" y="3510844"/>
              <a:ext cx="395111" cy="399661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14" name="Ellipse 13"/>
            <p:cNvSpPr/>
            <p:nvPr/>
          </p:nvSpPr>
          <p:spPr>
            <a:xfrm>
              <a:off x="4611168" y="2534364"/>
              <a:ext cx="395111" cy="555969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16" name="Ellipse 15"/>
            <p:cNvSpPr/>
            <p:nvPr/>
          </p:nvSpPr>
          <p:spPr>
            <a:xfrm>
              <a:off x="3672789" y="2765778"/>
              <a:ext cx="1399822" cy="314995"/>
            </a:xfrm>
            <a:prstGeom prst="ellipse">
              <a:avLst/>
            </a:prstGeom>
            <a:solidFill>
              <a:srgbClr val="FFFF00">
                <a:alpha val="23000"/>
              </a:srgbClr>
            </a:solidFill>
            <a:ln w="2222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17" name="Ellipse 16"/>
            <p:cNvSpPr/>
            <p:nvPr/>
          </p:nvSpPr>
          <p:spPr>
            <a:xfrm>
              <a:off x="3712301" y="3567284"/>
              <a:ext cx="1399822" cy="314995"/>
            </a:xfrm>
            <a:prstGeom prst="ellipse">
              <a:avLst/>
            </a:prstGeom>
            <a:solidFill>
              <a:srgbClr val="FFFF00">
                <a:alpha val="23000"/>
              </a:srgbClr>
            </a:solidFill>
            <a:ln w="2222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</p:grpSp>
      <p:sp>
        <p:nvSpPr>
          <p:cNvPr id="19" name="Ellipse 18"/>
          <p:cNvSpPr/>
          <p:nvPr/>
        </p:nvSpPr>
        <p:spPr>
          <a:xfrm>
            <a:off x="2788436" y="5042262"/>
            <a:ext cx="1740022" cy="409303"/>
          </a:xfrm>
          <a:prstGeom prst="ellipse">
            <a:avLst/>
          </a:prstGeom>
          <a:solidFill>
            <a:srgbClr val="FFFF00">
              <a:alpha val="23000"/>
            </a:srgbClr>
          </a:solidFill>
          <a:ln w="2222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imes New Roman"/>
            </a:endParaRPr>
          </a:p>
        </p:txBody>
      </p:sp>
      <p:sp>
        <p:nvSpPr>
          <p:cNvPr id="24" name="Titre 1"/>
          <p:cNvSpPr>
            <a:spLocks noGrp="1"/>
          </p:cNvSpPr>
          <p:nvPr>
            <p:ph type="title"/>
          </p:nvPr>
        </p:nvSpPr>
        <p:spPr>
          <a:xfrm>
            <a:off x="407988" y="278291"/>
            <a:ext cx="8229600" cy="628170"/>
          </a:xfrm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ladisti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eneti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na příkladu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evolu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ce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““ spojovacích materiálů</a:t>
            </a:r>
            <a:endParaRPr lang="fr-FR" sz="240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246062" y="4156405"/>
            <a:ext cx="8627971" cy="719335"/>
            <a:chOff x="246062" y="4156405"/>
            <a:chExt cx="8627971" cy="719335"/>
          </a:xfrm>
        </p:grpSpPr>
        <p:sp>
          <p:nvSpPr>
            <p:cNvPr id="18" name="Ellipse 17"/>
            <p:cNvSpPr/>
            <p:nvPr/>
          </p:nvSpPr>
          <p:spPr>
            <a:xfrm>
              <a:off x="7646680" y="4476079"/>
              <a:ext cx="395111" cy="399661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26" name="Rectangle 5"/>
            <p:cNvSpPr/>
            <p:nvPr/>
          </p:nvSpPr>
          <p:spPr>
            <a:xfrm>
              <a:off x="246062" y="4156405"/>
              <a:ext cx="862797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Jestliže ke klasifikaci typů spojovacích materiálů použijeme </a:t>
              </a:r>
              <a:r>
                <a:rPr lang="cs-CZ" sz="2000" dirty="0" smtClean="0">
                  <a:solidFill>
                    <a:srgbClr val="E20000"/>
                  </a:solidFill>
                  <a:latin typeface="Arial" pitchFamily="34" charset="0"/>
                  <a:cs typeface="Arial" pitchFamily="34" charset="0"/>
                </a:rPr>
                <a:t>kladistický 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přístup</a:t>
              </a:r>
              <a:r>
                <a:rPr lang="fr-FR" sz="2000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srovnání je založeno pouze na počtu </a:t>
              </a:r>
              <a:r>
                <a:rPr lang="cs-CZ" sz="2000" u="sng" dirty="0" smtClean="0">
                  <a:latin typeface="Arial" pitchFamily="34" charset="0"/>
                  <a:cs typeface="Arial" pitchFamily="34" charset="0"/>
                </a:rPr>
                <a:t>odvozených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 stavů (      ).</a:t>
              </a:r>
              <a:endParaRPr lang="fr-FR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7" name="Rectangle 5"/>
          <p:cNvSpPr/>
          <p:nvPr/>
        </p:nvSpPr>
        <p:spPr>
          <a:xfrm>
            <a:off x="246063" y="5327708"/>
            <a:ext cx="86279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šroub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vs.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vrut: 2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synapomorfie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Capture d’écran 2013-11-22 à 11.51.1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3486" y="1328738"/>
            <a:ext cx="6819900" cy="23241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 9" descr="Capture d’écran 2013-11-22 à 11.51.2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3155" y="4293245"/>
            <a:ext cx="6718300" cy="19812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407988" y="278291"/>
            <a:ext cx="8229600" cy="628170"/>
          </a:xfrm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ladisti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eneti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na příkladu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evolu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ce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““ spojovacích materiálů</a:t>
            </a:r>
            <a:endParaRPr lang="fr-FR" sz="240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07988" y="401638"/>
            <a:ext cx="810895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</a:rPr>
              <a:t>Evoluční systematika - reakce</a:t>
            </a:r>
            <a:r>
              <a:rPr lang="cs-CZ" sz="2400" b="1"/>
              <a:t/>
            </a:r>
            <a:br>
              <a:rPr lang="cs-CZ" sz="2400" b="1"/>
            </a:br>
            <a:endParaRPr lang="cs-CZ"/>
          </a:p>
          <a:p>
            <a:pPr>
              <a:spcAft>
                <a:spcPts val="1200"/>
              </a:spcAft>
            </a:pPr>
            <a:r>
              <a:rPr lang="cs-CZ"/>
              <a:t>fylogenetické vztahy + rozsah divergence </a:t>
            </a:r>
            <a:r>
              <a:rPr lang="cs-CZ">
                <a:sym typeface="Symbol" pitchFamily="18" charset="2"/>
              </a:rPr>
              <a:t> kombinace fenetického a</a:t>
            </a:r>
            <a:br>
              <a:rPr lang="cs-CZ">
                <a:sym typeface="Symbol" pitchFamily="18" charset="2"/>
              </a:rPr>
            </a:br>
            <a:r>
              <a:rPr lang="cs-CZ">
                <a:sym typeface="Symbol" pitchFamily="18" charset="2"/>
              </a:rPr>
              <a:t>    kladistického přístupu</a:t>
            </a:r>
          </a:p>
          <a:p>
            <a:pPr>
              <a:spcAft>
                <a:spcPts val="1200"/>
              </a:spcAft>
            </a:pPr>
            <a:r>
              <a:rPr lang="cs-CZ">
                <a:sym typeface="Symbol" pitchFamily="18" charset="2"/>
              </a:rPr>
              <a:t>reflexe kladů i gradů</a:t>
            </a:r>
          </a:p>
          <a:p>
            <a:pPr>
              <a:spcAft>
                <a:spcPts val="1200"/>
              </a:spcAft>
            </a:pPr>
            <a:r>
              <a:rPr lang="cs-CZ">
                <a:sym typeface="Symbol" pitchFamily="18" charset="2"/>
              </a:rPr>
              <a:t>grad = </a:t>
            </a:r>
            <a:r>
              <a:rPr lang="cs-CZ"/>
              <a:t>skupina druhů, ze které vznikla jiná skupina, jejíž rozrůznění </a:t>
            </a:r>
            <a:r>
              <a:rPr lang="en-US"/>
              <a:t/>
            </a:r>
            <a:br>
              <a:rPr lang="en-US"/>
            </a:br>
            <a:r>
              <a:rPr lang="cs-CZ"/>
              <a:t>           od ancestrální dosáhlo vysokého stupně</a:t>
            </a:r>
            <a:r>
              <a:rPr lang="cs-CZ">
                <a:sym typeface="Symbol" pitchFamily="18" charset="2"/>
              </a:rPr>
              <a:t> </a:t>
            </a:r>
            <a:br>
              <a:rPr lang="cs-CZ">
                <a:sym typeface="Symbol" pitchFamily="18" charset="2"/>
              </a:rPr>
            </a:br>
            <a:r>
              <a:rPr lang="cs-CZ">
                <a:sym typeface="Symbol" pitchFamily="18" charset="2"/>
              </a:rPr>
              <a:t>           (p</a:t>
            </a:r>
            <a:r>
              <a:rPr lang="en-US">
                <a:sym typeface="Symbol" pitchFamily="18" charset="2"/>
              </a:rPr>
              <a:t>lazi, je</a:t>
            </a:r>
            <a:r>
              <a:rPr lang="cs-CZ">
                <a:sym typeface="Symbol" pitchFamily="18" charset="2"/>
              </a:rPr>
              <a:t>štěři, ryby v tradičním pojetí)</a:t>
            </a:r>
          </a:p>
        </p:txBody>
      </p:sp>
      <p:pic>
        <p:nvPicPr>
          <p:cNvPr id="1433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000" y="3181350"/>
            <a:ext cx="1673225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7"/>
          <p:cNvSpPr txBox="1">
            <a:spLocks noChangeArrowheads="1"/>
          </p:cNvSpPr>
          <p:nvPr/>
        </p:nvSpPr>
        <p:spPr bwMode="auto">
          <a:xfrm>
            <a:off x="6783388" y="5181600"/>
            <a:ext cx="815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3399"/>
                </a:solidFill>
              </a:rPr>
              <a:t>E. Mayr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603500" y="436563"/>
            <a:ext cx="3502025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</a:rPr>
              <a:t>Historie života na Zemi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4925" y="1038225"/>
            <a:ext cx="6272213" cy="542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2514600" y="311150"/>
            <a:ext cx="3827463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</a:rPr>
              <a:t>Systematika a taxonomie</a:t>
            </a: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84175" y="1152525"/>
            <a:ext cx="6905625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/>
              <a:t>systematika, paleontologie </a:t>
            </a:r>
            <a:r>
              <a:rPr lang="cs-CZ">
                <a:sym typeface="Symbol" pitchFamily="18" charset="2"/>
              </a:rPr>
              <a:t> historie evolučních změn</a:t>
            </a:r>
            <a:br>
              <a:rPr lang="cs-CZ">
                <a:sym typeface="Symbol" pitchFamily="18" charset="2"/>
              </a:rPr>
            </a:br>
            <a:endParaRPr lang="cs-CZ">
              <a:solidFill>
                <a:srgbClr val="F00000"/>
              </a:solidFill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>
                <a:solidFill>
                  <a:srgbClr val="F00000"/>
                </a:solidFill>
                <a:sym typeface="Symbol" pitchFamily="18" charset="2"/>
              </a:rPr>
              <a:t>systematika</a:t>
            </a:r>
            <a:r>
              <a:rPr lang="cs-CZ">
                <a:sym typeface="Symbol" pitchFamily="18" charset="2"/>
              </a:rPr>
              <a:t> = studium vztahů mezi organismy</a:t>
            </a:r>
          </a:p>
          <a:p>
            <a:pPr>
              <a:spcAft>
                <a:spcPts val="600"/>
              </a:spcAft>
            </a:pPr>
            <a:r>
              <a:rPr lang="cs-CZ">
                <a:solidFill>
                  <a:srgbClr val="F00000"/>
                </a:solidFill>
                <a:sym typeface="Symbol" pitchFamily="18" charset="2"/>
              </a:rPr>
              <a:t>taxonomie</a:t>
            </a:r>
            <a:r>
              <a:rPr lang="cs-CZ">
                <a:sym typeface="Symbol" pitchFamily="18" charset="2"/>
              </a:rPr>
              <a:t> = teorie a praxe klasifikace</a:t>
            </a:r>
            <a:br>
              <a:rPr lang="cs-CZ">
                <a:sym typeface="Symbol" pitchFamily="18" charset="2"/>
              </a:rPr>
            </a:br>
            <a:endParaRPr lang="cs-CZ">
              <a:solidFill>
                <a:srgbClr val="F00000"/>
              </a:solidFill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>
                <a:solidFill>
                  <a:srgbClr val="F00000"/>
                </a:solidFill>
                <a:sym typeface="Symbol" pitchFamily="18" charset="2"/>
              </a:rPr>
              <a:t>kategorie</a:t>
            </a:r>
            <a:r>
              <a:rPr lang="cs-CZ">
                <a:sym typeface="Symbol" pitchFamily="18" charset="2"/>
              </a:rPr>
              <a:t>: třída, řád, čeleď, druh, …</a:t>
            </a:r>
          </a:p>
          <a:p>
            <a:pPr>
              <a:spcAft>
                <a:spcPts val="600"/>
              </a:spcAft>
            </a:pPr>
            <a:r>
              <a:rPr lang="cs-CZ">
                <a:solidFill>
                  <a:srgbClr val="F00000"/>
                </a:solidFill>
                <a:sym typeface="Symbol" pitchFamily="18" charset="2"/>
              </a:rPr>
              <a:t>taxon</a:t>
            </a:r>
            <a:r>
              <a:rPr lang="cs-CZ">
                <a:sym typeface="Symbol" pitchFamily="18" charset="2"/>
              </a:rPr>
              <a:t>: Mammalia, Primates, Hominidae, </a:t>
            </a:r>
            <a:r>
              <a:rPr lang="cs-CZ" i="1">
                <a:sym typeface="Symbol" pitchFamily="18" charset="2"/>
              </a:rPr>
              <a:t>Homo sapiens</a:t>
            </a:r>
            <a:r>
              <a:rPr lang="cs-CZ">
                <a:sym typeface="Symbol" pitchFamily="18" charset="2"/>
              </a:rPr>
              <a:t>,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5888" y="123825"/>
            <a:ext cx="6615112" cy="654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AutoShape 24"/>
          <p:cNvSpPr>
            <a:spLocks noChangeArrowheads="1"/>
          </p:cNvSpPr>
          <p:nvPr/>
        </p:nvSpPr>
        <p:spPr bwMode="auto">
          <a:xfrm>
            <a:off x="4191000" y="293688"/>
            <a:ext cx="1905000" cy="392112"/>
          </a:xfrm>
          <a:prstGeom prst="wedgeRectCallout">
            <a:avLst>
              <a:gd name="adj1" fmla="val -18750"/>
              <a:gd name="adj2" fmla="val 254046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400"/>
              <a:t>4550 M </a:t>
            </a:r>
            <a:r>
              <a:rPr lang="cs-CZ" sz="1400"/>
              <a:t>vznik Země</a:t>
            </a:r>
          </a:p>
        </p:txBody>
      </p:sp>
      <p:sp>
        <p:nvSpPr>
          <p:cNvPr id="16388" name="AutoShape 25"/>
          <p:cNvSpPr>
            <a:spLocks noChangeArrowheads="1"/>
          </p:cNvSpPr>
          <p:nvPr/>
        </p:nvSpPr>
        <p:spPr bwMode="auto">
          <a:xfrm>
            <a:off x="6538913" y="1233488"/>
            <a:ext cx="1633537" cy="588962"/>
          </a:xfrm>
          <a:prstGeom prst="wedgeRectCallout">
            <a:avLst>
              <a:gd name="adj1" fmla="val -64287"/>
              <a:gd name="adj2" fmla="val 106875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400" dirty="0" smtClean="0">
                <a:sym typeface="Symbol" pitchFamily="18" charset="2"/>
              </a:rPr>
              <a:t></a:t>
            </a:r>
            <a:r>
              <a:rPr lang="cs-CZ" sz="1400" dirty="0" smtClean="0">
                <a:sym typeface="Symbol" pitchFamily="18" charset="2"/>
              </a:rPr>
              <a:t> </a:t>
            </a:r>
            <a:r>
              <a:rPr lang="en-US" sz="1400" dirty="0" smtClean="0"/>
              <a:t>4</a:t>
            </a:r>
            <a:r>
              <a:rPr lang="cs-CZ" sz="1400" dirty="0"/>
              <a:t>000</a:t>
            </a:r>
            <a:r>
              <a:rPr lang="en-US" sz="1400" dirty="0"/>
              <a:t> M </a:t>
            </a:r>
            <a:r>
              <a:rPr lang="cs-CZ" sz="1400" dirty="0"/>
              <a:t>konec bombardování</a:t>
            </a:r>
          </a:p>
        </p:txBody>
      </p:sp>
      <p:sp>
        <p:nvSpPr>
          <p:cNvPr id="16389" name="AutoShape 27"/>
          <p:cNvSpPr>
            <a:spLocks noChangeArrowheads="1"/>
          </p:cNvSpPr>
          <p:nvPr/>
        </p:nvSpPr>
        <p:spPr bwMode="auto">
          <a:xfrm>
            <a:off x="4845050" y="5919788"/>
            <a:ext cx="2590800" cy="577850"/>
          </a:xfrm>
          <a:prstGeom prst="wedgeRectCallout">
            <a:avLst>
              <a:gd name="adj1" fmla="val -53491"/>
              <a:gd name="adj2" fmla="val -86264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400" dirty="0" smtClean="0">
                <a:sym typeface="Symbol" pitchFamily="18" charset="2"/>
              </a:rPr>
              <a:t></a:t>
            </a:r>
            <a:r>
              <a:rPr lang="cs-CZ" sz="1400" dirty="0" smtClean="0">
                <a:sym typeface="Symbol" pitchFamily="18" charset="2"/>
              </a:rPr>
              <a:t> </a:t>
            </a:r>
            <a:r>
              <a:rPr lang="cs-CZ" sz="1400" dirty="0" smtClean="0"/>
              <a:t>2300</a:t>
            </a:r>
            <a:r>
              <a:rPr lang="en-US" sz="1400" dirty="0" smtClean="0"/>
              <a:t> </a:t>
            </a:r>
            <a:r>
              <a:rPr lang="en-US" sz="1400" dirty="0"/>
              <a:t>M </a:t>
            </a:r>
            <a:r>
              <a:rPr lang="cs-CZ" sz="1400" dirty="0"/>
              <a:t>atmosféra bohatá na kyslík, Země zaledněná</a:t>
            </a:r>
          </a:p>
        </p:txBody>
      </p:sp>
      <p:sp>
        <p:nvSpPr>
          <p:cNvPr id="16390" name="AutoShape 28"/>
          <p:cNvSpPr>
            <a:spLocks noChangeArrowheads="1"/>
          </p:cNvSpPr>
          <p:nvPr/>
        </p:nvSpPr>
        <p:spPr bwMode="auto">
          <a:xfrm>
            <a:off x="2997200" y="5983288"/>
            <a:ext cx="1154113" cy="392112"/>
          </a:xfrm>
          <a:prstGeom prst="wedgeRectCallout">
            <a:avLst>
              <a:gd name="adj1" fmla="val 62519"/>
              <a:gd name="adj2" fmla="val -116398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>
                <a:sym typeface="Symbol" pitchFamily="18" charset="2"/>
              </a:rPr>
              <a:t>Eukaryota</a:t>
            </a:r>
            <a:endParaRPr lang="cs-CZ" sz="1400"/>
          </a:p>
        </p:txBody>
      </p:sp>
      <p:sp>
        <p:nvSpPr>
          <p:cNvPr id="16391" name="AutoShape 29"/>
          <p:cNvSpPr>
            <a:spLocks noChangeArrowheads="1"/>
          </p:cNvSpPr>
          <p:nvPr/>
        </p:nvSpPr>
        <p:spPr bwMode="auto">
          <a:xfrm>
            <a:off x="661988" y="4552950"/>
            <a:ext cx="1524000" cy="392113"/>
          </a:xfrm>
          <a:prstGeom prst="wedgeRectCallout">
            <a:avLst>
              <a:gd name="adj1" fmla="val 88125"/>
              <a:gd name="adj2" fmla="val -36639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mnohobeněční</a:t>
            </a:r>
          </a:p>
        </p:txBody>
      </p:sp>
      <p:sp>
        <p:nvSpPr>
          <p:cNvPr id="16392" name="AutoShape 30"/>
          <p:cNvSpPr>
            <a:spLocks noChangeArrowheads="1"/>
          </p:cNvSpPr>
          <p:nvPr/>
        </p:nvSpPr>
        <p:spPr bwMode="auto">
          <a:xfrm>
            <a:off x="581206" y="1668825"/>
            <a:ext cx="1666875" cy="611187"/>
          </a:xfrm>
          <a:prstGeom prst="wedgeRectCallout">
            <a:avLst>
              <a:gd name="adj1" fmla="val 86300"/>
              <a:gd name="adj2" fmla="val 25725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>
                <a:sym typeface="Symbol" pitchFamily="18" charset="2"/>
              </a:rPr>
              <a:t>750-635 M Země 2 zaledněná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13" y="814388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3436938" y="298450"/>
            <a:ext cx="1482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00000"/>
                </a:solidFill>
              </a:rPr>
              <a:t>Prekambrium</a:t>
            </a:r>
            <a:endParaRPr lang="cs-CZ" sz="1600" b="1">
              <a:solidFill>
                <a:srgbClr val="F00000"/>
              </a:solidFill>
            </a:endParaRPr>
          </a:p>
        </p:txBody>
      </p:sp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1201738" y="2044700"/>
            <a:ext cx="11064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F00000"/>
                </a:solidFill>
              </a:rPr>
              <a:t>Hadaikum</a:t>
            </a:r>
          </a:p>
          <a:p>
            <a:pPr algn="ctr"/>
            <a:r>
              <a:rPr lang="en-US" sz="1600">
                <a:solidFill>
                  <a:srgbClr val="F00000"/>
                </a:solidFill>
              </a:rPr>
              <a:t>(Hadean</a:t>
            </a:r>
            <a:r>
              <a:rPr lang="cs-CZ" sz="1600">
                <a:solidFill>
                  <a:srgbClr val="F00000"/>
                </a:solidFill>
              </a:rPr>
              <a:t>)</a:t>
            </a:r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2709863" y="2044700"/>
            <a:ext cx="1154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F00000"/>
                </a:solidFill>
              </a:rPr>
              <a:t>Archaikum</a:t>
            </a:r>
            <a:endParaRPr lang="cs-CZ" sz="1600">
              <a:solidFill>
                <a:srgbClr val="F00000"/>
              </a:solidFill>
            </a:endParaRPr>
          </a:p>
          <a:p>
            <a:pPr algn="ctr"/>
            <a:r>
              <a:rPr lang="cs-CZ" sz="1600">
                <a:solidFill>
                  <a:srgbClr val="F00000"/>
                </a:solidFill>
              </a:rPr>
              <a:t>(Archean)</a:t>
            </a:r>
          </a:p>
        </p:txBody>
      </p:sp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5159375" y="2044700"/>
            <a:ext cx="1508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F00000"/>
                </a:solidFill>
              </a:rPr>
              <a:t>Proterozoikum</a:t>
            </a:r>
            <a:endParaRPr lang="cs-CZ" sz="1600">
              <a:solidFill>
                <a:srgbClr val="F00000"/>
              </a:solidFill>
            </a:endParaRPr>
          </a:p>
          <a:p>
            <a:pPr algn="ctr"/>
            <a:r>
              <a:rPr lang="cs-CZ" sz="1600">
                <a:solidFill>
                  <a:srgbClr val="F00000"/>
                </a:solidFill>
              </a:rPr>
              <a:t>(Proterozoic)</a:t>
            </a:r>
          </a:p>
        </p:txBody>
      </p:sp>
      <p:sp>
        <p:nvSpPr>
          <p:cNvPr id="17415" name="Text Box 9"/>
          <p:cNvSpPr txBox="1">
            <a:spLocks noChangeArrowheads="1"/>
          </p:cNvSpPr>
          <p:nvPr/>
        </p:nvSpPr>
        <p:spPr bwMode="auto">
          <a:xfrm>
            <a:off x="7077075" y="2044700"/>
            <a:ext cx="14827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00000"/>
                </a:solidFill>
              </a:rPr>
              <a:t>Fanerozoikum</a:t>
            </a:r>
            <a:endParaRPr lang="cs-CZ" sz="1600">
              <a:solidFill>
                <a:srgbClr val="F00000"/>
              </a:solidFill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040438" y="1776413"/>
            <a:ext cx="1952625" cy="1333500"/>
            <a:chOff x="3853" y="1119"/>
            <a:chExt cx="1230" cy="840"/>
          </a:xfrm>
        </p:grpSpPr>
        <p:sp>
          <p:nvSpPr>
            <p:cNvPr id="17426" name="Line 11"/>
            <p:cNvSpPr>
              <a:spLocks noChangeShapeType="1"/>
            </p:cNvSpPr>
            <p:nvPr/>
          </p:nvSpPr>
          <p:spPr bwMode="auto">
            <a:xfrm flipV="1">
              <a:off x="4463" y="1119"/>
              <a:ext cx="0" cy="481"/>
            </a:xfrm>
            <a:prstGeom prst="line">
              <a:avLst/>
            </a:prstGeom>
            <a:noFill/>
            <a:ln w="57150">
              <a:solidFill>
                <a:srgbClr val="0099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427" name="Text Box 12"/>
            <p:cNvSpPr txBox="1">
              <a:spLocks noChangeArrowheads="1"/>
            </p:cNvSpPr>
            <p:nvPr/>
          </p:nvSpPr>
          <p:spPr bwMode="auto">
            <a:xfrm>
              <a:off x="3853" y="1629"/>
              <a:ext cx="123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err="1">
                  <a:solidFill>
                    <a:srgbClr val="009900"/>
                  </a:solidFill>
                </a:rPr>
                <a:t>Ediakarsk</a:t>
              </a:r>
              <a:r>
                <a:rPr lang="cs-CZ" sz="1400" dirty="0">
                  <a:solidFill>
                    <a:srgbClr val="009900"/>
                  </a:solidFill>
                </a:rPr>
                <a:t>á </a:t>
              </a:r>
              <a:r>
                <a:rPr lang="en-US" sz="1400" dirty="0">
                  <a:solidFill>
                    <a:srgbClr val="009900"/>
                  </a:solidFill>
                </a:rPr>
                <a:t>fauna</a:t>
              </a:r>
              <a:endParaRPr lang="cs-CZ" sz="1400" dirty="0">
                <a:solidFill>
                  <a:srgbClr val="009900"/>
                </a:solidFill>
              </a:endParaRPr>
            </a:p>
            <a:p>
              <a:pPr algn="ctr"/>
              <a:r>
                <a:rPr lang="cs-CZ" sz="1400" dirty="0">
                  <a:solidFill>
                    <a:srgbClr val="009900"/>
                  </a:solidFill>
                </a:rPr>
                <a:t>(</a:t>
              </a:r>
              <a:r>
                <a:rPr lang="cs-CZ" sz="1400" dirty="0" err="1">
                  <a:solidFill>
                    <a:srgbClr val="009900"/>
                  </a:solidFill>
                </a:rPr>
                <a:t>Vendian</a:t>
              </a:r>
              <a:r>
                <a:rPr lang="cs-CZ" sz="1400" dirty="0">
                  <a:solidFill>
                    <a:srgbClr val="009900"/>
                  </a:solidFill>
                </a:rPr>
                <a:t>) </a:t>
              </a:r>
              <a:r>
                <a:rPr lang="cs-CZ" sz="1400" dirty="0">
                  <a:solidFill>
                    <a:srgbClr val="009900"/>
                  </a:solidFill>
                  <a:sym typeface="Symbol" pitchFamily="18" charset="2"/>
                </a:rPr>
                <a:t>635-542 M</a:t>
              </a:r>
            </a:p>
          </p:txBody>
        </p:sp>
      </p:grpSp>
      <p:sp>
        <p:nvSpPr>
          <p:cNvPr id="17418" name="Line 24"/>
          <p:cNvSpPr>
            <a:spLocks noChangeShapeType="1"/>
          </p:cNvSpPr>
          <p:nvPr/>
        </p:nvSpPr>
        <p:spPr bwMode="auto">
          <a:xfrm>
            <a:off x="1177925" y="766763"/>
            <a:ext cx="6026150" cy="0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7419" name="Line 25"/>
          <p:cNvSpPr>
            <a:spLocks noChangeShapeType="1"/>
          </p:cNvSpPr>
          <p:nvPr/>
        </p:nvSpPr>
        <p:spPr bwMode="auto">
          <a:xfrm>
            <a:off x="7246938" y="1970088"/>
            <a:ext cx="804862" cy="0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7420" name="Text Box 26"/>
          <p:cNvSpPr txBox="1">
            <a:spLocks noChangeArrowheads="1"/>
          </p:cNvSpPr>
          <p:nvPr/>
        </p:nvSpPr>
        <p:spPr bwMode="auto">
          <a:xfrm>
            <a:off x="422275" y="2062163"/>
            <a:ext cx="544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eon</a:t>
            </a:r>
          </a:p>
        </p:txBody>
      </p:sp>
      <p:grpSp>
        <p:nvGrpSpPr>
          <p:cNvPr id="3" name="Skupina 7"/>
          <p:cNvGrpSpPr>
            <a:grpSpLocks noChangeAspect="1"/>
          </p:cNvGrpSpPr>
          <p:nvPr/>
        </p:nvGrpSpPr>
        <p:grpSpPr>
          <a:xfrm>
            <a:off x="552252" y="2899719"/>
            <a:ext cx="3060522" cy="3583460"/>
            <a:chOff x="568411" y="551646"/>
            <a:chExt cx="3805881" cy="4448723"/>
          </a:xfrm>
        </p:grpSpPr>
        <p:pic>
          <p:nvPicPr>
            <p:cNvPr id="22" name="Picture 4" descr="http://upload.wikimedia.org/wikipedia/commons/7/78/Newfoundland_map.png"/>
            <p:cNvPicPr>
              <a:picLocks noChangeAspect="1" noChangeArrowheads="1"/>
            </p:cNvPicPr>
            <p:nvPr/>
          </p:nvPicPr>
          <p:blipFill>
            <a:blip r:embed="rId4" cstate="print"/>
            <a:srcRect l="581" t="862" b="218"/>
            <a:stretch>
              <a:fillRect/>
            </a:stretch>
          </p:blipFill>
          <p:spPr bwMode="auto">
            <a:xfrm>
              <a:off x="568411" y="551646"/>
              <a:ext cx="3805881" cy="4427393"/>
            </a:xfrm>
            <a:prstGeom prst="rect">
              <a:avLst/>
            </a:prstGeom>
            <a:noFill/>
          </p:spPr>
        </p:pic>
        <p:sp>
          <p:nvSpPr>
            <p:cNvPr id="23" name="Elipsa 22"/>
            <p:cNvSpPr>
              <a:spLocks noChangeAspect="1"/>
            </p:cNvSpPr>
            <p:nvPr/>
          </p:nvSpPr>
          <p:spPr>
            <a:xfrm>
              <a:off x="3987114" y="4819719"/>
              <a:ext cx="180650" cy="18065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4" name="AutoShape 17"/>
          <p:cNvSpPr>
            <a:spLocks noChangeArrowheads="1"/>
          </p:cNvSpPr>
          <p:nvPr/>
        </p:nvSpPr>
        <p:spPr bwMode="auto">
          <a:xfrm>
            <a:off x="3854878" y="5143632"/>
            <a:ext cx="1532667" cy="820566"/>
          </a:xfrm>
          <a:prstGeom prst="wedgeRectCallout">
            <a:avLst>
              <a:gd name="adj1" fmla="val -79906"/>
              <a:gd name="adj2" fmla="val 103124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400" dirty="0" smtClean="0"/>
              <a:t>Mistaken Point,</a:t>
            </a:r>
          </a:p>
          <a:p>
            <a:pPr algn="ctr"/>
            <a:r>
              <a:rPr lang="en-US" sz="1400" dirty="0" err="1" smtClean="0"/>
              <a:t>Newfounland</a:t>
            </a:r>
            <a:endParaRPr lang="cs-CZ" sz="1400" dirty="0" smtClean="0"/>
          </a:p>
          <a:p>
            <a:pPr algn="ctr"/>
            <a:r>
              <a:rPr lang="cs-CZ" sz="1400" dirty="0" smtClean="0">
                <a:sym typeface="Symbol"/>
              </a:rPr>
              <a:t> 565 M</a:t>
            </a:r>
            <a:endParaRPr lang="cs-CZ" sz="1400" dirty="0"/>
          </a:p>
        </p:txBody>
      </p:sp>
      <p:pic>
        <p:nvPicPr>
          <p:cNvPr id="64514" name="Picture 2" descr="File:Leicestershire UK locator map 2010.sv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7763" y="3172649"/>
            <a:ext cx="2900318" cy="3522654"/>
          </a:xfrm>
          <a:prstGeom prst="rect">
            <a:avLst/>
          </a:prstGeom>
          <a:noFill/>
        </p:spPr>
      </p:pic>
      <p:sp>
        <p:nvSpPr>
          <p:cNvPr id="26" name="AutoShape 17"/>
          <p:cNvSpPr>
            <a:spLocks noChangeArrowheads="1"/>
          </p:cNvSpPr>
          <p:nvPr/>
        </p:nvSpPr>
        <p:spPr bwMode="auto">
          <a:xfrm>
            <a:off x="4723969" y="3730842"/>
            <a:ext cx="1532667" cy="820566"/>
          </a:xfrm>
          <a:prstGeom prst="wedgeRectCallout">
            <a:avLst>
              <a:gd name="adj1" fmla="val 146912"/>
              <a:gd name="adj2" fmla="val 101116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400" dirty="0" err="1" smtClean="0"/>
              <a:t>Charnwood</a:t>
            </a:r>
            <a:r>
              <a:rPr lang="en-US" sz="1400" dirty="0" smtClean="0"/>
              <a:t>,</a:t>
            </a:r>
          </a:p>
          <a:p>
            <a:pPr algn="ctr"/>
            <a:r>
              <a:rPr lang="en-US" sz="1400" dirty="0" smtClean="0"/>
              <a:t>Leicestershire</a:t>
            </a:r>
            <a:endParaRPr lang="cs-CZ" sz="1400" dirty="0" smtClean="0"/>
          </a:p>
          <a:p>
            <a:pPr algn="ctr"/>
            <a:r>
              <a:rPr lang="cs-CZ" sz="1400" dirty="0" smtClean="0">
                <a:sym typeface="Symbol"/>
              </a:rPr>
              <a:t> 56</a:t>
            </a:r>
            <a:r>
              <a:rPr lang="en-US" sz="1400" dirty="0" smtClean="0">
                <a:sym typeface="Symbol"/>
              </a:rPr>
              <a:t>0</a:t>
            </a:r>
            <a:r>
              <a:rPr lang="cs-CZ" sz="1400" dirty="0" smtClean="0">
                <a:sym typeface="Symbol"/>
              </a:rPr>
              <a:t> M</a:t>
            </a: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chigaku.ed.gifu-u.ac.jp/chigakuhp/html/news_chikyuh/060725/pic01.jpg"/>
          <p:cNvPicPr>
            <a:picLocks noChangeAspect="1" noChangeArrowheads="1"/>
          </p:cNvPicPr>
          <p:nvPr/>
        </p:nvPicPr>
        <p:blipFill>
          <a:blip r:embed="rId2" cstate="print"/>
          <a:srcRect l="2862" t="3527" r="4494" b="4277"/>
          <a:stretch>
            <a:fillRect/>
          </a:stretch>
        </p:blipFill>
        <p:spPr bwMode="auto">
          <a:xfrm>
            <a:off x="1227439" y="0"/>
            <a:ext cx="3547192" cy="2506318"/>
          </a:xfrm>
          <a:prstGeom prst="rect">
            <a:avLst/>
          </a:prstGeom>
          <a:noFill/>
        </p:spPr>
      </p:pic>
      <p:pic>
        <p:nvPicPr>
          <p:cNvPr id="8" name="Picture 4" descr="https://www.dfat.gov.au/aib/images/australia-topographic-map-9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103" y="129017"/>
            <a:ext cx="3129433" cy="2369894"/>
          </a:xfrm>
          <a:prstGeom prst="rect">
            <a:avLst/>
          </a:prstGeom>
          <a:noFill/>
        </p:spPr>
      </p:pic>
      <p:pic>
        <p:nvPicPr>
          <p:cNvPr id="10" name="Picture 2" descr="http://palaeo.gly.bris.ac.uk/palaeofiles/lagerstatten/Ediacara/map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738" y="4734898"/>
            <a:ext cx="3254546" cy="1824060"/>
          </a:xfrm>
          <a:prstGeom prst="rect">
            <a:avLst/>
          </a:prstGeom>
          <a:noFill/>
        </p:spPr>
      </p:pic>
      <p:sp>
        <p:nvSpPr>
          <p:cNvPr id="12" name="Elipsa 11"/>
          <p:cNvSpPr>
            <a:spLocks noChangeAspect="1"/>
          </p:cNvSpPr>
          <p:nvPr/>
        </p:nvSpPr>
        <p:spPr bwMode="auto">
          <a:xfrm>
            <a:off x="7685902" y="1416909"/>
            <a:ext cx="173577" cy="173577"/>
          </a:xfrm>
          <a:prstGeom prst="ellipse">
            <a:avLst/>
          </a:prstGeom>
          <a:solidFill>
            <a:srgbClr val="F000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896" y="4094335"/>
            <a:ext cx="3364053" cy="264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0702" y="4023844"/>
            <a:ext cx="2722327" cy="198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4324" y="2612686"/>
            <a:ext cx="3156428" cy="132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6842" y="2611394"/>
            <a:ext cx="3686217" cy="1390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utoShape 17"/>
          <p:cNvSpPr>
            <a:spLocks noChangeArrowheads="1"/>
          </p:cNvSpPr>
          <p:nvPr/>
        </p:nvSpPr>
        <p:spPr bwMode="auto">
          <a:xfrm>
            <a:off x="6104239" y="2099750"/>
            <a:ext cx="1388074" cy="618736"/>
          </a:xfrm>
          <a:prstGeom prst="wedgeRectCallout">
            <a:avLst>
              <a:gd name="adj1" fmla="val 70343"/>
              <a:gd name="adj2" fmla="val -142623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400" dirty="0" err="1" smtClean="0"/>
              <a:t>Ediacara</a:t>
            </a:r>
            <a:r>
              <a:rPr lang="en-US" sz="1400" dirty="0" smtClean="0"/>
              <a:t> Hills,</a:t>
            </a:r>
          </a:p>
          <a:p>
            <a:pPr algn="ctr"/>
            <a:r>
              <a:rPr lang="en-US" sz="1400" dirty="0" err="1" smtClean="0"/>
              <a:t>Austr</a:t>
            </a:r>
            <a:r>
              <a:rPr lang="cs-CZ" sz="1400" dirty="0" smtClean="0"/>
              <a:t>á</a:t>
            </a:r>
            <a:r>
              <a:rPr lang="en-US" sz="1400" dirty="0" smtClean="0"/>
              <a:t>lie</a:t>
            </a:r>
            <a:endParaRPr lang="cs-CZ" sz="14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7661189" y="6021859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800" i="1" dirty="0" err="1" smtClean="0"/>
              <a:t>Dickinsonia</a:t>
            </a:r>
            <a:endParaRPr lang="cs-CZ" sz="1800" dirty="0" smtClean="0"/>
          </a:p>
          <a:p>
            <a:pPr algn="ctr"/>
            <a:r>
              <a:rPr lang="cs-CZ" sz="1800" dirty="0" smtClean="0">
                <a:sym typeface="Symbol"/>
              </a:rPr>
              <a:t> 580 M</a:t>
            </a:r>
            <a:endParaRPr lang="cs-CZ" sz="18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4674973" y="393356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i="1" dirty="0" err="1" smtClean="0"/>
              <a:t>Spriggina</a:t>
            </a:r>
            <a:endParaRPr lang="cs-CZ" sz="1800" i="1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205946" y="224069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i="1" dirty="0" err="1" smtClean="0"/>
              <a:t>Charnia</a:t>
            </a:r>
            <a:endParaRPr lang="cs-CZ" sz="18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museumvictoria.com.au/pages/17084/ImageGallery/pic-41264c-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850" y="234779"/>
            <a:ext cx="3539266" cy="2949388"/>
          </a:xfrm>
          <a:prstGeom prst="rect">
            <a:avLst/>
          </a:prstGeom>
          <a:noFill/>
        </p:spPr>
      </p:pic>
      <p:pic>
        <p:nvPicPr>
          <p:cNvPr id="15364" name="Picture 4" descr="http://firstlifeseries.com/wp-content/gallery/stills/firstlife_6.19_Spriggina_CG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1253" y="324065"/>
            <a:ext cx="4818192" cy="2710234"/>
          </a:xfrm>
          <a:prstGeom prst="rect">
            <a:avLst/>
          </a:prstGeom>
          <a:noFill/>
        </p:spPr>
      </p:pic>
      <p:pic>
        <p:nvPicPr>
          <p:cNvPr id="15366" name="Picture 6" descr="http://upload.wikimedia.org/wikipedia/commons/5/5f/Bomakellia_keller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559" y="3039762"/>
            <a:ext cx="2630825" cy="3534076"/>
          </a:xfrm>
          <a:prstGeom prst="rect">
            <a:avLst/>
          </a:prstGeom>
          <a:noFill/>
        </p:spPr>
      </p:pic>
      <p:pic>
        <p:nvPicPr>
          <p:cNvPr id="5" name="Picture 10" descr="https://www.sciencemag.org/content/319/5870/1660/F2.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7943" y="3228584"/>
            <a:ext cx="4638092" cy="3373487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7479956" y="4827370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err="1" smtClean="0"/>
              <a:t>Funisia</a:t>
            </a:r>
            <a:r>
              <a:rPr lang="cs-CZ" sz="1800" dirty="0" smtClean="0"/>
              <a:t>: sex?</a:t>
            </a:r>
            <a:endParaRPr lang="cs-CZ" sz="1800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2763794" y="248370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i="1" dirty="0" err="1" smtClean="0"/>
              <a:t>Spriggin</a:t>
            </a:r>
            <a:r>
              <a:rPr lang="en-US" sz="1800" i="1" dirty="0" smtClean="0"/>
              <a:t>a</a:t>
            </a:r>
            <a:endParaRPr lang="cs-CZ" sz="1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13" y="3073400"/>
            <a:ext cx="76200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513" y="814388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Line 8"/>
          <p:cNvSpPr>
            <a:spLocks noChangeShapeType="1"/>
          </p:cNvSpPr>
          <p:nvPr/>
        </p:nvSpPr>
        <p:spPr bwMode="auto">
          <a:xfrm flipH="1">
            <a:off x="1162050" y="1774825"/>
            <a:ext cx="6034088" cy="1366838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8437" name="Line 9"/>
          <p:cNvSpPr>
            <a:spLocks noChangeShapeType="1"/>
          </p:cNvSpPr>
          <p:nvPr/>
        </p:nvSpPr>
        <p:spPr bwMode="auto">
          <a:xfrm>
            <a:off x="7999413" y="1782763"/>
            <a:ext cx="17462" cy="1366837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8438" name="Text Box 10"/>
          <p:cNvSpPr txBox="1">
            <a:spLocks noChangeArrowheads="1"/>
          </p:cNvSpPr>
          <p:nvPr/>
        </p:nvSpPr>
        <p:spPr bwMode="auto">
          <a:xfrm>
            <a:off x="2387600" y="2701925"/>
            <a:ext cx="1355725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Pale</a:t>
            </a:r>
            <a:r>
              <a:rPr lang="en-US" sz="1600">
                <a:solidFill>
                  <a:srgbClr val="F00000"/>
                </a:solidFill>
              </a:rPr>
              <a:t>ozoikum</a:t>
            </a:r>
            <a:endParaRPr lang="cs-CZ" sz="1600">
              <a:solidFill>
                <a:srgbClr val="F00000"/>
              </a:solidFill>
            </a:endParaRPr>
          </a:p>
        </p:txBody>
      </p:sp>
      <p:sp>
        <p:nvSpPr>
          <p:cNvPr id="18439" name="Text Box 11"/>
          <p:cNvSpPr txBox="1">
            <a:spLocks noChangeArrowheads="1"/>
          </p:cNvSpPr>
          <p:nvPr/>
        </p:nvSpPr>
        <p:spPr bwMode="auto">
          <a:xfrm>
            <a:off x="5364163" y="2701925"/>
            <a:ext cx="1335087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Meso</a:t>
            </a:r>
            <a:r>
              <a:rPr lang="en-US" sz="1600">
                <a:solidFill>
                  <a:srgbClr val="F00000"/>
                </a:solidFill>
              </a:rPr>
              <a:t>zoikum</a:t>
            </a:r>
            <a:endParaRPr lang="cs-CZ" sz="1600">
              <a:solidFill>
                <a:srgbClr val="F00000"/>
              </a:solidFill>
            </a:endParaRPr>
          </a:p>
        </p:txBody>
      </p:sp>
      <p:sp>
        <p:nvSpPr>
          <p:cNvPr id="18440" name="Text Box 12"/>
          <p:cNvSpPr txBox="1">
            <a:spLocks noChangeArrowheads="1"/>
          </p:cNvSpPr>
          <p:nvPr/>
        </p:nvSpPr>
        <p:spPr bwMode="auto">
          <a:xfrm>
            <a:off x="6945313" y="2701925"/>
            <a:ext cx="1311275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Ken</a:t>
            </a:r>
            <a:r>
              <a:rPr lang="en-US" sz="1600">
                <a:solidFill>
                  <a:srgbClr val="F00000"/>
                </a:solidFill>
              </a:rPr>
              <a:t>ozoikum</a:t>
            </a:r>
            <a:endParaRPr lang="cs-CZ" sz="1600">
              <a:solidFill>
                <a:srgbClr val="F00000"/>
              </a:solidFill>
            </a:endParaRP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188032" y="3879850"/>
            <a:ext cx="2910893" cy="2072527"/>
            <a:chOff x="831" y="2444"/>
            <a:chExt cx="1753" cy="1351"/>
          </a:xfrm>
        </p:grpSpPr>
        <p:sp>
          <p:nvSpPr>
            <p:cNvPr id="18446" name="Freeform 17"/>
            <p:cNvSpPr>
              <a:spLocks/>
            </p:cNvSpPr>
            <p:nvPr/>
          </p:nvSpPr>
          <p:spPr bwMode="auto">
            <a:xfrm>
              <a:off x="831" y="2444"/>
              <a:ext cx="1040" cy="885"/>
            </a:xfrm>
            <a:custGeom>
              <a:avLst/>
              <a:gdLst>
                <a:gd name="T0" fmla="*/ 1040 w 1040"/>
                <a:gd name="T1" fmla="*/ 411 h 1072"/>
                <a:gd name="T2" fmla="*/ 1040 w 1040"/>
                <a:gd name="T3" fmla="*/ 81 h 1072"/>
                <a:gd name="T4" fmla="*/ 1 w 1040"/>
                <a:gd name="T5" fmla="*/ 81 h 1072"/>
                <a:gd name="T6" fmla="*/ 0 w 1040"/>
                <a:gd name="T7" fmla="*/ 0 h 10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40"/>
                <a:gd name="T13" fmla="*/ 0 h 1072"/>
                <a:gd name="T14" fmla="*/ 1040 w 1040"/>
                <a:gd name="T15" fmla="*/ 1072 h 10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40" h="1072">
                  <a:moveTo>
                    <a:pt x="1040" y="1072"/>
                  </a:moveTo>
                  <a:lnTo>
                    <a:pt x="1040" y="211"/>
                  </a:lnTo>
                  <a:lnTo>
                    <a:pt x="1" y="211"/>
                  </a:lnTo>
                  <a:lnTo>
                    <a:pt x="0" y="0"/>
                  </a:lnTo>
                </a:path>
              </a:pathLst>
            </a:custGeom>
            <a:noFill/>
            <a:ln w="57150" cmpd="sng">
              <a:solidFill>
                <a:srgbClr val="0099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447" name="Text Box 18"/>
            <p:cNvSpPr txBox="1">
              <a:spLocks noChangeArrowheads="1"/>
            </p:cNvSpPr>
            <p:nvPr/>
          </p:nvSpPr>
          <p:spPr bwMode="auto">
            <a:xfrm>
              <a:off x="1322" y="3374"/>
              <a:ext cx="1262" cy="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800" dirty="0">
                  <a:solidFill>
                    <a:srgbClr val="009900"/>
                  </a:solidFill>
                </a:rPr>
                <a:t>kambrická exploze</a:t>
              </a:r>
            </a:p>
            <a:p>
              <a:pPr algn="ctr"/>
              <a:r>
                <a:rPr lang="cs-CZ" sz="1800" dirty="0" smtClean="0">
                  <a:solidFill>
                    <a:srgbClr val="009900"/>
                  </a:solidFill>
                  <a:sym typeface="Symbol" pitchFamily="18" charset="2"/>
                </a:rPr>
                <a:t> 54</a:t>
              </a:r>
              <a:r>
                <a:rPr lang="en-US" sz="1800" dirty="0" smtClean="0">
                  <a:solidFill>
                    <a:srgbClr val="009900"/>
                  </a:solidFill>
                  <a:sym typeface="Symbol" pitchFamily="18" charset="2"/>
                </a:rPr>
                <a:t>2</a:t>
              </a:r>
              <a:r>
                <a:rPr lang="cs-CZ" sz="1800" dirty="0" smtClean="0">
                  <a:solidFill>
                    <a:srgbClr val="009900"/>
                  </a:solidFill>
                  <a:sym typeface="Symbol" pitchFamily="18" charset="2"/>
                </a:rPr>
                <a:t>-520 </a:t>
              </a:r>
              <a:r>
                <a:rPr lang="cs-CZ" sz="1800" dirty="0">
                  <a:solidFill>
                    <a:srgbClr val="009900"/>
                  </a:solidFill>
                  <a:sym typeface="Symbol" pitchFamily="18" charset="2"/>
                </a:rPr>
                <a:t>M</a:t>
              </a:r>
            </a:p>
          </p:txBody>
        </p:sp>
      </p:grpSp>
      <p:sp>
        <p:nvSpPr>
          <p:cNvPr id="18443" name="Text Box 25"/>
          <p:cNvSpPr txBox="1">
            <a:spLocks noChangeArrowheads="1"/>
          </p:cNvSpPr>
          <p:nvPr/>
        </p:nvSpPr>
        <p:spPr bwMode="auto">
          <a:xfrm>
            <a:off x="6889750" y="419100"/>
            <a:ext cx="1560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00000"/>
                </a:solidFill>
              </a:rPr>
              <a:t>Fanerozoikum</a:t>
            </a:r>
            <a:endParaRPr lang="cs-CZ" sz="1600" b="1">
              <a:solidFill>
                <a:srgbClr val="F00000"/>
              </a:solidFill>
            </a:endParaRPr>
          </a:p>
        </p:txBody>
      </p:sp>
      <p:sp>
        <p:nvSpPr>
          <p:cNvPr id="18444" name="Text Box 26"/>
          <p:cNvSpPr txBox="1">
            <a:spLocks noChangeArrowheads="1"/>
          </p:cNvSpPr>
          <p:nvPr/>
        </p:nvSpPr>
        <p:spPr bwMode="auto">
          <a:xfrm>
            <a:off x="688975" y="2655888"/>
            <a:ext cx="488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éra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3006725" y="323850"/>
            <a:ext cx="294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</a:rPr>
              <a:t>Kambrická exploze</a:t>
            </a:r>
          </a:p>
        </p:txBody>
      </p:sp>
      <p:pic>
        <p:nvPicPr>
          <p:cNvPr id="19459" name="Picture 4" descr="Burg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8013" y="1557338"/>
            <a:ext cx="5532437" cy="391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043363" y="2624138"/>
            <a:ext cx="2844800" cy="2916237"/>
            <a:chOff x="2405" y="1341"/>
            <a:chExt cx="1792" cy="1837"/>
          </a:xfrm>
        </p:grpSpPr>
        <p:sp>
          <p:nvSpPr>
            <p:cNvPr id="19468" name="Freeform 6"/>
            <p:cNvSpPr>
              <a:spLocks/>
            </p:cNvSpPr>
            <p:nvPr/>
          </p:nvSpPr>
          <p:spPr bwMode="auto">
            <a:xfrm>
              <a:off x="2405" y="1341"/>
              <a:ext cx="1792" cy="1837"/>
            </a:xfrm>
            <a:custGeom>
              <a:avLst/>
              <a:gdLst>
                <a:gd name="T0" fmla="*/ 1220 w 1792"/>
                <a:gd name="T1" fmla="*/ 41 h 1837"/>
                <a:gd name="T2" fmla="*/ 929 w 1792"/>
                <a:gd name="T3" fmla="*/ 55 h 1837"/>
                <a:gd name="T4" fmla="*/ 658 w 1792"/>
                <a:gd name="T5" fmla="*/ 245 h 1837"/>
                <a:gd name="T6" fmla="*/ 563 w 1792"/>
                <a:gd name="T7" fmla="*/ 475 h 1837"/>
                <a:gd name="T8" fmla="*/ 400 w 1792"/>
                <a:gd name="T9" fmla="*/ 631 h 1837"/>
                <a:gd name="T10" fmla="*/ 41 w 1792"/>
                <a:gd name="T11" fmla="*/ 821 h 1837"/>
                <a:gd name="T12" fmla="*/ 278 w 1792"/>
                <a:gd name="T13" fmla="*/ 1058 h 1837"/>
                <a:gd name="T14" fmla="*/ 482 w 1792"/>
                <a:gd name="T15" fmla="*/ 1227 h 1837"/>
                <a:gd name="T16" fmla="*/ 543 w 1792"/>
                <a:gd name="T17" fmla="*/ 1437 h 1837"/>
                <a:gd name="T18" fmla="*/ 746 w 1792"/>
                <a:gd name="T19" fmla="*/ 1661 h 1837"/>
                <a:gd name="T20" fmla="*/ 1071 w 1792"/>
                <a:gd name="T21" fmla="*/ 1817 h 1837"/>
                <a:gd name="T22" fmla="*/ 1437 w 1792"/>
                <a:gd name="T23" fmla="*/ 1783 h 1837"/>
                <a:gd name="T24" fmla="*/ 1735 w 1792"/>
                <a:gd name="T25" fmla="*/ 1620 h 1837"/>
                <a:gd name="T26" fmla="*/ 1776 w 1792"/>
                <a:gd name="T27" fmla="*/ 1322 h 1837"/>
                <a:gd name="T28" fmla="*/ 1641 w 1792"/>
                <a:gd name="T29" fmla="*/ 1146 h 1837"/>
                <a:gd name="T30" fmla="*/ 1369 w 1792"/>
                <a:gd name="T31" fmla="*/ 1038 h 1837"/>
                <a:gd name="T32" fmla="*/ 1071 w 1792"/>
                <a:gd name="T33" fmla="*/ 895 h 1837"/>
                <a:gd name="T34" fmla="*/ 1071 w 1792"/>
                <a:gd name="T35" fmla="*/ 604 h 1837"/>
                <a:gd name="T36" fmla="*/ 1288 w 1792"/>
                <a:gd name="T37" fmla="*/ 265 h 1837"/>
                <a:gd name="T38" fmla="*/ 1220 w 1792"/>
                <a:gd name="T39" fmla="*/ 41 h 183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92"/>
                <a:gd name="T61" fmla="*/ 0 h 1837"/>
                <a:gd name="T62" fmla="*/ 1792 w 1792"/>
                <a:gd name="T63" fmla="*/ 1837 h 183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92" h="1837">
                  <a:moveTo>
                    <a:pt x="1220" y="41"/>
                  </a:moveTo>
                  <a:cubicBezTo>
                    <a:pt x="1139" y="20"/>
                    <a:pt x="1034" y="0"/>
                    <a:pt x="929" y="55"/>
                  </a:cubicBezTo>
                  <a:cubicBezTo>
                    <a:pt x="824" y="110"/>
                    <a:pt x="760" y="89"/>
                    <a:pt x="658" y="245"/>
                  </a:cubicBezTo>
                  <a:cubicBezTo>
                    <a:pt x="556" y="401"/>
                    <a:pt x="595" y="432"/>
                    <a:pt x="563" y="475"/>
                  </a:cubicBezTo>
                  <a:cubicBezTo>
                    <a:pt x="531" y="518"/>
                    <a:pt x="488" y="582"/>
                    <a:pt x="400" y="631"/>
                  </a:cubicBezTo>
                  <a:cubicBezTo>
                    <a:pt x="312" y="680"/>
                    <a:pt x="82" y="658"/>
                    <a:pt x="41" y="821"/>
                  </a:cubicBezTo>
                  <a:cubicBezTo>
                    <a:pt x="0" y="984"/>
                    <a:pt x="205" y="990"/>
                    <a:pt x="278" y="1058"/>
                  </a:cubicBezTo>
                  <a:cubicBezTo>
                    <a:pt x="351" y="1126"/>
                    <a:pt x="438" y="1164"/>
                    <a:pt x="482" y="1227"/>
                  </a:cubicBezTo>
                  <a:cubicBezTo>
                    <a:pt x="526" y="1290"/>
                    <a:pt x="499" y="1365"/>
                    <a:pt x="543" y="1437"/>
                  </a:cubicBezTo>
                  <a:cubicBezTo>
                    <a:pt x="587" y="1509"/>
                    <a:pt x="658" y="1598"/>
                    <a:pt x="746" y="1661"/>
                  </a:cubicBezTo>
                  <a:cubicBezTo>
                    <a:pt x="834" y="1724"/>
                    <a:pt x="956" y="1797"/>
                    <a:pt x="1071" y="1817"/>
                  </a:cubicBezTo>
                  <a:cubicBezTo>
                    <a:pt x="1186" y="1837"/>
                    <a:pt x="1326" y="1816"/>
                    <a:pt x="1437" y="1783"/>
                  </a:cubicBezTo>
                  <a:cubicBezTo>
                    <a:pt x="1548" y="1750"/>
                    <a:pt x="1679" y="1697"/>
                    <a:pt x="1735" y="1620"/>
                  </a:cubicBezTo>
                  <a:cubicBezTo>
                    <a:pt x="1791" y="1543"/>
                    <a:pt x="1792" y="1401"/>
                    <a:pt x="1776" y="1322"/>
                  </a:cubicBezTo>
                  <a:cubicBezTo>
                    <a:pt x="1760" y="1243"/>
                    <a:pt x="1709" y="1193"/>
                    <a:pt x="1641" y="1146"/>
                  </a:cubicBezTo>
                  <a:cubicBezTo>
                    <a:pt x="1573" y="1099"/>
                    <a:pt x="1464" y="1080"/>
                    <a:pt x="1369" y="1038"/>
                  </a:cubicBezTo>
                  <a:cubicBezTo>
                    <a:pt x="1274" y="996"/>
                    <a:pt x="1139" y="997"/>
                    <a:pt x="1071" y="895"/>
                  </a:cubicBezTo>
                  <a:cubicBezTo>
                    <a:pt x="1021" y="823"/>
                    <a:pt x="1035" y="709"/>
                    <a:pt x="1071" y="604"/>
                  </a:cubicBezTo>
                  <a:cubicBezTo>
                    <a:pt x="1107" y="499"/>
                    <a:pt x="1263" y="359"/>
                    <a:pt x="1288" y="265"/>
                  </a:cubicBezTo>
                  <a:cubicBezTo>
                    <a:pt x="1313" y="171"/>
                    <a:pt x="1301" y="62"/>
                    <a:pt x="1220" y="41"/>
                  </a:cubicBezTo>
                  <a:close/>
                </a:path>
              </a:pathLst>
            </a:custGeom>
            <a:solidFill>
              <a:srgbClr val="00CC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469" name="Freeform 7"/>
            <p:cNvSpPr>
              <a:spLocks/>
            </p:cNvSpPr>
            <p:nvPr/>
          </p:nvSpPr>
          <p:spPr bwMode="auto">
            <a:xfrm>
              <a:off x="3617" y="1714"/>
              <a:ext cx="532" cy="494"/>
            </a:xfrm>
            <a:custGeom>
              <a:avLst/>
              <a:gdLst>
                <a:gd name="T0" fmla="*/ 96 w 532"/>
                <a:gd name="T1" fmla="*/ 35 h 494"/>
                <a:gd name="T2" fmla="*/ 15 w 532"/>
                <a:gd name="T3" fmla="*/ 312 h 494"/>
                <a:gd name="T4" fmla="*/ 185 w 532"/>
                <a:gd name="T5" fmla="*/ 469 h 494"/>
                <a:gd name="T6" fmla="*/ 481 w 532"/>
                <a:gd name="T7" fmla="*/ 460 h 494"/>
                <a:gd name="T8" fmla="*/ 489 w 532"/>
                <a:gd name="T9" fmla="*/ 262 h 494"/>
                <a:gd name="T10" fmla="*/ 266 w 532"/>
                <a:gd name="T11" fmla="*/ 105 h 494"/>
                <a:gd name="T12" fmla="*/ 96 w 532"/>
                <a:gd name="T13" fmla="*/ 35 h 4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32"/>
                <a:gd name="T22" fmla="*/ 0 h 494"/>
                <a:gd name="T23" fmla="*/ 532 w 532"/>
                <a:gd name="T24" fmla="*/ 494 h 49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32" h="494">
                  <a:moveTo>
                    <a:pt x="96" y="35"/>
                  </a:moveTo>
                  <a:cubicBezTo>
                    <a:pt x="54" y="70"/>
                    <a:pt x="0" y="240"/>
                    <a:pt x="15" y="312"/>
                  </a:cubicBezTo>
                  <a:cubicBezTo>
                    <a:pt x="30" y="384"/>
                    <a:pt x="107" y="444"/>
                    <a:pt x="185" y="469"/>
                  </a:cubicBezTo>
                  <a:cubicBezTo>
                    <a:pt x="263" y="494"/>
                    <a:pt x="430" y="494"/>
                    <a:pt x="481" y="460"/>
                  </a:cubicBezTo>
                  <a:cubicBezTo>
                    <a:pt x="532" y="426"/>
                    <a:pt x="525" y="321"/>
                    <a:pt x="489" y="262"/>
                  </a:cubicBezTo>
                  <a:cubicBezTo>
                    <a:pt x="453" y="203"/>
                    <a:pt x="331" y="143"/>
                    <a:pt x="266" y="105"/>
                  </a:cubicBezTo>
                  <a:cubicBezTo>
                    <a:pt x="201" y="67"/>
                    <a:pt x="138" y="0"/>
                    <a:pt x="96" y="35"/>
                  </a:cubicBezTo>
                  <a:close/>
                </a:path>
              </a:pathLst>
            </a:custGeom>
            <a:solidFill>
              <a:srgbClr val="00CC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91849" name="Oval 9"/>
          <p:cNvSpPr>
            <a:spLocks noChangeArrowheads="1"/>
          </p:cNvSpPr>
          <p:nvPr/>
        </p:nvSpPr>
        <p:spPr bwMode="auto">
          <a:xfrm>
            <a:off x="4646613" y="3197225"/>
            <a:ext cx="225425" cy="227013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9462" name="Text Box 10"/>
          <p:cNvSpPr txBox="1">
            <a:spLocks noChangeArrowheads="1"/>
          </p:cNvSpPr>
          <p:nvPr/>
        </p:nvSpPr>
        <p:spPr bwMode="auto">
          <a:xfrm>
            <a:off x="407988" y="993775"/>
            <a:ext cx="5848076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F00000"/>
                </a:solidFill>
              </a:rPr>
              <a:t>Burgessova</a:t>
            </a:r>
            <a:r>
              <a:rPr lang="cs-CZ" dirty="0">
                <a:solidFill>
                  <a:srgbClr val="F00000"/>
                </a:solidFill>
              </a:rPr>
              <a:t> břidlice (</a:t>
            </a:r>
            <a:r>
              <a:rPr lang="cs-CZ" dirty="0" err="1">
                <a:solidFill>
                  <a:srgbClr val="F00000"/>
                </a:solidFill>
              </a:rPr>
              <a:t>Burgess</a:t>
            </a:r>
            <a:r>
              <a:rPr lang="cs-CZ" dirty="0">
                <a:solidFill>
                  <a:srgbClr val="F00000"/>
                </a:solidFill>
              </a:rPr>
              <a:t> </a:t>
            </a:r>
            <a:r>
              <a:rPr lang="cs-CZ" dirty="0" err="1">
                <a:solidFill>
                  <a:srgbClr val="F00000"/>
                </a:solidFill>
              </a:rPr>
              <a:t>Shale</a:t>
            </a:r>
            <a:r>
              <a:rPr lang="cs-CZ" dirty="0">
                <a:solidFill>
                  <a:srgbClr val="F00000"/>
                </a:solidFill>
              </a:rPr>
              <a:t>) </a:t>
            </a:r>
            <a:r>
              <a:rPr lang="en-US" dirty="0">
                <a:solidFill>
                  <a:srgbClr val="F00000"/>
                </a:solidFill>
              </a:rPr>
              <a:t>~ </a:t>
            </a:r>
            <a:r>
              <a:rPr lang="en-US" dirty="0" smtClean="0">
                <a:solidFill>
                  <a:srgbClr val="F00000"/>
                </a:solidFill>
              </a:rPr>
              <a:t>5</a:t>
            </a:r>
            <a:r>
              <a:rPr lang="cs-CZ" dirty="0" smtClean="0">
                <a:solidFill>
                  <a:srgbClr val="F00000"/>
                </a:solidFill>
              </a:rPr>
              <a:t>42-520 </a:t>
            </a:r>
            <a:r>
              <a:rPr lang="en-US" dirty="0" smtClean="0">
                <a:solidFill>
                  <a:srgbClr val="F00000"/>
                </a:solidFill>
              </a:rPr>
              <a:t>M</a:t>
            </a:r>
            <a:r>
              <a:rPr lang="cs-CZ" dirty="0">
                <a:solidFill>
                  <a:srgbClr val="F00000"/>
                </a:solidFill>
              </a:rPr>
              <a:t/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r>
              <a:rPr lang="cs-CZ" sz="1800" dirty="0" err="1"/>
              <a:t>Canadian</a:t>
            </a:r>
            <a:r>
              <a:rPr lang="cs-CZ" sz="1800" dirty="0"/>
              <a:t> </a:t>
            </a:r>
            <a:r>
              <a:rPr lang="cs-CZ" sz="1800" dirty="0" err="1"/>
              <a:t>Rockies</a:t>
            </a:r>
            <a:r>
              <a:rPr lang="cs-CZ" sz="1800" dirty="0"/>
              <a:t>, </a:t>
            </a:r>
            <a:r>
              <a:rPr lang="cs-CZ" sz="1800" dirty="0" err="1"/>
              <a:t>Yoho</a:t>
            </a:r>
            <a:r>
              <a:rPr lang="cs-CZ" sz="1800" dirty="0"/>
              <a:t> </a:t>
            </a:r>
            <a:r>
              <a:rPr lang="cs-CZ" sz="1800" dirty="0" err="1"/>
              <a:t>National</a:t>
            </a:r>
            <a:r>
              <a:rPr lang="cs-CZ" sz="1800" dirty="0"/>
              <a:t> Park</a:t>
            </a:r>
          </a:p>
        </p:txBody>
      </p:sp>
      <p:pic>
        <p:nvPicPr>
          <p:cNvPr id="291854" name="Picture 14" descr="burgess"/>
          <p:cNvPicPr>
            <a:picLocks noChangeAspect="1" noChangeArrowheads="1"/>
          </p:cNvPicPr>
          <p:nvPr/>
        </p:nvPicPr>
        <p:blipFill>
          <a:blip r:embed="rId4" cstate="print"/>
          <a:srcRect l="1947"/>
          <a:stretch>
            <a:fillRect/>
          </a:stretch>
        </p:blipFill>
        <p:spPr bwMode="auto">
          <a:xfrm>
            <a:off x="6451600" y="606425"/>
            <a:ext cx="25590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79413" y="4821238"/>
            <a:ext cx="2468562" cy="1849437"/>
            <a:chOff x="230" y="3025"/>
            <a:chExt cx="1555" cy="1165"/>
          </a:xfrm>
        </p:grpSpPr>
        <p:sp>
          <p:nvSpPr>
            <p:cNvPr id="19466" name="AutoShape 15"/>
            <p:cNvSpPr>
              <a:spLocks noChangeArrowheads="1"/>
            </p:cNvSpPr>
            <p:nvPr/>
          </p:nvSpPr>
          <p:spPr bwMode="auto">
            <a:xfrm>
              <a:off x="230" y="3025"/>
              <a:ext cx="1555" cy="1165"/>
            </a:xfrm>
            <a:prstGeom prst="wedgeRectCallout">
              <a:avLst>
                <a:gd name="adj1" fmla="val 123375"/>
                <a:gd name="adj2" fmla="val -127167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cs-CZ" sz="1400" b="1"/>
            </a:p>
          </p:txBody>
        </p:sp>
        <p:pic>
          <p:nvPicPr>
            <p:cNvPr id="19467" name="Picture 12" descr="p96124-Yoho_Park-Burgess_Shale_Yoho_National_Park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6" y="3060"/>
              <a:ext cx="1472" cy="1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1857" name="AutoShape 17"/>
          <p:cNvSpPr>
            <a:spLocks noChangeArrowheads="1"/>
          </p:cNvSpPr>
          <p:nvPr/>
        </p:nvSpPr>
        <p:spPr bwMode="auto">
          <a:xfrm>
            <a:off x="7413625" y="5662613"/>
            <a:ext cx="995363" cy="396875"/>
          </a:xfrm>
          <a:prstGeom prst="wedgeRectCallout">
            <a:avLst>
              <a:gd name="adj1" fmla="val -125593"/>
              <a:gd name="adj2" fmla="val -154884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kontinent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849" grpId="0" animBg="1"/>
      <p:bldP spid="29185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/>
          <p:cNvPicPr>
            <a:picLocks noChangeAspect="1" noChangeArrowheads="1"/>
          </p:cNvPicPr>
          <p:nvPr/>
        </p:nvPicPr>
        <p:blipFill>
          <a:blip r:embed="rId3" cstate="print"/>
          <a:srcRect r="6941"/>
          <a:stretch>
            <a:fillRect/>
          </a:stretch>
        </p:blipFill>
        <p:spPr bwMode="auto">
          <a:xfrm>
            <a:off x="201613" y="4454525"/>
            <a:ext cx="4852987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6838" y="3919538"/>
            <a:ext cx="1738312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12" descr="Wallcott"/>
          <p:cNvPicPr>
            <a:picLocks noChangeAspect="1" noChangeArrowheads="1"/>
          </p:cNvPicPr>
          <p:nvPr/>
        </p:nvPicPr>
        <p:blipFill>
          <a:blip r:embed="rId5" cstate="print"/>
          <a:srcRect l="6010" t="7164" r="6734" b="4272"/>
          <a:stretch>
            <a:fillRect/>
          </a:stretch>
        </p:blipFill>
        <p:spPr bwMode="auto">
          <a:xfrm>
            <a:off x="271463" y="962025"/>
            <a:ext cx="2206625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13"/>
          <p:cNvSpPr txBox="1">
            <a:spLocks noChangeArrowheads="1"/>
          </p:cNvSpPr>
          <p:nvPr/>
        </p:nvSpPr>
        <p:spPr bwMode="auto">
          <a:xfrm>
            <a:off x="350838" y="387350"/>
            <a:ext cx="3768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003399"/>
                </a:solidFill>
              </a:rPr>
              <a:t>Charles Doolittle Walcott (1909)</a:t>
            </a:r>
          </a:p>
        </p:txBody>
      </p:sp>
      <p:pic>
        <p:nvPicPr>
          <p:cNvPr id="20486" name="Picture 16" descr="conway_morri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0575" y="371475"/>
            <a:ext cx="171132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18" descr="421319a-i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73725" y="2116138"/>
            <a:ext cx="1360488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Text Box 20"/>
          <p:cNvSpPr txBox="1">
            <a:spLocks noChangeArrowheads="1"/>
          </p:cNvSpPr>
          <p:nvPr/>
        </p:nvSpPr>
        <p:spPr bwMode="auto">
          <a:xfrm>
            <a:off x="6924675" y="2614613"/>
            <a:ext cx="19367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3399"/>
                </a:solidFill>
              </a:rPr>
              <a:t>Simon Conway Morris</a:t>
            </a:r>
          </a:p>
        </p:txBody>
      </p:sp>
      <p:pic>
        <p:nvPicPr>
          <p:cNvPr id="20489" name="Picture 22" descr="225px-Charles_Walcot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60613" y="852488"/>
            <a:ext cx="1473200" cy="19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24" descr="6a00e553df64898834011168520f8e970c-800wi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79863" y="1085850"/>
            <a:ext cx="15621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26" descr="9780192862020"/>
          <p:cNvPicPr>
            <a:picLocks noChangeAspect="1" noChangeArrowheads="1"/>
          </p:cNvPicPr>
          <p:nvPr/>
        </p:nvPicPr>
        <p:blipFill>
          <a:blip r:embed="rId10" cstate="print"/>
          <a:srcRect l="16333" r="16376" b="8101"/>
          <a:stretch>
            <a:fillRect/>
          </a:stretch>
        </p:blipFill>
        <p:spPr bwMode="auto">
          <a:xfrm>
            <a:off x="5692775" y="284163"/>
            <a:ext cx="1279525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2" name="Text Box 27"/>
          <p:cNvSpPr txBox="1">
            <a:spLocks noChangeArrowheads="1"/>
          </p:cNvSpPr>
          <p:nvPr/>
        </p:nvSpPr>
        <p:spPr bwMode="auto">
          <a:xfrm>
            <a:off x="4087813" y="3281363"/>
            <a:ext cx="1060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3399"/>
                </a:solidFill>
              </a:rPr>
              <a:t>S.J. Gould</a:t>
            </a:r>
          </a:p>
        </p:txBody>
      </p:sp>
      <p:pic>
        <p:nvPicPr>
          <p:cNvPr id="20493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11988" y="3244850"/>
            <a:ext cx="2000250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Yoho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6600" y="296863"/>
            <a:ext cx="2884488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Anomalocar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2938" y="4213225"/>
            <a:ext cx="317817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6" descr="Marell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1613" y="2371725"/>
            <a:ext cx="2779712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11"/>
          <p:cNvSpPr txBox="1">
            <a:spLocks noChangeArrowheads="1"/>
          </p:cNvSpPr>
          <p:nvPr/>
        </p:nvSpPr>
        <p:spPr bwMode="auto">
          <a:xfrm>
            <a:off x="2266950" y="4103688"/>
            <a:ext cx="795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i="1">
                <a:solidFill>
                  <a:schemeClr val="accent2">
                    <a:lumMod val="75000"/>
                  </a:schemeClr>
                </a:solidFill>
              </a:rPr>
              <a:t>Marella</a:t>
            </a:r>
          </a:p>
        </p:txBody>
      </p:sp>
      <p:sp>
        <p:nvSpPr>
          <p:cNvPr id="20486" name="Text Box 19"/>
          <p:cNvSpPr txBox="1">
            <a:spLocks noChangeArrowheads="1"/>
          </p:cNvSpPr>
          <p:nvPr/>
        </p:nvSpPr>
        <p:spPr bwMode="auto">
          <a:xfrm>
            <a:off x="7593013" y="3719513"/>
            <a:ext cx="1270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i="1">
                <a:solidFill>
                  <a:schemeClr val="accent2">
                    <a:lumMod val="75000"/>
                  </a:schemeClr>
                </a:solidFill>
              </a:rPr>
              <a:t>Anomalocaris</a:t>
            </a:r>
          </a:p>
          <a:p>
            <a:pPr>
              <a:defRPr/>
            </a:pPr>
            <a:r>
              <a:rPr lang="cs-CZ" sz="1400" i="1">
                <a:solidFill>
                  <a:schemeClr val="accent2">
                    <a:lumMod val="75000"/>
                  </a:schemeClr>
                </a:solidFill>
              </a:rPr>
              <a:t>nathorsti</a:t>
            </a:r>
          </a:p>
        </p:txBody>
      </p:sp>
      <p:sp>
        <p:nvSpPr>
          <p:cNvPr id="20487" name="Text Box 20"/>
          <p:cNvSpPr txBox="1">
            <a:spLocks noChangeArrowheads="1"/>
          </p:cNvSpPr>
          <p:nvPr/>
        </p:nvSpPr>
        <p:spPr bwMode="auto">
          <a:xfrm>
            <a:off x="6935788" y="6438900"/>
            <a:ext cx="13096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i="1">
                <a:solidFill>
                  <a:schemeClr val="accent2">
                    <a:lumMod val="75000"/>
                  </a:schemeClr>
                </a:solidFill>
              </a:rPr>
              <a:t>A. canadensis</a:t>
            </a:r>
          </a:p>
        </p:txBody>
      </p:sp>
      <p:pic>
        <p:nvPicPr>
          <p:cNvPr id="21512" name="Picture 21" descr="burgess_sha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00425" y="1485900"/>
            <a:ext cx="3352800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Line 22"/>
          <p:cNvSpPr>
            <a:spLocks noChangeShapeType="1"/>
          </p:cNvSpPr>
          <p:nvPr/>
        </p:nvSpPr>
        <p:spPr bwMode="auto">
          <a:xfrm flipV="1">
            <a:off x="2744788" y="2667000"/>
            <a:ext cx="717550" cy="3063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0490" name="Text Box 23"/>
          <p:cNvSpPr txBox="1">
            <a:spLocks noChangeArrowheads="1"/>
          </p:cNvSpPr>
          <p:nvPr/>
        </p:nvSpPr>
        <p:spPr bwMode="auto">
          <a:xfrm>
            <a:off x="8075613" y="417513"/>
            <a:ext cx="733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i="1">
                <a:solidFill>
                  <a:schemeClr val="accent2">
                    <a:lumMod val="75000"/>
                  </a:schemeClr>
                </a:solidFill>
              </a:rPr>
              <a:t>Yohoia</a:t>
            </a:r>
          </a:p>
        </p:txBody>
      </p:sp>
      <p:pic>
        <p:nvPicPr>
          <p:cNvPr id="21515" name="Picture 24" descr="Halucigenia"/>
          <p:cNvPicPr>
            <a:picLocks noChangeAspect="1" noChangeArrowheads="1"/>
          </p:cNvPicPr>
          <p:nvPr/>
        </p:nvPicPr>
        <p:blipFill>
          <a:blip r:embed="rId7" cstate="print">
            <a:lum bright="18000"/>
          </a:blip>
          <a:srcRect/>
          <a:stretch>
            <a:fillRect/>
          </a:stretch>
        </p:blipFill>
        <p:spPr bwMode="auto">
          <a:xfrm>
            <a:off x="477838" y="4891088"/>
            <a:ext cx="27749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26" descr="Pikaia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1613" y="0"/>
            <a:ext cx="2735262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7" name="Line 28"/>
          <p:cNvSpPr>
            <a:spLocks noChangeShapeType="1"/>
          </p:cNvSpPr>
          <p:nvPr/>
        </p:nvSpPr>
        <p:spPr bwMode="auto">
          <a:xfrm>
            <a:off x="2805113" y="1282700"/>
            <a:ext cx="793750" cy="3730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0494" name="Text Box 29"/>
          <p:cNvSpPr txBox="1">
            <a:spLocks noChangeArrowheads="1"/>
          </p:cNvSpPr>
          <p:nvPr/>
        </p:nvSpPr>
        <p:spPr bwMode="auto">
          <a:xfrm>
            <a:off x="3038475" y="534988"/>
            <a:ext cx="14398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i="1">
                <a:solidFill>
                  <a:schemeClr val="accent2">
                    <a:lumMod val="75000"/>
                  </a:schemeClr>
                </a:solidFill>
              </a:rPr>
              <a:t>Pikaia gracilens</a:t>
            </a:r>
          </a:p>
        </p:txBody>
      </p:sp>
      <p:sp>
        <p:nvSpPr>
          <p:cNvPr id="20495" name="Text Box 30"/>
          <p:cNvSpPr txBox="1">
            <a:spLocks noChangeArrowheads="1"/>
          </p:cNvSpPr>
          <p:nvPr/>
        </p:nvSpPr>
        <p:spPr bwMode="auto">
          <a:xfrm>
            <a:off x="3398838" y="5975350"/>
            <a:ext cx="11604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i="1">
                <a:solidFill>
                  <a:schemeClr val="accent2">
                    <a:lumMod val="75000"/>
                  </a:schemeClr>
                </a:solidFill>
              </a:rPr>
              <a:t>Hallucigenia</a:t>
            </a:r>
          </a:p>
        </p:txBody>
      </p:sp>
      <p:sp>
        <p:nvSpPr>
          <p:cNvPr id="21520" name="Line 31"/>
          <p:cNvSpPr>
            <a:spLocks noChangeShapeType="1"/>
          </p:cNvSpPr>
          <p:nvPr/>
        </p:nvSpPr>
        <p:spPr bwMode="auto">
          <a:xfrm flipH="1" flipV="1">
            <a:off x="4624388" y="3459163"/>
            <a:ext cx="1490662" cy="1406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1521" name="Line 32"/>
          <p:cNvSpPr>
            <a:spLocks noChangeShapeType="1"/>
          </p:cNvSpPr>
          <p:nvPr/>
        </p:nvSpPr>
        <p:spPr bwMode="auto">
          <a:xfrm flipV="1">
            <a:off x="3100388" y="4373563"/>
            <a:ext cx="677862" cy="8620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Aysheai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75" y="204788"/>
            <a:ext cx="2663825" cy="17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12" descr="Leachoil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9713" y="2665413"/>
            <a:ext cx="2308225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14" descr="Nectocar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8100" y="4789488"/>
            <a:ext cx="2911475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15" descr="Odara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1613" y="542925"/>
            <a:ext cx="2797175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16" descr="Opabinia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1613" y="4803775"/>
            <a:ext cx="2865437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17" descr="Wiwaxi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1613" y="2378075"/>
            <a:ext cx="2097087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 Box 19"/>
          <p:cNvSpPr txBox="1">
            <a:spLocks noChangeArrowheads="1"/>
          </p:cNvSpPr>
          <p:nvPr/>
        </p:nvSpPr>
        <p:spPr bwMode="auto">
          <a:xfrm>
            <a:off x="6683375" y="1566863"/>
            <a:ext cx="9207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i="1">
                <a:solidFill>
                  <a:schemeClr val="accent2">
                    <a:lumMod val="75000"/>
                  </a:schemeClr>
                </a:solidFill>
              </a:rPr>
              <a:t>Aysheaia</a:t>
            </a:r>
          </a:p>
        </p:txBody>
      </p:sp>
      <p:sp>
        <p:nvSpPr>
          <p:cNvPr id="21513" name="Text Box 20"/>
          <p:cNvSpPr txBox="1">
            <a:spLocks noChangeArrowheads="1"/>
          </p:cNvSpPr>
          <p:nvPr/>
        </p:nvSpPr>
        <p:spPr bwMode="auto">
          <a:xfrm>
            <a:off x="2227263" y="5416550"/>
            <a:ext cx="901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i="1">
                <a:solidFill>
                  <a:schemeClr val="accent2">
                    <a:lumMod val="75000"/>
                  </a:schemeClr>
                </a:solidFill>
              </a:rPr>
              <a:t>Opabinia</a:t>
            </a:r>
          </a:p>
        </p:txBody>
      </p:sp>
      <p:sp>
        <p:nvSpPr>
          <p:cNvPr id="21514" name="Text Box 21"/>
          <p:cNvSpPr txBox="1">
            <a:spLocks noChangeArrowheads="1"/>
          </p:cNvSpPr>
          <p:nvPr/>
        </p:nvSpPr>
        <p:spPr bwMode="auto">
          <a:xfrm>
            <a:off x="1531938" y="3990975"/>
            <a:ext cx="8842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i="1">
                <a:solidFill>
                  <a:schemeClr val="accent2">
                    <a:lumMod val="75000"/>
                  </a:schemeClr>
                </a:solidFill>
              </a:rPr>
              <a:t>Wiwaxia</a:t>
            </a:r>
          </a:p>
        </p:txBody>
      </p:sp>
      <p:sp>
        <p:nvSpPr>
          <p:cNvPr id="21515" name="Text Box 22"/>
          <p:cNvSpPr txBox="1">
            <a:spLocks noChangeArrowheads="1"/>
          </p:cNvSpPr>
          <p:nvPr/>
        </p:nvSpPr>
        <p:spPr bwMode="auto">
          <a:xfrm>
            <a:off x="5448300" y="5997575"/>
            <a:ext cx="10302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i="1">
                <a:solidFill>
                  <a:schemeClr val="accent2">
                    <a:lumMod val="75000"/>
                  </a:schemeClr>
                </a:solidFill>
              </a:rPr>
              <a:t>Nectocaris</a:t>
            </a:r>
          </a:p>
        </p:txBody>
      </p:sp>
      <p:sp>
        <p:nvSpPr>
          <p:cNvPr id="21516" name="Text Box 24"/>
          <p:cNvSpPr txBox="1">
            <a:spLocks noChangeArrowheads="1"/>
          </p:cNvSpPr>
          <p:nvPr/>
        </p:nvSpPr>
        <p:spPr bwMode="auto">
          <a:xfrm>
            <a:off x="6624638" y="4203700"/>
            <a:ext cx="990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i="1">
                <a:solidFill>
                  <a:schemeClr val="accent2">
                    <a:lumMod val="75000"/>
                  </a:schemeClr>
                </a:solidFill>
              </a:rPr>
              <a:t>Leachoilia</a:t>
            </a:r>
          </a:p>
        </p:txBody>
      </p:sp>
      <p:sp>
        <p:nvSpPr>
          <p:cNvPr id="21517" name="Text Box 25"/>
          <p:cNvSpPr txBox="1">
            <a:spLocks noChangeArrowheads="1"/>
          </p:cNvSpPr>
          <p:nvPr/>
        </p:nvSpPr>
        <p:spPr bwMode="auto">
          <a:xfrm>
            <a:off x="658813" y="441325"/>
            <a:ext cx="844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i="1">
                <a:solidFill>
                  <a:schemeClr val="accent2">
                    <a:lumMod val="75000"/>
                  </a:schemeClr>
                </a:solidFill>
              </a:rPr>
              <a:t>Odaraia</a:t>
            </a:r>
          </a:p>
        </p:txBody>
      </p:sp>
      <p:pic>
        <p:nvPicPr>
          <p:cNvPr id="22542" name="Picture 28" descr="slide0006_image03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59063" y="2232025"/>
            <a:ext cx="3732212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3" name="Line 29"/>
          <p:cNvSpPr>
            <a:spLocks noChangeShapeType="1"/>
          </p:cNvSpPr>
          <p:nvPr/>
        </p:nvSpPr>
        <p:spPr bwMode="auto">
          <a:xfrm>
            <a:off x="2578100" y="1663700"/>
            <a:ext cx="796925" cy="6905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2544" name="Line 30"/>
          <p:cNvSpPr>
            <a:spLocks noChangeShapeType="1"/>
          </p:cNvSpPr>
          <p:nvPr/>
        </p:nvSpPr>
        <p:spPr bwMode="auto">
          <a:xfrm>
            <a:off x="2076450" y="3768725"/>
            <a:ext cx="698500" cy="1476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2545" name="Line 31"/>
          <p:cNvSpPr>
            <a:spLocks noChangeShapeType="1"/>
          </p:cNvSpPr>
          <p:nvPr/>
        </p:nvSpPr>
        <p:spPr bwMode="auto">
          <a:xfrm flipV="1">
            <a:off x="2476500" y="4606925"/>
            <a:ext cx="777875" cy="7096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2546" name="Line 32"/>
          <p:cNvSpPr>
            <a:spLocks noChangeShapeType="1"/>
          </p:cNvSpPr>
          <p:nvPr/>
        </p:nvSpPr>
        <p:spPr bwMode="auto">
          <a:xfrm flipH="1">
            <a:off x="5859463" y="3690938"/>
            <a:ext cx="779462" cy="1555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fc02.deviantart.net/fs71/i/2013/049/1/d/aysheaia_by_paleopatrick-d5uj8yg.jpg"/>
          <p:cNvPicPr>
            <a:picLocks noChangeAspect="1" noChangeArrowheads="1"/>
          </p:cNvPicPr>
          <p:nvPr/>
        </p:nvPicPr>
        <p:blipFill>
          <a:blip r:embed="rId2" cstate="print"/>
          <a:srcRect t="14784" b="5415"/>
          <a:stretch>
            <a:fillRect/>
          </a:stretch>
        </p:blipFill>
        <p:spPr bwMode="auto">
          <a:xfrm>
            <a:off x="320332" y="362464"/>
            <a:ext cx="4070436" cy="2166555"/>
          </a:xfrm>
          <a:prstGeom prst="rect">
            <a:avLst/>
          </a:prstGeom>
          <a:noFill/>
        </p:spPr>
      </p:pic>
      <p:pic>
        <p:nvPicPr>
          <p:cNvPr id="14340" name="Picture 4" descr="http://burgess-shale.rom.on.ca/images/zoomify/aysheaia-usnm-83942a.jpg"/>
          <p:cNvPicPr>
            <a:picLocks noChangeAspect="1" noChangeArrowheads="1"/>
          </p:cNvPicPr>
          <p:nvPr/>
        </p:nvPicPr>
        <p:blipFill>
          <a:blip r:embed="rId3" cstate="print"/>
          <a:srcRect l="9717" t="20506" r="12061" b="25053"/>
          <a:stretch>
            <a:fillRect/>
          </a:stretch>
        </p:blipFill>
        <p:spPr bwMode="auto">
          <a:xfrm>
            <a:off x="4572000" y="230662"/>
            <a:ext cx="4423719" cy="1624928"/>
          </a:xfrm>
          <a:prstGeom prst="rect">
            <a:avLst/>
          </a:prstGeom>
          <a:noFill/>
        </p:spPr>
      </p:pic>
      <p:sp>
        <p:nvSpPr>
          <p:cNvPr id="7" name="AutoShape 17"/>
          <p:cNvSpPr>
            <a:spLocks noChangeArrowheads="1"/>
          </p:cNvSpPr>
          <p:nvPr/>
        </p:nvSpPr>
        <p:spPr bwMode="auto">
          <a:xfrm>
            <a:off x="3797215" y="2186245"/>
            <a:ext cx="995363" cy="396875"/>
          </a:xfrm>
          <a:prstGeom prst="wedgeRectCallout">
            <a:avLst>
              <a:gd name="adj1" fmla="val -80901"/>
              <a:gd name="adj2" fmla="val -144506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 dirty="0" err="1" smtClean="0"/>
              <a:t>Aysheaia</a:t>
            </a:r>
            <a:endParaRPr lang="cs-CZ" sz="1400" i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2998573" y="3608173"/>
            <a:ext cx="3693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F00000"/>
                </a:solidFill>
              </a:rPr>
              <a:t>Přechod z moře na souš?</a:t>
            </a:r>
            <a:endParaRPr lang="cs-CZ" sz="2400" dirty="0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2514600" y="311150"/>
            <a:ext cx="3827463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</a:rPr>
              <a:t>Systematika a taxonomie</a:t>
            </a:r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384175" y="1063625"/>
            <a:ext cx="8759825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sym typeface="Symbol" pitchFamily="18" charset="2"/>
              </a:rPr>
              <a:t>1. Předlinnéovská</a:t>
            </a:r>
            <a:br>
              <a:rPr lang="cs-CZ">
                <a:sym typeface="Symbol" pitchFamily="18" charset="2"/>
              </a:rPr>
            </a:br>
            <a:endParaRPr lang="cs-CZ" sz="180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1800">
                <a:sym typeface="Symbol" pitchFamily="18" charset="2"/>
              </a:rPr>
              <a:t>včela medonosná = </a:t>
            </a:r>
            <a:r>
              <a:rPr lang="cs-CZ" sz="1800" i="1">
                <a:sym typeface="Symbol" pitchFamily="18" charset="2"/>
              </a:rPr>
              <a:t>Apis pubescens, thorace subgriseo, abdomine fusco, </a:t>
            </a:r>
            <a:r>
              <a:rPr lang="en-US" sz="1800" i="1">
                <a:sym typeface="Symbol" pitchFamily="18" charset="2"/>
              </a:rPr>
              <a:t/>
            </a:r>
            <a:br>
              <a:rPr lang="en-US" sz="1800" i="1">
                <a:sym typeface="Symbol" pitchFamily="18" charset="2"/>
              </a:rPr>
            </a:br>
            <a:r>
              <a:rPr lang="en-US" sz="1800" i="1">
                <a:sym typeface="Symbol" pitchFamily="18" charset="2"/>
              </a:rPr>
              <a:t>                                </a:t>
            </a:r>
            <a:r>
              <a:rPr lang="cs-CZ" sz="1800" i="1">
                <a:sym typeface="Symbol" pitchFamily="18" charset="2"/>
              </a:rPr>
              <a:t>pedibus posticis glabris utrinque margine ciliatis</a:t>
            </a:r>
          </a:p>
          <a:p>
            <a:pPr>
              <a:spcAft>
                <a:spcPts val="600"/>
              </a:spcAft>
            </a:pPr>
            <a:r>
              <a:rPr lang="en-US" sz="1800">
                <a:sym typeface="Symbol" pitchFamily="18" charset="2"/>
              </a:rPr>
              <a:t>[</a:t>
            </a:r>
            <a:r>
              <a:rPr lang="cs-CZ" sz="1800"/>
              <a:t>ochlupená včela, s tmavě šedou hrudí, tmavohnědým zadečkem a holýma, </a:t>
            </a:r>
            <a:br>
              <a:rPr lang="cs-CZ" sz="1800"/>
            </a:br>
            <a:r>
              <a:rPr lang="cs-CZ" sz="1800"/>
              <a:t>po obou stranách obrvenýma zadníma nohama</a:t>
            </a:r>
            <a:r>
              <a:rPr lang="en-US" sz="1800">
                <a:sym typeface="Symbol" pitchFamily="18" charset="2"/>
              </a:rPr>
              <a:t>] </a:t>
            </a:r>
            <a:r>
              <a:rPr lang="cs-CZ" sz="1800" i="1">
                <a:sym typeface="Symbol" pitchFamily="18" charset="2"/>
              </a:rPr>
              <a:t/>
            </a:r>
            <a:br>
              <a:rPr lang="cs-CZ" sz="1800" i="1">
                <a:sym typeface="Symbol" pitchFamily="18" charset="2"/>
              </a:rPr>
            </a:br>
            <a:endParaRPr lang="cs-CZ" sz="1800" i="1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1800" i="1">
                <a:sym typeface="Symbol" pitchFamily="18" charset="2"/>
              </a:rPr>
              <a:t>Acaciae quodammodo accedens, Myrobalano chebulo Veslingii similis arbor </a:t>
            </a:r>
            <a:br>
              <a:rPr lang="cs-CZ" sz="1800" i="1">
                <a:sym typeface="Symbol" pitchFamily="18" charset="2"/>
              </a:rPr>
            </a:br>
            <a:r>
              <a:rPr lang="cs-CZ" sz="1800" i="1">
                <a:sym typeface="Symbol" pitchFamily="18" charset="2"/>
              </a:rPr>
              <a:t>Americana spinosa, foliis ceratoniae in pediculo geminatis, siliqua bivalvi </a:t>
            </a:r>
            <a:br>
              <a:rPr lang="cs-CZ" sz="1800" i="1">
                <a:sym typeface="Symbol" pitchFamily="18" charset="2"/>
              </a:rPr>
            </a:br>
            <a:r>
              <a:rPr lang="cs-CZ" sz="1800" i="1">
                <a:sym typeface="Symbol" pitchFamily="18" charset="2"/>
              </a:rPr>
              <a:t>compressa corniculata seu cochlearum vel arietinorum cornuum in modum incurvata, sive Unguis cati</a:t>
            </a:r>
            <a:br>
              <a:rPr lang="cs-CZ" sz="1800" i="1">
                <a:sym typeface="Symbol" pitchFamily="18" charset="2"/>
              </a:rPr>
            </a:br>
            <a:r>
              <a:rPr lang="cs-CZ" sz="1800" i="1">
                <a:sym typeface="Symbol" pitchFamily="18" charset="2"/>
              </a:rPr>
              <a:t/>
            </a:r>
            <a:br>
              <a:rPr lang="cs-CZ" sz="1800" i="1">
                <a:sym typeface="Symbol" pitchFamily="18" charset="2"/>
              </a:rPr>
            </a:br>
            <a:r>
              <a:rPr lang="en-US" sz="1800">
                <a:sym typeface="Symbol" pitchFamily="18" charset="2"/>
              </a:rPr>
              <a:t>[</a:t>
            </a:r>
            <a:r>
              <a:rPr lang="cs-CZ" sz="1800">
                <a:sym typeface="Symbol" pitchFamily="18" charset="2"/>
              </a:rPr>
              <a:t>americký trnitý strom poněkud připomínající akát, podobný Veslingovu vrcholáku</a:t>
            </a:r>
            <a:br>
              <a:rPr lang="cs-CZ" sz="1800">
                <a:sym typeface="Symbol" pitchFamily="18" charset="2"/>
              </a:rPr>
            </a:br>
            <a:r>
              <a:rPr lang="cs-CZ" sz="1800" i="1">
                <a:sym typeface="Symbol" pitchFamily="18" charset="2"/>
              </a:rPr>
              <a:t>Myrobalanus chebula</a:t>
            </a:r>
            <a:r>
              <a:rPr lang="cs-CZ" sz="1800">
                <a:sym typeface="Symbol" pitchFamily="18" charset="2"/>
              </a:rPr>
              <a:t>, s párovými listy rohovníku </a:t>
            </a:r>
            <a:r>
              <a:rPr lang="cs-CZ" sz="1800" i="1">
                <a:sym typeface="Symbol" pitchFamily="18" charset="2"/>
              </a:rPr>
              <a:t>Ceratonia</a:t>
            </a:r>
            <a:r>
              <a:rPr lang="cs-CZ" sz="1800">
                <a:sym typeface="Symbol" pitchFamily="18" charset="2"/>
              </a:rPr>
              <a:t> na řapíku, stlačenou</a:t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>šešulí o dvou chlopních, zahnutou jako tykadla hlemýždě nebo rohy berana nebo </a:t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>jako kočičí drápy</a:t>
            </a:r>
            <a:r>
              <a:rPr lang="en-US" sz="1800">
                <a:sym typeface="Symbol" pitchFamily="18" charset="2"/>
              </a:rPr>
              <a:t>]</a:t>
            </a:r>
            <a:r>
              <a:rPr lang="cs-CZ">
                <a:sym typeface="Symbol" pitchFamily="18" charset="2"/>
              </a:rPr>
              <a:t/>
            </a:r>
            <a:br>
              <a:rPr lang="cs-CZ">
                <a:sym typeface="Symbol" pitchFamily="18" charset="2"/>
              </a:rPr>
            </a:br>
            <a:r>
              <a:rPr lang="cs-CZ">
                <a:sym typeface="Symbol" pitchFamily="18" charset="2"/>
              </a:rPr>
              <a:t/>
            </a:r>
            <a:br>
              <a:rPr lang="cs-CZ">
                <a:sym typeface="Symbol" pitchFamily="18" charset="2"/>
              </a:rPr>
            </a:br>
            <a:endParaRPr lang="cs-CZ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fc02.deviantart.net/fs71/i/2013/049/1/d/aysheaia_by_paleopatrick-d5uj8yg.jpg"/>
          <p:cNvPicPr>
            <a:picLocks noChangeAspect="1" noChangeArrowheads="1"/>
          </p:cNvPicPr>
          <p:nvPr/>
        </p:nvPicPr>
        <p:blipFill>
          <a:blip r:embed="rId2" cstate="print"/>
          <a:srcRect t="14784" b="5415"/>
          <a:stretch>
            <a:fillRect/>
          </a:stretch>
        </p:blipFill>
        <p:spPr bwMode="auto">
          <a:xfrm>
            <a:off x="320332" y="362464"/>
            <a:ext cx="4070436" cy="2166555"/>
          </a:xfrm>
          <a:prstGeom prst="rect">
            <a:avLst/>
          </a:prstGeom>
          <a:noFill/>
        </p:spPr>
      </p:pic>
      <p:pic>
        <p:nvPicPr>
          <p:cNvPr id="14340" name="Picture 4" descr="http://burgess-shale.rom.on.ca/images/zoomify/aysheaia-usnm-83942a.jpg"/>
          <p:cNvPicPr>
            <a:picLocks noChangeAspect="1" noChangeArrowheads="1"/>
          </p:cNvPicPr>
          <p:nvPr/>
        </p:nvPicPr>
        <p:blipFill>
          <a:blip r:embed="rId3" cstate="print"/>
          <a:srcRect l="9717" t="20506" r="12061" b="25053"/>
          <a:stretch>
            <a:fillRect/>
          </a:stretch>
        </p:blipFill>
        <p:spPr bwMode="auto">
          <a:xfrm>
            <a:off x="4572000" y="230662"/>
            <a:ext cx="4423719" cy="1624928"/>
          </a:xfrm>
          <a:prstGeom prst="rect">
            <a:avLst/>
          </a:prstGeom>
          <a:noFill/>
        </p:spPr>
      </p:pic>
      <p:grpSp>
        <p:nvGrpSpPr>
          <p:cNvPr id="2" name="Skupina 7"/>
          <p:cNvGrpSpPr/>
          <p:nvPr/>
        </p:nvGrpSpPr>
        <p:grpSpPr>
          <a:xfrm>
            <a:off x="196764" y="2288413"/>
            <a:ext cx="8741291" cy="4341737"/>
            <a:chOff x="196764" y="2288413"/>
            <a:chExt cx="8741291" cy="4341737"/>
          </a:xfrm>
        </p:grpSpPr>
        <p:pic>
          <p:nvPicPr>
            <p:cNvPr id="14342" name="Picture 6" descr="http://animais.culturamix.com/blog/wp-content/gallery/animais-em-extincao-onychophora/animais-em-extincao-onychophora-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6764" y="2969741"/>
              <a:ext cx="4762500" cy="3505200"/>
            </a:xfrm>
            <a:prstGeom prst="rect">
              <a:avLst/>
            </a:prstGeom>
            <a:noFill/>
          </p:spPr>
        </p:pic>
        <p:pic>
          <p:nvPicPr>
            <p:cNvPr id="14344" name="Picture 8" descr="https://encrypted-tbn0.gstatic.com/images?q=tbn:ANd9GcTF-Wrcxve1n6RuFKbcFzTFtS0z27JSJqgkbSLGnMetsHQ7Ll4Egw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40613" y="2288413"/>
              <a:ext cx="3897442" cy="2699341"/>
            </a:xfrm>
            <a:prstGeom prst="rect">
              <a:avLst/>
            </a:prstGeom>
            <a:noFill/>
          </p:spPr>
        </p:pic>
        <p:pic>
          <p:nvPicPr>
            <p:cNvPr id="14346" name="Picture 10" descr="https://c1.staticflickr.com/1/221/520693369_8c232e290f_z.jpg?zz=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27373" y="4499317"/>
              <a:ext cx="2841111" cy="2130833"/>
            </a:xfrm>
            <a:prstGeom prst="rect">
              <a:avLst/>
            </a:prstGeom>
            <a:noFill/>
          </p:spPr>
        </p:pic>
      </p:grpSp>
      <p:sp>
        <p:nvSpPr>
          <p:cNvPr id="9" name="AutoShape 17"/>
          <p:cNvSpPr>
            <a:spLocks noChangeArrowheads="1"/>
          </p:cNvSpPr>
          <p:nvPr/>
        </p:nvSpPr>
        <p:spPr bwMode="auto">
          <a:xfrm>
            <a:off x="7274010" y="5621423"/>
            <a:ext cx="1474573" cy="606382"/>
          </a:xfrm>
          <a:prstGeom prst="wedgeRectCallout">
            <a:avLst>
              <a:gd name="adj1" fmla="val -110510"/>
              <a:gd name="adj2" fmla="val -37183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dirty="0" err="1" smtClean="0"/>
              <a:t>drápkovci</a:t>
            </a:r>
            <a:endParaRPr lang="cs-CZ" sz="1400" dirty="0" smtClean="0"/>
          </a:p>
          <a:p>
            <a:pPr algn="ctr"/>
            <a:r>
              <a:rPr lang="cs-CZ" sz="1400" dirty="0" smtClean="0"/>
              <a:t>(</a:t>
            </a:r>
            <a:r>
              <a:rPr lang="cs-CZ" sz="1400" dirty="0" err="1" smtClean="0"/>
              <a:t>Onychophora</a:t>
            </a:r>
            <a:r>
              <a:rPr lang="cs-CZ" sz="1400" dirty="0" smtClean="0"/>
              <a:t>)</a:t>
            </a: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341813" y="369888"/>
            <a:ext cx="4316412" cy="2846387"/>
            <a:chOff x="343" y="2284"/>
            <a:chExt cx="2719" cy="1793"/>
          </a:xfrm>
        </p:grpSpPr>
        <p:pic>
          <p:nvPicPr>
            <p:cNvPr id="23560" name="Picture 3" descr="Hallucigenia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3" y="2284"/>
              <a:ext cx="2184" cy="1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7" name="Text Box 5"/>
            <p:cNvSpPr txBox="1">
              <a:spLocks noChangeArrowheads="1"/>
            </p:cNvSpPr>
            <p:nvPr/>
          </p:nvSpPr>
          <p:spPr bwMode="auto">
            <a:xfrm>
              <a:off x="2331" y="3762"/>
              <a:ext cx="73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400" i="1" dirty="0" err="1">
                  <a:solidFill>
                    <a:schemeClr val="accent2">
                      <a:lumMod val="75000"/>
                    </a:schemeClr>
                  </a:solidFill>
                </a:rPr>
                <a:t>Hallucigenia</a:t>
              </a:r>
              <a:endParaRPr lang="cs-CZ" sz="1400" i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pic>
        <p:nvPicPr>
          <p:cNvPr id="324612" name="Picture 4" descr="Halucigenia"/>
          <p:cNvPicPr>
            <a:picLocks noChangeAspect="1" noChangeArrowheads="1"/>
          </p:cNvPicPr>
          <p:nvPr/>
        </p:nvPicPr>
        <p:blipFill>
          <a:blip r:embed="rId4" cstate="print">
            <a:lum bright="18000"/>
          </a:blip>
          <a:srcRect/>
          <a:stretch>
            <a:fillRect/>
          </a:stretch>
        </p:blipFill>
        <p:spPr bwMode="auto">
          <a:xfrm>
            <a:off x="4217988" y="3197225"/>
            <a:ext cx="4594225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988" y="239713"/>
            <a:ext cx="2544762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4626" name="Rectangle 18"/>
          <p:cNvSpPr>
            <a:spLocks noChangeArrowheads="1"/>
          </p:cNvSpPr>
          <p:nvPr/>
        </p:nvSpPr>
        <p:spPr bwMode="auto">
          <a:xfrm>
            <a:off x="596900" y="460375"/>
            <a:ext cx="1246188" cy="13366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324628" name="Picture 20" descr="EP_pikaia"/>
          <p:cNvPicPr>
            <a:picLocks noChangeAspect="1" noChangeArrowheads="1"/>
          </p:cNvPicPr>
          <p:nvPr/>
        </p:nvPicPr>
        <p:blipFill>
          <a:blip r:embed="rId6" cstate="print"/>
          <a:srcRect t="6250" b="15469"/>
          <a:stretch>
            <a:fillRect/>
          </a:stretch>
        </p:blipFill>
        <p:spPr bwMode="auto">
          <a:xfrm>
            <a:off x="201613" y="4318000"/>
            <a:ext cx="3629025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4629" name="Text Box 21"/>
          <p:cNvSpPr txBox="1">
            <a:spLocks noChangeArrowheads="1"/>
          </p:cNvSpPr>
          <p:nvPr/>
        </p:nvSpPr>
        <p:spPr bwMode="auto">
          <a:xfrm>
            <a:off x="3827463" y="6286500"/>
            <a:ext cx="2343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i="1" dirty="0" err="1">
                <a:solidFill>
                  <a:schemeClr val="accent2">
                    <a:lumMod val="75000"/>
                  </a:schemeClr>
                </a:solidFill>
              </a:rPr>
              <a:t>Pikaia</a:t>
            </a:r>
            <a:r>
              <a:rPr lang="cs-CZ" sz="14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1400" i="1" dirty="0" err="1">
                <a:solidFill>
                  <a:schemeClr val="accent2">
                    <a:lumMod val="75000"/>
                  </a:schemeClr>
                </a:solidFill>
              </a:rPr>
              <a:t>gracilens</a:t>
            </a:r>
            <a:r>
              <a:rPr lang="cs-CZ" sz="14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1400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cs-CZ" sz="1400" dirty="0" err="1">
                <a:solidFill>
                  <a:schemeClr val="accent2">
                    <a:lumMod val="75000"/>
                  </a:schemeClr>
                </a:solidFill>
              </a:rPr>
              <a:t>Chordata</a:t>
            </a:r>
            <a:r>
              <a:rPr lang="cs-CZ" sz="1400" dirty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cs-CZ" sz="1400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2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626" grpId="0" animBg="1"/>
      <p:bldP spid="3246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3"/>
          <p:cNvSpPr txBox="1">
            <a:spLocks noChangeArrowheads="1"/>
          </p:cNvSpPr>
          <p:nvPr/>
        </p:nvSpPr>
        <p:spPr bwMode="auto">
          <a:xfrm>
            <a:off x="407988" y="401638"/>
            <a:ext cx="7329487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F00000"/>
                </a:solidFill>
              </a:rPr>
              <a:t>diverzita a disparita:</a:t>
            </a:r>
          </a:p>
          <a:p>
            <a:endParaRPr lang="cs-CZ" b="1">
              <a:solidFill>
                <a:srgbClr val="F00000"/>
              </a:solidFill>
            </a:endParaRPr>
          </a:p>
          <a:p>
            <a:pPr>
              <a:spcAft>
                <a:spcPts val="600"/>
              </a:spcAft>
            </a:pPr>
            <a:r>
              <a:rPr lang="cs-CZ"/>
              <a:t>interpretace burgesských nálezů</a:t>
            </a:r>
          </a:p>
          <a:p>
            <a:pPr>
              <a:spcAft>
                <a:spcPts val="600"/>
              </a:spcAft>
            </a:pPr>
            <a:r>
              <a:rPr lang="cs-CZ">
                <a:solidFill>
                  <a:srgbClr val="003399"/>
                </a:solidFill>
              </a:rPr>
              <a:t>Stephen Jay Gould</a:t>
            </a:r>
            <a:r>
              <a:rPr lang="cs-CZ"/>
              <a:t> vs. </a:t>
            </a:r>
            <a:r>
              <a:rPr lang="cs-CZ">
                <a:solidFill>
                  <a:srgbClr val="003399"/>
                </a:solidFill>
              </a:rPr>
              <a:t>Simon Conway Morris</a:t>
            </a:r>
            <a:endParaRPr lang="cs-CZ"/>
          </a:p>
          <a:p>
            <a:pPr>
              <a:spcAft>
                <a:spcPts val="600"/>
              </a:spcAft>
            </a:pPr>
            <a:r>
              <a:rPr lang="cs-CZ"/>
              <a:t>diverzita = počet druhů</a:t>
            </a:r>
          </a:p>
          <a:p>
            <a:r>
              <a:rPr lang="cs-CZ"/>
              <a:t>disparita = počet stavebních plánů (morfologická rozmanitost)</a:t>
            </a:r>
            <a:endParaRPr lang="cs-CZ">
              <a:solidFill>
                <a:srgbClr val="003399"/>
              </a:solidFill>
            </a:endParaRPr>
          </a:p>
        </p:txBody>
      </p:sp>
      <p:grpSp>
        <p:nvGrpSpPr>
          <p:cNvPr id="24579" name="Group 18"/>
          <p:cNvGrpSpPr>
            <a:grpSpLocks/>
          </p:cNvGrpSpPr>
          <p:nvPr/>
        </p:nvGrpSpPr>
        <p:grpSpPr bwMode="auto">
          <a:xfrm>
            <a:off x="3578225" y="3268663"/>
            <a:ext cx="5241925" cy="2387600"/>
            <a:chOff x="2512" y="2196"/>
            <a:chExt cx="3082" cy="1288"/>
          </a:xfrm>
        </p:grpSpPr>
        <p:pic>
          <p:nvPicPr>
            <p:cNvPr id="24581" name="Picture 14" descr="disparit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2" y="2196"/>
              <a:ext cx="3082" cy="1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2" name="Text Box 15"/>
            <p:cNvSpPr txBox="1">
              <a:spLocks noChangeArrowheads="1"/>
            </p:cNvSpPr>
            <p:nvPr/>
          </p:nvSpPr>
          <p:spPr bwMode="auto">
            <a:xfrm>
              <a:off x="2889" y="3318"/>
              <a:ext cx="454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chemeClr val="accent2"/>
                  </a:solidFill>
                </a:rPr>
                <a:t>tradiční</a:t>
              </a:r>
            </a:p>
          </p:txBody>
        </p:sp>
        <p:sp>
          <p:nvSpPr>
            <p:cNvPr id="24583" name="Text Box 16"/>
            <p:cNvSpPr txBox="1">
              <a:spLocks noChangeArrowheads="1"/>
            </p:cNvSpPr>
            <p:nvPr/>
          </p:nvSpPr>
          <p:spPr bwMode="auto">
            <a:xfrm>
              <a:off x="3434" y="3318"/>
              <a:ext cx="389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chemeClr val="accent2"/>
                  </a:solidFill>
                </a:rPr>
                <a:t>Gould</a:t>
              </a:r>
            </a:p>
          </p:txBody>
        </p:sp>
        <p:sp>
          <p:nvSpPr>
            <p:cNvPr id="24584" name="Text Box 17"/>
            <p:cNvSpPr txBox="1">
              <a:spLocks noChangeArrowheads="1"/>
            </p:cNvSpPr>
            <p:nvPr/>
          </p:nvSpPr>
          <p:spPr bwMode="auto">
            <a:xfrm>
              <a:off x="4664" y="3318"/>
              <a:ext cx="811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chemeClr val="accent2"/>
                  </a:solidFill>
                </a:rPr>
                <a:t>Conway Morris</a:t>
              </a:r>
            </a:p>
          </p:txBody>
        </p:sp>
      </p:grpSp>
      <p:pic>
        <p:nvPicPr>
          <p:cNvPr id="24580" name="Picture 20" descr="300px-DiversityCone_Gould"/>
          <p:cNvPicPr>
            <a:picLocks noChangeAspect="1" noChangeArrowheads="1"/>
          </p:cNvPicPr>
          <p:nvPr/>
        </p:nvPicPr>
        <p:blipFill>
          <a:blip r:embed="rId4" cstate="print"/>
          <a:srcRect l="15520" r="14116" b="17056"/>
          <a:stretch>
            <a:fillRect/>
          </a:stretch>
        </p:blipFill>
        <p:spPr bwMode="auto">
          <a:xfrm>
            <a:off x="698500" y="2998788"/>
            <a:ext cx="2859088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73"/>
          <p:cNvSpPr txBox="1">
            <a:spLocks noChangeArrowheads="1"/>
          </p:cNvSpPr>
          <p:nvPr/>
        </p:nvSpPr>
        <p:spPr bwMode="auto">
          <a:xfrm>
            <a:off x="3160713" y="280988"/>
            <a:ext cx="2520950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  <a:latin typeface="Arial Black" pitchFamily="34" charset="0"/>
              </a:rPr>
              <a:t>Fanerozoikum</a:t>
            </a:r>
          </a:p>
        </p:txBody>
      </p:sp>
      <p:pic>
        <p:nvPicPr>
          <p:cNvPr id="25603" name="Picture 75" descr="biodiversita"/>
          <p:cNvPicPr>
            <a:picLocks noChangeAspect="1" noChangeArrowheads="1"/>
          </p:cNvPicPr>
          <p:nvPr/>
        </p:nvPicPr>
        <p:blipFill>
          <a:blip r:embed="rId3" cstate="print"/>
          <a:srcRect r="2094"/>
          <a:stretch>
            <a:fillRect/>
          </a:stretch>
        </p:blipFill>
        <p:spPr bwMode="auto">
          <a:xfrm>
            <a:off x="2332038" y="819150"/>
            <a:ext cx="4652962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74"/>
          <p:cNvSpPr txBox="1">
            <a:spLocks noChangeArrowheads="1"/>
          </p:cNvSpPr>
          <p:nvPr/>
        </p:nvSpPr>
        <p:spPr bwMode="auto">
          <a:xfrm>
            <a:off x="382588" y="727075"/>
            <a:ext cx="1762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>
                <a:solidFill>
                  <a:srgbClr val="F00000"/>
                </a:solidFill>
              </a:rPr>
              <a:t>růst diverzity</a:t>
            </a:r>
          </a:p>
        </p:txBody>
      </p:sp>
      <p:sp>
        <p:nvSpPr>
          <p:cNvPr id="25605" name="Text Box 76"/>
          <p:cNvSpPr txBox="1">
            <a:spLocks noChangeArrowheads="1"/>
          </p:cNvSpPr>
          <p:nvPr/>
        </p:nvSpPr>
        <p:spPr bwMode="auto">
          <a:xfrm>
            <a:off x="382588" y="3925888"/>
            <a:ext cx="4811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accent2"/>
                </a:solidFill>
              </a:rPr>
              <a:t>Jack J. Sepkoski </a:t>
            </a:r>
            <a:r>
              <a:rPr lang="cs-CZ"/>
              <a:t>(1981):</a:t>
            </a:r>
            <a:r>
              <a:rPr lang="cs-CZ">
                <a:solidFill>
                  <a:schemeClr val="accent2"/>
                </a:solidFill>
              </a:rPr>
              <a:t> </a:t>
            </a:r>
            <a:r>
              <a:rPr lang="cs-CZ"/>
              <a:t>logistický model</a:t>
            </a:r>
          </a:p>
        </p:txBody>
      </p:sp>
      <p:pic>
        <p:nvPicPr>
          <p:cNvPr id="278611" name="Picture 83" descr="Biodiversity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0213" y="3687763"/>
            <a:ext cx="3403600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8612" name="Text Box 84"/>
          <p:cNvSpPr txBox="1">
            <a:spLocks noChangeArrowheads="1"/>
          </p:cNvSpPr>
          <p:nvPr/>
        </p:nvSpPr>
        <p:spPr bwMode="auto">
          <a:xfrm>
            <a:off x="407988" y="5081588"/>
            <a:ext cx="523240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>
                <a:solidFill>
                  <a:schemeClr val="accent2"/>
                </a:solidFill>
              </a:rPr>
              <a:t>Michael J. Benton </a:t>
            </a:r>
            <a:r>
              <a:rPr lang="cs-CZ"/>
              <a:t>(1997): </a:t>
            </a:r>
          </a:p>
          <a:p>
            <a:pPr>
              <a:spcAft>
                <a:spcPts val="600"/>
              </a:spcAft>
            </a:pPr>
            <a:r>
              <a:rPr lang="cs-CZ"/>
              <a:t>křivka pro suchozemské organismy odlišná</a:t>
            </a:r>
          </a:p>
          <a:p>
            <a:pPr>
              <a:spcAft>
                <a:spcPts val="600"/>
              </a:spcAft>
            </a:pPr>
            <a:r>
              <a:rPr lang="cs-CZ"/>
              <a:t>exponenciální model</a:t>
            </a:r>
          </a:p>
        </p:txBody>
      </p:sp>
      <p:pic>
        <p:nvPicPr>
          <p:cNvPr id="25608" name="Picture 86" descr="sepkoski_and_ronni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588" y="1911350"/>
            <a:ext cx="185737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9" name="AutoShape 87"/>
          <p:cNvSpPr>
            <a:spLocks noChangeArrowheads="1"/>
          </p:cNvSpPr>
          <p:nvPr/>
        </p:nvSpPr>
        <p:spPr bwMode="auto">
          <a:xfrm>
            <a:off x="7235825" y="457200"/>
            <a:ext cx="1673225" cy="419100"/>
          </a:xfrm>
          <a:prstGeom prst="wedgeRectCallout">
            <a:avLst>
              <a:gd name="adj1" fmla="val -82542"/>
              <a:gd name="adj2" fmla="val 246968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moderní fauna</a:t>
            </a:r>
          </a:p>
        </p:txBody>
      </p:sp>
      <p:sp>
        <p:nvSpPr>
          <p:cNvPr id="25610" name="AutoShape 88"/>
          <p:cNvSpPr>
            <a:spLocks noChangeArrowheads="1"/>
          </p:cNvSpPr>
          <p:nvPr/>
        </p:nvSpPr>
        <p:spPr bwMode="auto">
          <a:xfrm>
            <a:off x="3019425" y="1169988"/>
            <a:ext cx="1673225" cy="419100"/>
          </a:xfrm>
          <a:prstGeom prst="wedgeRectCallout">
            <a:avLst>
              <a:gd name="adj1" fmla="val -37569"/>
              <a:gd name="adj2" fmla="val 467426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kambrická fauna</a:t>
            </a:r>
          </a:p>
        </p:txBody>
      </p:sp>
      <p:sp>
        <p:nvSpPr>
          <p:cNvPr id="25611" name="AutoShape 89"/>
          <p:cNvSpPr>
            <a:spLocks noChangeArrowheads="1"/>
          </p:cNvSpPr>
          <p:nvPr/>
        </p:nvSpPr>
        <p:spPr bwMode="auto">
          <a:xfrm>
            <a:off x="7146925" y="2586038"/>
            <a:ext cx="1673225" cy="419100"/>
          </a:xfrm>
          <a:prstGeom prst="wedgeRectCallout">
            <a:avLst>
              <a:gd name="adj1" fmla="val -85958"/>
              <a:gd name="adj2" fmla="val 133713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fauna paleozoika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8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6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3"/>
          <p:cNvSpPr txBox="1">
            <a:spLocks noChangeArrowheads="1"/>
          </p:cNvSpPr>
          <p:nvPr/>
        </p:nvSpPr>
        <p:spPr bwMode="auto">
          <a:xfrm>
            <a:off x="4081463" y="484188"/>
            <a:ext cx="2479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accent2"/>
                </a:solidFill>
              </a:rPr>
              <a:t>M. J. Benton </a:t>
            </a:r>
            <a:r>
              <a:rPr lang="cs-CZ"/>
              <a:t>(1997):</a:t>
            </a:r>
          </a:p>
        </p:txBody>
      </p:sp>
      <p:pic>
        <p:nvPicPr>
          <p:cNvPr id="26627" name="Picture 14" descr="Biodiversita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82563"/>
            <a:ext cx="2632075" cy="632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9743" name="Picture 15" descr="Biodiversita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3275" y="1544638"/>
            <a:ext cx="54229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9744" name="Text Box 16"/>
          <p:cNvSpPr txBox="1">
            <a:spLocks noChangeArrowheads="1"/>
          </p:cNvSpPr>
          <p:nvPr/>
        </p:nvSpPr>
        <p:spPr bwMode="auto">
          <a:xfrm>
            <a:off x="4195763" y="5662613"/>
            <a:ext cx="40878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00000"/>
                </a:solidFill>
              </a:rPr>
              <a:t>bereme-li v úvahu nekompletnost </a:t>
            </a:r>
          </a:p>
          <a:p>
            <a:r>
              <a:rPr lang="cs-CZ">
                <a:solidFill>
                  <a:srgbClr val="F00000"/>
                </a:solidFill>
              </a:rPr>
              <a:t>fosilního záznamu </a:t>
            </a:r>
            <a:r>
              <a:rPr lang="cs-CZ">
                <a:solidFill>
                  <a:srgbClr val="F00000"/>
                </a:solidFill>
                <a:sym typeface="Symbol" pitchFamily="18" charset="2"/>
              </a:rPr>
              <a:t> žádný trend?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29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9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74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biodiversita"/>
          <p:cNvPicPr>
            <a:picLocks noChangeAspect="1" noChangeArrowheads="1"/>
          </p:cNvPicPr>
          <p:nvPr/>
        </p:nvPicPr>
        <p:blipFill>
          <a:blip r:embed="rId3" cstate="print"/>
          <a:srcRect r="2094"/>
          <a:stretch>
            <a:fillRect/>
          </a:stretch>
        </p:blipFill>
        <p:spPr bwMode="auto">
          <a:xfrm>
            <a:off x="1882775" y="293688"/>
            <a:ext cx="5191125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1790" name="AutoShape 14"/>
          <p:cNvSpPr>
            <a:spLocks noChangeArrowheads="1"/>
          </p:cNvSpPr>
          <p:nvPr/>
        </p:nvSpPr>
        <p:spPr bwMode="auto">
          <a:xfrm>
            <a:off x="3667125" y="1076325"/>
            <a:ext cx="195263" cy="609600"/>
          </a:xfrm>
          <a:prstGeom prst="downArrow">
            <a:avLst>
              <a:gd name="adj1" fmla="val 50000"/>
              <a:gd name="adj2" fmla="val 7804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1" name="AutoShape 15"/>
          <p:cNvSpPr>
            <a:spLocks noChangeArrowheads="1"/>
          </p:cNvSpPr>
          <p:nvPr/>
        </p:nvSpPr>
        <p:spPr bwMode="auto">
          <a:xfrm>
            <a:off x="4162425" y="1093788"/>
            <a:ext cx="195263" cy="609600"/>
          </a:xfrm>
          <a:prstGeom prst="downArrow">
            <a:avLst>
              <a:gd name="adj1" fmla="val 50000"/>
              <a:gd name="adj2" fmla="val 7804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2" name="AutoShape 16"/>
          <p:cNvSpPr>
            <a:spLocks noChangeArrowheads="1"/>
          </p:cNvSpPr>
          <p:nvPr/>
        </p:nvSpPr>
        <p:spPr bwMode="auto">
          <a:xfrm>
            <a:off x="5014913" y="1298575"/>
            <a:ext cx="273050" cy="860425"/>
          </a:xfrm>
          <a:prstGeom prst="downArrow">
            <a:avLst>
              <a:gd name="adj1" fmla="val 50000"/>
              <a:gd name="adj2" fmla="val 7877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3" name="AutoShape 17"/>
          <p:cNvSpPr>
            <a:spLocks noChangeArrowheads="1"/>
          </p:cNvSpPr>
          <p:nvPr/>
        </p:nvSpPr>
        <p:spPr bwMode="auto">
          <a:xfrm>
            <a:off x="5235575" y="1492250"/>
            <a:ext cx="195263" cy="609600"/>
          </a:xfrm>
          <a:prstGeom prst="downArrow">
            <a:avLst>
              <a:gd name="adj1" fmla="val 50000"/>
              <a:gd name="adj2" fmla="val 7804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4" name="AutoShape 18"/>
          <p:cNvSpPr>
            <a:spLocks noChangeArrowheads="1"/>
          </p:cNvSpPr>
          <p:nvPr/>
        </p:nvSpPr>
        <p:spPr bwMode="auto">
          <a:xfrm>
            <a:off x="6284913" y="233363"/>
            <a:ext cx="250825" cy="652462"/>
          </a:xfrm>
          <a:prstGeom prst="downArrow">
            <a:avLst>
              <a:gd name="adj1" fmla="val 50000"/>
              <a:gd name="adj2" fmla="val 6503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5" name="Text Box 19"/>
          <p:cNvSpPr txBox="1">
            <a:spLocks noChangeArrowheads="1"/>
          </p:cNvSpPr>
          <p:nvPr/>
        </p:nvSpPr>
        <p:spPr bwMode="auto">
          <a:xfrm>
            <a:off x="407988" y="4064000"/>
            <a:ext cx="398462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b="1">
                <a:solidFill>
                  <a:srgbClr val="F00000"/>
                </a:solidFill>
              </a:rPr>
              <a:t>Extinkce:</a:t>
            </a:r>
          </a:p>
          <a:p>
            <a:pPr>
              <a:spcAft>
                <a:spcPts val="600"/>
              </a:spcAft>
            </a:pPr>
            <a:r>
              <a:rPr lang="cs-CZ"/>
              <a:t>background extinctions („šum“)</a:t>
            </a:r>
          </a:p>
          <a:p>
            <a:pPr>
              <a:spcAft>
                <a:spcPts val="600"/>
              </a:spcAft>
            </a:pPr>
            <a:r>
              <a:rPr lang="cs-CZ"/>
              <a:t>masové extinkce </a:t>
            </a:r>
            <a:r>
              <a:rPr lang="cs-CZ">
                <a:sym typeface="Symbol" pitchFamily="18" charset="2"/>
              </a:rPr>
              <a:t> „Velká pětka“</a:t>
            </a:r>
          </a:p>
          <a:p>
            <a:pPr>
              <a:spcAft>
                <a:spcPts val="600"/>
              </a:spcAft>
            </a:pPr>
            <a:r>
              <a:rPr lang="cs-CZ">
                <a:sym typeface="Symbol" pitchFamily="18" charset="2"/>
              </a:rPr>
              <a:t>největší: konec Permu</a:t>
            </a:r>
          </a:p>
        </p:txBody>
      </p:sp>
      <p:sp>
        <p:nvSpPr>
          <p:cNvPr id="331796" name="Text Box 20"/>
          <p:cNvSpPr txBox="1">
            <a:spLocks noChangeArrowheads="1"/>
          </p:cNvSpPr>
          <p:nvPr/>
        </p:nvSpPr>
        <p:spPr bwMode="auto">
          <a:xfrm>
            <a:off x="3000375" y="682625"/>
            <a:ext cx="892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Ordovik</a:t>
            </a:r>
          </a:p>
        </p:txBody>
      </p:sp>
      <p:sp>
        <p:nvSpPr>
          <p:cNvPr id="331797" name="Text Box 21"/>
          <p:cNvSpPr txBox="1">
            <a:spLocks noChangeArrowheads="1"/>
          </p:cNvSpPr>
          <p:nvPr/>
        </p:nvSpPr>
        <p:spPr bwMode="auto">
          <a:xfrm>
            <a:off x="3887788" y="695325"/>
            <a:ext cx="803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Devon</a:t>
            </a:r>
          </a:p>
        </p:txBody>
      </p:sp>
      <p:sp>
        <p:nvSpPr>
          <p:cNvPr id="331798" name="Text Box 22"/>
          <p:cNvSpPr txBox="1">
            <a:spLocks noChangeArrowheads="1"/>
          </p:cNvSpPr>
          <p:nvPr/>
        </p:nvSpPr>
        <p:spPr bwMode="auto">
          <a:xfrm>
            <a:off x="4792663" y="885825"/>
            <a:ext cx="692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Perm</a:t>
            </a:r>
          </a:p>
        </p:txBody>
      </p:sp>
      <p:sp>
        <p:nvSpPr>
          <p:cNvPr id="331799" name="Text Box 23"/>
          <p:cNvSpPr txBox="1">
            <a:spLocks noChangeArrowheads="1"/>
          </p:cNvSpPr>
          <p:nvPr/>
        </p:nvSpPr>
        <p:spPr bwMode="auto">
          <a:xfrm>
            <a:off x="5305425" y="1212850"/>
            <a:ext cx="6318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Trias</a:t>
            </a:r>
          </a:p>
        </p:txBody>
      </p:sp>
      <p:sp>
        <p:nvSpPr>
          <p:cNvPr id="331800" name="Text Box 24"/>
          <p:cNvSpPr txBox="1">
            <a:spLocks noChangeArrowheads="1"/>
          </p:cNvSpPr>
          <p:nvPr/>
        </p:nvSpPr>
        <p:spPr bwMode="auto">
          <a:xfrm>
            <a:off x="6562725" y="881063"/>
            <a:ext cx="511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K/T</a:t>
            </a:r>
          </a:p>
        </p:txBody>
      </p:sp>
      <p:pic>
        <p:nvPicPr>
          <p:cNvPr id="27662" name="Picture 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4913" y="3602038"/>
            <a:ext cx="396875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5562600" y="4300538"/>
            <a:ext cx="2773363" cy="958850"/>
            <a:chOff x="3504" y="2709"/>
            <a:chExt cx="1747" cy="604"/>
          </a:xfrm>
        </p:grpSpPr>
        <p:sp>
          <p:nvSpPr>
            <p:cNvPr id="27664" name="Rectangle 26"/>
            <p:cNvSpPr>
              <a:spLocks noChangeArrowheads="1"/>
            </p:cNvSpPr>
            <p:nvPr/>
          </p:nvSpPr>
          <p:spPr bwMode="auto">
            <a:xfrm>
              <a:off x="3504" y="3104"/>
              <a:ext cx="356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65" name="Rectangle 27"/>
            <p:cNvSpPr>
              <a:spLocks noChangeArrowheads="1"/>
            </p:cNvSpPr>
            <p:nvPr/>
          </p:nvSpPr>
          <p:spPr bwMode="auto">
            <a:xfrm>
              <a:off x="4033" y="3161"/>
              <a:ext cx="356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66" name="Rectangle 28"/>
            <p:cNvSpPr>
              <a:spLocks noChangeArrowheads="1"/>
            </p:cNvSpPr>
            <p:nvPr/>
          </p:nvSpPr>
          <p:spPr bwMode="auto">
            <a:xfrm>
              <a:off x="4245" y="2709"/>
              <a:ext cx="356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67" name="Rectangle 29"/>
            <p:cNvSpPr>
              <a:spLocks noChangeArrowheads="1"/>
            </p:cNvSpPr>
            <p:nvPr/>
          </p:nvSpPr>
          <p:spPr bwMode="auto">
            <a:xfrm>
              <a:off x="4725" y="3069"/>
              <a:ext cx="368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68" name="Rectangle 30"/>
            <p:cNvSpPr>
              <a:spLocks noChangeArrowheads="1"/>
            </p:cNvSpPr>
            <p:nvPr/>
          </p:nvSpPr>
          <p:spPr bwMode="auto">
            <a:xfrm rot="-5400000">
              <a:off x="4997" y="3041"/>
              <a:ext cx="356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1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1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790" grpId="0" animBg="1"/>
      <p:bldP spid="331791" grpId="0" animBg="1"/>
      <p:bldP spid="331792" grpId="0" animBg="1"/>
      <p:bldP spid="331793" grpId="0" animBg="1"/>
      <p:bldP spid="331794" grpId="0" animBg="1"/>
      <p:bldP spid="331795" grpId="0" build="p"/>
      <p:bldP spid="331796" grpId="0"/>
      <p:bldP spid="331797" grpId="0"/>
      <p:bldP spid="331798" grpId="0"/>
      <p:bldP spid="331799" grpId="0"/>
      <p:bldP spid="33180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42988"/>
            <a:ext cx="251936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16"/>
          <p:cNvSpPr txBox="1">
            <a:spLocks noChangeArrowheads="1"/>
          </p:cNvSpPr>
          <p:nvPr/>
        </p:nvSpPr>
        <p:spPr bwMode="auto">
          <a:xfrm>
            <a:off x="3576638" y="203200"/>
            <a:ext cx="2046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</a:rPr>
              <a:t>Paleozoikum</a:t>
            </a:r>
          </a:p>
        </p:txBody>
      </p:sp>
      <p:sp>
        <p:nvSpPr>
          <p:cNvPr id="28676" name="Text Box 17"/>
          <p:cNvSpPr txBox="1">
            <a:spLocks noChangeArrowheads="1"/>
          </p:cNvSpPr>
          <p:nvPr/>
        </p:nvSpPr>
        <p:spPr bwMode="auto">
          <a:xfrm>
            <a:off x="2917825" y="1101725"/>
            <a:ext cx="5992813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>
                <a:solidFill>
                  <a:srgbClr val="F00000"/>
                </a:solidFill>
              </a:rPr>
              <a:t>Kambrium:</a:t>
            </a:r>
            <a:r>
              <a:rPr lang="cs-CZ" b="1"/>
              <a:t> </a:t>
            </a:r>
          </a:p>
          <a:p>
            <a:r>
              <a:rPr lang="cs-CZ" sz="1800"/>
              <a:t>jediný superkontinent Rodinia (Proterozoikum) </a:t>
            </a:r>
            <a:r>
              <a:rPr lang="cs-CZ" sz="1800">
                <a:sym typeface="Symbol" pitchFamily="18" charset="2"/>
              </a:rPr>
              <a:t> Gondwana, Laurentia, Baltica, Angara (Siberia), Avalonia …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04800" y="2524125"/>
            <a:ext cx="8712200" cy="1781175"/>
            <a:chOff x="192" y="1590"/>
            <a:chExt cx="5488" cy="1122"/>
          </a:xfrm>
        </p:grpSpPr>
        <p:pic>
          <p:nvPicPr>
            <p:cNvPr id="2868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65" y="1590"/>
              <a:ext cx="1815" cy="1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5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2" y="1860"/>
              <a:ext cx="1587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6" name="Text Box 18"/>
            <p:cNvSpPr txBox="1">
              <a:spLocks noChangeArrowheads="1"/>
            </p:cNvSpPr>
            <p:nvPr/>
          </p:nvSpPr>
          <p:spPr bwMode="auto">
            <a:xfrm>
              <a:off x="1838" y="2006"/>
              <a:ext cx="2095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b="1">
                  <a:solidFill>
                    <a:srgbClr val="F00000"/>
                  </a:solidFill>
                </a:rPr>
                <a:t>Ordovik:</a:t>
              </a:r>
              <a:r>
                <a:rPr lang="cs-CZ" b="1"/>
                <a:t> </a:t>
              </a:r>
            </a:p>
            <a:p>
              <a:r>
                <a:rPr lang="cs-CZ" sz="1800"/>
                <a:t>růst diverzity (mořské o.)</a:t>
              </a:r>
            </a:p>
            <a:p>
              <a:r>
                <a:rPr lang="cs-CZ" sz="1800"/>
                <a:t>na konci </a:t>
              </a:r>
              <a:r>
                <a:rPr lang="cs-CZ" sz="1800">
                  <a:solidFill>
                    <a:srgbClr val="003399"/>
                  </a:solidFill>
                </a:rPr>
                <a:t>1. masová extinkce</a:t>
              </a:r>
              <a:endParaRPr lang="cs-CZ" sz="1800">
                <a:solidFill>
                  <a:srgbClr val="003399"/>
                </a:solidFill>
                <a:sym typeface="Symbol" pitchFamily="18" charset="2"/>
              </a:endParaRP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304800" y="4654550"/>
            <a:ext cx="8697913" cy="1924050"/>
            <a:chOff x="192" y="2932"/>
            <a:chExt cx="5479" cy="1212"/>
          </a:xfrm>
        </p:grpSpPr>
        <p:pic>
          <p:nvPicPr>
            <p:cNvPr id="2867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2" y="3145"/>
              <a:ext cx="1587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0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85" y="2932"/>
              <a:ext cx="792" cy="1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1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32" y="2989"/>
              <a:ext cx="1339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2" name="Text Box 19"/>
            <p:cNvSpPr txBox="1">
              <a:spLocks noChangeArrowheads="1"/>
            </p:cNvSpPr>
            <p:nvPr/>
          </p:nvSpPr>
          <p:spPr bwMode="auto">
            <a:xfrm>
              <a:off x="1838" y="3198"/>
              <a:ext cx="2095" cy="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b="1">
                  <a:solidFill>
                    <a:srgbClr val="F00000"/>
                  </a:solidFill>
                </a:rPr>
                <a:t>Silur:</a:t>
              </a:r>
              <a:r>
                <a:rPr lang="cs-CZ" b="1"/>
                <a:t> </a:t>
              </a:r>
            </a:p>
            <a:p>
              <a:r>
                <a:rPr lang="cs-CZ" sz="1800"/>
                <a:t>čelistnatci</a:t>
              </a:r>
            </a:p>
            <a:p>
              <a:r>
                <a:rPr lang="cs-CZ" sz="1800"/>
                <a:t>první suchozemské o.</a:t>
              </a:r>
            </a:p>
            <a:p>
              <a:r>
                <a:rPr lang="cs-CZ" sz="1800"/>
                <a:t>(rostliny, štíři)</a:t>
              </a:r>
              <a:endParaRPr lang="cs-CZ" sz="1800">
                <a:sym typeface="Symbol" pitchFamily="18" charset="2"/>
              </a:endParaRPr>
            </a:p>
          </p:txBody>
        </p:sp>
        <p:sp>
          <p:nvSpPr>
            <p:cNvPr id="28683" name="Text Box 20"/>
            <p:cNvSpPr txBox="1">
              <a:spLocks noChangeArrowheads="1"/>
            </p:cNvSpPr>
            <p:nvPr/>
          </p:nvSpPr>
          <p:spPr bwMode="auto">
            <a:xfrm>
              <a:off x="203" y="3950"/>
              <a:ext cx="155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/>
                <a:t>Laurentia+Baltica = Laurasia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60375"/>
            <a:ext cx="251936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17"/>
          <p:cNvSpPr txBox="1">
            <a:spLocks noChangeArrowheads="1"/>
          </p:cNvSpPr>
          <p:nvPr/>
        </p:nvSpPr>
        <p:spPr bwMode="auto">
          <a:xfrm>
            <a:off x="2917825" y="481013"/>
            <a:ext cx="599281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>
                <a:solidFill>
                  <a:srgbClr val="F00000"/>
                </a:solidFill>
              </a:rPr>
              <a:t>Devon:</a:t>
            </a:r>
            <a:r>
              <a:rPr lang="cs-CZ" b="1"/>
              <a:t> </a:t>
            </a:r>
          </a:p>
          <a:p>
            <a:r>
              <a:rPr lang="cs-CZ" sz="1800"/>
              <a:t>radiace ryb, první žraloci, lalokoploutví, obojživelníci</a:t>
            </a:r>
          </a:p>
          <a:p>
            <a:r>
              <a:rPr lang="cs-CZ" sz="1800"/>
              <a:t>na konci </a:t>
            </a:r>
            <a:r>
              <a:rPr lang="cs-CZ" sz="1800">
                <a:solidFill>
                  <a:srgbClr val="003399"/>
                </a:solidFill>
              </a:rPr>
              <a:t>2. masová extinkce</a:t>
            </a:r>
          </a:p>
        </p:txBody>
      </p:sp>
      <p:pic>
        <p:nvPicPr>
          <p:cNvPr id="29700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8275" y="1211263"/>
            <a:ext cx="2419350" cy="154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 Box 19"/>
          <p:cNvSpPr txBox="1">
            <a:spLocks noChangeArrowheads="1"/>
          </p:cNvSpPr>
          <p:nvPr/>
        </p:nvSpPr>
        <p:spPr bwMode="auto">
          <a:xfrm>
            <a:off x="7648575" y="2428875"/>
            <a:ext cx="12795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solidFill>
                  <a:srgbClr val="FFFF00"/>
                </a:solidFill>
              </a:rPr>
              <a:t>Acanthostega</a:t>
            </a:r>
          </a:p>
        </p:txBody>
      </p:sp>
      <p:sp>
        <p:nvSpPr>
          <p:cNvPr id="29702" name="Text Box 20"/>
          <p:cNvSpPr txBox="1">
            <a:spLocks noChangeArrowheads="1"/>
          </p:cNvSpPr>
          <p:nvPr/>
        </p:nvSpPr>
        <p:spPr bwMode="auto">
          <a:xfrm>
            <a:off x="7664450" y="1292225"/>
            <a:ext cx="1200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solidFill>
                  <a:srgbClr val="FFFF00"/>
                </a:solidFill>
              </a:rPr>
              <a:t>Ichthyostega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250825" y="2633663"/>
            <a:ext cx="8656638" cy="1725612"/>
            <a:chOff x="158" y="1659"/>
            <a:chExt cx="5453" cy="1087"/>
          </a:xfrm>
        </p:grpSpPr>
        <p:pic>
          <p:nvPicPr>
            <p:cNvPr id="29709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8" y="1659"/>
              <a:ext cx="1587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10" name="Text Box 18"/>
            <p:cNvSpPr txBox="1">
              <a:spLocks noChangeArrowheads="1"/>
            </p:cNvSpPr>
            <p:nvPr/>
          </p:nvSpPr>
          <p:spPr bwMode="auto">
            <a:xfrm>
              <a:off x="1838" y="1780"/>
              <a:ext cx="2164" cy="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b="1">
                  <a:solidFill>
                    <a:srgbClr val="F00000"/>
                  </a:solidFill>
                </a:rPr>
                <a:t>Karbon:</a:t>
              </a:r>
              <a:r>
                <a:rPr lang="cs-CZ" b="1"/>
                <a:t> </a:t>
              </a:r>
            </a:p>
            <a:p>
              <a:r>
                <a:rPr lang="cs-CZ" sz="1800"/>
                <a:t>přesličky, hmyz, první plazi</a:t>
              </a:r>
            </a:p>
          </p:txBody>
        </p:sp>
        <p:pic>
          <p:nvPicPr>
            <p:cNvPr id="29711" name="Picture 2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11" y="1792"/>
              <a:ext cx="1500" cy="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12" name="Text Box 23"/>
            <p:cNvSpPr txBox="1">
              <a:spLocks noChangeArrowheads="1"/>
            </p:cNvSpPr>
            <p:nvPr/>
          </p:nvSpPr>
          <p:spPr bwMode="auto">
            <a:xfrm>
              <a:off x="3474" y="2378"/>
              <a:ext cx="80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400" i="1"/>
                <a:t>Archaeothyris</a:t>
              </a:r>
            </a:p>
            <a:p>
              <a:pPr algn="ctr"/>
              <a:r>
                <a:rPr lang="cs-CZ" sz="1400"/>
                <a:t>(Synapsida)</a:t>
              </a: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250825" y="4724400"/>
            <a:ext cx="8732838" cy="1860550"/>
            <a:chOff x="158" y="2976"/>
            <a:chExt cx="5501" cy="1172"/>
          </a:xfrm>
        </p:grpSpPr>
        <p:pic>
          <p:nvPicPr>
            <p:cNvPr id="29705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58" y="3186"/>
              <a:ext cx="1587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6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901" y="2976"/>
              <a:ext cx="1758" cy="1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7" name="Text Box 24"/>
            <p:cNvSpPr txBox="1">
              <a:spLocks noChangeArrowheads="1"/>
            </p:cNvSpPr>
            <p:nvPr/>
          </p:nvSpPr>
          <p:spPr bwMode="auto">
            <a:xfrm>
              <a:off x="1838" y="3248"/>
              <a:ext cx="2164" cy="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b="1">
                  <a:solidFill>
                    <a:srgbClr val="F00000"/>
                  </a:solidFill>
                </a:rPr>
                <a:t>Perm:</a:t>
              </a:r>
              <a:r>
                <a:rPr lang="cs-CZ" b="1"/>
                <a:t> </a:t>
              </a:r>
            </a:p>
            <a:p>
              <a:r>
                <a:rPr lang="cs-CZ" sz="1800"/>
                <a:t>Pangea</a:t>
              </a:r>
            </a:p>
            <a:p>
              <a:r>
                <a:rPr lang="cs-CZ" sz="1800"/>
                <a:t>Therapsida (</a:t>
              </a:r>
              <a:r>
                <a:rPr lang="cs-CZ" sz="1800">
                  <a:sym typeface="Symbol" pitchFamily="18" charset="2"/>
                </a:rPr>
                <a:t> savci)</a:t>
              </a:r>
            </a:p>
            <a:p>
              <a:r>
                <a:rPr lang="cs-CZ" sz="1800"/>
                <a:t>na konci </a:t>
              </a:r>
              <a:r>
                <a:rPr lang="cs-CZ" sz="1800">
                  <a:solidFill>
                    <a:srgbClr val="003399"/>
                  </a:solidFill>
                </a:rPr>
                <a:t>3. masová extinkce</a:t>
              </a:r>
            </a:p>
          </p:txBody>
        </p:sp>
        <p:sp>
          <p:nvSpPr>
            <p:cNvPr id="29708" name="Text Box 25"/>
            <p:cNvSpPr txBox="1">
              <a:spLocks noChangeArrowheads="1"/>
            </p:cNvSpPr>
            <p:nvPr/>
          </p:nvSpPr>
          <p:spPr bwMode="auto">
            <a:xfrm>
              <a:off x="3019" y="3063"/>
              <a:ext cx="8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400" i="1"/>
                <a:t>Edaphosaurus</a:t>
              </a:r>
              <a:r>
                <a:rPr lang="cs-CZ" sz="1400"/>
                <a:t/>
              </a:r>
              <a:br>
                <a:rPr lang="cs-CZ" sz="1400"/>
              </a:br>
              <a:r>
                <a:rPr lang="cs-CZ" sz="1400"/>
                <a:t>(Pelycosauria)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538" y="744538"/>
            <a:ext cx="2519362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8825" y="3721100"/>
            <a:ext cx="3048000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78700" y="1763713"/>
            <a:ext cx="1503363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5950" y="2216150"/>
            <a:ext cx="2798763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32525" y="4852988"/>
            <a:ext cx="2649538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Text Box 14"/>
          <p:cNvSpPr txBox="1">
            <a:spLocks noChangeArrowheads="1"/>
          </p:cNvSpPr>
          <p:nvPr/>
        </p:nvSpPr>
        <p:spPr bwMode="auto">
          <a:xfrm>
            <a:off x="3576638" y="212725"/>
            <a:ext cx="201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</a:rPr>
              <a:t>Mesozoikum</a:t>
            </a:r>
          </a:p>
        </p:txBody>
      </p:sp>
      <p:sp>
        <p:nvSpPr>
          <p:cNvPr id="30728" name="Text Box 16"/>
          <p:cNvSpPr txBox="1">
            <a:spLocks noChangeArrowheads="1"/>
          </p:cNvSpPr>
          <p:nvPr/>
        </p:nvSpPr>
        <p:spPr bwMode="auto">
          <a:xfrm>
            <a:off x="2908300" y="685800"/>
            <a:ext cx="483235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F00000"/>
                </a:solidFill>
              </a:rPr>
              <a:t>Trias:</a:t>
            </a:r>
          </a:p>
          <a:p>
            <a:r>
              <a:rPr lang="cs-CZ" sz="1800"/>
              <a:t>motýli, dvojkřídlí</a:t>
            </a:r>
          </a:p>
          <a:p>
            <a:r>
              <a:rPr lang="cs-CZ" sz="1800"/>
              <a:t>radiace plazů (želvy, ichthyosauři, plesiosauři,</a:t>
            </a:r>
          </a:p>
          <a:p>
            <a:r>
              <a:rPr lang="cs-CZ" sz="1800"/>
              <a:t>pterosauři, archosauři)</a:t>
            </a:r>
          </a:p>
          <a:p>
            <a:r>
              <a:rPr lang="cs-CZ" sz="1800"/>
              <a:t>konec triasu: dinosauři, savci, </a:t>
            </a:r>
            <a:r>
              <a:rPr lang="cs-CZ" sz="1800">
                <a:solidFill>
                  <a:srgbClr val="003399"/>
                </a:solidFill>
              </a:rPr>
              <a:t>4. extinkce</a:t>
            </a:r>
          </a:p>
        </p:txBody>
      </p:sp>
      <p:sp>
        <p:nvSpPr>
          <p:cNvPr id="30729" name="Text Box 17"/>
          <p:cNvSpPr txBox="1">
            <a:spLocks noChangeArrowheads="1"/>
          </p:cNvSpPr>
          <p:nvPr/>
        </p:nvSpPr>
        <p:spPr bwMode="auto">
          <a:xfrm>
            <a:off x="5638800" y="3246438"/>
            <a:ext cx="10191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/>
              <a:t>archosauři</a:t>
            </a:r>
          </a:p>
        </p:txBody>
      </p:sp>
      <p:sp>
        <p:nvSpPr>
          <p:cNvPr id="30730" name="Text Box 18"/>
          <p:cNvSpPr txBox="1">
            <a:spLocks noChangeArrowheads="1"/>
          </p:cNvSpPr>
          <p:nvPr/>
        </p:nvSpPr>
        <p:spPr bwMode="auto">
          <a:xfrm>
            <a:off x="7747000" y="3417888"/>
            <a:ext cx="11398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/>
              <a:t>ichthyosauři</a:t>
            </a:r>
          </a:p>
        </p:txBody>
      </p:sp>
      <p:sp>
        <p:nvSpPr>
          <p:cNvPr id="30731" name="Text Box 19"/>
          <p:cNvSpPr txBox="1">
            <a:spLocks noChangeArrowheads="1"/>
          </p:cNvSpPr>
          <p:nvPr/>
        </p:nvSpPr>
        <p:spPr bwMode="auto">
          <a:xfrm>
            <a:off x="8024813" y="4473575"/>
            <a:ext cx="1041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/>
              <a:t>plesiosauři</a:t>
            </a:r>
          </a:p>
        </p:txBody>
      </p:sp>
      <p:sp>
        <p:nvSpPr>
          <p:cNvPr id="30732" name="Text Box 20"/>
          <p:cNvSpPr txBox="1">
            <a:spLocks noChangeArrowheads="1"/>
          </p:cNvSpPr>
          <p:nvPr/>
        </p:nvSpPr>
        <p:spPr bwMode="auto">
          <a:xfrm>
            <a:off x="7675563" y="5921375"/>
            <a:ext cx="9794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/>
              <a:t>pterosauři</a:t>
            </a:r>
          </a:p>
        </p:txBody>
      </p:sp>
      <p:sp>
        <p:nvSpPr>
          <p:cNvPr id="30733" name="Text Box 23"/>
          <p:cNvSpPr txBox="1">
            <a:spLocks noChangeArrowheads="1"/>
          </p:cNvSpPr>
          <p:nvPr/>
        </p:nvSpPr>
        <p:spPr bwMode="auto">
          <a:xfrm>
            <a:off x="201613" y="31019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b="1"/>
          </a:p>
        </p:txBody>
      </p:sp>
      <p:sp>
        <p:nvSpPr>
          <p:cNvPr id="30734" name="Text Box 25"/>
          <p:cNvSpPr txBox="1">
            <a:spLocks noChangeArrowheads="1"/>
          </p:cNvSpPr>
          <p:nvPr/>
        </p:nvSpPr>
        <p:spPr bwMode="auto">
          <a:xfrm>
            <a:off x="647700" y="230822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b="1"/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217488" y="2462213"/>
            <a:ext cx="5935662" cy="4165600"/>
            <a:chOff x="137" y="1551"/>
            <a:chExt cx="3739" cy="2624"/>
          </a:xfrm>
        </p:grpSpPr>
        <p:pic>
          <p:nvPicPr>
            <p:cNvPr id="30736" name="Picture 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55" y="1551"/>
              <a:ext cx="1534" cy="1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7" name="Picture 1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2" y="2217"/>
              <a:ext cx="1751" cy="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8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984" y="2713"/>
              <a:ext cx="1581" cy="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9" name="Picture 1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72" y="3292"/>
              <a:ext cx="1990" cy="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40" name="Text Box 21"/>
            <p:cNvSpPr txBox="1">
              <a:spLocks noChangeArrowheads="1"/>
            </p:cNvSpPr>
            <p:nvPr/>
          </p:nvSpPr>
          <p:spPr bwMode="auto">
            <a:xfrm>
              <a:off x="2815" y="3420"/>
              <a:ext cx="855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/>
                <a:t>k</a:t>
              </a:r>
              <a:r>
                <a:rPr lang="cs-CZ" sz="1400"/>
                <a:t>ynodont</a:t>
              </a:r>
            </a:p>
            <a:p>
              <a:pPr algn="ctr"/>
              <a:r>
                <a:rPr lang="cs-CZ" sz="1400"/>
                <a:t>(</a:t>
              </a:r>
              <a:r>
                <a:rPr lang="cs-CZ" sz="1400" i="1"/>
                <a:t>Cynognathus</a:t>
              </a:r>
              <a:r>
                <a:rPr lang="cs-CZ" sz="1400"/>
                <a:t>)</a:t>
              </a:r>
            </a:p>
          </p:txBody>
        </p:sp>
        <p:sp>
          <p:nvSpPr>
            <p:cNvPr id="30741" name="Text Box 22"/>
            <p:cNvSpPr txBox="1">
              <a:spLocks noChangeArrowheads="1"/>
            </p:cNvSpPr>
            <p:nvPr/>
          </p:nvSpPr>
          <p:spPr bwMode="auto">
            <a:xfrm>
              <a:off x="2174" y="3940"/>
              <a:ext cx="1702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/>
                <a:t>primitivní savec (</a:t>
              </a:r>
              <a:r>
                <a:rPr lang="cs-CZ" sz="1400" i="1"/>
                <a:t>Castorocauda</a:t>
              </a:r>
              <a:r>
                <a:rPr lang="cs-CZ" sz="1400"/>
                <a:t>)</a:t>
              </a:r>
            </a:p>
          </p:txBody>
        </p:sp>
        <p:sp>
          <p:nvSpPr>
            <p:cNvPr id="30742" name="Text Box 24"/>
            <p:cNvSpPr txBox="1">
              <a:spLocks noChangeArrowheads="1"/>
            </p:cNvSpPr>
            <p:nvPr/>
          </p:nvSpPr>
          <p:spPr bwMode="auto">
            <a:xfrm>
              <a:off x="137" y="2953"/>
              <a:ext cx="680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/>
                <a:t>Therapsida</a:t>
              </a:r>
            </a:p>
          </p:txBody>
        </p:sp>
        <p:sp>
          <p:nvSpPr>
            <p:cNvPr id="30743" name="Text Box 26"/>
            <p:cNvSpPr txBox="1">
              <a:spLocks noChangeArrowheads="1"/>
            </p:cNvSpPr>
            <p:nvPr/>
          </p:nvSpPr>
          <p:spPr bwMode="auto">
            <a:xfrm>
              <a:off x="209" y="1589"/>
              <a:ext cx="918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400"/>
                <a:t>synapsidní plaz</a:t>
              </a:r>
            </a:p>
            <a:p>
              <a:pPr algn="ctr"/>
              <a:r>
                <a:rPr lang="cs-CZ" sz="1400"/>
                <a:t>Pelycosauria</a:t>
              </a:r>
            </a:p>
            <a:p>
              <a:pPr algn="ctr"/>
              <a:r>
                <a:rPr lang="cs-CZ" sz="1400"/>
                <a:t>(</a:t>
              </a:r>
              <a:r>
                <a:rPr lang="cs-CZ" sz="1400" i="1"/>
                <a:t>Palaeohatteria</a:t>
              </a:r>
              <a:r>
                <a:rPr lang="cs-CZ" sz="1400"/>
                <a:t>)</a:t>
              </a:r>
            </a:p>
          </p:txBody>
        </p:sp>
        <p:sp>
          <p:nvSpPr>
            <p:cNvPr id="30744" name="Line 27"/>
            <p:cNvSpPr>
              <a:spLocks noChangeShapeType="1"/>
            </p:cNvSpPr>
            <p:nvPr/>
          </p:nvSpPr>
          <p:spPr bwMode="auto">
            <a:xfrm flipH="1">
              <a:off x="967" y="1995"/>
              <a:ext cx="356" cy="24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745" name="Line 28"/>
            <p:cNvSpPr>
              <a:spLocks noChangeShapeType="1"/>
            </p:cNvSpPr>
            <p:nvPr/>
          </p:nvSpPr>
          <p:spPr bwMode="auto">
            <a:xfrm>
              <a:off x="1601" y="2945"/>
              <a:ext cx="467" cy="14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746" name="Line 29"/>
            <p:cNvSpPr>
              <a:spLocks noChangeShapeType="1"/>
            </p:cNvSpPr>
            <p:nvPr/>
          </p:nvSpPr>
          <p:spPr bwMode="auto">
            <a:xfrm flipH="1">
              <a:off x="2005" y="3439"/>
              <a:ext cx="603" cy="29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ad8d0c4b-a-62cb3a1a-s-sites.googlegroups.com/site/palaeocritti/by-group/biarmosuchia/Biarmosuchus_NT.jpg?attachauth=ANoY7crfJHTDoL0B20prGrFWaRTRXv2QeHcBbqqa4JSu_qMfYFr5qLWmqeTjtJUi7d2QMa0jCRAsa_m-3UIArR_TkhL7T0O9B-wfvtG8meuKYvAGMaNHcNbEFSLut5_tyJ3tNFNQtPUEV0ksgsdyqC5L3YBNfIDLQJbL4QRnMFTZV62lw7bBFSf4PZUE_dIEmIFrNFQiBd4KBpbN6OrCIbYBuE6AuF5f-0Xs-cP-sPtgyzQt2Bvrf09BJij_0jeUNi7-GiX0i9fp&amp;attredirec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463" y="3084513"/>
            <a:ext cx="6224587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Box 3"/>
          <p:cNvSpPr txBox="1">
            <a:spLocks noChangeArrowheads="1"/>
          </p:cNvSpPr>
          <p:nvPr/>
        </p:nvSpPr>
        <p:spPr bwMode="auto">
          <a:xfrm>
            <a:off x="261938" y="1150938"/>
            <a:ext cx="8882062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800" i="1"/>
              <a:t>Sphenacodon</a:t>
            </a:r>
            <a:r>
              <a:rPr lang="cs-CZ" sz="1800"/>
              <a:t>: spodní perm (270</a:t>
            </a:r>
            <a:r>
              <a:rPr lang="en-US" sz="1800"/>
              <a:t> </a:t>
            </a:r>
            <a:r>
              <a:rPr lang="cs-CZ" sz="1800"/>
              <a:t>M ) – spodní čelist z více kostí, zakloubení čelisti </a:t>
            </a:r>
            <a:endParaRPr lang="en-US" sz="1800"/>
          </a:p>
          <a:p>
            <a:r>
              <a:rPr lang="en-US" sz="1800"/>
              <a:t>                         </a:t>
            </a:r>
            <a:r>
              <a:rPr lang="cs-CZ" sz="1800"/>
              <a:t>plazí, žádný bubínek</a:t>
            </a:r>
          </a:p>
          <a:p>
            <a:r>
              <a:rPr lang="cs-CZ" sz="1800"/>
              <a:t/>
            </a:r>
            <a:br>
              <a:rPr lang="cs-CZ" sz="1800"/>
            </a:br>
            <a:endParaRPr lang="cs-CZ" sz="1800"/>
          </a:p>
          <a:p>
            <a:r>
              <a:rPr lang="cs-CZ" sz="1800" i="1"/>
              <a:t>Biarmosuchia</a:t>
            </a:r>
            <a:r>
              <a:rPr lang="cs-CZ" sz="1800"/>
              <a:t>: svrchní perm – jeden z nejranějších terapsidů, zakloubení čelisti více </a:t>
            </a:r>
            <a:br>
              <a:rPr lang="cs-CZ" sz="1800"/>
            </a:br>
            <a:r>
              <a:rPr lang="cs-CZ" sz="1800"/>
              <a:t>                        savčí, horní čelist srostlá, zadní nohy vzpřímenější</a:t>
            </a:r>
          </a:p>
        </p:txBody>
      </p:sp>
      <p:sp>
        <p:nvSpPr>
          <p:cNvPr id="31748" name="TextBox 4"/>
          <p:cNvSpPr txBox="1">
            <a:spLocks noChangeArrowheads="1"/>
          </p:cNvSpPr>
          <p:nvPr/>
        </p:nvSpPr>
        <p:spPr bwMode="auto">
          <a:xfrm>
            <a:off x="1684338" y="5761038"/>
            <a:ext cx="1811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/>
              <a:t>Biarmosuchus</a:t>
            </a:r>
            <a:endParaRPr lang="cs-CZ"/>
          </a:p>
        </p:txBody>
      </p:sp>
      <p:sp>
        <p:nvSpPr>
          <p:cNvPr id="31749" name="Text Box 14"/>
          <p:cNvSpPr txBox="1">
            <a:spLocks noChangeArrowheads="1"/>
          </p:cNvSpPr>
          <p:nvPr/>
        </p:nvSpPr>
        <p:spPr bwMode="auto">
          <a:xfrm>
            <a:off x="3536950" y="330200"/>
            <a:ext cx="2324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00000"/>
                </a:solidFill>
              </a:rPr>
              <a:t>Evoluce savc</a:t>
            </a:r>
            <a:r>
              <a:rPr lang="cs-CZ" sz="2400" b="1">
                <a:solidFill>
                  <a:srgbClr val="F00000"/>
                </a:solidFill>
              </a:rPr>
              <a:t>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2514600" y="311150"/>
            <a:ext cx="3827463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</a:rPr>
              <a:t>Systematika a taxonomie</a:t>
            </a:r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407988" y="1246188"/>
            <a:ext cx="50482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sym typeface="Symbol" pitchFamily="18" charset="2"/>
              </a:rPr>
              <a:t>1. Předlinnéovská</a:t>
            </a:r>
            <a:br>
              <a:rPr lang="cs-CZ">
                <a:sym typeface="Symbol" pitchFamily="18" charset="2"/>
              </a:rPr>
            </a:br>
            <a:endParaRPr lang="cs-CZ" sz="180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en-US" sz="1800">
                <a:sym typeface="Symbol" pitchFamily="18" charset="2"/>
              </a:rPr>
              <a:t>zubr = buffle, urus, bubalus, catoblepas, theur, </a:t>
            </a:r>
            <a:r>
              <a:rPr lang="cs-CZ" sz="1800">
                <a:sym typeface="Symbol" pitchFamily="18" charset="2"/>
              </a:rPr>
              <a:t>   </a:t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>           </a:t>
            </a:r>
            <a:r>
              <a:rPr lang="en-US" sz="1800">
                <a:sym typeface="Symbol" pitchFamily="18" charset="2"/>
              </a:rPr>
              <a:t>the bubalus of Belon, Scottish bison</a:t>
            </a:r>
            <a:endParaRPr lang="cs-CZ" sz="180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en-US" sz="1800">
                <a:sym typeface="Symbol" pitchFamily="18" charset="2"/>
              </a:rPr>
              <a:t>  … Aristoteles: bonasus </a:t>
            </a:r>
            <a:r>
              <a:rPr lang="cs-CZ" sz="1800">
                <a:sym typeface="Symbol" pitchFamily="18" charset="2"/>
              </a:rPr>
              <a:t> totéž</a:t>
            </a:r>
            <a:r>
              <a:rPr lang="en-US" sz="1800">
                <a:sym typeface="Symbol" pitchFamily="18" charset="2"/>
              </a:rPr>
              <a:t>?</a:t>
            </a:r>
            <a:endParaRPr lang="cs-CZ">
              <a:sym typeface="Symbol" pitchFamily="18" charset="2"/>
            </a:endParaRPr>
          </a:p>
        </p:txBody>
      </p:sp>
      <p:pic>
        <p:nvPicPr>
          <p:cNvPr id="33792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2663" y="3525838"/>
            <a:ext cx="2195512" cy="26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5475" y="1147763"/>
            <a:ext cx="2952750" cy="189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ovéPole 5"/>
          <p:cNvSpPr txBox="1">
            <a:spLocks noChangeArrowheads="1"/>
          </p:cNvSpPr>
          <p:nvPr/>
        </p:nvSpPr>
        <p:spPr bwMode="auto">
          <a:xfrm>
            <a:off x="6353175" y="6181725"/>
            <a:ext cx="15779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33CC"/>
                </a:solidFill>
              </a:rPr>
              <a:t>Carolus Linnaeus</a:t>
            </a:r>
            <a:endParaRPr lang="cs-CZ" sz="1400">
              <a:solidFill>
                <a:srgbClr val="0033CC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07988" y="3952875"/>
            <a:ext cx="4830762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ym typeface="Symbol" pitchFamily="18" charset="2"/>
              </a:rPr>
              <a:t>2. </a:t>
            </a:r>
            <a:r>
              <a:rPr lang="cs-CZ">
                <a:solidFill>
                  <a:srgbClr val="003399"/>
                </a:solidFill>
                <a:sym typeface="Symbol" pitchFamily="18" charset="2"/>
              </a:rPr>
              <a:t>Karl Linné</a:t>
            </a:r>
            <a:r>
              <a:rPr lang="cs-CZ">
                <a:sym typeface="Symbol" pitchFamily="18" charset="2"/>
              </a:rPr>
              <a:t>: 1735 </a:t>
            </a:r>
            <a:r>
              <a:rPr lang="cs-CZ" i="1">
                <a:sym typeface="Symbol" pitchFamily="18" charset="2"/>
              </a:rPr>
              <a:t>Systema Naturae</a:t>
            </a:r>
            <a:br>
              <a:rPr lang="cs-CZ" i="1">
                <a:sym typeface="Symbol" pitchFamily="18" charset="2"/>
              </a:rPr>
            </a:br>
            <a:endParaRPr lang="cs-CZ" i="1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>
                <a:sym typeface="Symbol" pitchFamily="18" charset="2"/>
              </a:rPr>
              <a:t>binominální nomenklatura: rod + druh</a:t>
            </a:r>
          </a:p>
          <a:p>
            <a:pPr>
              <a:spcAft>
                <a:spcPts val="600"/>
              </a:spcAft>
            </a:pPr>
            <a:r>
              <a:rPr lang="cs-CZ">
                <a:sym typeface="Symbol" pitchFamily="18" charset="2"/>
              </a:rPr>
              <a:t>hierarchická klasifikace</a:t>
            </a:r>
            <a:r>
              <a:rPr lang="en-US">
                <a:sym typeface="Symbol" pitchFamily="18" charset="2"/>
              </a:rPr>
              <a:t>:</a:t>
            </a:r>
            <a:r>
              <a:rPr lang="cs-CZ">
                <a:sym typeface="Symbol" pitchFamily="18" charset="2"/>
              </a:rPr>
              <a:t> </a:t>
            </a:r>
            <a:r>
              <a:rPr lang="en-US">
                <a:sym typeface="Symbol" pitchFamily="18" charset="2"/>
              </a:rPr>
              <a:t/>
            </a:r>
            <a:br>
              <a:rPr lang="en-US">
                <a:sym typeface="Symbol" pitchFamily="18" charset="2"/>
              </a:rPr>
            </a:br>
            <a:r>
              <a:rPr lang="cs-CZ">
                <a:sym typeface="Symbol" pitchFamily="18" charset="2"/>
              </a:rPr>
              <a:t>   </a:t>
            </a:r>
            <a:r>
              <a:rPr lang="en-US">
                <a:sym typeface="Symbol" pitchFamily="18" charset="2"/>
              </a:rPr>
              <a:t>  </a:t>
            </a:r>
            <a:r>
              <a:rPr lang="cs-CZ">
                <a:sym typeface="Symbol" pitchFamily="18" charset="2"/>
              </a:rPr>
              <a:t>říše, kmen, třída, řád, čeleď</a:t>
            </a:r>
            <a:r>
              <a:rPr lang="en-US">
                <a:sym typeface="Symbol" pitchFamily="18" charset="2"/>
              </a:rPr>
              <a:t>,</a:t>
            </a:r>
            <a:r>
              <a:rPr lang="cs-CZ">
                <a:sym typeface="Symbol" pitchFamily="18" charset="2"/>
              </a:rPr>
              <a:t> rod, druh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361950" y="444500"/>
            <a:ext cx="8059738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/>
              <a:t>Procynosuchus</a:t>
            </a:r>
            <a:r>
              <a:rPr lang="cs-CZ" sz="1800"/>
              <a:t>: konec permu – primitivní </a:t>
            </a:r>
            <a:r>
              <a:rPr lang="en-US" sz="1800"/>
              <a:t>k</a:t>
            </a:r>
            <a:r>
              <a:rPr lang="cs-CZ" sz="1800"/>
              <a:t>ynodont</a:t>
            </a:r>
            <a:br>
              <a:rPr lang="cs-CZ" sz="1800"/>
            </a:br>
            <a:r>
              <a:rPr lang="cs-CZ" sz="1800"/>
              <a:t/>
            </a:r>
            <a:br>
              <a:rPr lang="cs-CZ" sz="1800"/>
            </a:br>
            <a:r>
              <a:rPr lang="cs-CZ" sz="1800"/>
              <a:t/>
            </a:r>
            <a:br>
              <a:rPr lang="cs-CZ" sz="1800"/>
            </a:br>
            <a:r>
              <a:rPr lang="cs-CZ" sz="1800"/>
              <a:t/>
            </a:r>
            <a:br>
              <a:rPr lang="cs-CZ" sz="1800"/>
            </a:br>
            <a:r>
              <a:rPr lang="cs-CZ" sz="1800"/>
              <a:t/>
            </a:r>
            <a:br>
              <a:rPr lang="cs-CZ" sz="1800"/>
            </a:br>
            <a:r>
              <a:rPr lang="cs-CZ" sz="1800"/>
              <a:t/>
            </a:r>
            <a:br>
              <a:rPr lang="cs-CZ" sz="1800"/>
            </a:br>
            <a:r>
              <a:rPr lang="cs-CZ" sz="1800"/>
              <a:t/>
            </a:r>
            <a:br>
              <a:rPr lang="cs-CZ" sz="1800"/>
            </a:br>
            <a:r>
              <a:rPr lang="cs-CZ" sz="1800"/>
              <a:t/>
            </a:r>
            <a:br>
              <a:rPr lang="cs-CZ" sz="1800"/>
            </a:br>
            <a:r>
              <a:rPr lang="cs-CZ" sz="1800"/>
              <a:t/>
            </a:r>
            <a:br>
              <a:rPr lang="cs-CZ" sz="1800"/>
            </a:br>
            <a:endParaRPr lang="cs-CZ" sz="1800"/>
          </a:p>
          <a:p>
            <a:endParaRPr lang="cs-CZ" sz="1800" i="1"/>
          </a:p>
          <a:p>
            <a:r>
              <a:rPr lang="cs-CZ" sz="1800" i="1"/>
              <a:t>Thrinaxodon</a:t>
            </a:r>
            <a:r>
              <a:rPr lang="cs-CZ" sz="1800"/>
              <a:t>: spodní </a:t>
            </a:r>
            <a:r>
              <a:rPr lang="en-US" sz="1800"/>
              <a:t>t</a:t>
            </a:r>
            <a:r>
              <a:rPr lang="cs-CZ" sz="1800"/>
              <a:t>rias – odvozenější </a:t>
            </a:r>
            <a:r>
              <a:rPr lang="en-US" sz="1800"/>
              <a:t>k</a:t>
            </a:r>
            <a:r>
              <a:rPr lang="cs-CZ" sz="1800"/>
              <a:t>ynodont, bubínek ve spodní čelisti</a:t>
            </a:r>
          </a:p>
        </p:txBody>
      </p:sp>
      <p:pic>
        <p:nvPicPr>
          <p:cNvPr id="32771" name="Picture 4" descr="http://upload.wikimedia.org/wikipedia/commons/9/97/Procynosuchus_B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4788" y="917575"/>
            <a:ext cx="527367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2" descr="http://palaeos.com/vertebrates/cynodontia/images/thrinaxodon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6088" y="4421188"/>
            <a:ext cx="4462462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http://upload.wikimedia.org/wikipedia/commons/d/d4/Morganucod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2275" y="3887788"/>
            <a:ext cx="4624388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336550" y="431800"/>
            <a:ext cx="873442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/>
              <a:t>Probainognathus</a:t>
            </a:r>
            <a:r>
              <a:rPr lang="cs-CZ" sz="1800"/>
              <a:t>: střední trias (</a:t>
            </a:r>
            <a:r>
              <a:rPr lang="en-US" sz="1800"/>
              <a:t>~</a:t>
            </a:r>
            <a:r>
              <a:rPr lang="cs-CZ" sz="1800"/>
              <a:t> 235 M) – 2 klouby, savčí a plazí</a:t>
            </a:r>
          </a:p>
          <a:p>
            <a:endParaRPr lang="cs-CZ" sz="1800"/>
          </a:p>
          <a:p>
            <a:endParaRPr lang="cs-CZ" sz="1800"/>
          </a:p>
          <a:p>
            <a:endParaRPr lang="cs-CZ" sz="1800"/>
          </a:p>
          <a:p>
            <a:endParaRPr lang="cs-CZ" sz="1800"/>
          </a:p>
          <a:p>
            <a:endParaRPr lang="cs-CZ" sz="1800"/>
          </a:p>
          <a:p>
            <a:endParaRPr lang="cs-CZ" sz="1800"/>
          </a:p>
          <a:p>
            <a:endParaRPr lang="cs-CZ" sz="1800"/>
          </a:p>
          <a:p>
            <a:endParaRPr lang="cs-CZ" sz="1800"/>
          </a:p>
          <a:p>
            <a:endParaRPr lang="cs-CZ" sz="1800"/>
          </a:p>
          <a:p>
            <a:endParaRPr lang="cs-CZ" sz="1800" i="1"/>
          </a:p>
          <a:p>
            <a:r>
              <a:rPr lang="cs-CZ" sz="1800" i="1"/>
              <a:t>Diarbrognathus</a:t>
            </a:r>
            <a:r>
              <a:rPr lang="cs-CZ" sz="1800"/>
              <a:t>:  spodní jura (</a:t>
            </a:r>
            <a:r>
              <a:rPr lang="en-US" sz="1800"/>
              <a:t>~</a:t>
            </a:r>
            <a:r>
              <a:rPr lang="cs-CZ" sz="1800"/>
              <a:t> 209 M) – pokročilý </a:t>
            </a:r>
            <a:r>
              <a:rPr lang="en-US" sz="1800"/>
              <a:t>k</a:t>
            </a:r>
            <a:r>
              <a:rPr lang="cs-CZ" sz="1800"/>
              <a:t>ynodont, sice pořád 2 klouby, </a:t>
            </a:r>
          </a:p>
          <a:p>
            <a:r>
              <a:rPr lang="cs-CZ" sz="1800"/>
              <a:t>                             ale plazí téměř zcela ke slyšení</a:t>
            </a:r>
            <a:br>
              <a:rPr lang="cs-CZ" sz="1800"/>
            </a:br>
            <a:endParaRPr lang="cs-CZ" sz="1800"/>
          </a:p>
          <a:p>
            <a:endParaRPr lang="cs-CZ" sz="1800" i="1"/>
          </a:p>
          <a:p>
            <a:r>
              <a:rPr lang="cs-CZ" sz="1800" i="1"/>
              <a:t>Morganucodon</a:t>
            </a:r>
            <a:r>
              <a:rPr lang="cs-CZ" sz="1800"/>
              <a:t>: spodní jura (</a:t>
            </a:r>
            <a:r>
              <a:rPr lang="en-US" sz="1800"/>
              <a:t>~</a:t>
            </a:r>
            <a:r>
              <a:rPr lang="cs-CZ" sz="1800"/>
              <a:t> 220 M)</a:t>
            </a:r>
            <a:br>
              <a:rPr lang="cs-CZ" sz="1800"/>
            </a:br>
            <a:r>
              <a:rPr lang="cs-CZ" sz="1800"/>
              <a:t>      – stále zbytek plazího kloubu</a:t>
            </a:r>
          </a:p>
        </p:txBody>
      </p:sp>
      <p:pic>
        <p:nvPicPr>
          <p:cNvPr id="33796" name="Picture 2" descr="http://fc06.deviantart.net/fs70/i/2009/354/d/d/Probainognathus_by_Theropsi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0" y="935038"/>
            <a:ext cx="587057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3"/>
          <p:cNvSpPr txBox="1">
            <a:spLocks noChangeArrowheads="1"/>
          </p:cNvSpPr>
          <p:nvPr/>
        </p:nvSpPr>
        <p:spPr bwMode="auto">
          <a:xfrm>
            <a:off x="361950" y="966788"/>
            <a:ext cx="8597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/>
              <a:t>Hadrocodium</a:t>
            </a:r>
            <a:r>
              <a:rPr lang="cs-CZ" sz="1800"/>
              <a:t>: spodní jura – kůstky středního ucha se přesunuly z čelisti do krania</a:t>
            </a:r>
          </a:p>
        </p:txBody>
      </p:sp>
      <p:pic>
        <p:nvPicPr>
          <p:cNvPr id="34819" name="Picture 4" descr="http://24.media.tumblr.com/tumblr_mduve8jcgm1qc2w0eo1_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3263" y="1719263"/>
            <a:ext cx="4716462" cy="423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188" y="717550"/>
            <a:ext cx="2519362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2588" y="2711450"/>
            <a:ext cx="3816350" cy="166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1538" y="4614863"/>
            <a:ext cx="270033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97638" y="207963"/>
            <a:ext cx="2427287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 Box 12"/>
          <p:cNvSpPr txBox="1">
            <a:spLocks noChangeArrowheads="1"/>
          </p:cNvSpPr>
          <p:nvPr/>
        </p:nvSpPr>
        <p:spPr bwMode="auto">
          <a:xfrm>
            <a:off x="2908300" y="815975"/>
            <a:ext cx="15938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F00000"/>
                </a:solidFill>
              </a:rPr>
              <a:t>Jura:</a:t>
            </a:r>
          </a:p>
          <a:p>
            <a:r>
              <a:rPr lang="cs-CZ" sz="1800"/>
              <a:t>kostnaté ryby</a:t>
            </a:r>
          </a:p>
          <a:p>
            <a:r>
              <a:rPr lang="cs-CZ" sz="1800"/>
              <a:t>evoluce ptáků</a:t>
            </a:r>
          </a:p>
        </p:txBody>
      </p:sp>
      <p:sp>
        <p:nvSpPr>
          <p:cNvPr id="35847" name="Text Box 13"/>
          <p:cNvSpPr txBox="1">
            <a:spLocks noChangeArrowheads="1"/>
          </p:cNvSpPr>
          <p:nvPr/>
        </p:nvSpPr>
        <p:spPr bwMode="auto">
          <a:xfrm>
            <a:off x="1050925" y="2273300"/>
            <a:ext cx="1339850" cy="366713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/>
              <a:t>Saurischia</a:t>
            </a:r>
          </a:p>
        </p:txBody>
      </p:sp>
      <p:sp>
        <p:nvSpPr>
          <p:cNvPr id="35848" name="Text Box 14"/>
          <p:cNvSpPr txBox="1">
            <a:spLocks noChangeArrowheads="1"/>
          </p:cNvSpPr>
          <p:nvPr/>
        </p:nvSpPr>
        <p:spPr bwMode="auto">
          <a:xfrm>
            <a:off x="5348288" y="2136775"/>
            <a:ext cx="1517650" cy="366713"/>
          </a:xfrm>
          <a:prstGeom prst="rect">
            <a:avLst/>
          </a:prstGeom>
          <a:solidFill>
            <a:srgbClr val="CCFF33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/>
              <a:t>Ornithischia</a:t>
            </a:r>
          </a:p>
        </p:txBody>
      </p:sp>
      <p:sp>
        <p:nvSpPr>
          <p:cNvPr id="35849" name="Text Box 16"/>
          <p:cNvSpPr txBox="1">
            <a:spLocks noChangeArrowheads="1"/>
          </p:cNvSpPr>
          <p:nvPr/>
        </p:nvSpPr>
        <p:spPr bwMode="auto">
          <a:xfrm>
            <a:off x="588963" y="6134100"/>
            <a:ext cx="1020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/>
              <a:t>Allosaurus</a:t>
            </a:r>
          </a:p>
        </p:txBody>
      </p:sp>
      <p:sp>
        <p:nvSpPr>
          <p:cNvPr id="35850" name="Text Box 17"/>
          <p:cNvSpPr txBox="1">
            <a:spLocks noChangeArrowheads="1"/>
          </p:cNvSpPr>
          <p:nvPr/>
        </p:nvSpPr>
        <p:spPr bwMode="auto">
          <a:xfrm>
            <a:off x="7620000" y="1965325"/>
            <a:ext cx="11890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/>
              <a:t>Stegosaurus</a:t>
            </a:r>
          </a:p>
        </p:txBody>
      </p:sp>
      <p:sp>
        <p:nvSpPr>
          <p:cNvPr id="35851" name="Text Box 19"/>
          <p:cNvSpPr txBox="1">
            <a:spLocks noChangeArrowheads="1"/>
          </p:cNvSpPr>
          <p:nvPr/>
        </p:nvSpPr>
        <p:spPr bwMode="auto">
          <a:xfrm>
            <a:off x="3082925" y="2090738"/>
            <a:ext cx="1212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>
                <a:solidFill>
                  <a:srgbClr val="F00000"/>
                </a:solidFill>
              </a:rPr>
              <a:t>dinosauři</a:t>
            </a:r>
          </a:p>
        </p:txBody>
      </p:sp>
      <p:sp>
        <p:nvSpPr>
          <p:cNvPr id="35852" name="Line 20"/>
          <p:cNvSpPr>
            <a:spLocks noChangeShapeType="1"/>
          </p:cNvSpPr>
          <p:nvPr/>
        </p:nvSpPr>
        <p:spPr bwMode="auto">
          <a:xfrm flipH="1">
            <a:off x="2395538" y="2328863"/>
            <a:ext cx="687387" cy="76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5853" name="Line 22"/>
          <p:cNvSpPr>
            <a:spLocks noChangeShapeType="1"/>
          </p:cNvSpPr>
          <p:nvPr/>
        </p:nvSpPr>
        <p:spPr bwMode="auto">
          <a:xfrm>
            <a:off x="4302125" y="2305050"/>
            <a:ext cx="900113" cy="222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5854" name="Text Box 36"/>
          <p:cNvSpPr txBox="1">
            <a:spLocks noChangeArrowheads="1"/>
          </p:cNvSpPr>
          <p:nvPr/>
        </p:nvSpPr>
        <p:spPr bwMode="auto">
          <a:xfrm>
            <a:off x="3576638" y="212725"/>
            <a:ext cx="201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</a:rPr>
              <a:t>Mesozoikum</a:t>
            </a:r>
          </a:p>
        </p:txBody>
      </p:sp>
      <p:pic>
        <p:nvPicPr>
          <p:cNvPr id="35855" name="Picture 38" descr="104Saurischi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32225" y="2608263"/>
            <a:ext cx="4945063" cy="383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6" name="Text Box 15"/>
          <p:cNvSpPr txBox="1">
            <a:spLocks noChangeArrowheads="1"/>
          </p:cNvSpPr>
          <p:nvPr/>
        </p:nvSpPr>
        <p:spPr bwMode="auto">
          <a:xfrm>
            <a:off x="2706688" y="3879850"/>
            <a:ext cx="13287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/>
              <a:t>Brachiosaurus</a:t>
            </a:r>
          </a:p>
        </p:txBody>
      </p:sp>
      <p:sp>
        <p:nvSpPr>
          <p:cNvPr id="288807" name="Rectangle 39"/>
          <p:cNvSpPr>
            <a:spLocks noChangeArrowheads="1"/>
          </p:cNvSpPr>
          <p:nvPr/>
        </p:nvSpPr>
        <p:spPr bwMode="auto">
          <a:xfrm>
            <a:off x="7131050" y="2625725"/>
            <a:ext cx="1546225" cy="1625600"/>
          </a:xfrm>
          <a:prstGeom prst="rect">
            <a:avLst/>
          </a:prstGeom>
          <a:noFill/>
          <a:ln w="38100">
            <a:solidFill>
              <a:srgbClr val="F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88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80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188" y="717550"/>
            <a:ext cx="2519362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6"/>
          <p:cNvSpPr txBox="1">
            <a:spLocks noChangeArrowheads="1"/>
          </p:cNvSpPr>
          <p:nvPr/>
        </p:nvSpPr>
        <p:spPr bwMode="auto">
          <a:xfrm>
            <a:off x="2908300" y="815975"/>
            <a:ext cx="15938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F00000"/>
                </a:solidFill>
              </a:rPr>
              <a:t>Jura:</a:t>
            </a:r>
          </a:p>
          <a:p>
            <a:r>
              <a:rPr lang="cs-CZ" sz="1800"/>
              <a:t>kostnaté ryby</a:t>
            </a:r>
          </a:p>
          <a:p>
            <a:r>
              <a:rPr lang="cs-CZ" sz="1800"/>
              <a:t>evoluce ptáků</a:t>
            </a:r>
          </a:p>
        </p:txBody>
      </p:sp>
      <p:grpSp>
        <p:nvGrpSpPr>
          <p:cNvPr id="36868" name="Group 15"/>
          <p:cNvGrpSpPr>
            <a:grpSpLocks/>
          </p:cNvGrpSpPr>
          <p:nvPr/>
        </p:nvGrpSpPr>
        <p:grpSpPr bwMode="auto">
          <a:xfrm>
            <a:off x="1139825" y="2444750"/>
            <a:ext cx="4630738" cy="2284413"/>
            <a:chOff x="2458" y="1724"/>
            <a:chExt cx="2917" cy="1439"/>
          </a:xfrm>
        </p:grpSpPr>
        <p:pic>
          <p:nvPicPr>
            <p:cNvPr id="36884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77" y="2369"/>
              <a:ext cx="1411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85" name="Text Box 17"/>
            <p:cNvSpPr txBox="1">
              <a:spLocks noChangeArrowheads="1"/>
            </p:cNvSpPr>
            <p:nvPr/>
          </p:nvSpPr>
          <p:spPr bwMode="auto">
            <a:xfrm>
              <a:off x="2458" y="1724"/>
              <a:ext cx="1396" cy="212"/>
            </a:xfrm>
            <a:prstGeom prst="rect">
              <a:avLst/>
            </a:prstGeom>
            <a:solidFill>
              <a:srgbClr val="FFCC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1"/>
                <a:t>theropodní dinosauři</a:t>
              </a:r>
            </a:p>
          </p:txBody>
        </p:sp>
        <p:sp>
          <p:nvSpPr>
            <p:cNvPr id="36886" name="Text Box 18"/>
            <p:cNvSpPr txBox="1">
              <a:spLocks noChangeArrowheads="1"/>
            </p:cNvSpPr>
            <p:nvPr/>
          </p:nvSpPr>
          <p:spPr bwMode="auto">
            <a:xfrm>
              <a:off x="4484" y="1969"/>
              <a:ext cx="891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b="1"/>
                <a:t>tyrannosauři</a:t>
              </a:r>
            </a:p>
            <a:p>
              <a:pPr algn="ctr"/>
              <a:r>
                <a:rPr lang="cs-CZ" sz="1600" b="1"/>
                <a:t>(křída)</a:t>
              </a:r>
            </a:p>
          </p:txBody>
        </p:sp>
        <p:sp>
          <p:nvSpPr>
            <p:cNvPr id="36887" name="Text Box 19"/>
            <p:cNvSpPr txBox="1">
              <a:spLocks noChangeArrowheads="1"/>
            </p:cNvSpPr>
            <p:nvPr/>
          </p:nvSpPr>
          <p:spPr bwMode="auto">
            <a:xfrm>
              <a:off x="2787" y="2162"/>
              <a:ext cx="84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1"/>
                <a:t>Maniraptora</a:t>
              </a:r>
            </a:p>
          </p:txBody>
        </p:sp>
        <p:sp>
          <p:nvSpPr>
            <p:cNvPr id="36888" name="Line 20"/>
            <p:cNvSpPr>
              <a:spLocks noChangeShapeType="1"/>
            </p:cNvSpPr>
            <p:nvPr/>
          </p:nvSpPr>
          <p:spPr bwMode="auto">
            <a:xfrm>
              <a:off x="3756" y="1945"/>
              <a:ext cx="685" cy="12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6889" name="Line 21"/>
            <p:cNvSpPr>
              <a:spLocks noChangeShapeType="1"/>
            </p:cNvSpPr>
            <p:nvPr/>
          </p:nvSpPr>
          <p:spPr bwMode="auto">
            <a:xfrm>
              <a:off x="3173" y="1958"/>
              <a:ext cx="0" cy="212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542925" y="3879850"/>
            <a:ext cx="5441950" cy="2527300"/>
            <a:chOff x="2082" y="2628"/>
            <a:chExt cx="3428" cy="1592"/>
          </a:xfrm>
        </p:grpSpPr>
        <p:pic>
          <p:nvPicPr>
            <p:cNvPr id="36876" name="Picture 2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26" y="2628"/>
              <a:ext cx="1184" cy="1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7" name="Line 24"/>
            <p:cNvSpPr>
              <a:spLocks noChangeShapeType="1"/>
            </p:cNvSpPr>
            <p:nvPr/>
          </p:nvSpPr>
          <p:spPr bwMode="auto">
            <a:xfrm flipH="1">
              <a:off x="3223" y="3064"/>
              <a:ext cx="460" cy="411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6878" name="Line 25"/>
            <p:cNvSpPr>
              <a:spLocks noChangeShapeType="1"/>
            </p:cNvSpPr>
            <p:nvPr/>
          </p:nvSpPr>
          <p:spPr bwMode="auto">
            <a:xfrm>
              <a:off x="3442" y="3285"/>
              <a:ext cx="337" cy="348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6879" name="Text Box 26"/>
            <p:cNvSpPr txBox="1">
              <a:spLocks noChangeArrowheads="1"/>
            </p:cNvSpPr>
            <p:nvPr/>
          </p:nvSpPr>
          <p:spPr bwMode="auto">
            <a:xfrm>
              <a:off x="2647" y="4026"/>
              <a:ext cx="151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i="1"/>
                <a:t>Archaeopteryx lithographica</a:t>
              </a:r>
            </a:p>
          </p:txBody>
        </p:sp>
        <p:sp>
          <p:nvSpPr>
            <p:cNvPr id="36880" name="Text Box 27"/>
            <p:cNvSpPr txBox="1">
              <a:spLocks noChangeArrowheads="1"/>
            </p:cNvSpPr>
            <p:nvPr/>
          </p:nvSpPr>
          <p:spPr bwMode="auto">
            <a:xfrm>
              <a:off x="3702" y="3659"/>
              <a:ext cx="38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>
                  <a:solidFill>
                    <a:srgbClr val="F00000"/>
                  </a:solidFill>
                </a:rPr>
                <a:t>ptáci</a:t>
              </a:r>
            </a:p>
          </p:txBody>
        </p:sp>
        <p:sp>
          <p:nvSpPr>
            <p:cNvPr id="36881" name="Text Box 28"/>
            <p:cNvSpPr txBox="1">
              <a:spLocks noChangeArrowheads="1"/>
            </p:cNvSpPr>
            <p:nvPr/>
          </p:nvSpPr>
          <p:spPr bwMode="auto">
            <a:xfrm>
              <a:off x="4467" y="3968"/>
              <a:ext cx="86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i="1"/>
                <a:t>Microraptor gui</a:t>
              </a:r>
            </a:p>
          </p:txBody>
        </p:sp>
        <p:pic>
          <p:nvPicPr>
            <p:cNvPr id="36882" name="Picture 2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82" y="3260"/>
              <a:ext cx="1060" cy="7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83" name="Line 30"/>
            <p:cNvSpPr>
              <a:spLocks noChangeShapeType="1"/>
            </p:cNvSpPr>
            <p:nvPr/>
          </p:nvSpPr>
          <p:spPr bwMode="auto">
            <a:xfrm>
              <a:off x="3681" y="3062"/>
              <a:ext cx="754" cy="28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6870" name="Text Box 31"/>
          <p:cNvSpPr txBox="1">
            <a:spLocks noChangeArrowheads="1"/>
          </p:cNvSpPr>
          <p:nvPr/>
        </p:nvSpPr>
        <p:spPr bwMode="auto">
          <a:xfrm>
            <a:off x="3576638" y="212725"/>
            <a:ext cx="201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</a:rPr>
              <a:t>Mesozoikum</a:t>
            </a:r>
          </a:p>
        </p:txBody>
      </p:sp>
      <p:pic>
        <p:nvPicPr>
          <p:cNvPr id="36871" name="Picture 36" descr="t-rex_vs_gigantosauru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33975" y="911225"/>
            <a:ext cx="37687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AutoShape 37"/>
          <p:cNvSpPr>
            <a:spLocks noChangeArrowheads="1"/>
          </p:cNvSpPr>
          <p:nvPr/>
        </p:nvSpPr>
        <p:spPr bwMode="auto">
          <a:xfrm>
            <a:off x="5864225" y="427038"/>
            <a:ext cx="728663" cy="360362"/>
          </a:xfrm>
          <a:prstGeom prst="wedgeRectCallout">
            <a:avLst>
              <a:gd name="adj1" fmla="val -15361"/>
              <a:gd name="adj2" fmla="val 206389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/>
              <a:t>T. rex</a:t>
            </a:r>
          </a:p>
        </p:txBody>
      </p:sp>
      <p:sp>
        <p:nvSpPr>
          <p:cNvPr id="36873" name="AutoShape 38"/>
          <p:cNvSpPr>
            <a:spLocks noChangeArrowheads="1"/>
          </p:cNvSpPr>
          <p:nvPr/>
        </p:nvSpPr>
        <p:spPr bwMode="auto">
          <a:xfrm>
            <a:off x="7566025" y="288925"/>
            <a:ext cx="1416050" cy="360363"/>
          </a:xfrm>
          <a:prstGeom prst="wedgeRectCallout">
            <a:avLst>
              <a:gd name="adj1" fmla="val -44810"/>
              <a:gd name="adj2" fmla="val 105792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/>
              <a:t>Gigantosaurus</a:t>
            </a:r>
          </a:p>
        </p:txBody>
      </p:sp>
      <p:pic>
        <p:nvPicPr>
          <p:cNvPr id="346152" name="Picture 40" descr="Microraptorsid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69013" y="4875213"/>
            <a:ext cx="2368550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6154" name="Picture 42" descr="ap_dinobirds"/>
          <p:cNvPicPr>
            <a:picLocks noChangeAspect="1" noChangeArrowheads="1"/>
          </p:cNvPicPr>
          <p:nvPr/>
        </p:nvPicPr>
        <p:blipFill>
          <a:blip r:embed="rId9" cstate="print"/>
          <a:srcRect t="1750" b="5525"/>
          <a:stretch>
            <a:fillRect/>
          </a:stretch>
        </p:blipFill>
        <p:spPr bwMode="auto">
          <a:xfrm>
            <a:off x="6565900" y="2682875"/>
            <a:ext cx="2387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575" y="787400"/>
            <a:ext cx="251936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9413" y="2843213"/>
            <a:ext cx="2119312" cy="286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2990850" y="758825"/>
            <a:ext cx="55943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F00000"/>
                </a:solidFill>
              </a:rPr>
              <a:t>Křída:</a:t>
            </a:r>
          </a:p>
          <a:p>
            <a:r>
              <a:rPr lang="cs-CZ" sz="1800"/>
              <a:t>krytosemenné rostliny</a:t>
            </a:r>
          </a:p>
          <a:p>
            <a:r>
              <a:rPr lang="cs-CZ" sz="1800"/>
              <a:t>moderní žraloci a rejnoci, mosasauři, první hadi, ptáci</a:t>
            </a:r>
          </a:p>
          <a:p>
            <a:r>
              <a:rPr lang="cs-CZ" sz="1800"/>
              <a:t>savci: divergence vačnatců a placentálů</a:t>
            </a:r>
          </a:p>
        </p:txBody>
      </p:sp>
      <p:sp>
        <p:nvSpPr>
          <p:cNvPr id="37893" name="Text Box 13"/>
          <p:cNvSpPr txBox="1">
            <a:spLocks noChangeArrowheads="1"/>
          </p:cNvSpPr>
          <p:nvPr/>
        </p:nvSpPr>
        <p:spPr bwMode="auto">
          <a:xfrm>
            <a:off x="1304925" y="5780088"/>
            <a:ext cx="10096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/>
              <a:t>mosasauři</a:t>
            </a:r>
          </a:p>
        </p:txBody>
      </p:sp>
      <p:grpSp>
        <p:nvGrpSpPr>
          <p:cNvPr id="37894" name="Group 19"/>
          <p:cNvGrpSpPr>
            <a:grpSpLocks/>
          </p:cNvGrpSpPr>
          <p:nvPr/>
        </p:nvGrpSpPr>
        <p:grpSpPr bwMode="auto">
          <a:xfrm>
            <a:off x="3152775" y="2238375"/>
            <a:ext cx="3452813" cy="1841500"/>
            <a:chOff x="3484" y="2659"/>
            <a:chExt cx="2175" cy="1160"/>
          </a:xfrm>
        </p:grpSpPr>
        <p:pic>
          <p:nvPicPr>
            <p:cNvPr id="37899" name="Picture 1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84" y="2659"/>
              <a:ext cx="2175" cy="1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00" name="Text Box 17"/>
            <p:cNvSpPr txBox="1">
              <a:spLocks noChangeArrowheads="1"/>
            </p:cNvSpPr>
            <p:nvPr/>
          </p:nvSpPr>
          <p:spPr bwMode="auto">
            <a:xfrm>
              <a:off x="4772" y="2763"/>
              <a:ext cx="72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i="1"/>
                <a:t>Hesperornis</a:t>
              </a:r>
            </a:p>
          </p:txBody>
        </p:sp>
      </p:grpSp>
      <p:sp>
        <p:nvSpPr>
          <p:cNvPr id="37895" name="Text Box 15"/>
          <p:cNvSpPr txBox="1">
            <a:spLocks noChangeArrowheads="1"/>
          </p:cNvSpPr>
          <p:nvPr/>
        </p:nvSpPr>
        <p:spPr bwMode="auto">
          <a:xfrm>
            <a:off x="2843213" y="4567238"/>
            <a:ext cx="34480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/>
              <a:t>na konci křídy: 5. extinkce, 65 M</a:t>
            </a:r>
          </a:p>
          <a:p>
            <a:endParaRPr lang="cs-CZ" sz="1800"/>
          </a:p>
          <a:p>
            <a:r>
              <a:rPr lang="cs-CZ" sz="1800">
                <a:sym typeface="Symbol" pitchFamily="18" charset="2"/>
              </a:rPr>
              <a:t> otázka příčiny</a:t>
            </a:r>
          </a:p>
        </p:txBody>
      </p:sp>
      <p:sp>
        <p:nvSpPr>
          <p:cNvPr id="37896" name="Text Box 20"/>
          <p:cNvSpPr txBox="1">
            <a:spLocks noChangeArrowheads="1"/>
          </p:cNvSpPr>
          <p:nvPr/>
        </p:nvSpPr>
        <p:spPr bwMode="auto">
          <a:xfrm>
            <a:off x="3576638" y="212725"/>
            <a:ext cx="201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</a:rPr>
              <a:t>Mesozoikum</a:t>
            </a:r>
          </a:p>
        </p:txBody>
      </p:sp>
      <p:pic>
        <p:nvPicPr>
          <p:cNvPr id="37897" name="Picture 22" descr="Ichthyornis_B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6350" y="3962400"/>
            <a:ext cx="2451100" cy="243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8" name="Text Box 23"/>
          <p:cNvSpPr txBox="1">
            <a:spLocks noChangeArrowheads="1"/>
          </p:cNvSpPr>
          <p:nvPr/>
        </p:nvSpPr>
        <p:spPr bwMode="auto">
          <a:xfrm>
            <a:off x="7427913" y="3527425"/>
            <a:ext cx="1050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/>
              <a:t>Ichthyornis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638" y="4267200"/>
            <a:ext cx="3341687" cy="229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95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1213" y="3289300"/>
            <a:ext cx="291465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588" y="1954213"/>
            <a:ext cx="3162300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9564" name="Text Box 12"/>
          <p:cNvSpPr txBox="1">
            <a:spLocks noChangeArrowheads="1"/>
          </p:cNvSpPr>
          <p:nvPr/>
        </p:nvSpPr>
        <p:spPr bwMode="auto">
          <a:xfrm>
            <a:off x="407988" y="269875"/>
            <a:ext cx="8045857" cy="1585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F00000"/>
                </a:solidFill>
              </a:rPr>
              <a:t>Extinkce na K/T hranici:</a:t>
            </a:r>
          </a:p>
          <a:p>
            <a:endParaRPr lang="cs-CZ" sz="1800" dirty="0">
              <a:solidFill>
                <a:srgbClr val="F0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1800" dirty="0"/>
              <a:t>1980 </a:t>
            </a:r>
            <a:r>
              <a:rPr lang="cs-CZ" sz="1800" dirty="0">
                <a:solidFill>
                  <a:srgbClr val="003399"/>
                </a:solidFill>
              </a:rPr>
              <a:t>Louis </a:t>
            </a:r>
            <a:r>
              <a:rPr lang="cs-CZ" sz="1800" dirty="0" err="1">
                <a:solidFill>
                  <a:srgbClr val="003399"/>
                </a:solidFill>
              </a:rPr>
              <a:t>Alvarez</a:t>
            </a:r>
            <a:r>
              <a:rPr lang="cs-CZ" sz="1800" dirty="0"/>
              <a:t> a kol.: katastrofická </a:t>
            </a:r>
            <a:r>
              <a:rPr lang="cs-CZ" sz="1800" dirty="0" smtClean="0"/>
              <a:t>hypotéza – asteroid 10 km v průměru</a:t>
            </a:r>
            <a:br>
              <a:rPr lang="cs-CZ" sz="1800" dirty="0" smtClean="0"/>
            </a:br>
            <a:r>
              <a:rPr lang="cs-CZ" sz="1800" dirty="0" smtClean="0"/>
              <a:t>10</a:t>
            </a:r>
            <a:r>
              <a:rPr lang="cs-CZ" sz="1800" baseline="30000" dirty="0" smtClean="0"/>
              <a:t>9</a:t>
            </a:r>
            <a:r>
              <a:rPr lang="cs-CZ" sz="1800" dirty="0" smtClean="0"/>
              <a:t>x víc než Hirošima</a:t>
            </a:r>
            <a:endParaRPr lang="cs-CZ" sz="1800" dirty="0"/>
          </a:p>
          <a:p>
            <a:pPr>
              <a:spcAft>
                <a:spcPts val="600"/>
              </a:spcAft>
            </a:pPr>
            <a:r>
              <a:rPr lang="cs-CZ" sz="1800" dirty="0"/>
              <a:t>iridium na K/T rozhraní</a:t>
            </a:r>
          </a:p>
        </p:txBody>
      </p:sp>
      <p:pic>
        <p:nvPicPr>
          <p:cNvPr id="38918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7213" y="1354138"/>
            <a:ext cx="3305175" cy="185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15" descr="pi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38525" y="1611313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0" name="Text Box 16"/>
          <p:cNvSpPr txBox="1">
            <a:spLocks noChangeArrowheads="1"/>
          </p:cNvSpPr>
          <p:nvPr/>
        </p:nvSpPr>
        <p:spPr bwMode="auto">
          <a:xfrm>
            <a:off x="3910013" y="3525838"/>
            <a:ext cx="971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3399"/>
                </a:solidFill>
              </a:rPr>
              <a:t>L. Alvarez</a:t>
            </a:r>
          </a:p>
        </p:txBody>
      </p:sp>
      <p:sp>
        <p:nvSpPr>
          <p:cNvPr id="279569" name="AutoShape 17"/>
          <p:cNvSpPr>
            <a:spLocks noChangeArrowheads="1"/>
          </p:cNvSpPr>
          <p:nvPr/>
        </p:nvSpPr>
        <p:spPr bwMode="auto">
          <a:xfrm>
            <a:off x="3854450" y="5737225"/>
            <a:ext cx="2008188" cy="806450"/>
          </a:xfrm>
          <a:prstGeom prst="wedgeRectCallout">
            <a:avLst>
              <a:gd name="adj1" fmla="val 127222"/>
              <a:gd name="adj2" fmla="val -131542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cca. 100-násobné zvýšení množství iridia</a:t>
            </a:r>
          </a:p>
        </p:txBody>
      </p:sp>
      <p:sp>
        <p:nvSpPr>
          <p:cNvPr id="10" name="AutoShape 17"/>
          <p:cNvSpPr>
            <a:spLocks noChangeArrowheads="1"/>
          </p:cNvSpPr>
          <p:nvPr/>
        </p:nvSpPr>
        <p:spPr bwMode="auto">
          <a:xfrm>
            <a:off x="4356100" y="4640263"/>
            <a:ext cx="1284288" cy="360362"/>
          </a:xfrm>
          <a:prstGeom prst="wedgeRectCallout">
            <a:avLst>
              <a:gd name="adj1" fmla="val -156778"/>
              <a:gd name="adj2" fmla="val 35333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K/T hranice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564" grpId="0" build="p"/>
      <p:bldP spid="279569" grpId="0" animBg="1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13" y="384175"/>
            <a:ext cx="3338512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44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3913" y="1106488"/>
            <a:ext cx="290512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4446" name="AutoShape 14"/>
          <p:cNvSpPr>
            <a:spLocks noChangeArrowheads="1"/>
          </p:cNvSpPr>
          <p:nvPr/>
        </p:nvSpPr>
        <p:spPr bwMode="auto">
          <a:xfrm>
            <a:off x="1036638" y="854075"/>
            <a:ext cx="479425" cy="420688"/>
          </a:xfrm>
          <a:prstGeom prst="rightArrow">
            <a:avLst>
              <a:gd name="adj1" fmla="val 50000"/>
              <a:gd name="adj2" fmla="val 2849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74465" name="AutoShape 33"/>
          <p:cNvSpPr>
            <a:spLocks noChangeArrowheads="1"/>
          </p:cNvSpPr>
          <p:nvPr/>
        </p:nvSpPr>
        <p:spPr bwMode="auto">
          <a:xfrm>
            <a:off x="5137150" y="385763"/>
            <a:ext cx="2922588" cy="360362"/>
          </a:xfrm>
          <a:prstGeom prst="wedgeRectCallout">
            <a:avLst>
              <a:gd name="adj1" fmla="val -347"/>
              <a:gd name="adj2" fmla="val 160394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kráter Chicxulub (Mexiko)</a:t>
            </a: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187325" y="2455863"/>
            <a:ext cx="7926388" cy="4260850"/>
            <a:chOff x="118" y="1547"/>
            <a:chExt cx="4993" cy="2684"/>
          </a:xfrm>
        </p:grpSpPr>
        <p:pic>
          <p:nvPicPr>
            <p:cNvPr id="39943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8" y="3225"/>
              <a:ext cx="2065" cy="10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9944" name="Group 31"/>
            <p:cNvGrpSpPr>
              <a:grpSpLocks/>
            </p:cNvGrpSpPr>
            <p:nvPr/>
          </p:nvGrpSpPr>
          <p:grpSpPr bwMode="auto">
            <a:xfrm>
              <a:off x="118" y="1548"/>
              <a:ext cx="1357" cy="1661"/>
              <a:chOff x="118" y="1548"/>
              <a:chExt cx="1357" cy="1661"/>
            </a:xfrm>
          </p:grpSpPr>
          <p:pic>
            <p:nvPicPr>
              <p:cNvPr id="39950" name="Picture 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10132" b="5348"/>
              <a:stretch>
                <a:fillRect/>
              </a:stretch>
            </p:blipFill>
            <p:spPr bwMode="auto">
              <a:xfrm>
                <a:off x="255" y="1548"/>
                <a:ext cx="1220" cy="16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951" name="Text Box 22"/>
              <p:cNvSpPr txBox="1">
                <a:spLocks noChangeArrowheads="1"/>
              </p:cNvSpPr>
              <p:nvPr/>
            </p:nvSpPr>
            <p:spPr bwMode="auto">
              <a:xfrm>
                <a:off x="1094" y="2501"/>
                <a:ext cx="353" cy="15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000"/>
                  <a:t>cenoty</a:t>
                </a:r>
              </a:p>
            </p:txBody>
          </p:sp>
          <p:sp>
            <p:nvSpPr>
              <p:cNvPr id="39952" name="Text Box 23"/>
              <p:cNvSpPr txBox="1">
                <a:spLocks noChangeArrowheads="1"/>
              </p:cNvSpPr>
              <p:nvPr/>
            </p:nvSpPr>
            <p:spPr bwMode="auto">
              <a:xfrm>
                <a:off x="118" y="2635"/>
                <a:ext cx="470" cy="25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1000"/>
                  <a:t>synklinála</a:t>
                </a:r>
              </a:p>
              <a:p>
                <a:pPr algn="ctr"/>
                <a:r>
                  <a:rPr lang="cs-CZ" sz="1000"/>
                  <a:t>(příkop)</a:t>
                </a:r>
              </a:p>
            </p:txBody>
          </p:sp>
        </p:grpSp>
        <p:pic>
          <p:nvPicPr>
            <p:cNvPr id="39945" name="Picture 1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14" y="2860"/>
              <a:ext cx="1497" cy="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46" name="Picture 2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037" y="1978"/>
              <a:ext cx="1521" cy="10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7" name="Text Box 28"/>
            <p:cNvSpPr txBox="1">
              <a:spLocks noChangeArrowheads="1"/>
            </p:cNvSpPr>
            <p:nvPr/>
          </p:nvSpPr>
          <p:spPr bwMode="auto">
            <a:xfrm>
              <a:off x="2275" y="2994"/>
              <a:ext cx="114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/>
                <a:t>tektity z K/T rozhraní</a:t>
              </a:r>
            </a:p>
          </p:txBody>
        </p:sp>
        <p:sp>
          <p:nvSpPr>
            <p:cNvPr id="39948" name="AutoShape 34"/>
            <p:cNvSpPr>
              <a:spLocks noChangeArrowheads="1"/>
            </p:cNvSpPr>
            <p:nvPr/>
          </p:nvSpPr>
          <p:spPr bwMode="auto">
            <a:xfrm>
              <a:off x="2050" y="1547"/>
              <a:ext cx="1182" cy="295"/>
            </a:xfrm>
            <a:prstGeom prst="wedgeRectCallout">
              <a:avLst>
                <a:gd name="adj1" fmla="val -145514"/>
                <a:gd name="adj2" fmla="val 136778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mapa gravitačního pole</a:t>
              </a:r>
            </a:p>
          </p:txBody>
        </p:sp>
        <p:sp>
          <p:nvSpPr>
            <p:cNvPr id="39949" name="AutoShape 35"/>
            <p:cNvSpPr>
              <a:spLocks noChangeArrowheads="1"/>
            </p:cNvSpPr>
            <p:nvPr/>
          </p:nvSpPr>
          <p:spPr bwMode="auto">
            <a:xfrm>
              <a:off x="2478" y="3809"/>
              <a:ext cx="999" cy="227"/>
            </a:xfrm>
            <a:prstGeom prst="wedgeRectCallout">
              <a:avLst>
                <a:gd name="adj1" fmla="val 99648"/>
                <a:gd name="adj2" fmla="val -204625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šokový krystal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4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4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74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46" grpId="0" animBg="1"/>
      <p:bldP spid="27446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ovéPole 16"/>
          <p:cNvSpPr txBox="1">
            <a:spLocks noChangeArrowheads="1"/>
          </p:cNvSpPr>
          <p:nvPr/>
        </p:nvSpPr>
        <p:spPr bwMode="auto">
          <a:xfrm>
            <a:off x="407988" y="401638"/>
            <a:ext cx="8864600" cy="609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20000"/>
                </a:solidFill>
              </a:rPr>
              <a:t>Problémy </a:t>
            </a:r>
            <a:r>
              <a:rPr lang="cs-CZ" dirty="0" err="1">
                <a:solidFill>
                  <a:srgbClr val="E20000"/>
                </a:solidFill>
              </a:rPr>
              <a:t>impaktové</a:t>
            </a:r>
            <a:r>
              <a:rPr lang="cs-CZ" dirty="0">
                <a:solidFill>
                  <a:srgbClr val="E20000"/>
                </a:solidFill>
              </a:rPr>
              <a:t> teorie:</a:t>
            </a:r>
          </a:p>
          <a:p>
            <a:endParaRPr lang="cs-CZ" dirty="0"/>
          </a:p>
          <a:p>
            <a:pPr>
              <a:spcAft>
                <a:spcPts val="600"/>
              </a:spcAft>
            </a:pPr>
            <a:r>
              <a:rPr lang="cs-CZ" dirty="0"/>
              <a:t>vymírání nebylo pro většinu živočichů tak náhlé, docházelo k němu </a:t>
            </a:r>
            <a:br>
              <a:rPr lang="cs-CZ" dirty="0"/>
            </a:br>
            <a:r>
              <a:rPr lang="cs-CZ" dirty="0"/>
              <a:t>    už před katastrofou </a:t>
            </a:r>
          </a:p>
          <a:p>
            <a:pPr>
              <a:spcAft>
                <a:spcPts val="600"/>
              </a:spcAft>
            </a:pPr>
            <a:r>
              <a:rPr lang="cs-CZ" dirty="0"/>
              <a:t>druhy mizely po etapách od </a:t>
            </a:r>
            <a:r>
              <a:rPr lang="cs-CZ" dirty="0" err="1"/>
              <a:t>teplomilnějších</a:t>
            </a:r>
            <a:r>
              <a:rPr lang="cs-CZ" dirty="0"/>
              <a:t> po méně teplomilné</a:t>
            </a:r>
          </a:p>
          <a:p>
            <a:pPr>
              <a:spcAft>
                <a:spcPts val="600"/>
              </a:spcAft>
            </a:pPr>
            <a:r>
              <a:rPr lang="cs-CZ" dirty="0"/>
              <a:t>srážka s asteroidem o cca. 300 tisíc let starší než vymírání (</a:t>
            </a:r>
            <a:r>
              <a:rPr lang="cs-CZ" dirty="0">
                <a:sym typeface="Symbol" pitchFamily="18" charset="2"/>
              </a:rPr>
              <a:t> dopad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  meteoritu spustil vlny tsunami a zemětřesení  promíchání vrstev)</a:t>
            </a:r>
          </a:p>
          <a:p>
            <a:pPr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lokalita El </a:t>
            </a:r>
            <a:r>
              <a:rPr lang="cs-CZ" dirty="0" err="1">
                <a:sym typeface="Symbol" pitchFamily="18" charset="2"/>
              </a:rPr>
              <a:t>Penon</a:t>
            </a:r>
            <a:r>
              <a:rPr lang="cs-CZ" dirty="0">
                <a:sym typeface="Symbol" pitchFamily="18" charset="2"/>
              </a:rPr>
              <a:t> (Mexiko): stejné druhy nad „meteoritickou“ vrstvou jako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  pod ní)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olidFill>
                  <a:srgbClr val="E20000"/>
                </a:solidFill>
                <a:sym typeface="Symbol" pitchFamily="18" charset="2"/>
              </a:rPr>
              <a:t>Alternativní hypotéza:</a:t>
            </a: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postupné ochlazování v důsledku gigantických sopečných erupcí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na Dek</a:t>
            </a:r>
            <a:r>
              <a:rPr lang="en-US" dirty="0">
                <a:sym typeface="Symbol" pitchFamily="18" charset="2"/>
              </a:rPr>
              <a:t>k</a:t>
            </a:r>
            <a:r>
              <a:rPr lang="cs-CZ" dirty="0" err="1">
                <a:sym typeface="Symbol" pitchFamily="18" charset="2"/>
              </a:rPr>
              <a:t>ánské</a:t>
            </a:r>
            <a:r>
              <a:rPr lang="cs-CZ" dirty="0">
                <a:sym typeface="Symbol" pitchFamily="18" charset="2"/>
              </a:rPr>
              <a:t> plošině v Indii</a:t>
            </a:r>
          </a:p>
          <a:p>
            <a:pPr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čedičová vrstva 1200-1800 metrů silná, 100 000 km</a:t>
            </a:r>
            <a:r>
              <a:rPr lang="cs-CZ" baseline="30000" dirty="0">
                <a:sym typeface="Symbol" pitchFamily="18" charset="2"/>
              </a:rPr>
              <a:t>2</a:t>
            </a:r>
            <a:r>
              <a:rPr lang="cs-CZ" dirty="0">
                <a:sym typeface="Symbol" pitchFamily="18" charset="2"/>
              </a:rPr>
              <a:t>  v průběhu 1 mil. let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 min. 1,5 mil. km</a:t>
            </a:r>
            <a:r>
              <a:rPr lang="cs-CZ" baseline="30000" dirty="0">
                <a:sym typeface="Symbol" pitchFamily="18" charset="2"/>
              </a:rPr>
              <a:t>3</a:t>
            </a:r>
            <a:r>
              <a:rPr lang="cs-CZ" dirty="0">
                <a:sym typeface="Symbol" pitchFamily="18" charset="2"/>
              </a:rPr>
              <a:t> čedičů</a:t>
            </a:r>
          </a:p>
          <a:p>
            <a:r>
              <a:rPr lang="cs-CZ" dirty="0">
                <a:sym typeface="Symbol" pitchFamily="18" charset="2"/>
              </a:rPr>
              <a:t>vznik plošiny na přelomu křídy a třetihor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ovéPole 16"/>
          <p:cNvSpPr txBox="1">
            <a:spLocks noChangeArrowheads="1"/>
          </p:cNvSpPr>
          <p:nvPr/>
        </p:nvSpPr>
        <p:spPr bwMode="auto">
          <a:xfrm>
            <a:off x="601663" y="516967"/>
            <a:ext cx="8941871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 smtClean="0">
                <a:solidFill>
                  <a:srgbClr val="E20000"/>
                </a:solidFill>
                <a:sym typeface="Symbol" pitchFamily="18" charset="2"/>
              </a:rPr>
              <a:t>Recentní poznatky:</a:t>
            </a:r>
          </a:p>
          <a:p>
            <a:pPr>
              <a:spcAft>
                <a:spcPts val="0"/>
              </a:spcAft>
            </a:pPr>
            <a:endParaRPr lang="cs-CZ" dirty="0">
              <a:sym typeface="Symbol" pitchFamily="18" charset="2"/>
            </a:endParaRPr>
          </a:p>
          <a:p>
            <a:pPr>
              <a:spcAft>
                <a:spcPts val="1200"/>
              </a:spcAft>
            </a:pPr>
            <a:r>
              <a:rPr lang="cs-CZ" dirty="0" smtClean="0">
                <a:sym typeface="Symbol" pitchFamily="18" charset="2"/>
              </a:rPr>
              <a:t>Podle nového </a:t>
            </a:r>
            <a:r>
              <a:rPr lang="cs-CZ" dirty="0">
                <a:sym typeface="Symbol" pitchFamily="18" charset="2"/>
              </a:rPr>
              <a:t>datování </a:t>
            </a:r>
            <a:r>
              <a:rPr lang="cs-CZ" dirty="0" smtClean="0">
                <a:sym typeface="Symbol" pitchFamily="18" charset="2"/>
              </a:rPr>
              <a:t>k </a:t>
            </a:r>
            <a:r>
              <a:rPr lang="cs-CZ" dirty="0" err="1" smtClean="0">
                <a:sym typeface="Symbol" pitchFamily="18" charset="2"/>
              </a:rPr>
              <a:t>dekkánskému</a:t>
            </a:r>
            <a:r>
              <a:rPr lang="cs-CZ" dirty="0" smtClean="0"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jevu </a:t>
            </a:r>
            <a:r>
              <a:rPr lang="cs-CZ" dirty="0" smtClean="0">
                <a:sym typeface="Symbol" pitchFamily="18" charset="2"/>
              </a:rPr>
              <a:t>došlo </a:t>
            </a:r>
            <a:r>
              <a:rPr lang="cs-CZ" dirty="0">
                <a:sym typeface="Symbol" pitchFamily="18" charset="2"/>
              </a:rPr>
              <a:t>dřív než </a:t>
            </a:r>
            <a:r>
              <a:rPr lang="cs-CZ" dirty="0" smtClean="0">
                <a:sym typeface="Symbol" pitchFamily="18" charset="2"/>
              </a:rPr>
              <a:t>k dopadu</a:t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   bolidu/asteroidu</a:t>
            </a:r>
            <a:endParaRPr lang="cs-CZ" dirty="0">
              <a:sym typeface="Symbol" pitchFamily="18" charset="2"/>
            </a:endParaRPr>
          </a:p>
          <a:p>
            <a:pPr>
              <a:spcAft>
                <a:spcPts val="1200"/>
              </a:spcAft>
            </a:pPr>
            <a:r>
              <a:rPr lang="cs-CZ" dirty="0" smtClean="0">
                <a:sym typeface="Symbol" pitchFamily="18" charset="2"/>
              </a:rPr>
              <a:t>Zpřesněné </a:t>
            </a:r>
            <a:r>
              <a:rPr lang="cs-CZ" dirty="0">
                <a:sym typeface="Symbol" pitchFamily="18" charset="2"/>
              </a:rPr>
              <a:t>datování: </a:t>
            </a:r>
            <a:r>
              <a:rPr lang="cs-CZ" dirty="0" smtClean="0">
                <a:sym typeface="Symbol" pitchFamily="18" charset="2"/>
              </a:rPr>
              <a:t>kráter </a:t>
            </a:r>
            <a:r>
              <a:rPr lang="cs-CZ" dirty="0" err="1" smtClean="0">
                <a:sym typeface="Symbol" pitchFamily="18" charset="2"/>
              </a:rPr>
              <a:t>Chicxulub</a:t>
            </a:r>
            <a:r>
              <a:rPr lang="cs-CZ" dirty="0" smtClean="0">
                <a:sym typeface="Symbol" pitchFamily="18" charset="2"/>
              </a:rPr>
              <a:t> odpovídá</a:t>
            </a:r>
            <a:endParaRPr lang="cs-CZ" dirty="0">
              <a:sym typeface="Symbol" pitchFamily="18" charset="2"/>
            </a:endParaRPr>
          </a:p>
          <a:p>
            <a:pPr>
              <a:spcAft>
                <a:spcPts val="1200"/>
              </a:spcAft>
            </a:pPr>
            <a:r>
              <a:rPr lang="cs-CZ" dirty="0" smtClean="0">
                <a:sym typeface="Symbol"/>
              </a:rPr>
              <a:t></a:t>
            </a:r>
            <a:r>
              <a:rPr lang="cs-CZ" dirty="0" smtClean="0"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100 tisíc let před dopadem ochlazení o 6-8 </a:t>
            </a:r>
            <a:r>
              <a:rPr lang="cs-CZ" dirty="0" smtClean="0">
                <a:sym typeface="Symbol"/>
              </a:rPr>
              <a:t></a:t>
            </a:r>
            <a:r>
              <a:rPr lang="cs-CZ" dirty="0" smtClean="0">
                <a:sym typeface="Symbol" pitchFamily="18" charset="2"/>
              </a:rPr>
              <a:t>C</a:t>
            </a:r>
            <a:r>
              <a:rPr lang="cs-CZ" dirty="0">
                <a:sym typeface="Symbol" pitchFamily="18" charset="2"/>
              </a:rPr>
              <a:t>, </a:t>
            </a:r>
            <a:r>
              <a:rPr lang="cs-CZ" dirty="0" smtClean="0">
                <a:sym typeface="Symbol" pitchFamily="18" charset="2"/>
              </a:rPr>
              <a:t>asi v </a:t>
            </a:r>
            <a:r>
              <a:rPr lang="cs-CZ" dirty="0">
                <a:sym typeface="Symbol" pitchFamily="18" charset="2"/>
              </a:rPr>
              <a:t>důsledku </a:t>
            </a:r>
            <a:r>
              <a:rPr lang="cs-CZ" dirty="0" err="1" smtClean="0">
                <a:sym typeface="Symbol" pitchFamily="18" charset="2"/>
              </a:rPr>
              <a:t>dekkánské</a:t>
            </a: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   </a:t>
            </a:r>
            <a:r>
              <a:rPr lang="cs-CZ" dirty="0">
                <a:sym typeface="Symbol" pitchFamily="18" charset="2"/>
              </a:rPr>
              <a:t>katastrofy – dopad pak ranou z milosti</a:t>
            </a:r>
          </a:p>
          <a:p>
            <a:pPr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Problém je, že indické datování stále málo přesné</a:t>
            </a:r>
          </a:p>
          <a:p>
            <a:pPr>
              <a:spcAft>
                <a:spcPts val="1200"/>
              </a:spcAft>
            </a:pPr>
            <a:r>
              <a:rPr lang="cs-CZ" dirty="0" smtClean="0">
                <a:sym typeface="Symbol" pitchFamily="18" charset="2"/>
              </a:rPr>
              <a:t>Některé </a:t>
            </a:r>
            <a:r>
              <a:rPr lang="cs-CZ" dirty="0">
                <a:sym typeface="Symbol" pitchFamily="18" charset="2"/>
              </a:rPr>
              <a:t>teorie: dopad dvou těles těsně po sobě (některá data naznačují –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mj. tým z Astronomického ústavu před 3 lety, dnes Francouzi na modelech)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24826" y="5313405"/>
            <a:ext cx="8432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http://www.</a:t>
            </a:r>
            <a:r>
              <a:rPr lang="cs-CZ" sz="1400" dirty="0" err="1" smtClean="0"/>
              <a:t>huffingtonpost.com</a:t>
            </a:r>
            <a:r>
              <a:rPr lang="cs-CZ" sz="1400" dirty="0" smtClean="0"/>
              <a:t>/2013/02/08/</a:t>
            </a:r>
            <a:r>
              <a:rPr lang="cs-CZ" sz="1400" dirty="0" err="1" smtClean="0"/>
              <a:t>dinosaur</a:t>
            </a:r>
            <a:r>
              <a:rPr lang="cs-CZ" sz="1400" dirty="0" smtClean="0"/>
              <a:t>-</a:t>
            </a:r>
            <a:r>
              <a:rPr lang="cs-CZ" sz="1400" dirty="0" err="1" smtClean="0"/>
              <a:t>extinction</a:t>
            </a:r>
            <a:r>
              <a:rPr lang="cs-CZ" sz="1400" dirty="0" smtClean="0"/>
              <a:t>-</a:t>
            </a:r>
            <a:r>
              <a:rPr lang="cs-CZ" sz="1400" dirty="0" err="1" smtClean="0"/>
              <a:t>chixulub</a:t>
            </a:r>
            <a:r>
              <a:rPr lang="cs-CZ" sz="1400" dirty="0" smtClean="0"/>
              <a:t>-asteroid-</a:t>
            </a:r>
            <a:r>
              <a:rPr lang="cs-CZ" sz="1400" dirty="0" err="1" smtClean="0"/>
              <a:t>impact</a:t>
            </a:r>
            <a:r>
              <a:rPr lang="cs-CZ" sz="1400" dirty="0" smtClean="0"/>
              <a:t>_n_2639911.html</a:t>
            </a: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407988" y="412750"/>
            <a:ext cx="6821487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/>
              <a:t>3. Darwin:</a:t>
            </a:r>
          </a:p>
          <a:p>
            <a:pPr>
              <a:spcAft>
                <a:spcPts val="600"/>
              </a:spcAft>
            </a:pPr>
            <a:r>
              <a:rPr lang="cs-CZ"/>
              <a:t>kladogeneze (větvení) a anageneze (změna znaků)</a:t>
            </a:r>
          </a:p>
          <a:p>
            <a:pPr>
              <a:spcAft>
                <a:spcPts val="600"/>
              </a:spcAft>
            </a:pPr>
            <a:r>
              <a:rPr lang="cs-CZ"/>
              <a:t>systém by měl odrážet reálnou fylogenezi </a:t>
            </a:r>
            <a:r>
              <a:rPr lang="cs-CZ">
                <a:sym typeface="Symbol" pitchFamily="18" charset="2"/>
              </a:rPr>
              <a:t> otázka Jak?</a:t>
            </a:r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407988" y="2965450"/>
            <a:ext cx="8736012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>
                <a:solidFill>
                  <a:srgbClr val="F00000"/>
                </a:solidFill>
              </a:rPr>
              <a:t>Evoluční systematika</a:t>
            </a:r>
            <a:r>
              <a:rPr lang="cs-CZ" sz="2400" b="1"/>
              <a:t/>
            </a:r>
            <a:br>
              <a:rPr lang="cs-CZ" sz="2400" b="1"/>
            </a:br>
            <a:endParaRPr lang="cs-CZ"/>
          </a:p>
          <a:p>
            <a:pPr>
              <a:spcAft>
                <a:spcPts val="600"/>
              </a:spcAft>
            </a:pPr>
            <a:r>
              <a:rPr lang="cs-CZ">
                <a:sym typeface="Symbol" pitchFamily="18" charset="2"/>
              </a:rPr>
              <a:t>před 1950: společný předek + adaptivní divergence</a:t>
            </a:r>
          </a:p>
          <a:p>
            <a:pPr>
              <a:spcAft>
                <a:spcPts val="600"/>
              </a:spcAft>
            </a:pPr>
            <a:r>
              <a:rPr lang="cs-CZ">
                <a:sym typeface="Symbol" pitchFamily="18" charset="2"/>
              </a:rPr>
              <a:t>diskuse, zda vhodnější adaptivní, nebo neadaptivní znaky</a:t>
            </a:r>
          </a:p>
          <a:p>
            <a:pPr>
              <a:spcAft>
                <a:spcPts val="600"/>
              </a:spcAft>
            </a:pPr>
            <a:r>
              <a:rPr lang="cs-CZ">
                <a:sym typeface="Symbol" pitchFamily="18" charset="2"/>
              </a:rPr>
              <a:t>subjektivní a nejasná kritéria výběru a vážení znaků</a:t>
            </a:r>
            <a:r>
              <a:rPr lang="en-US">
                <a:sym typeface="Symbol" pitchFamily="18" charset="2"/>
              </a:rPr>
              <a:t>  </a:t>
            </a:r>
            <a:r>
              <a:rPr lang="cs-CZ">
                <a:sym typeface="Symbol" pitchFamily="18" charset="2"/>
              </a:rPr>
              <a:t>krize taxonomie </a:t>
            </a:r>
            <a:br>
              <a:rPr lang="cs-CZ">
                <a:sym typeface="Symbol" pitchFamily="18" charset="2"/>
              </a:rPr>
            </a:br>
            <a:r>
              <a:rPr lang="cs-CZ">
                <a:sym typeface="Symbol" pitchFamily="18" charset="2"/>
              </a:rPr>
              <a:t>    (</a:t>
            </a:r>
            <a:r>
              <a:rPr lang="en-US">
                <a:sym typeface="Symbol" pitchFamily="18" charset="2"/>
              </a:rPr>
              <a:t> </a:t>
            </a:r>
            <a:r>
              <a:rPr lang="cs-CZ">
                <a:sym typeface="Symbol" pitchFamily="18" charset="2"/>
              </a:rPr>
              <a:t>samotné slovo taxonomie nahrazeno pojmem „systematika“)</a:t>
            </a:r>
          </a:p>
          <a:p>
            <a:pPr>
              <a:spcAft>
                <a:spcPts val="600"/>
              </a:spcAft>
            </a:pPr>
            <a:r>
              <a:rPr lang="cs-CZ">
                <a:sym typeface="Symbol" pitchFamily="18" charset="2"/>
              </a:rPr>
              <a:t>kontroverze mezi „rozdělovači“ (splitters) a „hromadiči“ (lumpers)</a:t>
            </a:r>
          </a:p>
        </p:txBody>
      </p:sp>
      <p:pic>
        <p:nvPicPr>
          <p:cNvPr id="614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1838" y="1774825"/>
            <a:ext cx="1673225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7515225" y="3762375"/>
            <a:ext cx="815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3399"/>
                </a:solidFill>
              </a:rPr>
              <a:t>E. Mayr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663" y="5127625"/>
            <a:ext cx="76200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513" y="3073400"/>
            <a:ext cx="76200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513" y="814388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Line 7"/>
          <p:cNvSpPr>
            <a:spLocks noChangeShapeType="1"/>
          </p:cNvSpPr>
          <p:nvPr/>
        </p:nvSpPr>
        <p:spPr bwMode="auto">
          <a:xfrm flipH="1">
            <a:off x="1162050" y="1774825"/>
            <a:ext cx="6034088" cy="1366838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14" name="Line 8"/>
          <p:cNvSpPr>
            <a:spLocks noChangeShapeType="1"/>
          </p:cNvSpPr>
          <p:nvPr/>
        </p:nvSpPr>
        <p:spPr bwMode="auto">
          <a:xfrm>
            <a:off x="7999413" y="1782763"/>
            <a:ext cx="17462" cy="1366837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15" name="Text Box 9"/>
          <p:cNvSpPr txBox="1">
            <a:spLocks noChangeArrowheads="1"/>
          </p:cNvSpPr>
          <p:nvPr/>
        </p:nvSpPr>
        <p:spPr bwMode="auto">
          <a:xfrm>
            <a:off x="2416175" y="2701925"/>
            <a:ext cx="1355725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Pale</a:t>
            </a:r>
            <a:r>
              <a:rPr lang="en-US" sz="1600">
                <a:solidFill>
                  <a:srgbClr val="F00000"/>
                </a:solidFill>
              </a:rPr>
              <a:t>ozoikum</a:t>
            </a:r>
            <a:endParaRPr lang="cs-CZ" sz="1600">
              <a:solidFill>
                <a:srgbClr val="F00000"/>
              </a:solidFill>
            </a:endParaRPr>
          </a:p>
        </p:txBody>
      </p:sp>
      <p:sp>
        <p:nvSpPr>
          <p:cNvPr id="43016" name="Text Box 10"/>
          <p:cNvSpPr txBox="1">
            <a:spLocks noChangeArrowheads="1"/>
          </p:cNvSpPr>
          <p:nvPr/>
        </p:nvSpPr>
        <p:spPr bwMode="auto">
          <a:xfrm>
            <a:off x="5392738" y="2701925"/>
            <a:ext cx="1335087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Meso</a:t>
            </a:r>
            <a:r>
              <a:rPr lang="en-US" sz="1600">
                <a:solidFill>
                  <a:srgbClr val="F00000"/>
                </a:solidFill>
              </a:rPr>
              <a:t>zoikum</a:t>
            </a:r>
            <a:endParaRPr lang="cs-CZ" sz="1600">
              <a:solidFill>
                <a:srgbClr val="F00000"/>
              </a:solidFill>
            </a:endParaRPr>
          </a:p>
        </p:txBody>
      </p:sp>
      <p:sp>
        <p:nvSpPr>
          <p:cNvPr id="43017" name="Text Box 11"/>
          <p:cNvSpPr txBox="1">
            <a:spLocks noChangeArrowheads="1"/>
          </p:cNvSpPr>
          <p:nvPr/>
        </p:nvSpPr>
        <p:spPr bwMode="auto">
          <a:xfrm>
            <a:off x="6973888" y="2701925"/>
            <a:ext cx="1311275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Ken</a:t>
            </a:r>
            <a:r>
              <a:rPr lang="en-US" sz="1600">
                <a:solidFill>
                  <a:srgbClr val="F00000"/>
                </a:solidFill>
              </a:rPr>
              <a:t>ozoikum</a:t>
            </a:r>
            <a:endParaRPr lang="cs-CZ" sz="1600">
              <a:solidFill>
                <a:srgbClr val="F00000"/>
              </a:solidFill>
            </a:endParaRPr>
          </a:p>
        </p:txBody>
      </p:sp>
      <p:sp>
        <p:nvSpPr>
          <p:cNvPr id="43018" name="Text Box 12"/>
          <p:cNvSpPr txBox="1">
            <a:spLocks noChangeArrowheads="1"/>
          </p:cNvSpPr>
          <p:nvPr/>
        </p:nvSpPr>
        <p:spPr bwMode="auto">
          <a:xfrm>
            <a:off x="6889750" y="419100"/>
            <a:ext cx="1560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00000"/>
                </a:solidFill>
              </a:rPr>
              <a:t>Fanerozoikum</a:t>
            </a:r>
            <a:endParaRPr lang="cs-CZ" sz="1600" b="1">
              <a:solidFill>
                <a:srgbClr val="F00000"/>
              </a:solidFill>
            </a:endParaRPr>
          </a:p>
        </p:txBody>
      </p:sp>
      <p:sp>
        <p:nvSpPr>
          <p:cNvPr id="43019" name="Text Box 13"/>
          <p:cNvSpPr txBox="1">
            <a:spLocks noChangeArrowheads="1"/>
          </p:cNvSpPr>
          <p:nvPr/>
        </p:nvSpPr>
        <p:spPr bwMode="auto">
          <a:xfrm>
            <a:off x="438150" y="2655888"/>
            <a:ext cx="488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éra</a:t>
            </a:r>
          </a:p>
        </p:txBody>
      </p:sp>
      <p:sp>
        <p:nvSpPr>
          <p:cNvPr id="43020" name="Text Box 14"/>
          <p:cNvSpPr txBox="1">
            <a:spLocks noChangeArrowheads="1"/>
          </p:cNvSpPr>
          <p:nvPr/>
        </p:nvSpPr>
        <p:spPr bwMode="auto">
          <a:xfrm>
            <a:off x="6238875" y="425450"/>
            <a:ext cx="612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eon:</a:t>
            </a:r>
          </a:p>
        </p:txBody>
      </p:sp>
      <p:sp>
        <p:nvSpPr>
          <p:cNvPr id="43021" name="Text Box 15"/>
          <p:cNvSpPr txBox="1">
            <a:spLocks noChangeArrowheads="1"/>
          </p:cNvSpPr>
          <p:nvPr/>
        </p:nvSpPr>
        <p:spPr bwMode="auto">
          <a:xfrm>
            <a:off x="279400" y="6143625"/>
            <a:ext cx="8937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epocha</a:t>
            </a:r>
          </a:p>
        </p:txBody>
      </p:sp>
      <p:sp>
        <p:nvSpPr>
          <p:cNvPr id="43022" name="Line 16"/>
          <p:cNvSpPr>
            <a:spLocks noChangeShapeType="1"/>
          </p:cNvSpPr>
          <p:nvPr/>
        </p:nvSpPr>
        <p:spPr bwMode="auto">
          <a:xfrm flipH="1">
            <a:off x="1195388" y="3871913"/>
            <a:ext cx="5975350" cy="1308100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23" name="Line 17"/>
          <p:cNvSpPr>
            <a:spLocks noChangeShapeType="1"/>
          </p:cNvSpPr>
          <p:nvPr/>
        </p:nvSpPr>
        <p:spPr bwMode="auto">
          <a:xfrm>
            <a:off x="8032750" y="3865563"/>
            <a:ext cx="17463" cy="1322387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24" name="Text Box 18"/>
          <p:cNvSpPr txBox="1">
            <a:spLocks noChangeArrowheads="1"/>
          </p:cNvSpPr>
          <p:nvPr/>
        </p:nvSpPr>
        <p:spPr bwMode="auto">
          <a:xfrm>
            <a:off x="3074988" y="4783138"/>
            <a:ext cx="108585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Paleogén</a:t>
            </a:r>
          </a:p>
        </p:txBody>
      </p:sp>
      <p:sp>
        <p:nvSpPr>
          <p:cNvPr id="43025" name="Text Box 19"/>
          <p:cNvSpPr txBox="1">
            <a:spLocks noChangeArrowheads="1"/>
          </p:cNvSpPr>
          <p:nvPr/>
        </p:nvSpPr>
        <p:spPr bwMode="auto">
          <a:xfrm>
            <a:off x="6259513" y="4783138"/>
            <a:ext cx="9271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Neogén</a:t>
            </a:r>
          </a:p>
        </p:txBody>
      </p:sp>
      <p:sp>
        <p:nvSpPr>
          <p:cNvPr id="43026" name="Text Box 20"/>
          <p:cNvSpPr txBox="1">
            <a:spLocks noChangeArrowheads="1"/>
          </p:cNvSpPr>
          <p:nvPr/>
        </p:nvSpPr>
        <p:spPr bwMode="auto">
          <a:xfrm>
            <a:off x="1208088" y="6149975"/>
            <a:ext cx="10747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Paleocén</a:t>
            </a:r>
          </a:p>
        </p:txBody>
      </p:sp>
      <p:sp>
        <p:nvSpPr>
          <p:cNvPr id="43027" name="Text Box 21"/>
          <p:cNvSpPr txBox="1">
            <a:spLocks noChangeArrowheads="1"/>
          </p:cNvSpPr>
          <p:nvPr/>
        </p:nvSpPr>
        <p:spPr bwMode="auto">
          <a:xfrm>
            <a:off x="2997200" y="6149975"/>
            <a:ext cx="792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Eocén</a:t>
            </a:r>
          </a:p>
        </p:txBody>
      </p:sp>
      <p:sp>
        <p:nvSpPr>
          <p:cNvPr id="43028" name="Text Box 22"/>
          <p:cNvSpPr txBox="1">
            <a:spLocks noChangeArrowheads="1"/>
          </p:cNvSpPr>
          <p:nvPr/>
        </p:nvSpPr>
        <p:spPr bwMode="auto">
          <a:xfrm>
            <a:off x="4581525" y="6149975"/>
            <a:ext cx="9921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Oligocén</a:t>
            </a:r>
          </a:p>
        </p:txBody>
      </p:sp>
      <p:sp>
        <p:nvSpPr>
          <p:cNvPr id="43029" name="Text Box 23"/>
          <p:cNvSpPr txBox="1">
            <a:spLocks noChangeArrowheads="1"/>
          </p:cNvSpPr>
          <p:nvPr/>
        </p:nvSpPr>
        <p:spPr bwMode="auto">
          <a:xfrm>
            <a:off x="6162675" y="6149975"/>
            <a:ext cx="8445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Miocén</a:t>
            </a:r>
          </a:p>
        </p:txBody>
      </p:sp>
      <p:sp>
        <p:nvSpPr>
          <p:cNvPr id="43030" name="Text Box 24"/>
          <p:cNvSpPr txBox="1">
            <a:spLocks noChangeArrowheads="1"/>
          </p:cNvSpPr>
          <p:nvPr/>
        </p:nvSpPr>
        <p:spPr bwMode="auto">
          <a:xfrm>
            <a:off x="7367588" y="6149975"/>
            <a:ext cx="5937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Plio-</a:t>
            </a:r>
          </a:p>
        </p:txBody>
      </p:sp>
      <p:sp>
        <p:nvSpPr>
          <p:cNvPr id="43031" name="Text Box 25"/>
          <p:cNvSpPr txBox="1">
            <a:spLocks noChangeArrowheads="1"/>
          </p:cNvSpPr>
          <p:nvPr/>
        </p:nvSpPr>
        <p:spPr bwMode="auto">
          <a:xfrm>
            <a:off x="7896225" y="6149975"/>
            <a:ext cx="8667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Pleisto-</a:t>
            </a:r>
          </a:p>
        </p:txBody>
      </p:sp>
      <p:sp>
        <p:nvSpPr>
          <p:cNvPr id="43032" name="Text Box 26"/>
          <p:cNvSpPr txBox="1">
            <a:spLocks noChangeArrowheads="1"/>
          </p:cNvSpPr>
          <p:nvPr/>
        </p:nvSpPr>
        <p:spPr bwMode="auto">
          <a:xfrm>
            <a:off x="282575" y="4756150"/>
            <a:ext cx="917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perioda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6"/>
          <p:cNvSpPr txBox="1">
            <a:spLocks noChangeArrowheads="1"/>
          </p:cNvSpPr>
          <p:nvPr/>
        </p:nvSpPr>
        <p:spPr bwMode="auto">
          <a:xfrm>
            <a:off x="1289050" y="220663"/>
            <a:ext cx="680561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>
                <a:solidFill>
                  <a:srgbClr val="F00000"/>
                </a:solidFill>
              </a:rPr>
              <a:t>Paleontologická vs. molekulární data</a:t>
            </a:r>
          </a:p>
          <a:p>
            <a:pPr algn="ctr"/>
            <a:r>
              <a:rPr lang="cs-CZ">
                <a:solidFill>
                  <a:srgbClr val="F00000"/>
                </a:solidFill>
              </a:rPr>
              <a:t>otázka vzniku živočišných kmenů a savčích a ptačích řádů</a:t>
            </a:r>
          </a:p>
        </p:txBody>
      </p:sp>
      <p:sp>
        <p:nvSpPr>
          <p:cNvPr id="292896" name="Text Box 32"/>
          <p:cNvSpPr txBox="1">
            <a:spLocks noChangeArrowheads="1"/>
          </p:cNvSpPr>
          <p:nvPr/>
        </p:nvSpPr>
        <p:spPr bwMode="auto">
          <a:xfrm>
            <a:off x="407988" y="1187450"/>
            <a:ext cx="5507037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cs-CZ" dirty="0">
                <a:solidFill>
                  <a:srgbClr val="F00000"/>
                </a:solidFill>
              </a:rPr>
              <a:t>Kambrická exploze?</a:t>
            </a:r>
            <a:endParaRPr lang="cs-CZ" sz="1800" dirty="0">
              <a:solidFill>
                <a:srgbClr val="F00000"/>
              </a:solidFill>
            </a:endParaRPr>
          </a:p>
          <a:p>
            <a:pPr>
              <a:spcAft>
                <a:spcPts val="600"/>
              </a:spcAft>
              <a:defRPr/>
            </a:pPr>
            <a:r>
              <a:rPr lang="cs-CZ" sz="1800" dirty="0"/>
              <a:t>molekulární data (</a:t>
            </a:r>
            <a:r>
              <a:rPr lang="cs-CZ" sz="1800" dirty="0" err="1">
                <a:solidFill>
                  <a:schemeClr val="accent2">
                    <a:lumMod val="75000"/>
                  </a:schemeClr>
                </a:solidFill>
              </a:rPr>
              <a:t>Wray</a:t>
            </a:r>
            <a:r>
              <a:rPr lang="cs-CZ" sz="1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accent2">
                    <a:lumMod val="75000"/>
                  </a:schemeClr>
                </a:solidFill>
              </a:rPr>
              <a:t>et</a:t>
            </a:r>
            <a:r>
              <a:rPr lang="cs-CZ" sz="1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accent2">
                    <a:lumMod val="75000"/>
                  </a:schemeClr>
                </a:solidFill>
              </a:rPr>
              <a:t>al</a:t>
            </a:r>
            <a:r>
              <a:rPr lang="cs-CZ" sz="1800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cs-CZ" sz="1800" dirty="0"/>
              <a:t>1996):</a:t>
            </a:r>
            <a:br>
              <a:rPr lang="cs-CZ" sz="1800" dirty="0"/>
            </a:br>
            <a:r>
              <a:rPr lang="cs-CZ" sz="1800" dirty="0"/>
              <a:t>  - </a:t>
            </a:r>
            <a:r>
              <a:rPr lang="cs-CZ" sz="1800" dirty="0" err="1"/>
              <a:t>Protostomia</a:t>
            </a:r>
            <a:r>
              <a:rPr lang="cs-CZ" sz="1800" dirty="0"/>
              <a:t>-</a:t>
            </a:r>
            <a:r>
              <a:rPr lang="cs-CZ" sz="1800" dirty="0" err="1"/>
              <a:t>Deuterostomia</a:t>
            </a:r>
            <a:r>
              <a:rPr lang="cs-CZ" sz="1800" dirty="0"/>
              <a:t> </a:t>
            </a:r>
            <a:r>
              <a:rPr lang="cs-CZ" sz="1800" dirty="0">
                <a:sym typeface="Symbol" pitchFamily="18" charset="2"/>
              </a:rPr>
              <a:t> 1200 M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- </a:t>
            </a:r>
            <a:r>
              <a:rPr lang="cs-CZ" sz="1800" dirty="0" err="1">
                <a:sym typeface="Symbol" pitchFamily="18" charset="2"/>
              </a:rPr>
              <a:t>Chordata</a:t>
            </a:r>
            <a:r>
              <a:rPr lang="cs-CZ" sz="1800" dirty="0">
                <a:sym typeface="Symbol" pitchFamily="18" charset="2"/>
              </a:rPr>
              <a:t>-</a:t>
            </a:r>
            <a:r>
              <a:rPr lang="cs-CZ" sz="1800" dirty="0" err="1">
                <a:sym typeface="Symbol" pitchFamily="18" charset="2"/>
              </a:rPr>
              <a:t>Echinodermata</a:t>
            </a:r>
            <a:r>
              <a:rPr lang="cs-CZ" sz="1800" dirty="0">
                <a:sym typeface="Symbol" pitchFamily="18" charset="2"/>
              </a:rPr>
              <a:t>  1000 M</a:t>
            </a:r>
            <a:r>
              <a:rPr lang="cs-CZ" sz="1800" b="1" dirty="0">
                <a:sym typeface="Symbol" pitchFamily="18" charset="2"/>
              </a:rPr>
              <a:t> </a:t>
            </a:r>
          </a:p>
          <a:p>
            <a:pPr>
              <a:spcAft>
                <a:spcPts val="600"/>
              </a:spcAft>
              <a:defRPr/>
            </a:pPr>
            <a:r>
              <a:rPr lang="cs-CZ" sz="1800" dirty="0">
                <a:sym typeface="Symbol" pitchFamily="18" charset="2"/>
              </a:rPr>
              <a:t>„fylogenetická pojistka“?</a:t>
            </a:r>
            <a:br>
              <a:rPr lang="cs-CZ" sz="1800" dirty="0">
                <a:sym typeface="Symbol" pitchFamily="18" charset="2"/>
              </a:rPr>
            </a:br>
            <a:endParaRPr lang="cs-CZ" sz="1800" dirty="0">
              <a:sym typeface="Symbol" pitchFamily="18" charset="2"/>
            </a:endParaRPr>
          </a:p>
          <a:p>
            <a:pPr>
              <a:spcAft>
                <a:spcPts val="600"/>
              </a:spcAft>
              <a:defRPr/>
            </a:pPr>
            <a:r>
              <a:rPr lang="cs-CZ" sz="1800" dirty="0">
                <a:sym typeface="Symbol" pitchFamily="18" charset="2"/>
              </a:rPr>
              <a:t>dnešní molekulární odhady bližší kambrické explozi: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- Metazoa  650 M (</a:t>
            </a:r>
            <a:r>
              <a:rPr lang="cs-CZ" sz="1800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Peterson</a:t>
            </a:r>
            <a:r>
              <a:rPr lang="cs-CZ" sz="1800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 </a:t>
            </a:r>
            <a:r>
              <a:rPr lang="cs-CZ" sz="1800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et</a:t>
            </a:r>
            <a:r>
              <a:rPr lang="cs-CZ" sz="1800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 </a:t>
            </a:r>
            <a:r>
              <a:rPr lang="cs-CZ" sz="1800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al</a:t>
            </a:r>
            <a:r>
              <a:rPr lang="cs-CZ" sz="1800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. </a:t>
            </a:r>
            <a:r>
              <a:rPr lang="cs-CZ" sz="1800" dirty="0">
                <a:sym typeface="Symbol" pitchFamily="18" charset="2"/>
              </a:rPr>
              <a:t>2004)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- </a:t>
            </a:r>
            <a:r>
              <a:rPr lang="cs-CZ" sz="1800" dirty="0" err="1">
                <a:sym typeface="Symbol" pitchFamily="18" charset="2"/>
              </a:rPr>
              <a:t>Protostomia</a:t>
            </a:r>
            <a:r>
              <a:rPr lang="cs-CZ" sz="1800" dirty="0">
                <a:sym typeface="Symbol" pitchFamily="18" charset="2"/>
              </a:rPr>
              <a:t>-</a:t>
            </a:r>
            <a:r>
              <a:rPr lang="cs-CZ" sz="1800" dirty="0" err="1">
                <a:sym typeface="Symbol" pitchFamily="18" charset="2"/>
              </a:rPr>
              <a:t>Deuterostomia</a:t>
            </a:r>
            <a:r>
              <a:rPr lang="cs-CZ" sz="1800" dirty="0">
                <a:sym typeface="Symbol" pitchFamily="18" charset="2"/>
              </a:rPr>
              <a:t>  582 M 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  (</a:t>
            </a:r>
            <a:r>
              <a:rPr lang="cs-CZ" sz="1800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Aris</a:t>
            </a:r>
            <a:r>
              <a:rPr lang="cs-CZ" sz="1800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-</a:t>
            </a:r>
            <a:r>
              <a:rPr lang="cs-CZ" sz="1800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Brosou</a:t>
            </a:r>
            <a:r>
              <a:rPr lang="cs-CZ" sz="1800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 </a:t>
            </a:r>
            <a:r>
              <a:rPr lang="cs-CZ" sz="1800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and</a:t>
            </a:r>
            <a:r>
              <a:rPr lang="cs-CZ" sz="1800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 </a:t>
            </a:r>
            <a:r>
              <a:rPr lang="cs-CZ" sz="1800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Yang</a:t>
            </a:r>
            <a:r>
              <a:rPr lang="cs-CZ" sz="1800" dirty="0">
                <a:solidFill>
                  <a:srgbClr val="0033CC"/>
                </a:solidFill>
                <a:sym typeface="Symbol" pitchFamily="18" charset="2"/>
              </a:rPr>
              <a:t> </a:t>
            </a:r>
            <a:r>
              <a:rPr lang="cs-CZ" sz="1800" dirty="0">
                <a:sym typeface="Symbol" pitchFamily="18" charset="2"/>
              </a:rPr>
              <a:t>2003)</a:t>
            </a:r>
          </a:p>
        </p:txBody>
      </p:sp>
      <p:pic>
        <p:nvPicPr>
          <p:cNvPr id="44036" name="Picture 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3300" y="3706813"/>
            <a:ext cx="4168775" cy="300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96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6"/>
          <p:cNvSpPr txBox="1">
            <a:spLocks noChangeArrowheads="1"/>
          </p:cNvSpPr>
          <p:nvPr/>
        </p:nvSpPr>
        <p:spPr bwMode="auto">
          <a:xfrm>
            <a:off x="1289050" y="220663"/>
            <a:ext cx="680561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>
                <a:solidFill>
                  <a:srgbClr val="F00000"/>
                </a:solidFill>
              </a:rPr>
              <a:t>Paleontologická vs. molekulární data</a:t>
            </a:r>
          </a:p>
          <a:p>
            <a:pPr algn="ctr"/>
            <a:r>
              <a:rPr lang="cs-CZ">
                <a:solidFill>
                  <a:srgbClr val="F00000"/>
                </a:solidFill>
              </a:rPr>
              <a:t>otázka vzniku živočišných kmenů a savčích a ptačích řádů</a:t>
            </a:r>
          </a:p>
        </p:txBody>
      </p:sp>
      <p:pic>
        <p:nvPicPr>
          <p:cNvPr id="45059" name="Picture 29" descr="jawlss fish"/>
          <p:cNvPicPr>
            <a:picLocks noChangeAspect="1" noChangeArrowheads="1"/>
          </p:cNvPicPr>
          <p:nvPr/>
        </p:nvPicPr>
        <p:blipFill>
          <a:blip r:embed="rId3" cstate="print"/>
          <a:srcRect t="49518"/>
          <a:stretch>
            <a:fillRect/>
          </a:stretch>
        </p:blipFill>
        <p:spPr bwMode="auto">
          <a:xfrm>
            <a:off x="6042025" y="5164138"/>
            <a:ext cx="2932113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ext Box 32"/>
          <p:cNvSpPr txBox="1">
            <a:spLocks noChangeArrowheads="1"/>
          </p:cNvSpPr>
          <p:nvPr/>
        </p:nvSpPr>
        <p:spPr bwMode="auto">
          <a:xfrm>
            <a:off x="407988" y="1023938"/>
            <a:ext cx="3773487" cy="566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00000"/>
                </a:solidFill>
              </a:rPr>
              <a:t>Kambrická exploze?</a:t>
            </a:r>
            <a:endParaRPr lang="cs-CZ" sz="1800">
              <a:solidFill>
                <a:srgbClr val="F00000"/>
              </a:solidFill>
            </a:endParaRPr>
          </a:p>
          <a:p>
            <a:r>
              <a:rPr lang="cs-CZ" sz="1800">
                <a:sym typeface="Symbol" pitchFamily="18" charset="2"/>
              </a:rPr>
              <a:t>fauna z Chengjiang (Čína)  525 M</a:t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/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/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/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/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/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/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/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/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/>
            </a:r>
            <a:br>
              <a:rPr lang="cs-CZ" sz="1800">
                <a:sym typeface="Symbol" pitchFamily="18" charset="2"/>
              </a:rPr>
            </a:br>
            <a:endParaRPr lang="cs-CZ" sz="1800">
              <a:sym typeface="Symbol" pitchFamily="18" charset="2"/>
            </a:endParaRPr>
          </a:p>
          <a:p>
            <a:endParaRPr lang="cs-CZ" sz="1800">
              <a:sym typeface="Symbol" pitchFamily="18" charset="2"/>
            </a:endParaRPr>
          </a:p>
          <a:p>
            <a:r>
              <a:rPr lang="cs-CZ" sz="1800">
                <a:sym typeface="Symbol" pitchFamily="18" charset="2"/>
              </a:rPr>
              <a:t>formace Doushantuo (J Čína), </a:t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>  </a:t>
            </a:r>
            <a:r>
              <a:rPr lang="en-US" sz="1800">
                <a:sym typeface="Symbol" pitchFamily="18" charset="2"/>
              </a:rPr>
              <a:t>590-560M </a:t>
            </a:r>
            <a:r>
              <a:rPr lang="cs-CZ" sz="1800">
                <a:sym typeface="Symbol" pitchFamily="18" charset="2"/>
              </a:rPr>
              <a:t>: spousta druhů</a:t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/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/>
            </a:r>
            <a:br>
              <a:rPr lang="cs-CZ" sz="1800">
                <a:sym typeface="Symbol" pitchFamily="18" charset="2"/>
              </a:rPr>
            </a:br>
            <a:endParaRPr lang="cs-CZ" sz="1800">
              <a:sym typeface="Symbol" pitchFamily="18" charset="2"/>
            </a:endParaRPr>
          </a:p>
          <a:p>
            <a:r>
              <a:rPr lang="cs-CZ" sz="1800">
                <a:sym typeface="Symbol" pitchFamily="18" charset="2"/>
              </a:rPr>
              <a:t>     časná embryologická </a:t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>                           stadia?</a:t>
            </a:r>
          </a:p>
        </p:txBody>
      </p:sp>
      <p:pic>
        <p:nvPicPr>
          <p:cNvPr id="45061" name="Picture 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" y="3086100"/>
            <a:ext cx="3113087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Text Box 23"/>
          <p:cNvSpPr txBox="1">
            <a:spLocks noChangeArrowheads="1"/>
          </p:cNvSpPr>
          <p:nvPr/>
        </p:nvSpPr>
        <p:spPr bwMode="auto">
          <a:xfrm>
            <a:off x="2414588" y="2749550"/>
            <a:ext cx="18875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/>
              <a:t>Haikouella lanceolata</a:t>
            </a:r>
          </a:p>
        </p:txBody>
      </p:sp>
      <p:pic>
        <p:nvPicPr>
          <p:cNvPr id="45063" name="Picture 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5263" y="1812925"/>
            <a:ext cx="1830387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Text Box 23"/>
          <p:cNvSpPr txBox="1">
            <a:spLocks noChangeArrowheads="1"/>
          </p:cNvSpPr>
          <p:nvPr/>
        </p:nvSpPr>
        <p:spPr bwMode="auto">
          <a:xfrm>
            <a:off x="2066925" y="1851025"/>
            <a:ext cx="194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/>
              <a:t>Yunnanozoon lividum</a:t>
            </a:r>
          </a:p>
        </p:txBody>
      </p:sp>
      <p:pic>
        <p:nvPicPr>
          <p:cNvPr id="45065" name="Picture 3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29150" y="2895600"/>
            <a:ext cx="2827338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9125" y="1085850"/>
            <a:ext cx="333375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7" name="Text Box 23"/>
          <p:cNvSpPr txBox="1">
            <a:spLocks noChangeArrowheads="1"/>
          </p:cNvSpPr>
          <p:nvPr/>
        </p:nvSpPr>
        <p:spPr bwMode="auto">
          <a:xfrm>
            <a:off x="7597775" y="2335213"/>
            <a:ext cx="1419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/>
              <a:t>Myllokunmingia</a:t>
            </a:r>
          </a:p>
        </p:txBody>
      </p:sp>
      <p:sp>
        <p:nvSpPr>
          <p:cNvPr id="45068" name="Text Box 23"/>
          <p:cNvSpPr txBox="1">
            <a:spLocks noChangeArrowheads="1"/>
          </p:cNvSpPr>
          <p:nvPr/>
        </p:nvSpPr>
        <p:spPr bwMode="auto">
          <a:xfrm>
            <a:off x="7569200" y="3249613"/>
            <a:ext cx="13287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400" i="1"/>
              <a:t>Haikouichthys</a:t>
            </a:r>
          </a:p>
          <a:p>
            <a:pPr algn="ctr"/>
            <a:r>
              <a:rPr lang="cs-CZ" sz="1400" i="1"/>
              <a:t>ercaicunensis</a:t>
            </a:r>
          </a:p>
        </p:txBody>
      </p:sp>
      <p:pic>
        <p:nvPicPr>
          <p:cNvPr id="45069" name="Picture 15" descr="http://images.sciencedaily.com/2004/11/0411040053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8488" y="5214938"/>
            <a:ext cx="1666875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5"/>
          <p:cNvSpPr txBox="1">
            <a:spLocks noChangeArrowheads="1"/>
          </p:cNvSpPr>
          <p:nvPr/>
        </p:nvSpPr>
        <p:spPr bwMode="auto">
          <a:xfrm>
            <a:off x="407988" y="2022475"/>
            <a:ext cx="71358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evoluce kytovců: mesonychidi </a:t>
            </a:r>
            <a:r>
              <a:rPr lang="cs-CZ">
                <a:sym typeface="Symbol" pitchFamily="18" charset="2"/>
              </a:rPr>
              <a:t> přechod do vody  kytovci</a:t>
            </a:r>
          </a:p>
        </p:txBody>
      </p:sp>
      <p:pic>
        <p:nvPicPr>
          <p:cNvPr id="4608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2647950"/>
            <a:ext cx="2098675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13"/>
          <p:cNvSpPr txBox="1">
            <a:spLocks noChangeArrowheads="1"/>
          </p:cNvSpPr>
          <p:nvPr/>
        </p:nvSpPr>
        <p:spPr bwMode="auto">
          <a:xfrm>
            <a:off x="5219700" y="2778125"/>
            <a:ext cx="1419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400" i="1"/>
              <a:t>Andrewsarchus</a:t>
            </a:r>
          </a:p>
          <a:p>
            <a:pPr algn="ctr"/>
            <a:r>
              <a:rPr lang="cs-CZ" sz="1400" i="1"/>
              <a:t>mongolicus</a:t>
            </a:r>
          </a:p>
        </p:txBody>
      </p:sp>
      <p:pic>
        <p:nvPicPr>
          <p:cNvPr id="46085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625" y="2662238"/>
            <a:ext cx="2578100" cy="16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Text Box 18"/>
          <p:cNvSpPr txBox="1">
            <a:spLocks noChangeArrowheads="1"/>
          </p:cNvSpPr>
          <p:nvPr/>
        </p:nvSpPr>
        <p:spPr bwMode="auto">
          <a:xfrm>
            <a:off x="382588" y="1277938"/>
            <a:ext cx="52466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cs-CZ">
                <a:solidFill>
                  <a:srgbClr val="F00000"/>
                </a:solidFill>
              </a:rPr>
              <a:t>recentní skupiny savců a ptáků a K/T hranice</a:t>
            </a:r>
          </a:p>
        </p:txBody>
      </p:sp>
      <p:sp>
        <p:nvSpPr>
          <p:cNvPr id="46087" name="Text Box 19"/>
          <p:cNvSpPr txBox="1">
            <a:spLocks noChangeArrowheads="1"/>
          </p:cNvSpPr>
          <p:nvPr/>
        </p:nvSpPr>
        <p:spPr bwMode="auto">
          <a:xfrm>
            <a:off x="1289050" y="220663"/>
            <a:ext cx="680561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>
                <a:solidFill>
                  <a:srgbClr val="F00000"/>
                </a:solidFill>
              </a:rPr>
              <a:t>Paleontologická vs. molekulární data</a:t>
            </a:r>
          </a:p>
          <a:p>
            <a:pPr algn="ctr"/>
            <a:r>
              <a:rPr lang="cs-CZ">
                <a:solidFill>
                  <a:srgbClr val="F00000"/>
                </a:solidFill>
              </a:rPr>
              <a:t>otázka vzniku živočišných kmenů a savčích a ptačích řádů</a:t>
            </a:r>
          </a:p>
        </p:txBody>
      </p:sp>
      <p:grpSp>
        <p:nvGrpSpPr>
          <p:cNvPr id="46088" name="Group 26"/>
          <p:cNvGrpSpPr>
            <a:grpSpLocks/>
          </p:cNvGrpSpPr>
          <p:nvPr/>
        </p:nvGrpSpPr>
        <p:grpSpPr bwMode="auto">
          <a:xfrm>
            <a:off x="541338" y="3930650"/>
            <a:ext cx="8435975" cy="2840038"/>
            <a:chOff x="341" y="2476"/>
            <a:chExt cx="5314" cy="1789"/>
          </a:xfrm>
        </p:grpSpPr>
        <p:pic>
          <p:nvPicPr>
            <p:cNvPr id="46089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 r="20493"/>
            <a:stretch>
              <a:fillRect/>
            </a:stretch>
          </p:blipFill>
          <p:spPr bwMode="auto">
            <a:xfrm>
              <a:off x="1699" y="2935"/>
              <a:ext cx="3442" cy="1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90" name="Text Box 16"/>
            <p:cNvSpPr txBox="1">
              <a:spLocks noChangeArrowheads="1"/>
            </p:cNvSpPr>
            <p:nvPr/>
          </p:nvSpPr>
          <p:spPr bwMode="auto">
            <a:xfrm>
              <a:off x="563" y="2701"/>
              <a:ext cx="56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400" i="1"/>
                <a:t>Mesonyx</a:t>
              </a:r>
            </a:p>
          </p:txBody>
        </p:sp>
        <p:sp>
          <p:nvSpPr>
            <p:cNvPr id="46091" name="AutoShape 20"/>
            <p:cNvSpPr>
              <a:spLocks noChangeArrowheads="1"/>
            </p:cNvSpPr>
            <p:nvPr/>
          </p:nvSpPr>
          <p:spPr bwMode="auto">
            <a:xfrm>
              <a:off x="2128" y="2476"/>
              <a:ext cx="859" cy="227"/>
            </a:xfrm>
            <a:prstGeom prst="wedgeRectCallout">
              <a:avLst>
                <a:gd name="adj1" fmla="val 35681"/>
                <a:gd name="adj2" fmla="val 190088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i="1"/>
                <a:t>Spinosaurus</a:t>
              </a:r>
            </a:p>
          </p:txBody>
        </p:sp>
        <p:sp>
          <p:nvSpPr>
            <p:cNvPr id="46092" name="AutoShape 21"/>
            <p:cNvSpPr>
              <a:spLocks noChangeArrowheads="1"/>
            </p:cNvSpPr>
            <p:nvPr/>
          </p:nvSpPr>
          <p:spPr bwMode="auto">
            <a:xfrm>
              <a:off x="341" y="3158"/>
              <a:ext cx="859" cy="227"/>
            </a:xfrm>
            <a:prstGeom prst="wedgeRectCallout">
              <a:avLst>
                <a:gd name="adj1" fmla="val 159894"/>
                <a:gd name="adj2" fmla="val 93611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i="1"/>
                <a:t>Gigantosaurus</a:t>
              </a:r>
            </a:p>
          </p:txBody>
        </p:sp>
        <p:sp>
          <p:nvSpPr>
            <p:cNvPr id="46093" name="AutoShape 22"/>
            <p:cNvSpPr>
              <a:spLocks noChangeArrowheads="1"/>
            </p:cNvSpPr>
            <p:nvPr/>
          </p:nvSpPr>
          <p:spPr bwMode="auto">
            <a:xfrm>
              <a:off x="4796" y="3012"/>
              <a:ext cx="859" cy="227"/>
            </a:xfrm>
            <a:prstGeom prst="wedgeRectCallout">
              <a:avLst>
                <a:gd name="adj1" fmla="val -101222"/>
                <a:gd name="adj2" fmla="val 176431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i="1"/>
                <a:t>Allosaurus</a:t>
              </a:r>
            </a:p>
          </p:txBody>
        </p:sp>
        <p:sp>
          <p:nvSpPr>
            <p:cNvPr id="46094" name="AutoShape 23"/>
            <p:cNvSpPr>
              <a:spLocks noChangeArrowheads="1"/>
            </p:cNvSpPr>
            <p:nvPr/>
          </p:nvSpPr>
          <p:spPr bwMode="auto">
            <a:xfrm>
              <a:off x="3246" y="2576"/>
              <a:ext cx="939" cy="227"/>
            </a:xfrm>
            <a:prstGeom prst="wedgeRectCallout">
              <a:avLst>
                <a:gd name="adj1" fmla="val -39458"/>
                <a:gd name="adj2" fmla="val 312116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i="1"/>
                <a:t>Tyrannosaurus</a:t>
              </a:r>
            </a:p>
          </p:txBody>
        </p:sp>
        <p:sp>
          <p:nvSpPr>
            <p:cNvPr id="46095" name="AutoShape 24"/>
            <p:cNvSpPr>
              <a:spLocks noChangeArrowheads="1"/>
            </p:cNvSpPr>
            <p:nvPr/>
          </p:nvSpPr>
          <p:spPr bwMode="auto">
            <a:xfrm>
              <a:off x="4533" y="4038"/>
              <a:ext cx="963" cy="227"/>
            </a:xfrm>
            <a:prstGeom prst="wedgeRectCallout">
              <a:avLst>
                <a:gd name="adj1" fmla="val -182917"/>
                <a:gd name="adj2" fmla="val -126653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i="1"/>
                <a:t>Andrewsarchus</a:t>
              </a:r>
            </a:p>
          </p:txBody>
        </p:sp>
        <p:sp>
          <p:nvSpPr>
            <p:cNvPr id="46096" name="AutoShape 25"/>
            <p:cNvSpPr>
              <a:spLocks noChangeArrowheads="1"/>
            </p:cNvSpPr>
            <p:nvPr/>
          </p:nvSpPr>
          <p:spPr bwMode="auto">
            <a:xfrm>
              <a:off x="1044" y="3925"/>
              <a:ext cx="859" cy="227"/>
            </a:xfrm>
            <a:prstGeom prst="wedgeRectCallout">
              <a:avLst>
                <a:gd name="adj1" fmla="val 128347"/>
                <a:gd name="adj2" fmla="val -24889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lední medvěd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382588" y="230188"/>
            <a:ext cx="196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>
                <a:solidFill>
                  <a:srgbClr val="F00000"/>
                </a:solidFill>
              </a:rPr>
              <a:t>evoluce kytovců</a:t>
            </a:r>
          </a:p>
        </p:txBody>
      </p:sp>
      <p:sp>
        <p:nvSpPr>
          <p:cNvPr id="47107" name="Text Box 15"/>
          <p:cNvSpPr txBox="1">
            <a:spLocks noChangeArrowheads="1"/>
          </p:cNvSpPr>
          <p:nvPr/>
        </p:nvSpPr>
        <p:spPr bwMode="auto">
          <a:xfrm>
            <a:off x="1217613" y="2382838"/>
            <a:ext cx="2006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/>
              <a:t>mesonychidi </a:t>
            </a:r>
            <a:r>
              <a:rPr lang="cs-CZ" sz="1600">
                <a:sym typeface="Symbol" pitchFamily="18" charset="2"/>
              </a:rPr>
              <a:t> 56 M</a:t>
            </a:r>
          </a:p>
        </p:txBody>
      </p:sp>
      <p:pic>
        <p:nvPicPr>
          <p:cNvPr id="47108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0613" y="728663"/>
            <a:ext cx="2538412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3375025" y="298450"/>
            <a:ext cx="5013325" cy="1443038"/>
            <a:chOff x="2126" y="188"/>
            <a:chExt cx="3158" cy="909"/>
          </a:xfrm>
        </p:grpSpPr>
        <p:pic>
          <p:nvPicPr>
            <p:cNvPr id="47131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41" y="188"/>
              <a:ext cx="2153" cy="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32" name="Text Box 20"/>
            <p:cNvSpPr txBox="1">
              <a:spLocks noChangeArrowheads="1"/>
            </p:cNvSpPr>
            <p:nvPr/>
          </p:nvSpPr>
          <p:spPr bwMode="auto">
            <a:xfrm>
              <a:off x="4207" y="227"/>
              <a:ext cx="107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i="1"/>
                <a:t>Pakicetus</a:t>
              </a:r>
              <a:r>
                <a:rPr lang="cs-CZ" sz="1400"/>
                <a:t> 56-34 M</a:t>
              </a:r>
              <a:endParaRPr lang="cs-CZ" sz="1400" i="1"/>
            </a:p>
          </p:txBody>
        </p:sp>
        <p:sp>
          <p:nvSpPr>
            <p:cNvPr id="47133" name="Line 31"/>
            <p:cNvSpPr>
              <a:spLocks noChangeShapeType="1"/>
            </p:cNvSpPr>
            <p:nvPr/>
          </p:nvSpPr>
          <p:spPr bwMode="auto">
            <a:xfrm flipV="1">
              <a:off x="2126" y="707"/>
              <a:ext cx="768" cy="184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4452938" y="1616075"/>
            <a:ext cx="4530725" cy="1771650"/>
            <a:chOff x="2805" y="1018"/>
            <a:chExt cx="2854" cy="1116"/>
          </a:xfrm>
        </p:grpSpPr>
        <p:pic>
          <p:nvPicPr>
            <p:cNvPr id="47128" name="Picture 1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69" y="1231"/>
              <a:ext cx="1990" cy="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29" name="Text Box 21"/>
            <p:cNvSpPr txBox="1">
              <a:spLocks noChangeArrowheads="1"/>
            </p:cNvSpPr>
            <p:nvPr/>
          </p:nvSpPr>
          <p:spPr bwMode="auto">
            <a:xfrm>
              <a:off x="2805" y="1356"/>
              <a:ext cx="1213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i="1"/>
                <a:t>Ambulocetus</a:t>
              </a:r>
              <a:r>
                <a:rPr lang="cs-CZ" sz="1400"/>
                <a:t> 50-49 M</a:t>
              </a:r>
            </a:p>
          </p:txBody>
        </p:sp>
        <p:sp>
          <p:nvSpPr>
            <p:cNvPr id="47130" name="Line 32"/>
            <p:cNvSpPr>
              <a:spLocks noChangeShapeType="1"/>
            </p:cNvSpPr>
            <p:nvPr/>
          </p:nvSpPr>
          <p:spPr bwMode="auto">
            <a:xfrm>
              <a:off x="4173" y="1018"/>
              <a:ext cx="233" cy="283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4760913" y="3117850"/>
            <a:ext cx="4222750" cy="3208338"/>
            <a:chOff x="2999" y="1964"/>
            <a:chExt cx="2660" cy="2021"/>
          </a:xfrm>
        </p:grpSpPr>
        <p:grpSp>
          <p:nvGrpSpPr>
            <p:cNvPr id="47123" name="Group 41"/>
            <p:cNvGrpSpPr>
              <a:grpSpLocks/>
            </p:cNvGrpSpPr>
            <p:nvPr/>
          </p:nvGrpSpPr>
          <p:grpSpPr bwMode="auto">
            <a:xfrm>
              <a:off x="2999" y="2330"/>
              <a:ext cx="2660" cy="1655"/>
              <a:chOff x="2999" y="2330"/>
              <a:chExt cx="2660" cy="1655"/>
            </a:xfrm>
          </p:grpSpPr>
          <p:pic>
            <p:nvPicPr>
              <p:cNvPr id="47125" name="Picture 1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871" y="3126"/>
                <a:ext cx="1190" cy="8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126" name="Text Box 23"/>
              <p:cNvSpPr txBox="1">
                <a:spLocks noChangeArrowheads="1"/>
              </p:cNvSpPr>
              <p:nvPr/>
            </p:nvSpPr>
            <p:spPr bwMode="auto">
              <a:xfrm>
                <a:off x="4620" y="3025"/>
                <a:ext cx="1039" cy="19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400" i="1"/>
                  <a:t>Rodhocetus</a:t>
                </a:r>
                <a:r>
                  <a:rPr lang="cs-CZ" sz="1400"/>
                  <a:t> 47 M</a:t>
                </a:r>
                <a:endParaRPr lang="cs-CZ" sz="1400" i="1"/>
              </a:p>
            </p:txBody>
          </p:sp>
          <p:pic>
            <p:nvPicPr>
              <p:cNvPr id="47127" name="Picture 2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999" y="2330"/>
                <a:ext cx="2660" cy="6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7124" name="Line 33"/>
            <p:cNvSpPr>
              <a:spLocks noChangeShapeType="1"/>
            </p:cNvSpPr>
            <p:nvPr/>
          </p:nvSpPr>
          <p:spPr bwMode="auto">
            <a:xfrm>
              <a:off x="4303" y="1964"/>
              <a:ext cx="0" cy="357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306388" y="2916238"/>
            <a:ext cx="5064125" cy="3783012"/>
            <a:chOff x="193" y="1837"/>
            <a:chExt cx="3190" cy="2383"/>
          </a:xfrm>
        </p:grpSpPr>
        <p:pic>
          <p:nvPicPr>
            <p:cNvPr id="47117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43" y="1837"/>
              <a:ext cx="2235" cy="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8" name="Picture 1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3" y="2487"/>
              <a:ext cx="1336" cy="1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19" name="Text Box 26"/>
            <p:cNvSpPr txBox="1">
              <a:spLocks noChangeArrowheads="1"/>
            </p:cNvSpPr>
            <p:nvPr/>
          </p:nvSpPr>
          <p:spPr bwMode="auto">
            <a:xfrm>
              <a:off x="621" y="4026"/>
              <a:ext cx="120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i="1"/>
                <a:t>Basilosaurus</a:t>
              </a:r>
              <a:r>
                <a:rPr lang="cs-CZ" sz="1400"/>
                <a:t> 40-34 M</a:t>
              </a:r>
            </a:p>
          </p:txBody>
        </p:sp>
        <p:sp>
          <p:nvSpPr>
            <p:cNvPr id="47120" name="Text Box 27"/>
            <p:cNvSpPr txBox="1">
              <a:spLocks noChangeArrowheads="1"/>
            </p:cNvSpPr>
            <p:nvPr/>
          </p:nvSpPr>
          <p:spPr bwMode="auto">
            <a:xfrm>
              <a:off x="1612" y="2597"/>
              <a:ext cx="102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i="1"/>
                <a:t>Dorudon</a:t>
              </a:r>
              <a:r>
                <a:rPr lang="cs-CZ" sz="1400"/>
                <a:t> 41-33 M</a:t>
              </a:r>
            </a:p>
          </p:txBody>
        </p:sp>
        <p:sp>
          <p:nvSpPr>
            <p:cNvPr id="47121" name="Line 34"/>
            <p:cNvSpPr>
              <a:spLocks noChangeShapeType="1"/>
            </p:cNvSpPr>
            <p:nvPr/>
          </p:nvSpPr>
          <p:spPr bwMode="auto">
            <a:xfrm flipH="1" flipV="1">
              <a:off x="2609" y="2397"/>
              <a:ext cx="726" cy="438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7122" name="Line 35"/>
            <p:cNvSpPr>
              <a:spLocks noChangeShapeType="1"/>
            </p:cNvSpPr>
            <p:nvPr/>
          </p:nvSpPr>
          <p:spPr bwMode="auto">
            <a:xfrm flipH="1">
              <a:off x="1202" y="2937"/>
              <a:ext cx="2181" cy="125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33861" name="Text Box 37"/>
          <p:cNvSpPr txBox="1">
            <a:spLocks noChangeArrowheads="1"/>
          </p:cNvSpPr>
          <p:nvPr/>
        </p:nvSpPr>
        <p:spPr bwMode="auto">
          <a:xfrm>
            <a:off x="3690938" y="6362700"/>
            <a:ext cx="1671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1" i="1"/>
              <a:t>Cetotherium</a:t>
            </a:r>
            <a:r>
              <a:rPr lang="cs-CZ" sz="1400" b="1"/>
              <a:t> 15 M</a:t>
            </a:r>
          </a:p>
        </p:txBody>
      </p:sp>
      <p:grpSp>
        <p:nvGrpSpPr>
          <p:cNvPr id="7" name="Group 44"/>
          <p:cNvGrpSpPr>
            <a:grpSpLocks/>
          </p:cNvGrpSpPr>
          <p:nvPr/>
        </p:nvGrpSpPr>
        <p:grpSpPr bwMode="auto">
          <a:xfrm>
            <a:off x="2795588" y="4995863"/>
            <a:ext cx="2982912" cy="1330325"/>
            <a:chOff x="1761" y="3147"/>
            <a:chExt cx="1879" cy="838"/>
          </a:xfrm>
        </p:grpSpPr>
        <p:pic>
          <p:nvPicPr>
            <p:cNvPr id="47115" name="Picture 3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761" y="3201"/>
              <a:ext cx="1879" cy="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16" name="AutoShape 38"/>
            <p:cNvSpPr>
              <a:spLocks noChangeArrowheads="1"/>
            </p:cNvSpPr>
            <p:nvPr/>
          </p:nvSpPr>
          <p:spPr bwMode="auto">
            <a:xfrm rot="-2532400">
              <a:off x="2101" y="3147"/>
              <a:ext cx="202" cy="182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6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1" name="Picture 3" descr="Hazardni hra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8650" y="2014538"/>
            <a:ext cx="4435475" cy="484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4130" name="Text Box 2"/>
          <p:cNvSpPr txBox="1">
            <a:spLocks noChangeArrowheads="1"/>
          </p:cNvSpPr>
          <p:nvPr/>
        </p:nvSpPr>
        <p:spPr bwMode="auto">
          <a:xfrm>
            <a:off x="407988" y="277813"/>
            <a:ext cx="6129337" cy="363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F00000"/>
                </a:solidFill>
              </a:rPr>
              <a:t>Obecné zákonitosti</a:t>
            </a:r>
          </a:p>
          <a:p>
            <a:endParaRPr lang="cs-CZ" b="1">
              <a:solidFill>
                <a:srgbClr val="F00000"/>
              </a:solidFill>
            </a:endParaRPr>
          </a:p>
          <a:p>
            <a:pPr>
              <a:spcAft>
                <a:spcPts val="600"/>
              </a:spcAft>
            </a:pPr>
            <a:r>
              <a:rPr lang="cs-CZ"/>
              <a:t>diverzita: analogie s burzou</a:t>
            </a:r>
          </a:p>
          <a:p>
            <a:pPr>
              <a:spcAft>
                <a:spcPts val="600"/>
              </a:spcAft>
            </a:pPr>
            <a:r>
              <a:rPr lang="cs-CZ"/>
              <a:t>extinkce: model pěšáka v poli</a:t>
            </a:r>
          </a:p>
          <a:p>
            <a:r>
              <a:rPr lang="cs-CZ"/>
              <a:t>délka života linií: model bankrotu hazardního hráče</a:t>
            </a:r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  <a:p>
            <a:r>
              <a:rPr lang="cs-CZ">
                <a:solidFill>
                  <a:srgbClr val="003399"/>
                </a:solidFill>
              </a:rPr>
              <a:t>David Raup, Jack Sepkoski:</a:t>
            </a:r>
            <a:r>
              <a:rPr lang="cs-CZ"/>
              <a:t/>
            </a:r>
            <a:br>
              <a:rPr lang="cs-CZ"/>
            </a:br>
            <a:r>
              <a:rPr lang="cs-CZ"/>
              <a:t>  periodicita? (26 M)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30250" y="4176713"/>
            <a:ext cx="3556000" cy="2146300"/>
            <a:chOff x="241" y="2533"/>
            <a:chExt cx="2240" cy="1352"/>
          </a:xfrm>
        </p:grpSpPr>
        <p:pic>
          <p:nvPicPr>
            <p:cNvPr id="48133" name="Picture 5" descr="raup_bi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1" y="2533"/>
              <a:ext cx="972" cy="1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34" name="Picture 7" descr="sepkoski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38" y="2541"/>
              <a:ext cx="1143" cy="1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35" name="Text Box 8"/>
            <p:cNvSpPr txBox="1">
              <a:spLocks noChangeArrowheads="1"/>
            </p:cNvSpPr>
            <p:nvPr/>
          </p:nvSpPr>
          <p:spPr bwMode="auto">
            <a:xfrm>
              <a:off x="463" y="3691"/>
              <a:ext cx="53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003399"/>
                  </a:solidFill>
                </a:rPr>
                <a:t>D. Raup</a:t>
              </a:r>
            </a:p>
          </p:txBody>
        </p:sp>
        <p:sp>
          <p:nvSpPr>
            <p:cNvPr id="48136" name="Text Box 9"/>
            <p:cNvSpPr txBox="1">
              <a:spLocks noChangeArrowheads="1"/>
            </p:cNvSpPr>
            <p:nvPr/>
          </p:nvSpPr>
          <p:spPr bwMode="auto">
            <a:xfrm>
              <a:off x="1465" y="3691"/>
              <a:ext cx="813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003399"/>
                  </a:solidFill>
                </a:rPr>
                <a:t>J. J. Sepkoski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407988" y="782638"/>
            <a:ext cx="830262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b="1">
                <a:solidFill>
                  <a:srgbClr val="F00000"/>
                </a:solidFill>
              </a:rPr>
              <a:t>Numerická taxonomie (fenetika)</a:t>
            </a:r>
            <a:r>
              <a:rPr lang="cs-CZ" sz="2400" b="1"/>
              <a:t/>
            </a:r>
            <a:br>
              <a:rPr lang="cs-CZ" sz="2400" b="1"/>
            </a:br>
            <a:endParaRPr lang="cs-CZ"/>
          </a:p>
          <a:p>
            <a:pPr>
              <a:spcAft>
                <a:spcPts val="600"/>
              </a:spcAft>
            </a:pPr>
            <a:r>
              <a:rPr lang="cs-CZ"/>
              <a:t>1957: </a:t>
            </a:r>
            <a:r>
              <a:rPr lang="cs-CZ">
                <a:solidFill>
                  <a:srgbClr val="003399"/>
                </a:solidFill>
              </a:rPr>
              <a:t>Charles Michener</a:t>
            </a:r>
            <a:r>
              <a:rPr lang="cs-CZ"/>
              <a:t>, </a:t>
            </a:r>
            <a:r>
              <a:rPr lang="cs-CZ">
                <a:solidFill>
                  <a:srgbClr val="003399"/>
                </a:solidFill>
              </a:rPr>
              <a:t>Robert Sokal</a:t>
            </a:r>
            <a:r>
              <a:rPr lang="en-US"/>
              <a:t>, </a:t>
            </a:r>
            <a:r>
              <a:rPr lang="en-US">
                <a:solidFill>
                  <a:srgbClr val="003399"/>
                </a:solidFill>
              </a:rPr>
              <a:t>P.H.A. Sneath</a:t>
            </a:r>
            <a:endParaRPr lang="cs-CZ">
              <a:solidFill>
                <a:srgbClr val="003399"/>
              </a:solidFill>
            </a:endParaRPr>
          </a:p>
          <a:p>
            <a:pPr>
              <a:spcAft>
                <a:spcPts val="600"/>
              </a:spcAft>
            </a:pPr>
            <a:r>
              <a:rPr lang="cs-CZ"/>
              <a:t>taxonomie by neměla být založena na malém počtu „důležitých“ znaků, </a:t>
            </a:r>
            <a:br>
              <a:rPr lang="cs-CZ"/>
            </a:br>
            <a:r>
              <a:rPr lang="cs-CZ"/>
              <a:t>    ale na celkové podobnosti</a:t>
            </a:r>
          </a:p>
          <a:p>
            <a:pPr>
              <a:spcAft>
                <a:spcPts val="600"/>
              </a:spcAft>
              <a:buFont typeface="Symbol" pitchFamily="18" charset="2"/>
              <a:buChar char="Þ"/>
            </a:pPr>
            <a:r>
              <a:rPr lang="cs-CZ">
                <a:sym typeface="Symbol" pitchFamily="18" charset="2"/>
              </a:rPr>
              <a:t> co největší počet znaků</a:t>
            </a:r>
          </a:p>
          <a:p>
            <a:pPr>
              <a:spcAft>
                <a:spcPts val="600"/>
              </a:spcAft>
            </a:pPr>
            <a:r>
              <a:rPr lang="cs-CZ">
                <a:sym typeface="Symbol" pitchFamily="18" charset="2"/>
              </a:rPr>
              <a:t>numerické metody: morfologické a genetické distance, ordinační a </a:t>
            </a:r>
            <a:br>
              <a:rPr lang="cs-CZ">
                <a:sym typeface="Symbol" pitchFamily="18" charset="2"/>
              </a:rPr>
            </a:br>
            <a:r>
              <a:rPr lang="cs-CZ">
                <a:sym typeface="Symbol" pitchFamily="18" charset="2"/>
              </a:rPr>
              <a:t>    shluková analýza</a:t>
            </a:r>
          </a:p>
          <a:p>
            <a:pPr>
              <a:spcAft>
                <a:spcPts val="600"/>
              </a:spcAft>
            </a:pPr>
            <a:r>
              <a:rPr lang="cs-CZ">
                <a:sym typeface="Symbol" pitchFamily="18" charset="2"/>
              </a:rPr>
              <a:t>fenogramy</a:t>
            </a:r>
          </a:p>
          <a:p>
            <a:pPr>
              <a:spcAft>
                <a:spcPts val="600"/>
              </a:spcAft>
            </a:pPr>
            <a:r>
              <a:rPr lang="cs-CZ">
                <a:sym typeface="Symbol" pitchFamily="18" charset="2"/>
              </a:rPr>
              <a:t>problémy: homo</a:t>
            </a:r>
            <a:r>
              <a:rPr lang="en-US">
                <a:sym typeface="Symbol" pitchFamily="18" charset="2"/>
              </a:rPr>
              <a:t>p</a:t>
            </a:r>
            <a:r>
              <a:rPr lang="cs-CZ">
                <a:sym typeface="Symbol" pitchFamily="18" charset="2"/>
              </a:rPr>
              <a:t>lazie (konvergence, paralelismus, reverze), sdílené </a:t>
            </a:r>
            <a:br>
              <a:rPr lang="cs-CZ">
                <a:sym typeface="Symbol" pitchFamily="18" charset="2"/>
              </a:rPr>
            </a:br>
            <a:r>
              <a:rPr lang="cs-CZ">
                <a:sym typeface="Symbol" pitchFamily="18" charset="2"/>
              </a:rPr>
              <a:t>    primitivní znaky, nestejná rychlost evoluce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407988" y="398463"/>
            <a:ext cx="6375400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</a:rPr>
              <a:t>Fylogenetická systematika (kladistika)</a:t>
            </a:r>
            <a:r>
              <a:rPr lang="cs-CZ" sz="2400" b="1"/>
              <a:t/>
            </a:r>
            <a:br>
              <a:rPr lang="cs-CZ" sz="2400" b="1"/>
            </a:br>
            <a:endParaRPr lang="cs-CZ"/>
          </a:p>
          <a:p>
            <a:pPr>
              <a:spcAft>
                <a:spcPts val="1200"/>
              </a:spcAft>
            </a:pPr>
            <a:r>
              <a:rPr lang="cs-CZ"/>
              <a:t>1950, 1966: </a:t>
            </a:r>
            <a:r>
              <a:rPr lang="cs-CZ">
                <a:solidFill>
                  <a:srgbClr val="003399"/>
                </a:solidFill>
              </a:rPr>
              <a:t>Willi Hennig</a:t>
            </a:r>
            <a:r>
              <a:rPr lang="cs-CZ"/>
              <a:t>: </a:t>
            </a:r>
            <a:r>
              <a:rPr lang="cs-CZ" i="1"/>
              <a:t>Phylogenetic Systematics</a:t>
            </a:r>
          </a:p>
          <a:p>
            <a:pPr>
              <a:spcAft>
                <a:spcPts val="1200"/>
              </a:spcAft>
            </a:pPr>
            <a:r>
              <a:rPr lang="cs-CZ"/>
              <a:t>pouze reflexe genealogie, nikoli adaptivní divergence</a:t>
            </a:r>
          </a:p>
          <a:p>
            <a:pPr>
              <a:spcAft>
                <a:spcPts val="1200"/>
              </a:spcAft>
            </a:pPr>
            <a:r>
              <a:rPr lang="cs-CZ"/>
              <a:t>striktní monofylie</a:t>
            </a:r>
          </a:p>
          <a:p>
            <a:pPr>
              <a:spcAft>
                <a:spcPts val="1200"/>
              </a:spcAft>
            </a:pPr>
            <a:r>
              <a:rPr lang="cs-CZ"/>
              <a:t>monofyletická skupina = </a:t>
            </a:r>
            <a:r>
              <a:rPr lang="cs-CZ">
                <a:solidFill>
                  <a:srgbClr val="F00000"/>
                </a:solidFill>
              </a:rPr>
              <a:t>klad</a:t>
            </a:r>
            <a:r>
              <a:rPr lang="cs-CZ"/>
              <a:t> (clade)</a:t>
            </a:r>
            <a:endParaRPr lang="cs-CZ">
              <a:sym typeface="Symbol" pitchFamily="18" charset="2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730250" y="3867150"/>
            <a:ext cx="7161213" cy="1989138"/>
            <a:chOff x="378" y="2765"/>
            <a:chExt cx="4511" cy="1253"/>
          </a:xfrm>
        </p:grpSpPr>
        <p:grpSp>
          <p:nvGrpSpPr>
            <p:cNvPr id="8207" name="Group 10"/>
            <p:cNvGrpSpPr>
              <a:grpSpLocks/>
            </p:cNvGrpSpPr>
            <p:nvPr/>
          </p:nvGrpSpPr>
          <p:grpSpPr bwMode="auto">
            <a:xfrm>
              <a:off x="378" y="2765"/>
              <a:ext cx="1930" cy="1253"/>
              <a:chOff x="1139" y="2608"/>
              <a:chExt cx="1930" cy="1253"/>
            </a:xfrm>
          </p:grpSpPr>
          <p:sp>
            <p:nvSpPr>
              <p:cNvPr id="8214" name="Line 5"/>
              <p:cNvSpPr>
                <a:spLocks noChangeShapeType="1"/>
              </p:cNvSpPr>
              <p:nvPr/>
            </p:nvSpPr>
            <p:spPr bwMode="auto">
              <a:xfrm>
                <a:off x="1139" y="2608"/>
                <a:ext cx="966" cy="125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5" name="Line 6"/>
              <p:cNvSpPr>
                <a:spLocks noChangeShapeType="1"/>
              </p:cNvSpPr>
              <p:nvPr/>
            </p:nvSpPr>
            <p:spPr bwMode="auto">
              <a:xfrm flipH="1">
                <a:off x="2103" y="2608"/>
                <a:ext cx="966" cy="125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6" name="Line 7"/>
              <p:cNvSpPr>
                <a:spLocks noChangeShapeType="1"/>
              </p:cNvSpPr>
              <p:nvPr/>
            </p:nvSpPr>
            <p:spPr bwMode="auto">
              <a:xfrm>
                <a:off x="2082" y="2608"/>
                <a:ext cx="500" cy="64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7" name="Line 8"/>
              <p:cNvSpPr>
                <a:spLocks noChangeShapeType="1"/>
              </p:cNvSpPr>
              <p:nvPr/>
            </p:nvSpPr>
            <p:spPr bwMode="auto">
              <a:xfrm flipH="1">
                <a:off x="1441" y="2608"/>
                <a:ext cx="307" cy="37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8" name="Line 9"/>
              <p:cNvSpPr>
                <a:spLocks noChangeShapeType="1"/>
              </p:cNvSpPr>
              <p:nvPr/>
            </p:nvSpPr>
            <p:spPr bwMode="auto">
              <a:xfrm>
                <a:off x="2510" y="2608"/>
                <a:ext cx="273" cy="35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208" name="Group 13"/>
            <p:cNvGrpSpPr>
              <a:grpSpLocks/>
            </p:cNvGrpSpPr>
            <p:nvPr/>
          </p:nvGrpSpPr>
          <p:grpSpPr bwMode="auto">
            <a:xfrm>
              <a:off x="2959" y="2765"/>
              <a:ext cx="1930" cy="1253"/>
              <a:chOff x="1139" y="2608"/>
              <a:chExt cx="1930" cy="1253"/>
            </a:xfrm>
          </p:grpSpPr>
          <p:sp>
            <p:nvSpPr>
              <p:cNvPr id="8209" name="Line 14"/>
              <p:cNvSpPr>
                <a:spLocks noChangeShapeType="1"/>
              </p:cNvSpPr>
              <p:nvPr/>
            </p:nvSpPr>
            <p:spPr bwMode="auto">
              <a:xfrm>
                <a:off x="1139" y="2608"/>
                <a:ext cx="966" cy="125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0" name="Line 15"/>
              <p:cNvSpPr>
                <a:spLocks noChangeShapeType="1"/>
              </p:cNvSpPr>
              <p:nvPr/>
            </p:nvSpPr>
            <p:spPr bwMode="auto">
              <a:xfrm flipH="1">
                <a:off x="2103" y="2608"/>
                <a:ext cx="966" cy="125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1" name="Line 16"/>
              <p:cNvSpPr>
                <a:spLocks noChangeShapeType="1"/>
              </p:cNvSpPr>
              <p:nvPr/>
            </p:nvSpPr>
            <p:spPr bwMode="auto">
              <a:xfrm>
                <a:off x="2082" y="2608"/>
                <a:ext cx="500" cy="64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2" name="Line 17"/>
              <p:cNvSpPr>
                <a:spLocks noChangeShapeType="1"/>
              </p:cNvSpPr>
              <p:nvPr/>
            </p:nvSpPr>
            <p:spPr bwMode="auto">
              <a:xfrm flipH="1">
                <a:off x="1441" y="2608"/>
                <a:ext cx="307" cy="37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3" name="Line 18"/>
              <p:cNvSpPr>
                <a:spLocks noChangeShapeType="1"/>
              </p:cNvSpPr>
              <p:nvPr/>
            </p:nvSpPr>
            <p:spPr bwMode="auto">
              <a:xfrm>
                <a:off x="2510" y="2608"/>
                <a:ext cx="273" cy="35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350220" name="AutoShape 12"/>
          <p:cNvSpPr>
            <a:spLocks noChangeArrowheads="1"/>
          </p:cNvSpPr>
          <p:nvPr/>
        </p:nvSpPr>
        <p:spPr bwMode="auto">
          <a:xfrm>
            <a:off x="619125" y="3656013"/>
            <a:ext cx="1154113" cy="904875"/>
          </a:xfrm>
          <a:prstGeom prst="roundRect">
            <a:avLst>
              <a:gd name="adj" fmla="val 16667"/>
            </a:avLst>
          </a:prstGeom>
          <a:solidFill>
            <a:srgbClr val="FFFF66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27" name="AutoShape 19"/>
          <p:cNvSpPr>
            <a:spLocks noChangeArrowheads="1"/>
          </p:cNvSpPr>
          <p:nvPr/>
        </p:nvSpPr>
        <p:spPr bwMode="auto">
          <a:xfrm>
            <a:off x="2779713" y="3649663"/>
            <a:ext cx="1154112" cy="904875"/>
          </a:xfrm>
          <a:prstGeom prst="roundRect">
            <a:avLst>
              <a:gd name="adj" fmla="val 16667"/>
            </a:avLst>
          </a:prstGeom>
          <a:solidFill>
            <a:srgbClr val="FFFF66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28" name="AutoShape 20"/>
          <p:cNvSpPr>
            <a:spLocks noChangeArrowheads="1"/>
          </p:cNvSpPr>
          <p:nvPr/>
        </p:nvSpPr>
        <p:spPr bwMode="auto">
          <a:xfrm>
            <a:off x="2127250" y="3551238"/>
            <a:ext cx="1882775" cy="1404937"/>
          </a:xfrm>
          <a:prstGeom prst="roundRect">
            <a:avLst>
              <a:gd name="adj" fmla="val 16667"/>
            </a:avLst>
          </a:prstGeom>
          <a:solidFill>
            <a:srgbClr val="FFFF66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30" name="Text Box 22"/>
          <p:cNvSpPr txBox="1">
            <a:spLocks noChangeArrowheads="1"/>
          </p:cNvSpPr>
          <p:nvPr/>
        </p:nvSpPr>
        <p:spPr bwMode="auto">
          <a:xfrm>
            <a:off x="549275" y="3236913"/>
            <a:ext cx="126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>
                <a:solidFill>
                  <a:srgbClr val="F00000"/>
                </a:solidFill>
              </a:rPr>
              <a:t>monofylie</a:t>
            </a:r>
          </a:p>
        </p:txBody>
      </p:sp>
      <p:sp>
        <p:nvSpPr>
          <p:cNvPr id="350231" name="AutoShape 23"/>
          <p:cNvSpPr>
            <a:spLocks noChangeArrowheads="1"/>
          </p:cNvSpPr>
          <p:nvPr/>
        </p:nvSpPr>
        <p:spPr bwMode="auto">
          <a:xfrm>
            <a:off x="6149975" y="3567113"/>
            <a:ext cx="1882775" cy="969962"/>
          </a:xfrm>
          <a:prstGeom prst="roundRect">
            <a:avLst>
              <a:gd name="adj" fmla="val 16667"/>
            </a:avLst>
          </a:prstGeom>
          <a:solidFill>
            <a:srgbClr val="66FF33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32" name="Text Box 24"/>
          <p:cNvSpPr txBox="1">
            <a:spLocks noChangeArrowheads="1"/>
          </p:cNvSpPr>
          <p:nvPr/>
        </p:nvSpPr>
        <p:spPr bwMode="auto">
          <a:xfrm>
            <a:off x="7627938" y="5108575"/>
            <a:ext cx="1123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>
                <a:solidFill>
                  <a:srgbClr val="F00000"/>
                </a:solidFill>
              </a:rPr>
              <a:t>parafylie</a:t>
            </a:r>
          </a:p>
        </p:txBody>
      </p:sp>
      <p:sp>
        <p:nvSpPr>
          <p:cNvPr id="350233" name="AutoShape 25"/>
          <p:cNvSpPr>
            <a:spLocks noChangeArrowheads="1"/>
          </p:cNvSpPr>
          <p:nvPr/>
        </p:nvSpPr>
        <p:spPr bwMode="auto">
          <a:xfrm>
            <a:off x="5513388" y="3641725"/>
            <a:ext cx="1206500" cy="447675"/>
          </a:xfrm>
          <a:prstGeom prst="roundRect">
            <a:avLst>
              <a:gd name="adj" fmla="val 16667"/>
            </a:avLst>
          </a:prstGeom>
          <a:solidFill>
            <a:srgbClr val="FFCCFF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34" name="Text Box 26"/>
          <p:cNvSpPr txBox="1">
            <a:spLocks noChangeArrowheads="1"/>
          </p:cNvSpPr>
          <p:nvPr/>
        </p:nvSpPr>
        <p:spPr bwMode="auto">
          <a:xfrm>
            <a:off x="4968875" y="3206750"/>
            <a:ext cx="1111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>
                <a:solidFill>
                  <a:srgbClr val="F00000"/>
                </a:solidFill>
              </a:rPr>
              <a:t>polyfylie</a:t>
            </a:r>
          </a:p>
        </p:txBody>
      </p:sp>
      <p:pic>
        <p:nvPicPr>
          <p:cNvPr id="8204" name="Picture 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6150" y="280988"/>
            <a:ext cx="1560513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5" name="Text Box 28"/>
          <p:cNvSpPr txBox="1">
            <a:spLocks noChangeArrowheads="1"/>
          </p:cNvSpPr>
          <p:nvPr/>
        </p:nvSpPr>
        <p:spPr bwMode="auto">
          <a:xfrm>
            <a:off x="7580313" y="2316163"/>
            <a:ext cx="1050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3399"/>
                </a:solidFill>
              </a:rPr>
              <a:t>W. Hennig</a:t>
            </a:r>
          </a:p>
        </p:txBody>
      </p:sp>
      <p:sp>
        <p:nvSpPr>
          <p:cNvPr id="26" name="AutoShape 23"/>
          <p:cNvSpPr>
            <a:spLocks noChangeArrowheads="1"/>
          </p:cNvSpPr>
          <p:nvPr/>
        </p:nvSpPr>
        <p:spPr bwMode="auto">
          <a:xfrm rot="-5400000">
            <a:off x="6684962" y="3522663"/>
            <a:ext cx="1514475" cy="1365250"/>
          </a:xfrm>
          <a:prstGeom prst="roundRect">
            <a:avLst>
              <a:gd name="adj" fmla="val 16667"/>
            </a:avLst>
          </a:prstGeom>
          <a:solidFill>
            <a:srgbClr val="66FF33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50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35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350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350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350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220" grpId="0" animBg="1"/>
      <p:bldP spid="350227" grpId="0" animBg="1"/>
      <p:bldP spid="350228" grpId="0" animBg="1"/>
      <p:bldP spid="350230" grpId="0"/>
      <p:bldP spid="350231" grpId="0" animBg="1"/>
      <p:bldP spid="350232" grpId="0"/>
      <p:bldP spid="350233" grpId="0" animBg="1"/>
      <p:bldP spid="350234" grpId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4" descr="I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025" y="442913"/>
            <a:ext cx="7908925" cy="58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>
            <a:spLocks noChangeArrowheads="1"/>
          </p:cNvSpPr>
          <p:nvPr/>
        </p:nvSpPr>
        <p:spPr bwMode="auto">
          <a:xfrm>
            <a:off x="1003300" y="404813"/>
            <a:ext cx="7016750" cy="5403850"/>
          </a:xfrm>
          <a:prstGeom prst="rect">
            <a:avLst/>
          </a:prstGeom>
          <a:noFill/>
          <a:ln w="50800" algn="ctr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6592888" y="5391150"/>
            <a:ext cx="121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00000"/>
                </a:solidFill>
              </a:rPr>
              <a:t>“Reptilia”</a:t>
            </a:r>
            <a:endParaRPr lang="cs-CZ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7013" y="768350"/>
            <a:ext cx="6440487" cy="531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>
            <a:spLocks noChangeArrowheads="1"/>
          </p:cNvSpPr>
          <p:nvPr/>
        </p:nvSpPr>
        <p:spPr bwMode="auto">
          <a:xfrm>
            <a:off x="1419225" y="742950"/>
            <a:ext cx="5362575" cy="5010150"/>
          </a:xfrm>
          <a:prstGeom prst="rect">
            <a:avLst/>
          </a:prstGeom>
          <a:noFill/>
          <a:ln w="50800" algn="ctr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5133975" y="285750"/>
            <a:ext cx="14398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00000"/>
                </a:solidFill>
              </a:rPr>
              <a:t>“Pongidae”</a:t>
            </a:r>
            <a:endParaRPr lang="cs-CZ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3216</TotalTime>
  <Words>1267</Words>
  <Application>Microsoft Office PowerPoint</Application>
  <PresentationFormat>Předvádění na obrazovce (4:3)</PresentationFormat>
  <Paragraphs>432</Paragraphs>
  <Slides>55</Slides>
  <Notes>43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56" baseType="lpstr">
      <vt:lpstr>Výchozí návrh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Kladistika a fenetika na příkladu „evoluce““ spojovacích materiálů</vt:lpstr>
      <vt:lpstr>Kladistika a fenetika na příkladu „evoluce““ spojovacích materiálů</vt:lpstr>
      <vt:lpstr>Snímek 15</vt:lpstr>
      <vt:lpstr>Kladistika a fenetika na příkladu „evoluce““ spojovacích materiálů</vt:lpstr>
      <vt:lpstr>Kladistika a fenetika na příkladu „evoluce““ spojovacích materiálů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145</cp:revision>
  <dcterms:created xsi:type="dcterms:W3CDTF">2002-05-03T10:21:15Z</dcterms:created>
  <dcterms:modified xsi:type="dcterms:W3CDTF">2014-04-28T20:16:09Z</dcterms:modified>
</cp:coreProperties>
</file>