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98" r:id="rId2"/>
    <p:sldId id="256" r:id="rId3"/>
    <p:sldId id="267" r:id="rId4"/>
    <p:sldId id="275" r:id="rId5"/>
    <p:sldId id="334" r:id="rId6"/>
    <p:sldId id="268" r:id="rId7"/>
    <p:sldId id="277" r:id="rId8"/>
    <p:sldId id="278" r:id="rId9"/>
    <p:sldId id="273" r:id="rId10"/>
    <p:sldId id="280" r:id="rId11"/>
    <p:sldId id="286" r:id="rId12"/>
    <p:sldId id="285" r:id="rId13"/>
    <p:sldId id="291" r:id="rId14"/>
    <p:sldId id="282" r:id="rId15"/>
    <p:sldId id="296" r:id="rId16"/>
    <p:sldId id="281" r:id="rId17"/>
    <p:sldId id="347" r:id="rId18"/>
    <p:sldId id="344" r:id="rId19"/>
    <p:sldId id="345" r:id="rId20"/>
    <p:sldId id="348" r:id="rId21"/>
    <p:sldId id="349" r:id="rId22"/>
    <p:sldId id="350" r:id="rId23"/>
    <p:sldId id="336" r:id="rId24"/>
    <p:sldId id="378" r:id="rId25"/>
    <p:sldId id="339" r:id="rId26"/>
    <p:sldId id="394" r:id="rId27"/>
    <p:sldId id="353" r:id="rId28"/>
    <p:sldId id="354" r:id="rId29"/>
    <p:sldId id="304" r:id="rId30"/>
    <p:sldId id="397" r:id="rId31"/>
    <p:sldId id="316" r:id="rId32"/>
    <p:sldId id="317" r:id="rId33"/>
    <p:sldId id="318" r:id="rId34"/>
    <p:sldId id="320" r:id="rId35"/>
    <p:sldId id="301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50D5-B230-43BE-B5FB-2ACE2AB05413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067DBD6-4501-4CD8-A538-1928AF36BD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DAF9-3B81-477E-9490-0BFFCBA557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FFBE-3B9E-4C93-B0E3-6049F80EBA71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872B-D352-49A6-96D3-D13D0646BF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6221-DE72-4546-ADB8-58F613120836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C135-8970-48AC-A6A5-93770B5304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B74A-02F3-4E91-AAA3-DE672E8A6AD3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ED836-498E-4407-B238-0E4F401547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5A2C-70B9-444C-AFB0-53EEFFDA4B3D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6AB9A-3647-4B9C-A14A-605518E016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35DD-9D92-448C-8919-4305C305E6D9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8179-4113-4D5E-B22E-012059C665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6746-E97B-46F8-AC3E-C2A891D27E99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3AB4-F03E-4C10-A959-C76D2BAD7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EA53-178A-4A81-8CE5-1A0164C8133C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6485-4E1B-4068-A51B-8367EAC74F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4140-CB9A-4696-AAD2-6B43BE2CE4F8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0046-E9BB-4286-9A96-75D8CE041E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BE53-D18F-4EC4-99D5-003A7B1DC376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1AD9-7D12-4422-A5BE-03585F91DD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B86A-2DC7-4E60-877F-EDD18D8ABB3B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EAA507-6914-4B4D-ABF3-5DB45D0091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C0B8F-754B-4417-8EF6-FC391840315A}" type="datetimeFigureOut">
              <a:rPr lang="cs-CZ"/>
              <a:pPr>
                <a:defRPr/>
              </a:pPr>
              <a:t>31.3.2014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836613"/>
            <a:ext cx="7467600" cy="4419600"/>
          </a:xfrm>
        </p:spPr>
        <p:txBody>
          <a:bodyPr/>
          <a:lstStyle/>
          <a:p>
            <a:r>
              <a:rPr lang="cs-CZ" sz="2000" smtClean="0"/>
              <a:t>Určeno pouze ke studijním účelům</a:t>
            </a:r>
          </a:p>
          <a:p>
            <a:endParaRPr lang="cs-CZ" sz="2000" smtClean="0"/>
          </a:p>
          <a:p>
            <a:r>
              <a:rPr lang="cs-CZ" sz="2000" smtClean="0"/>
              <a:t>Zdroje: Peter Vollhardt, K Peter C Vollhardt, Neil E Schore, Neil Schore: Organic Chemistry. Structure and Function. 6th Edition.</a:t>
            </a:r>
          </a:p>
          <a:p>
            <a:pPr>
              <a:buFont typeface="Arial" charset="0"/>
              <a:buNone/>
            </a:pPr>
            <a:r>
              <a:rPr lang="cs-CZ" sz="2000" smtClean="0"/>
              <a:t>	ISBN:</a:t>
            </a:r>
            <a:r>
              <a:rPr lang="cs-CZ" sz="2000" b="1" smtClean="0"/>
              <a:t> 142920494X</a:t>
            </a:r>
            <a:endParaRPr lang="cs-CZ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5" name="Zástupný symbol pro obsah 5"/>
          <p:cNvSpPr>
            <a:spLocks noGrp="1"/>
          </p:cNvSpPr>
          <p:nvPr>
            <p:ph idx="1"/>
          </p:nvPr>
        </p:nvSpPr>
        <p:spPr>
          <a:xfrm>
            <a:off x="539750" y="260350"/>
            <a:ext cx="8208963" cy="865188"/>
          </a:xfrm>
          <a:solidFill>
            <a:srgbClr val="FF6600"/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2000" smtClean="0">
                <a:solidFill>
                  <a:schemeClr val="bg1"/>
                </a:solidFill>
              </a:rPr>
              <a:t>Rozhodněte, které spektrum náleží molekule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000" smtClean="0">
                <a:solidFill>
                  <a:schemeClr val="bg1"/>
                </a:solidFill>
              </a:rPr>
              <a:t>(</a:t>
            </a:r>
            <a:r>
              <a:rPr lang="cs-CZ" sz="2000" i="1" smtClean="0">
                <a:solidFill>
                  <a:schemeClr val="bg1"/>
                </a:solidFill>
              </a:rPr>
              <a:t>t</a:t>
            </a:r>
            <a:r>
              <a:rPr lang="cs-CZ" sz="2000" smtClean="0">
                <a:solidFill>
                  <a:schemeClr val="bg1"/>
                </a:solidFill>
              </a:rPr>
              <a:t>-butyl)(methyl)etheru a které molekule 1,2-dimethoxyethanu.</a:t>
            </a:r>
          </a:p>
        </p:txBody>
      </p:sp>
      <p:pic>
        <p:nvPicPr>
          <p:cNvPr id="229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028825"/>
            <a:ext cx="252095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386"/>
          <p:cNvGraphicFramePr>
            <a:graphicFrameLocks noChangeAspect="1"/>
          </p:cNvGraphicFramePr>
          <p:nvPr/>
        </p:nvGraphicFramePr>
        <p:xfrm>
          <a:off x="5651500" y="2060575"/>
          <a:ext cx="1597025" cy="1652588"/>
        </p:xfrm>
        <a:graphic>
          <a:graphicData uri="http://schemas.openxmlformats.org/presentationml/2006/ole">
            <p:oleObj spid="_x0000_s22914" name="CS ChemDraw Drawing" r:id="rId4" imgW="1694160" imgH="1751400" progId="ChemDraw.Document.6.0">
              <p:embed/>
            </p:oleObj>
          </a:graphicData>
        </a:graphic>
      </p:graphicFrame>
      <p:pic>
        <p:nvPicPr>
          <p:cNvPr id="22917" name="Picture 3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060575"/>
            <a:ext cx="3887787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391"/>
          <p:cNvGraphicFramePr>
            <a:graphicFrameLocks noChangeAspect="1"/>
          </p:cNvGraphicFramePr>
          <p:nvPr/>
        </p:nvGraphicFramePr>
        <p:xfrm>
          <a:off x="1116013" y="2133600"/>
          <a:ext cx="1597025" cy="1652588"/>
        </p:xfrm>
        <a:graphic>
          <a:graphicData uri="http://schemas.openxmlformats.org/presentationml/2006/ole">
            <p:oleObj spid="_x0000_s22919" name="CS ChemDraw Drawing" r:id="rId6" imgW="1694160" imgH="175140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188913"/>
            <a:ext cx="68389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2898775"/>
            <a:ext cx="68389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549275"/>
            <a:ext cx="66976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549275"/>
            <a:ext cx="6269038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2092325" y="5949950"/>
            <a:ext cx="6092825" cy="6921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CC3300"/>
                </a:solidFill>
              </a:rPr>
              <a:t>	Štěpení signálů: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rgbClr val="CC3300"/>
                </a:solidFill>
              </a:rPr>
              <a:t>	</a:t>
            </a:r>
            <a:r>
              <a:rPr lang="cs-CZ" b="1" dirty="0" smtClean="0">
                <a:solidFill>
                  <a:srgbClr val="CC3300"/>
                </a:solidFill>
              </a:rPr>
              <a:t>1,1-dichlor-2,2-diethoxyethan</a:t>
            </a:r>
            <a:endParaRPr lang="cs-CZ" b="1" dirty="0">
              <a:solidFill>
                <a:srgbClr val="CC3300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15888"/>
            <a:ext cx="46561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3644900"/>
            <a:ext cx="3595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5125" y="3430588"/>
            <a:ext cx="36671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33375"/>
            <a:ext cx="2971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2644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1042988" y="260350"/>
            <a:ext cx="7467600" cy="792163"/>
          </a:xfrm>
          <a:prstGeom prst="rect">
            <a:avLst/>
          </a:prstGeom>
          <a:solidFill>
            <a:srgbClr val="FF6600"/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>
                <a:solidFill>
                  <a:schemeClr val="bg1"/>
                </a:solidFill>
              </a:rPr>
              <a:t>Chlorace </a:t>
            </a:r>
            <a:r>
              <a:rPr lang="cs-CZ" sz="2000" b="1" dirty="0" err="1" smtClean="0">
                <a:solidFill>
                  <a:schemeClr val="bg1"/>
                </a:solidFill>
              </a:rPr>
              <a:t>chlorcyklopropanu</a:t>
            </a:r>
            <a:r>
              <a:rPr lang="cs-CZ" sz="2000" b="1" dirty="0" smtClean="0">
                <a:solidFill>
                  <a:schemeClr val="bg1"/>
                </a:solidFill>
              </a:rPr>
              <a:t> poskytuje tři sloučeniny se sumárním vzorcem C</a:t>
            </a:r>
            <a:r>
              <a:rPr lang="cs-CZ" sz="2000" b="1" baseline="-25000" dirty="0" smtClean="0">
                <a:solidFill>
                  <a:schemeClr val="bg1"/>
                </a:solidFill>
              </a:rPr>
              <a:t>3</a:t>
            </a:r>
            <a:r>
              <a:rPr lang="cs-CZ" sz="2000" b="1" dirty="0" smtClean="0">
                <a:solidFill>
                  <a:schemeClr val="bg1"/>
                </a:solidFill>
              </a:rPr>
              <a:t>H</a:t>
            </a:r>
            <a:r>
              <a:rPr lang="cs-CZ" sz="2000" b="1" baseline="-25000" dirty="0" smtClean="0">
                <a:solidFill>
                  <a:schemeClr val="bg1"/>
                </a:solidFill>
              </a:rPr>
              <a:t>4</a:t>
            </a:r>
            <a:r>
              <a:rPr lang="cs-CZ" sz="2000" b="1" dirty="0" smtClean="0">
                <a:solidFill>
                  <a:schemeClr val="bg1"/>
                </a:solidFill>
              </a:rPr>
              <a:t>Cl</a:t>
            </a:r>
            <a:r>
              <a:rPr lang="cs-CZ" sz="2000" b="1" baseline="-25000" dirty="0" smtClean="0">
                <a:solidFill>
                  <a:schemeClr val="bg1"/>
                </a:solidFill>
              </a:rPr>
              <a:t>2</a:t>
            </a:r>
            <a:r>
              <a:rPr lang="cs-CZ" sz="2000" b="1" dirty="0" smtClean="0">
                <a:solidFill>
                  <a:schemeClr val="bg1"/>
                </a:solidFill>
              </a:rPr>
              <a:t> . Nakreslete jejich strukturu a popište, jak byste je rozlišili pomocí jejich 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spekter.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1333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788" y="1341438"/>
            <a:ext cx="40925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6788" y="3008313"/>
            <a:ext cx="419417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Obdélník 3"/>
          <p:cNvSpPr>
            <a:spLocks noChangeArrowheads="1"/>
          </p:cNvSpPr>
          <p:nvPr/>
        </p:nvSpPr>
        <p:spPr bwMode="auto">
          <a:xfrm>
            <a:off x="6804025" y="35004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dd</a:t>
            </a:r>
          </a:p>
        </p:txBody>
      </p:sp>
      <p:sp>
        <p:nvSpPr>
          <p:cNvPr id="61447" name="Obdélník 4"/>
          <p:cNvSpPr>
            <a:spLocks noChangeArrowheads="1"/>
          </p:cNvSpPr>
          <p:nvPr/>
        </p:nvSpPr>
        <p:spPr bwMode="auto">
          <a:xfrm>
            <a:off x="7197725" y="35004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dd</a:t>
            </a:r>
          </a:p>
        </p:txBody>
      </p:sp>
      <p:sp>
        <p:nvSpPr>
          <p:cNvPr id="61448" name="Obdélník 5"/>
          <p:cNvSpPr>
            <a:spLocks noChangeArrowheads="1"/>
          </p:cNvSpPr>
          <p:nvPr/>
        </p:nvSpPr>
        <p:spPr bwMode="auto">
          <a:xfrm>
            <a:off x="5003800" y="3154363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dd</a:t>
            </a:r>
          </a:p>
        </p:txBody>
      </p:sp>
      <p:pic>
        <p:nvPicPr>
          <p:cNvPr id="6144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663" y="5300663"/>
            <a:ext cx="1828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4941888"/>
            <a:ext cx="43386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0038" y="6308725"/>
            <a:ext cx="12239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997200"/>
            <a:ext cx="458946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15" name="Zástupný symbol pro obsah 2"/>
          <p:cNvSpPr txBox="1">
            <a:spLocks/>
          </p:cNvSpPr>
          <p:nvPr/>
        </p:nvSpPr>
        <p:spPr bwMode="auto">
          <a:xfrm>
            <a:off x="973138" y="233363"/>
            <a:ext cx="7467600" cy="7921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Rozhodněte, které z následujících sloučenin odpovídá níže uvedené </a:t>
            </a:r>
            <a:r>
              <a:rPr lang="cs-CZ" sz="2000" b="1" baseline="30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H NMR spektrum.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cs-CZ" sz="2000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6413" name="Object 93"/>
          <p:cNvGraphicFramePr>
            <a:graphicFrameLocks noChangeAspect="1"/>
          </p:cNvGraphicFramePr>
          <p:nvPr/>
        </p:nvGraphicFramePr>
        <p:xfrm>
          <a:off x="3098800" y="1270000"/>
          <a:ext cx="3216275" cy="1404938"/>
        </p:xfrm>
        <a:graphic>
          <a:graphicData uri="http://schemas.openxmlformats.org/presentationml/2006/ole">
            <p:oleObj spid="_x0000_s56413" name="CS ChemDraw Drawing" r:id="rId4" imgW="3783240" imgH="1652400" progId="ChemDraw.Document.6.0">
              <p:embed/>
            </p:oleObj>
          </a:graphicData>
        </a:graphic>
      </p:graphicFrame>
      <p:sp>
        <p:nvSpPr>
          <p:cNvPr id="4" name="Obdélník 3"/>
          <p:cNvSpPr/>
          <p:nvPr/>
        </p:nvSpPr>
        <p:spPr>
          <a:xfrm>
            <a:off x="2700338" y="3141663"/>
            <a:ext cx="2006600" cy="1716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3644900"/>
            <a:ext cx="418941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3644900"/>
            <a:ext cx="420528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Obrázek 3" descr="http://www2.chemistry.msu.edu/faculty/reusch/VirtTxtJml/Spectrpy/nmr/Images/13clpro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49275"/>
            <a:ext cx="37734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Zástupný symbol pro obsah 2"/>
          <p:cNvSpPr txBox="1">
            <a:spLocks/>
          </p:cNvSpPr>
          <p:nvPr/>
        </p:nvSpPr>
        <p:spPr bwMode="auto">
          <a:xfrm>
            <a:off x="4762500" y="692150"/>
            <a:ext cx="3733800" cy="23050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Přiřaďte následující  </a:t>
            </a:r>
            <a:r>
              <a:rPr lang="cs-CZ" sz="2000" b="1" baseline="30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H NMR spektra níže uvedeným sloučeninám: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1,1-dichlorethan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1,2-dichlorethan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1,3-dichlorpropan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cs-CZ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1188" y="549275"/>
            <a:ext cx="1223962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39750" y="3789363"/>
            <a:ext cx="143986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62500" y="3789363"/>
            <a:ext cx="13938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781300"/>
            <a:ext cx="417671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4838" y="2781300"/>
            <a:ext cx="381635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70" name="Zástupný symbol pro obsah 2"/>
          <p:cNvSpPr txBox="1">
            <a:spLocks/>
          </p:cNvSpPr>
          <p:nvPr/>
        </p:nvSpPr>
        <p:spPr bwMode="auto">
          <a:xfrm>
            <a:off x="973138" y="233363"/>
            <a:ext cx="7467600" cy="7921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Rozhodněte, které z následujících sloučenin odpovídá níže uvedené </a:t>
            </a:r>
            <a:r>
              <a:rPr lang="cs-CZ" sz="2000" b="1" baseline="30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H NMR spektrum.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cs-CZ" sz="2000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4367" name="Object 95"/>
          <p:cNvGraphicFramePr>
            <a:graphicFrameLocks noChangeAspect="1"/>
          </p:cNvGraphicFramePr>
          <p:nvPr/>
        </p:nvGraphicFramePr>
        <p:xfrm>
          <a:off x="3059113" y="1557338"/>
          <a:ext cx="3705225" cy="765175"/>
        </p:xfrm>
        <a:graphic>
          <a:graphicData uri="http://schemas.openxmlformats.org/presentationml/2006/ole">
            <p:oleObj spid="_x0000_s54367" name="CS ChemDraw Drawing" r:id="rId5" imgW="3704760" imgH="765000" progId="ChemDraw.Document.6.0">
              <p:embed/>
            </p:oleObj>
          </a:graphicData>
        </a:graphic>
      </p:graphicFrame>
      <p:sp>
        <p:nvSpPr>
          <p:cNvPr id="5" name="Obdélník 4"/>
          <p:cNvSpPr/>
          <p:nvPr/>
        </p:nvSpPr>
        <p:spPr>
          <a:xfrm>
            <a:off x="611188" y="2852738"/>
            <a:ext cx="1873250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572000" y="2852738"/>
            <a:ext cx="1751013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450" y="260350"/>
            <a:ext cx="6189663" cy="130968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400" b="1" baseline="30000" dirty="0" smtClean="0">
                <a:solidFill>
                  <a:srgbClr val="FF6600"/>
                </a:solidFill>
                <a:latin typeface="+mj-lt"/>
              </a:rPr>
              <a:t>1</a:t>
            </a:r>
            <a:r>
              <a:rPr lang="cs-CZ" sz="4400" b="1" dirty="0" smtClean="0">
                <a:solidFill>
                  <a:srgbClr val="FF6600"/>
                </a:solidFill>
                <a:latin typeface="+mj-lt"/>
              </a:rPr>
              <a:t>H NMR spektroskopie </a:t>
            </a:r>
            <a:endParaRPr lang="cs-CZ" sz="4400" b="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328863"/>
            <a:ext cx="56197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97200"/>
            <a:ext cx="4049713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43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3055938"/>
            <a:ext cx="4027487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38" name="Zástupný symbol pro obsah 2"/>
          <p:cNvSpPr txBox="1">
            <a:spLocks/>
          </p:cNvSpPr>
          <p:nvPr/>
        </p:nvSpPr>
        <p:spPr bwMode="auto">
          <a:xfrm>
            <a:off x="973138" y="233363"/>
            <a:ext cx="7467600" cy="7921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Rozhodněte, které z následujících sloučenin odpovídá níže uvedené </a:t>
            </a:r>
            <a:r>
              <a:rPr lang="cs-CZ" sz="2000" b="1" baseline="30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H NMR spektrum.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cs-CZ" sz="2000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7435" name="Object 91"/>
          <p:cNvGraphicFramePr>
            <a:graphicFrameLocks noChangeAspect="1"/>
          </p:cNvGraphicFramePr>
          <p:nvPr/>
        </p:nvGraphicFramePr>
        <p:xfrm>
          <a:off x="3017838" y="1628775"/>
          <a:ext cx="3376612" cy="928688"/>
        </p:xfrm>
        <a:graphic>
          <a:graphicData uri="http://schemas.openxmlformats.org/presentationml/2006/ole">
            <p:oleObj spid="_x0000_s57435" name="CS ChemDraw Drawing" r:id="rId5" imgW="3376800" imgH="928440" progId="ChemDraw.Document.6.0">
              <p:embed/>
            </p:oleObj>
          </a:graphicData>
        </a:graphic>
      </p:graphicFrame>
      <p:sp>
        <p:nvSpPr>
          <p:cNvPr id="6" name="Obdélník 5"/>
          <p:cNvSpPr/>
          <p:nvPr/>
        </p:nvSpPr>
        <p:spPr>
          <a:xfrm>
            <a:off x="684213" y="3068638"/>
            <a:ext cx="1584325" cy="116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706938" y="3055938"/>
            <a:ext cx="1449387" cy="1093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6" name="Zástupný symbol pro obsah 2"/>
          <p:cNvSpPr txBox="1">
            <a:spLocks/>
          </p:cNvSpPr>
          <p:nvPr/>
        </p:nvSpPr>
        <p:spPr bwMode="auto">
          <a:xfrm>
            <a:off x="973138" y="233363"/>
            <a:ext cx="7467600" cy="7921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Pokuste se odhadnout, kterému z izomerních alkoholů sumárního vzorce C</a:t>
            </a:r>
            <a:r>
              <a:rPr lang="cs-CZ" sz="2000" b="1" baseline="-2500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H</a:t>
            </a:r>
            <a:r>
              <a:rPr lang="cs-CZ" sz="2000" b="1" baseline="-2500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O odpovídá následující </a:t>
            </a:r>
            <a:r>
              <a:rPr lang="cs-CZ" sz="2000" b="1" baseline="30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H NMR spektrum.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cs-CZ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73138" y="1268413"/>
            <a:ext cx="7467600" cy="1828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cs-CZ" dirty="0" smtClean="0"/>
              <a:t>0,92 (t, 3H)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cs-CZ" dirty="0" smtClean="0"/>
              <a:t>1,20 (s, 6H)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cs-CZ" dirty="0" smtClean="0"/>
              <a:t>1,49 (k, 2H)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cs-CZ" dirty="0" smtClean="0"/>
              <a:t>1,85 (š. s, 1H)</a:t>
            </a:r>
            <a:endParaRPr lang="cs-CZ" dirty="0"/>
          </a:p>
        </p:txBody>
      </p:sp>
      <p:graphicFrame>
        <p:nvGraphicFramePr>
          <p:cNvPr id="7" name="Object 87"/>
          <p:cNvGraphicFramePr>
            <a:graphicFrameLocks noChangeAspect="1"/>
          </p:cNvGraphicFramePr>
          <p:nvPr/>
        </p:nvGraphicFramePr>
        <p:xfrm>
          <a:off x="2339975" y="3429000"/>
          <a:ext cx="5465763" cy="2781300"/>
        </p:xfrm>
        <a:graphic>
          <a:graphicData uri="http://schemas.openxmlformats.org/presentationml/2006/ole">
            <p:oleObj spid="_x0000_s58455" name="CS ChemDraw Drawing" r:id="rId3" imgW="5466240" imgH="278136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79" name="Zástupný symbol pro obsah 2"/>
          <p:cNvSpPr>
            <a:spLocks noGrp="1"/>
          </p:cNvSpPr>
          <p:nvPr>
            <p:ph idx="1"/>
          </p:nvPr>
        </p:nvSpPr>
        <p:spPr>
          <a:xfrm>
            <a:off x="1042988" y="1844675"/>
            <a:ext cx="7467600" cy="2087563"/>
          </a:xfrm>
        </p:spPr>
        <p:txBody>
          <a:bodyPr/>
          <a:lstStyle/>
          <a:p>
            <a:pPr eaLnBrk="1" hangingPunct="1"/>
            <a:r>
              <a:rPr lang="cs-CZ" smtClean="0"/>
              <a:t>1,19 (s, 9H)</a:t>
            </a:r>
          </a:p>
          <a:p>
            <a:pPr eaLnBrk="1" hangingPunct="1"/>
            <a:r>
              <a:rPr lang="cs-CZ" smtClean="0"/>
              <a:t>3,21 (s, 3H)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sp>
        <p:nvSpPr>
          <p:cNvPr id="59480" name="Zástupný symbol pro obsah 2"/>
          <p:cNvSpPr txBox="1">
            <a:spLocks/>
          </p:cNvSpPr>
          <p:nvPr/>
        </p:nvSpPr>
        <p:spPr bwMode="auto">
          <a:xfrm>
            <a:off x="971550" y="233363"/>
            <a:ext cx="7469188" cy="13239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Pokuste se odhadnout, jak byste na základě  </a:t>
            </a:r>
            <a:r>
              <a:rPr lang="cs-CZ" b="1" baseline="30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H NMR spekter rozlišili izomerní ethery sumárního vzorce C</a:t>
            </a:r>
            <a:r>
              <a:rPr lang="cs-CZ" b="1" baseline="-2500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H</a:t>
            </a:r>
            <a:r>
              <a:rPr lang="cs-CZ" b="1" baseline="-25000">
                <a:solidFill>
                  <a:schemeClr val="bg1"/>
                </a:solidFill>
                <a:latin typeface="Calibri" pitchFamily="34" charset="0"/>
              </a:rPr>
              <a:t>12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O a kterému z nich odpovídá následující spektrum.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cs-CZ" b="1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9478" name="Object 86"/>
          <p:cNvGraphicFramePr>
            <a:graphicFrameLocks noChangeAspect="1"/>
          </p:cNvGraphicFramePr>
          <p:nvPr/>
        </p:nvGraphicFramePr>
        <p:xfrm>
          <a:off x="1116013" y="3500438"/>
          <a:ext cx="7207250" cy="950912"/>
        </p:xfrm>
        <a:graphic>
          <a:graphicData uri="http://schemas.openxmlformats.org/presentationml/2006/ole">
            <p:oleObj spid="_x0000_s59478" name="CS ChemDraw Drawing" r:id="rId3" imgW="6271200" imgH="82692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187450" y="260350"/>
            <a:ext cx="6189663" cy="1309688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cs-CZ" sz="4400" b="1" baseline="30000" dirty="0" smtClean="0">
                <a:solidFill>
                  <a:srgbClr val="FF6600"/>
                </a:solidFill>
                <a:latin typeface="+mj-lt"/>
              </a:rPr>
              <a:t>13</a:t>
            </a:r>
            <a:r>
              <a:rPr lang="cs-CZ" sz="4400" b="1" dirty="0" smtClean="0">
                <a:solidFill>
                  <a:srgbClr val="FF6600"/>
                </a:solidFill>
                <a:latin typeface="+mj-lt"/>
              </a:rPr>
              <a:t>C NMR spektroskopie </a:t>
            </a:r>
            <a:endParaRPr lang="cs-CZ" sz="4400" b="1" dirty="0">
              <a:solidFill>
                <a:srgbClr val="FF6600"/>
              </a:solidFill>
              <a:latin typeface="+mj-lt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916113"/>
            <a:ext cx="6591300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1643063"/>
            <a:ext cx="5400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979613" y="260350"/>
            <a:ext cx="5397500" cy="792163"/>
          </a:xfrm>
          <a:prstGeom prst="rect">
            <a:avLst/>
          </a:prstGeom>
        </p:spPr>
        <p:txBody>
          <a:bodyPr bIns="0" anchor="b">
            <a:norm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cs-CZ" sz="2000" b="1" baseline="30000">
                <a:solidFill>
                  <a:srgbClr val="FF6600"/>
                </a:solidFill>
                <a:latin typeface="Calibri" pitchFamily="34" charset="0"/>
              </a:rPr>
              <a:t>13</a:t>
            </a:r>
            <a:r>
              <a:rPr lang="cs-CZ" sz="2000" b="1">
                <a:solidFill>
                  <a:srgbClr val="FF6600"/>
                </a:solidFill>
                <a:latin typeface="Calibri" pitchFamily="34" charset="0"/>
              </a:rPr>
              <a:t>C NMR počet signálů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132138" y="1628775"/>
            <a:ext cx="12954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Obdélník 5"/>
          <p:cNvSpPr/>
          <p:nvPr/>
        </p:nvSpPr>
        <p:spPr>
          <a:xfrm>
            <a:off x="6011863" y="1628775"/>
            <a:ext cx="1296987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74961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08050"/>
            <a:ext cx="6024563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765175"/>
            <a:ext cx="65547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60350"/>
            <a:ext cx="7239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292600"/>
            <a:ext cx="62007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052513"/>
            <a:ext cx="6748463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746250" y="368300"/>
            <a:ext cx="6189663" cy="5746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CC3300"/>
                </a:solidFill>
              </a:rPr>
              <a:t>Charakteristické vibrace                   cm</a:t>
            </a:r>
            <a:r>
              <a:rPr lang="cs-CZ" b="1" baseline="30000" dirty="0" smtClean="0">
                <a:solidFill>
                  <a:srgbClr val="CC3300"/>
                </a:solidFill>
              </a:rPr>
              <a:t>-1</a:t>
            </a:r>
            <a:endParaRPr lang="cs-CZ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96975"/>
            <a:ext cx="700087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565400"/>
            <a:ext cx="18081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557338"/>
            <a:ext cx="45180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81075"/>
            <a:ext cx="7593012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ál 1"/>
          <p:cNvSpPr/>
          <p:nvPr/>
        </p:nvSpPr>
        <p:spPr>
          <a:xfrm>
            <a:off x="2555875" y="3578225"/>
            <a:ext cx="647700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3419475" y="3097213"/>
            <a:ext cx="576263" cy="404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611938" y="3486150"/>
            <a:ext cx="865187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446588" y="3532188"/>
            <a:ext cx="1368425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81075"/>
            <a:ext cx="77882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ál 3"/>
          <p:cNvSpPr/>
          <p:nvPr/>
        </p:nvSpPr>
        <p:spPr>
          <a:xfrm>
            <a:off x="2339975" y="1989138"/>
            <a:ext cx="9366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059113" y="2636838"/>
            <a:ext cx="9366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211638" y="4437063"/>
            <a:ext cx="1873250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04025" y="4581525"/>
            <a:ext cx="863600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692275" y="3644900"/>
            <a:ext cx="2303463" cy="1439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81075"/>
            <a:ext cx="7540625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ál 2"/>
          <p:cNvSpPr/>
          <p:nvPr/>
        </p:nvSpPr>
        <p:spPr>
          <a:xfrm>
            <a:off x="3059113" y="1916113"/>
            <a:ext cx="865187" cy="649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943350" y="1920875"/>
            <a:ext cx="1152525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364163" y="4508500"/>
            <a:ext cx="576262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156325" y="4508500"/>
            <a:ext cx="1368425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627313" y="2997200"/>
            <a:ext cx="2043112" cy="1763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35025"/>
            <a:ext cx="741997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ál 2"/>
          <p:cNvSpPr/>
          <p:nvPr/>
        </p:nvSpPr>
        <p:spPr>
          <a:xfrm>
            <a:off x="3132138" y="2781300"/>
            <a:ext cx="10795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5292725" y="4437063"/>
            <a:ext cx="1008063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132138" y="3500438"/>
            <a:ext cx="1655762" cy="1081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eto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31825"/>
            <a:ext cx="77025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ál 1"/>
          <p:cNvSpPr/>
          <p:nvPr/>
        </p:nvSpPr>
        <p:spPr>
          <a:xfrm>
            <a:off x="2843213" y="2492375"/>
            <a:ext cx="1223962" cy="515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4643438" y="3933825"/>
            <a:ext cx="1223962" cy="93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875463" y="3933825"/>
            <a:ext cx="792162" cy="466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908175" y="3429000"/>
            <a:ext cx="2159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60350"/>
            <a:ext cx="7467600" cy="576263"/>
          </a:xfrm>
          <a:solidFill>
            <a:srgbClr val="FF6600"/>
          </a:solidFill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2000" b="1" smtClean="0">
                <a:solidFill>
                  <a:schemeClr val="bg1"/>
                </a:solidFill>
              </a:rPr>
              <a:t>Kolik </a:t>
            </a:r>
            <a:r>
              <a:rPr lang="cs-CZ" sz="2000" b="1" baseline="30000" smtClean="0">
                <a:solidFill>
                  <a:schemeClr val="bg1"/>
                </a:solidFill>
              </a:rPr>
              <a:t>1</a:t>
            </a:r>
            <a:r>
              <a:rPr lang="cs-CZ" sz="2000" b="1" smtClean="0">
                <a:solidFill>
                  <a:schemeClr val="bg1"/>
                </a:solidFill>
              </a:rPr>
              <a:t>H NMR signálů očekáváte u níže uvedené molekuly?</a:t>
            </a: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8613" y="1125538"/>
            <a:ext cx="393858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4175"/>
            <a:ext cx="648176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657225"/>
            <a:ext cx="61404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1438" y="4076700"/>
            <a:ext cx="6858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Veselý obličej 3"/>
          <p:cNvSpPr/>
          <p:nvPr/>
        </p:nvSpPr>
        <p:spPr>
          <a:xfrm>
            <a:off x="2627313" y="1125538"/>
            <a:ext cx="431800" cy="431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4572000" y="1125538"/>
            <a:ext cx="431800" cy="431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6456363" y="1125538"/>
            <a:ext cx="431800" cy="431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Veselý obličej 7"/>
          <p:cNvSpPr/>
          <p:nvPr/>
        </p:nvSpPr>
        <p:spPr>
          <a:xfrm>
            <a:off x="2541588" y="3321050"/>
            <a:ext cx="431800" cy="431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4554538" y="3162300"/>
            <a:ext cx="431800" cy="431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6445250" y="3321050"/>
            <a:ext cx="554038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341438" y="5084763"/>
            <a:ext cx="128587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973388" y="5084763"/>
            <a:ext cx="116681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770438" y="5084763"/>
            <a:ext cx="12414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588125" y="5100638"/>
            <a:ext cx="13684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042988" y="260350"/>
            <a:ext cx="7467600" cy="1081088"/>
          </a:xfrm>
          <a:prstGeom prst="rect">
            <a:avLst/>
          </a:prstGeom>
          <a:solidFill>
            <a:srgbClr val="FF6600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>
                <a:solidFill>
                  <a:schemeClr val="bg1"/>
                </a:solidFill>
              </a:rPr>
              <a:t>Kolik </a:t>
            </a:r>
            <a:r>
              <a:rPr lang="cs-CZ" sz="20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2000" b="1" dirty="0" smtClean="0">
                <a:solidFill>
                  <a:schemeClr val="bg1"/>
                </a:solidFill>
              </a:rPr>
              <a:t>H NMR signálů očekáváte u molekuly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cs-CZ" sz="2000" dirty="0" err="1">
                <a:solidFill>
                  <a:schemeClr val="bg1"/>
                </a:solidFill>
              </a:rPr>
              <a:t>oxacyklopropanu</a:t>
            </a:r>
            <a:endParaRPr lang="cs-CZ" sz="2000" dirty="0">
              <a:solidFill>
                <a:schemeClr val="bg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cs-CZ" sz="2000" dirty="0" smtClean="0">
                <a:solidFill>
                  <a:schemeClr val="bg1"/>
                </a:solidFill>
              </a:rPr>
              <a:t>2,2,3,3-tetramethylbutanu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2349500"/>
            <a:ext cx="1685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0938" y="2098675"/>
            <a:ext cx="602456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6296025"/>
            <a:ext cx="12239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8713" y="4292600"/>
            <a:ext cx="600392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3" y="4724400"/>
            <a:ext cx="2076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Zástupný symbol pro obsah 2"/>
          <p:cNvSpPr txBox="1">
            <a:spLocks/>
          </p:cNvSpPr>
          <p:nvPr/>
        </p:nvSpPr>
        <p:spPr bwMode="auto">
          <a:xfrm>
            <a:off x="539750" y="620713"/>
            <a:ext cx="8426450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Kolik signálů očekáváte v </a:t>
            </a:r>
            <a:r>
              <a:rPr lang="cs-CZ" sz="2000" b="1" baseline="30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H NMR spektru </a:t>
            </a:r>
            <a:r>
              <a:rPr lang="cs-CZ" sz="2000" b="1" i="1">
                <a:solidFill>
                  <a:schemeClr val="bg1"/>
                </a:solidFill>
                <a:latin typeface="Calibri" pitchFamily="34" charset="0"/>
              </a:rPr>
              <a:t>cis</a:t>
            </a: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- a </a:t>
            </a:r>
            <a:r>
              <a:rPr lang="cs-CZ" sz="2000" b="1" i="1">
                <a:solidFill>
                  <a:schemeClr val="bg1"/>
                </a:solidFill>
                <a:latin typeface="Calibri" pitchFamily="34" charset="0"/>
              </a:rPr>
              <a:t>trans</a:t>
            </a:r>
            <a:r>
              <a:rPr lang="cs-CZ" sz="2000" b="1">
                <a:solidFill>
                  <a:schemeClr val="bg1"/>
                </a:solidFill>
                <a:latin typeface="Calibri" pitchFamily="34" charset="0"/>
              </a:rPr>
              <a:t>-1,2-dichlorcyklobutanu?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2000" b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cs-CZ" sz="2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708275"/>
            <a:ext cx="35052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36838"/>
            <a:ext cx="34623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sah 2"/>
          <p:cNvSpPr>
            <a:spLocks noGrp="1"/>
          </p:cNvSpPr>
          <p:nvPr>
            <p:ph idx="1"/>
          </p:nvPr>
        </p:nvSpPr>
        <p:spPr>
          <a:xfrm>
            <a:off x="1116013" y="188913"/>
            <a:ext cx="7777162" cy="1008062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6600"/>
                </a:solidFill>
              </a:rPr>
              <a:t>Chemický posun a integrace plochy píků slouží k určení struktury molekul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844675"/>
            <a:ext cx="84645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2376488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0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417888"/>
            <a:ext cx="25193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443"/>
          <p:cNvGraphicFramePr>
            <a:graphicFrameLocks noChangeAspect="1"/>
          </p:cNvGraphicFramePr>
          <p:nvPr/>
        </p:nvGraphicFramePr>
        <p:xfrm>
          <a:off x="331788" y="204788"/>
          <a:ext cx="1535112" cy="1587500"/>
        </p:xfrm>
        <a:graphic>
          <a:graphicData uri="http://schemas.openxmlformats.org/presentationml/2006/ole">
            <p:oleObj spid="_x0000_s15803" name="CS ChemDraw Drawing" r:id="rId5" imgW="1694160" imgH="1751400" progId="ChemDraw.Document.6.0">
              <p:embed/>
            </p:oleObj>
          </a:graphicData>
        </a:graphic>
      </p:graphicFrame>
      <p:graphicFrame>
        <p:nvGraphicFramePr>
          <p:cNvPr id="3" name="Object 444"/>
          <p:cNvGraphicFramePr>
            <a:graphicFrameLocks noChangeAspect="1"/>
          </p:cNvGraphicFramePr>
          <p:nvPr/>
        </p:nvGraphicFramePr>
        <p:xfrm>
          <a:off x="468313" y="3600450"/>
          <a:ext cx="1439862" cy="1489075"/>
        </p:xfrm>
        <a:graphic>
          <a:graphicData uri="http://schemas.openxmlformats.org/presentationml/2006/ole">
            <p:oleObj spid="_x0000_s15804" name="CS ChemDraw Drawing" r:id="rId6" imgW="1694160" imgH="1751400" progId="ChemDraw.Document.6.0">
              <p:embed/>
            </p:oleObj>
          </a:graphicData>
        </a:graphic>
      </p:graphicFrame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492500" y="5089525"/>
            <a:ext cx="4824413" cy="1079500"/>
          </a:xfrm>
          <a:solidFill>
            <a:srgbClr val="FF6600"/>
          </a:solidFill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chemeClr val="bg1"/>
                </a:solidFill>
              </a:rPr>
              <a:t>Rozhodněte, které spektrum náleží molekule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2000" i="1" dirty="0">
                <a:solidFill>
                  <a:schemeClr val="bg1"/>
                </a:solidFill>
              </a:rPr>
              <a:t>t</a:t>
            </a:r>
            <a:r>
              <a:rPr lang="cs-CZ" sz="2000" dirty="0">
                <a:solidFill>
                  <a:schemeClr val="bg1"/>
                </a:solidFill>
              </a:rPr>
              <a:t>-butyl)(</a:t>
            </a:r>
            <a:r>
              <a:rPr lang="cs-CZ" sz="2000" dirty="0" err="1" smtClean="0">
                <a:solidFill>
                  <a:schemeClr val="bg1"/>
                </a:solidFill>
              </a:rPr>
              <a:t>methyl</a:t>
            </a:r>
            <a:r>
              <a:rPr lang="cs-CZ" sz="2000" dirty="0" smtClean="0">
                <a:solidFill>
                  <a:schemeClr val="bg1"/>
                </a:solidFill>
              </a:rPr>
              <a:t>)etheru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chemeClr val="bg1"/>
                </a:solidFill>
              </a:rPr>
              <a:t>a které molekule 2,2-dimethylpropanolu?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15762" name="Picture 4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33375"/>
            <a:ext cx="504825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TC101859868[[fn=Teplo]]</Template>
  <TotalTime>1362</TotalTime>
  <Words>230</Words>
  <Application>Microsoft Office PowerPoint</Application>
  <PresentationFormat>Předvádění na obrazovce (4:3)</PresentationFormat>
  <Paragraphs>42</Paragraphs>
  <Slides>35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Thermal</vt:lpstr>
      <vt:lpstr>Thermal</vt:lpstr>
      <vt:lpstr>CS ChemDraw Drawing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Pepa</cp:lastModifiedBy>
  <cp:revision>240</cp:revision>
  <dcterms:created xsi:type="dcterms:W3CDTF">2014-02-24T07:09:04Z</dcterms:created>
  <dcterms:modified xsi:type="dcterms:W3CDTF">2014-03-31T18:43:07Z</dcterms:modified>
</cp:coreProperties>
</file>