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7" r:id="rId4"/>
    <p:sldId id="261" r:id="rId5"/>
    <p:sldId id="262" r:id="rId6"/>
    <p:sldId id="266" r:id="rId7"/>
    <p:sldId id="277" r:id="rId8"/>
    <p:sldId id="278" r:id="rId9"/>
    <p:sldId id="279" r:id="rId10"/>
    <p:sldId id="274" r:id="rId11"/>
    <p:sldId id="268" r:id="rId12"/>
    <p:sldId id="271" r:id="rId13"/>
    <p:sldId id="272" r:id="rId14"/>
    <p:sldId id="291" r:id="rId15"/>
    <p:sldId id="289" r:id="rId16"/>
    <p:sldId id="26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BE86"/>
    <a:srgbClr val="4553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F2436-A120-44C6-8DEB-FB39AA37F16A}" type="datetimeFigureOut">
              <a:rPr lang="en-US" smtClean="0"/>
              <a:pPr/>
              <a:t>3/5/2014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15D21-7A68-43FF-AD93-41204F113B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ecm.nanobio.cz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7864" y="4666456"/>
            <a:ext cx="5432648" cy="1066800"/>
          </a:xfrm>
        </p:spPr>
        <p:txBody>
          <a:bodyPr>
            <a:normAutofit/>
          </a:bodyPr>
          <a:lstStyle/>
          <a:p>
            <a:r>
              <a:rPr lang="cs-CZ" sz="38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Heiti Std R" pitchFamily="34" charset="-128"/>
                <a:ea typeface="Adobe Heiti Std R" pitchFamily="34" charset="-128"/>
                <a:cs typeface="Andalus" pitchFamily="18" charset="-78"/>
              </a:rPr>
              <a:t>FRVŠ 916/2012/G4</a:t>
            </a:r>
            <a:endParaRPr lang="en-US" sz="3800" dirty="0">
              <a:solidFill>
                <a:schemeClr val="accent6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Heiti Std R" pitchFamily="34" charset="-128"/>
              <a:ea typeface="Adobe Heiti Std R" pitchFamily="34" charset="-128"/>
              <a:cs typeface="Andalus" pitchFamily="18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807049"/>
            <a:ext cx="32575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pl.co.uk/upload/img/electrochem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254"/>
            <a:ext cx="9144000" cy="619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283968" y="-27384"/>
            <a:ext cx="4211960" cy="936104"/>
          </a:xfrm>
        </p:spPr>
        <p:txBody>
          <a:bodyPr>
            <a:normAutofit/>
          </a:bodyPr>
          <a:lstStyle/>
          <a:p>
            <a:pPr algn="r"/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Měřící uspořádání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9144000" cy="4534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0" y="630932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SECM370 Scanning Electrochemical Microscope System </a:t>
            </a:r>
            <a:r>
              <a:rPr lang="cs-CZ" b="1" dirty="0" smtClean="0"/>
              <a:t>(</a:t>
            </a:r>
            <a:r>
              <a:rPr lang="en-US" b="1" dirty="0" err="1" smtClean="0"/>
              <a:t>Uniscan</a:t>
            </a:r>
            <a:r>
              <a:rPr lang="en-US" b="1" dirty="0" smtClean="0"/>
              <a:t> </a:t>
            </a:r>
            <a:r>
              <a:rPr lang="en-US" b="1" dirty="0" err="1" smtClean="0"/>
              <a:t>Intruments</a:t>
            </a:r>
            <a:r>
              <a:rPr lang="cs-CZ" b="1" dirty="0" smtClean="0"/>
              <a:t>)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Komerční zařízení SECM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340768"/>
            <a:ext cx="44672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971600" y="6372036"/>
            <a:ext cx="7416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/>
              <a:t>CHI900B </a:t>
            </a:r>
            <a:r>
              <a:rPr lang="cs-CZ" b="1" dirty="0" err="1" smtClean="0"/>
              <a:t>Scanning</a:t>
            </a:r>
            <a:r>
              <a:rPr lang="cs-CZ" b="1" dirty="0" smtClean="0"/>
              <a:t> </a:t>
            </a:r>
            <a:r>
              <a:rPr lang="cs-CZ" b="1" dirty="0" err="1" smtClean="0"/>
              <a:t>Electrochemical</a:t>
            </a:r>
            <a:r>
              <a:rPr lang="cs-CZ" b="1" dirty="0" smtClean="0"/>
              <a:t> </a:t>
            </a:r>
            <a:r>
              <a:rPr lang="cs-CZ" b="1" dirty="0" err="1" smtClean="0"/>
              <a:t>Microscope</a:t>
            </a:r>
            <a:r>
              <a:rPr lang="cs-CZ" b="1" dirty="0" smtClean="0"/>
              <a:t> (CH Instruments)</a:t>
            </a:r>
            <a:endParaRPr lang="cs-CZ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93610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Komerční zařízení SECM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7576" t="64124" r="1515" b="1435"/>
          <a:stretch>
            <a:fillRect/>
          </a:stretch>
        </p:blipFill>
        <p:spPr bwMode="auto">
          <a:xfrm>
            <a:off x="1403648" y="4581128"/>
            <a:ext cx="432048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936104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Ultramikroelektrody - UME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919261"/>
            <a:ext cx="8229600" cy="4525963"/>
          </a:xfrm>
        </p:spPr>
        <p:txBody>
          <a:bodyPr/>
          <a:lstStyle/>
          <a:p>
            <a:r>
              <a:rPr lang="en-US" dirty="0" smtClean="0"/>
              <a:t>Ø</a:t>
            </a:r>
            <a:r>
              <a:rPr lang="cs-CZ" dirty="0" smtClean="0"/>
              <a:t> hrotu méně než 10 </a:t>
            </a:r>
            <a:r>
              <a:rPr lang="cs-CZ" dirty="0" smtClean="0">
                <a:latin typeface="Symbol" pitchFamily="18" charset="2"/>
              </a:rPr>
              <a:t>m</a:t>
            </a:r>
            <a:r>
              <a:rPr lang="cs-CZ" dirty="0" smtClean="0"/>
              <a:t>m</a:t>
            </a:r>
          </a:p>
          <a:p>
            <a:r>
              <a:rPr lang="cs-CZ" dirty="0" err="1" smtClean="0"/>
              <a:t>Pt</a:t>
            </a:r>
            <a:r>
              <a:rPr lang="cs-CZ" dirty="0" smtClean="0"/>
              <a:t>, Au, </a:t>
            </a:r>
            <a:r>
              <a:rPr lang="cs-CZ" dirty="0" err="1" smtClean="0"/>
              <a:t>Ag</a:t>
            </a:r>
            <a:r>
              <a:rPr lang="cs-CZ" smtClean="0"/>
              <a:t>, C</a:t>
            </a:r>
          </a:p>
          <a:p>
            <a:endParaRPr lang="en-US" dirty="0"/>
          </a:p>
        </p:txBody>
      </p:sp>
      <p:grpSp>
        <p:nvGrpSpPr>
          <p:cNvPr id="14" name="Skupina 13"/>
          <p:cNvGrpSpPr/>
          <p:nvPr/>
        </p:nvGrpSpPr>
        <p:grpSpPr>
          <a:xfrm>
            <a:off x="3820224" y="2376552"/>
            <a:ext cx="5000248" cy="1700520"/>
            <a:chOff x="1763688" y="3316680"/>
            <a:chExt cx="5000248" cy="1700520"/>
          </a:xfrm>
        </p:grpSpPr>
        <p:grpSp>
          <p:nvGrpSpPr>
            <p:cNvPr id="11" name="Skupina 10"/>
            <p:cNvGrpSpPr/>
            <p:nvPr/>
          </p:nvGrpSpPr>
          <p:grpSpPr>
            <a:xfrm>
              <a:off x="1763688" y="3675004"/>
              <a:ext cx="1008000" cy="1008000"/>
              <a:chOff x="1331640" y="2996952"/>
              <a:chExt cx="1800200" cy="1800000"/>
            </a:xfrm>
          </p:grpSpPr>
          <p:sp>
            <p:nvSpPr>
              <p:cNvPr id="5" name="Elipsa 4"/>
              <p:cNvSpPr/>
              <p:nvPr/>
            </p:nvSpPr>
            <p:spPr>
              <a:xfrm>
                <a:off x="1331640" y="2996952"/>
                <a:ext cx="1800200" cy="1800000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rgbClr val="54BE86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Elipsa 5"/>
              <p:cNvSpPr/>
              <p:nvPr/>
            </p:nvSpPr>
            <p:spPr>
              <a:xfrm>
                <a:off x="1921170" y="3574000"/>
                <a:ext cx="642929" cy="642857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54BE86"/>
                </a:solidFill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Skupina 9"/>
            <p:cNvGrpSpPr/>
            <p:nvPr/>
          </p:nvGrpSpPr>
          <p:grpSpPr>
            <a:xfrm rot="5400000">
              <a:off x="4095616" y="2348880"/>
              <a:ext cx="1700520" cy="3636120"/>
              <a:chOff x="4095617" y="3429000"/>
              <a:chExt cx="1080120" cy="2376264"/>
            </a:xfrm>
          </p:grpSpPr>
          <p:sp>
            <p:nvSpPr>
              <p:cNvPr id="7" name="Vývojový diagram: ruční operace 5"/>
              <p:cNvSpPr/>
              <p:nvPr/>
            </p:nvSpPr>
            <p:spPr>
              <a:xfrm>
                <a:off x="4095617" y="4221088"/>
                <a:ext cx="1080120" cy="1584176"/>
              </a:xfrm>
              <a:prstGeom prst="flowChartManualOperation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bdélník 7"/>
              <p:cNvSpPr/>
              <p:nvPr/>
            </p:nvSpPr>
            <p:spPr>
              <a:xfrm>
                <a:off x="4095617" y="3429000"/>
                <a:ext cx="1080000" cy="796048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>
                <a:scene3d>
                  <a:camera prst="orthographicFront">
                    <a:rot lat="0" lon="0" rev="5400000"/>
                  </a:camera>
                  <a:lightRig rig="threePt" dir="t"/>
                </a:scene3d>
              </a:bodyPr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bdélník 8"/>
              <p:cNvSpPr/>
              <p:nvPr/>
            </p:nvSpPr>
            <p:spPr>
              <a:xfrm>
                <a:off x="4508997" y="3429264"/>
                <a:ext cx="252000" cy="23760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TextovéPole 11"/>
            <p:cNvSpPr txBox="1"/>
            <p:nvPr/>
          </p:nvSpPr>
          <p:spPr>
            <a:xfrm>
              <a:off x="5940152" y="3429000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Sklo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TextovéPole 12"/>
            <p:cNvSpPr txBox="1"/>
            <p:nvPr/>
          </p:nvSpPr>
          <p:spPr>
            <a:xfrm>
              <a:off x="4427984" y="3948409"/>
              <a:ext cx="13740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Elektroda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cs-CZ" dirty="0" smtClean="0"/>
              <a:t>Sledování metabolické aktivity</a:t>
            </a:r>
            <a:endParaRPr lang="en-GB" dirty="0"/>
          </a:p>
        </p:txBody>
      </p:sp>
      <p:pic>
        <p:nvPicPr>
          <p:cNvPr id="4" name="Picture 2" descr="http://www.nature.com/nrmicro/journal/v11/n5/images/nrmicro3010-f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8720"/>
            <a:ext cx="6192688" cy="547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6064" y="6444044"/>
            <a:ext cx="80283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Nature Reviews Microbiology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11,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337–348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(2013)</a:t>
            </a:r>
            <a:r>
              <a:rPr kumimoji="0" lang="cs-CZ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doi:10.1038/nrmicro3010</a:t>
            </a:r>
          </a:p>
        </p:txBody>
      </p:sp>
    </p:spTree>
    <p:extLst>
      <p:ext uri="{BB962C8B-B14F-4D97-AF65-F5344CB8AC3E}">
        <p14:creationId xmlns:p14="http://schemas.microsoft.com/office/powerpoint/2010/main" val="35881065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Hovězí chrupavka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pic>
        <p:nvPicPr>
          <p:cNvPr id="107522" name="Picture 2" descr="http://www2.warwick.ac.uk/fac/sci/chemistry/research/unwin/electrochemistry/research/secm/current_m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24744"/>
            <a:ext cx="6948264" cy="551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661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4572000"/>
            <a:ext cx="6477000" cy="1066800"/>
          </a:xfrm>
        </p:spPr>
        <p:txBody>
          <a:bodyPr>
            <a:normAutofit/>
          </a:bodyPr>
          <a:lstStyle/>
          <a:p>
            <a:r>
              <a:rPr lang="cs-CZ" sz="38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Heiti Std R" pitchFamily="34" charset="-128"/>
                <a:ea typeface="Adobe Heiti Std R" pitchFamily="34" charset="-128"/>
                <a:cs typeface="Andalus" pitchFamily="18" charset="-78"/>
              </a:rPr>
              <a:t>Děkuji za pozornost!</a:t>
            </a:r>
            <a:endParaRPr lang="en-US" sz="3800" dirty="0">
              <a:solidFill>
                <a:schemeClr val="accent6">
                  <a:lumMod val="1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dobe Heiti Std R" pitchFamily="34" charset="-128"/>
              <a:ea typeface="Adobe Heiti Std R" pitchFamily="34" charset="-12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488832" cy="18002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accent6">
                    <a:lumMod val="1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dobe Heiti Std R" pitchFamily="34" charset="-128"/>
                <a:ea typeface="Adobe Heiti Std R" pitchFamily="34" charset="-128"/>
                <a:cs typeface="Andalus" pitchFamily="18" charset="-78"/>
              </a:rPr>
              <a:t>Zavedení techniky skenovacího elektrochemického mikroskopu do výuky oboru analytické biochemie</a:t>
            </a:r>
            <a:endParaRPr lang="en-US" sz="32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5576" y="1052736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dobe Heiti Std R"/>
              </a:rPr>
              <a:t>Tvůrčí práce studentů směřující k inovaci vzdělávací činnosti </a:t>
            </a:r>
            <a:endParaRPr lang="cs-CZ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Adobe Heiti Std R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267744" y="5013176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Mgr. David Kovář</a:t>
            </a:r>
          </a:p>
          <a:p>
            <a:pPr algn="ctr"/>
            <a:r>
              <a:rPr lang="cs-CZ" sz="2400" dirty="0"/>
              <a:t>d</a:t>
            </a:r>
            <a:r>
              <a:rPr lang="cs-CZ" sz="2400" dirty="0" smtClean="0"/>
              <a:t>oc</a:t>
            </a:r>
            <a:r>
              <a:rPr lang="cs-CZ" sz="2400" dirty="0" smtClean="0"/>
              <a:t>. RNDr. Petr Skládal, </a:t>
            </a:r>
            <a:r>
              <a:rPr lang="cs-CZ" sz="2400" dirty="0" smtClean="0"/>
              <a:t>CSc.</a:t>
            </a:r>
            <a:endParaRPr 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924944"/>
            <a:ext cx="7315200" cy="914400"/>
          </a:xfrm>
        </p:spPr>
        <p:txBody>
          <a:bodyPr>
            <a:normAutofit fontScale="90000"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Informace o modulu </a:t>
            </a:r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SECM</a:t>
            </a:r>
            <a:b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vyučovaného v rámci předmětu C4700</a:t>
            </a:r>
            <a:b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cs-CZ" sz="3600" dirty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cs-CZ" sz="3600" dirty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/>
            </a:r>
            <a:b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</a:br>
            <a:r>
              <a:rPr lang="cs-CZ" sz="60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  <a:hlinkClick r:id="rId3"/>
              </a:rPr>
              <a:t>secm.nanobio.cz</a:t>
            </a:r>
            <a:endParaRPr lang="cs-CZ" sz="60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Cílové skupiny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rmAutofit/>
          </a:bodyPr>
          <a:lstStyle/>
          <a:p>
            <a:r>
              <a:rPr lang="cs-CZ" dirty="0" smtClean="0"/>
              <a:t>Primární – studenti oboru Analytická biochemie, dále oborů Biochemie, Aplikovaná biochemie, Biomolekulární </a:t>
            </a:r>
            <a:r>
              <a:rPr lang="cs-CZ" dirty="0" smtClean="0"/>
              <a:t>chemie, Biologie</a:t>
            </a:r>
            <a:endParaRPr lang="cs-CZ" dirty="0" smtClean="0"/>
          </a:p>
          <a:p>
            <a:r>
              <a:rPr lang="cs-CZ" dirty="0" smtClean="0"/>
              <a:t>Sekundární -  studenti ke vztahu k materiálové chemii a </a:t>
            </a:r>
            <a:r>
              <a:rPr lang="cs-CZ" dirty="0" smtClean="0"/>
              <a:t>restaurátorství</a:t>
            </a:r>
          </a:p>
          <a:p>
            <a:r>
              <a:rPr lang="cs-CZ" dirty="0" smtClean="0"/>
              <a:t>Dále všichni ve vztahu k elektrochemii a zájemci o problematiku SPM metod</a:t>
            </a: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Modul SECM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Autofit/>
          </a:bodyPr>
          <a:lstStyle/>
          <a:p>
            <a:r>
              <a:rPr lang="cs-CZ" sz="2600" dirty="0" smtClean="0"/>
              <a:t>Teoretický úvod - Přednáška </a:t>
            </a:r>
            <a:r>
              <a:rPr lang="cs-CZ" sz="2600" dirty="0" smtClean="0"/>
              <a:t>(4 h</a:t>
            </a:r>
            <a:r>
              <a:rPr lang="cs-CZ" sz="2600" dirty="0" smtClean="0"/>
              <a:t>)</a:t>
            </a:r>
          </a:p>
          <a:p>
            <a:pPr lvl="1"/>
            <a:r>
              <a:rPr lang="cs-CZ" sz="2200" dirty="0" smtClean="0"/>
              <a:t>k dispozici literatura k prezenčnímu studiu</a:t>
            </a:r>
          </a:p>
          <a:p>
            <a:r>
              <a:rPr lang="cs-CZ" sz="2600" dirty="0" smtClean="0"/>
              <a:t>Praktické </a:t>
            </a:r>
            <a:r>
              <a:rPr lang="cs-CZ" sz="2600" dirty="0" smtClean="0"/>
              <a:t>cvičení (3 x 5h)</a:t>
            </a:r>
          </a:p>
          <a:p>
            <a:pPr lvl="1"/>
            <a:r>
              <a:rPr lang="cs-CZ" sz="2300" dirty="0" smtClean="0"/>
              <a:t>Příprava (ultra)mikroelektrod</a:t>
            </a:r>
          </a:p>
          <a:p>
            <a:pPr lvl="1"/>
            <a:r>
              <a:rPr lang="cs-CZ" sz="2300" dirty="0" smtClean="0"/>
              <a:t>Imobilizace enzymů </a:t>
            </a:r>
          </a:p>
          <a:p>
            <a:pPr lvl="1"/>
            <a:r>
              <a:rPr lang="cs-CZ" sz="2300" dirty="0" smtClean="0"/>
              <a:t>Modelové měření </a:t>
            </a:r>
          </a:p>
          <a:p>
            <a:pPr lvl="1"/>
            <a:r>
              <a:rPr lang="cs-CZ" sz="2300" b="1" i="1" dirty="0" smtClean="0"/>
              <a:t>studenti si sami připraví mikroelektrody a provedou jejich charakteristiku</a:t>
            </a:r>
          </a:p>
          <a:p>
            <a:pPr lvl="1"/>
            <a:r>
              <a:rPr lang="cs-CZ" sz="2300" b="1" i="1" dirty="0" smtClean="0"/>
              <a:t>dále provedou měření a vyhodnocení připraveného vzorku</a:t>
            </a:r>
          </a:p>
          <a:p>
            <a:pPr lvl="1"/>
            <a:endParaRPr lang="cs-CZ" sz="2300" dirty="0" smtClean="0"/>
          </a:p>
          <a:p>
            <a:r>
              <a:rPr lang="cs-CZ" sz="2600" dirty="0" smtClean="0"/>
              <a:t>Zájemci </a:t>
            </a:r>
            <a:r>
              <a:rPr lang="cs-CZ" sz="2600" dirty="0" smtClean="0"/>
              <a:t>mimo „Buněčnou a molekulární diagnostiku“  </a:t>
            </a:r>
          </a:p>
          <a:p>
            <a:pPr lvl="1"/>
            <a:r>
              <a:rPr lang="cs-CZ" sz="2300" dirty="0" smtClean="0"/>
              <a:t>blok výuky o metodice SECM (zápočet 2 </a:t>
            </a:r>
            <a:r>
              <a:rPr lang="cs-CZ" sz="2300" dirty="0" err="1" smtClean="0"/>
              <a:t>kr</a:t>
            </a:r>
            <a:r>
              <a:rPr lang="cs-CZ" sz="2300" dirty="0" err="1" smtClean="0"/>
              <a:t>.</a:t>
            </a:r>
            <a:r>
              <a:rPr lang="cs-CZ" sz="2300" dirty="0"/>
              <a:t>)</a:t>
            </a:r>
            <a:endParaRPr lang="cs-CZ" sz="23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3152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SECM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Autofit/>
          </a:bodyPr>
          <a:lstStyle/>
          <a:p>
            <a:r>
              <a:rPr lang="en-GB" sz="2600" dirty="0" smtClean="0"/>
              <a:t>Scanning electrochemical microscopy</a:t>
            </a:r>
          </a:p>
          <a:p>
            <a:r>
              <a:rPr lang="cs-CZ" sz="2600" dirty="0" smtClean="0"/>
              <a:t>Skenovací elektrochemická mikroskopie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212976"/>
            <a:ext cx="2181225" cy="2295525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 l="18745" r="19361"/>
          <a:stretch>
            <a:fillRect/>
          </a:stretch>
        </p:blipFill>
        <p:spPr bwMode="auto">
          <a:xfrm>
            <a:off x="2987824" y="2404752"/>
            <a:ext cx="2639532" cy="4264608"/>
          </a:xfrm>
          <a:prstGeom prst="rect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Obdélník 5"/>
          <p:cNvSpPr/>
          <p:nvPr/>
        </p:nvSpPr>
        <p:spPr>
          <a:xfrm>
            <a:off x="323528" y="5517232"/>
            <a:ext cx="183761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Allen J. Bard</a:t>
            </a:r>
          </a:p>
        </p:txBody>
      </p:sp>
      <p:pic>
        <p:nvPicPr>
          <p:cNvPr id="1026" name="Picture 2" descr="http://ecx.images-amazon.com/images/I/51BZfJVMLQ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344" y="2403360"/>
            <a:ext cx="2969136" cy="426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Mikroskopie skenující sondou - SPM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Autofit/>
          </a:bodyPr>
          <a:lstStyle/>
          <a:p>
            <a:r>
              <a:rPr lang="cs-CZ" sz="2600" dirty="0" smtClean="0"/>
              <a:t>Skenovací tunelová mikroskopie (STM)</a:t>
            </a:r>
          </a:p>
          <a:p>
            <a:r>
              <a:rPr lang="cs-CZ" sz="2600" b="1" dirty="0" smtClean="0"/>
              <a:t>Mikroskopie atomárních sil (AFM)</a:t>
            </a:r>
          </a:p>
          <a:p>
            <a:r>
              <a:rPr lang="cs-CZ" sz="2600" dirty="0" smtClean="0"/>
              <a:t>Mikroskopie laterálních sil (LFM)</a:t>
            </a:r>
          </a:p>
          <a:p>
            <a:r>
              <a:rPr lang="cs-CZ" sz="2600" dirty="0" smtClean="0"/>
              <a:t>Mikroskopie modulovaných sil (FMM)</a:t>
            </a:r>
          </a:p>
          <a:p>
            <a:r>
              <a:rPr lang="cs-CZ" sz="2600" dirty="0" smtClean="0"/>
              <a:t>Mikroskopie magnetických sil (MFM)</a:t>
            </a:r>
          </a:p>
          <a:p>
            <a:r>
              <a:rPr lang="cs-CZ" sz="2600" dirty="0" smtClean="0"/>
              <a:t>Mikroskopie elektrostatických sil (EFM)</a:t>
            </a:r>
          </a:p>
          <a:p>
            <a:r>
              <a:rPr lang="cs-CZ" sz="2600" dirty="0" smtClean="0"/>
              <a:t>Skenovací tunelová spektroskopie (STS)</a:t>
            </a:r>
          </a:p>
          <a:p>
            <a:r>
              <a:rPr lang="cs-CZ" sz="2600" dirty="0" smtClean="0"/>
              <a:t>Skenovací tunelovací potenciometrie (STP)</a:t>
            </a:r>
          </a:p>
          <a:p>
            <a:r>
              <a:rPr lang="cs-CZ" sz="2600" b="1" dirty="0" smtClean="0"/>
              <a:t>Mikroskopie blízkého optického pole (NFSOM)</a:t>
            </a:r>
          </a:p>
          <a:p>
            <a:r>
              <a:rPr lang="cs-CZ" sz="2600" b="1" u="sng" dirty="0" smtClean="0"/>
              <a:t>Skenovací elektrochemická mikroskopie (SECM)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SECM – Aplikace I.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Autofit/>
          </a:bodyPr>
          <a:lstStyle/>
          <a:p>
            <a:r>
              <a:rPr lang="cs-CZ" sz="2600" dirty="0" smtClean="0"/>
              <a:t>Zobrazování povrchů (vodivých i nevodivých)</a:t>
            </a:r>
          </a:p>
          <a:p>
            <a:r>
              <a:rPr lang="cs-CZ" sz="2600" dirty="0" smtClean="0"/>
              <a:t>Charakterizace </a:t>
            </a:r>
            <a:r>
              <a:rPr lang="cs-CZ" sz="2600" dirty="0" smtClean="0"/>
              <a:t>tvaru ultramikroelektrod</a:t>
            </a:r>
          </a:p>
          <a:p>
            <a:r>
              <a:rPr lang="cs-CZ" sz="2600" dirty="0" smtClean="0"/>
              <a:t>Měření kinetiky</a:t>
            </a:r>
          </a:p>
          <a:p>
            <a:pPr lvl="1"/>
            <a:r>
              <a:rPr lang="cs-CZ" sz="2200" dirty="0" smtClean="0"/>
              <a:t>Homogenní</a:t>
            </a:r>
          </a:p>
          <a:p>
            <a:pPr lvl="1"/>
            <a:r>
              <a:rPr lang="cs-CZ" sz="2200" dirty="0" smtClean="0"/>
              <a:t>Heterogenní</a:t>
            </a:r>
          </a:p>
          <a:p>
            <a:r>
              <a:rPr lang="cs-CZ" sz="2600" dirty="0" smtClean="0"/>
              <a:t>Studium dějů na mezifázi kapalina/kapalina</a:t>
            </a:r>
          </a:p>
          <a:p>
            <a:r>
              <a:rPr lang="cs-CZ" sz="2600" dirty="0" smtClean="0"/>
              <a:t>Studium membrán a tenkých filmů</a:t>
            </a:r>
          </a:p>
          <a:p>
            <a:r>
              <a:rPr lang="cs-CZ" sz="2600" dirty="0" smtClean="0"/>
              <a:t>Povrchové reakce (</a:t>
            </a:r>
            <a:r>
              <a:rPr lang="cs-CZ" sz="2600" dirty="0" err="1" smtClean="0"/>
              <a:t>mikrokoroze</a:t>
            </a:r>
            <a:r>
              <a:rPr lang="cs-CZ" sz="2600" dirty="0" smtClean="0"/>
              <a:t>)</a:t>
            </a:r>
          </a:p>
          <a:p>
            <a:r>
              <a:rPr lang="cs-CZ" sz="2600" dirty="0" smtClean="0"/>
              <a:t>Studium povrchů polovodičů</a:t>
            </a:r>
          </a:p>
          <a:p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cs-CZ" sz="3600" dirty="0" smtClean="0">
                <a:solidFill>
                  <a:srgbClr val="000000"/>
                </a:solidFill>
                <a:latin typeface="Adobe Heiti Std R" pitchFamily="34" charset="-128"/>
                <a:ea typeface="Adobe Heiti Std R" pitchFamily="34" charset="-128"/>
              </a:rPr>
              <a:t>SECM – Aplikace II.</a:t>
            </a:r>
            <a:endParaRPr lang="cs-CZ" sz="3600" dirty="0">
              <a:solidFill>
                <a:srgbClr val="000000"/>
              </a:solidFill>
              <a:latin typeface="Adobe Heiti Std R" pitchFamily="34" charset="-128"/>
              <a:ea typeface="Adobe Heiti Std R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35563"/>
          </a:xfrm>
          <a:noFill/>
        </p:spPr>
        <p:txBody>
          <a:bodyPr>
            <a:noAutofit/>
          </a:bodyPr>
          <a:lstStyle/>
          <a:p>
            <a:r>
              <a:rPr lang="cs-CZ" sz="2600" dirty="0" smtClean="0"/>
              <a:t>Kinetika elektrochemických reakcí; palivové články</a:t>
            </a:r>
          </a:p>
          <a:p>
            <a:r>
              <a:rPr lang="cs-CZ" sz="2600" dirty="0" smtClean="0"/>
              <a:t>Elektrochemie v malých objemech</a:t>
            </a:r>
          </a:p>
          <a:p>
            <a:endParaRPr lang="cs-CZ" sz="2600" dirty="0" smtClean="0"/>
          </a:p>
          <a:p>
            <a:r>
              <a:rPr lang="cs-CZ" sz="2600" dirty="0" smtClean="0"/>
              <a:t>Studium biologických systémů</a:t>
            </a:r>
          </a:p>
          <a:p>
            <a:r>
              <a:rPr lang="cs-CZ" sz="2600" dirty="0" smtClean="0"/>
              <a:t>Skenování spotřeby kyslíku - životaschopnost buněk</a:t>
            </a:r>
          </a:p>
          <a:p>
            <a:r>
              <a:rPr lang="cs-CZ" sz="2600" dirty="0" smtClean="0"/>
              <a:t>Skenování vzniku kyslíku – průběh fotosyntézy</a:t>
            </a:r>
          </a:p>
          <a:p>
            <a:r>
              <a:rPr lang="cs-CZ" sz="2600" dirty="0" smtClean="0"/>
              <a:t>(Bio)senzorika</a:t>
            </a:r>
          </a:p>
          <a:p>
            <a:pPr>
              <a:buNone/>
            </a:pPr>
            <a:endParaRPr lang="cs-CZ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1539</TotalTime>
  <Words>351</Words>
  <Application>Microsoft Office PowerPoint</Application>
  <PresentationFormat>Předvádění na obrazovce (4:3)</PresentationFormat>
  <Paragraphs>69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FRVŠ 916/2012/G4</vt:lpstr>
      <vt:lpstr>Zavedení techniky skenovacího elektrochemického mikroskopu do výuky oboru analytické biochemie</vt:lpstr>
      <vt:lpstr>Informace o modulu SECM  vyučovaného v rámci předmětu C4700   secm.nanobio.cz</vt:lpstr>
      <vt:lpstr>Cílové skupiny</vt:lpstr>
      <vt:lpstr>Modul SECM</vt:lpstr>
      <vt:lpstr>SECM</vt:lpstr>
      <vt:lpstr>Mikroskopie skenující sondou - SPM</vt:lpstr>
      <vt:lpstr>SECM – Aplikace I.</vt:lpstr>
      <vt:lpstr>SECM – Aplikace II.</vt:lpstr>
      <vt:lpstr>Měřící uspořádání</vt:lpstr>
      <vt:lpstr>Komerční zařízení SECM</vt:lpstr>
      <vt:lpstr>Komerční zařízení SECM</vt:lpstr>
      <vt:lpstr>Ultramikroelektrody - UME</vt:lpstr>
      <vt:lpstr>Sledování metabolické aktivity</vt:lpstr>
      <vt:lpstr>Hovězí chrupavka</vt:lpstr>
      <vt:lpstr>Děkuji za pozornost!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FRVŠ 916/2012</dc:title>
  <dc:creator>David</dc:creator>
  <cp:lastModifiedBy>David</cp:lastModifiedBy>
  <cp:revision>42</cp:revision>
  <dcterms:created xsi:type="dcterms:W3CDTF">2012-01-19T13:05:36Z</dcterms:created>
  <dcterms:modified xsi:type="dcterms:W3CDTF">2014-03-05T13:32:12Z</dcterms:modified>
</cp:coreProperties>
</file>