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handoutMasterIdLst>
    <p:handoutMasterId r:id="rId14"/>
  </p:handoutMasterIdLst>
  <p:sldIdLst>
    <p:sldId id="256" r:id="rId2"/>
    <p:sldId id="375" r:id="rId3"/>
    <p:sldId id="369" r:id="rId4"/>
    <p:sldId id="376" r:id="rId5"/>
    <p:sldId id="371" r:id="rId6"/>
    <p:sldId id="373" r:id="rId7"/>
    <p:sldId id="377" r:id="rId8"/>
    <p:sldId id="378" r:id="rId9"/>
    <p:sldId id="393" r:id="rId10"/>
    <p:sldId id="394" r:id="rId11"/>
    <p:sldId id="395" r:id="rId12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84260" autoAdjust="0"/>
  </p:normalViewPr>
  <p:slideViewPr>
    <p:cSldViewPr>
      <p:cViewPr>
        <p:scale>
          <a:sx n="73" d="100"/>
          <a:sy n="73" d="100"/>
        </p:scale>
        <p:origin x="-2004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06" y="1488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Seznam:</a:t>
            </a:r>
          </a:p>
          <a:p>
            <a:pPr lvl="4"/>
            <a:r>
              <a:rPr lang="cs-CZ" noProof="0" dirty="0" smtClean="0"/>
              <a:t>a</a:t>
            </a:r>
          </a:p>
          <a:p>
            <a:pPr lvl="4"/>
            <a:r>
              <a:rPr lang="cs-CZ" noProof="0" dirty="0" smtClean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endParaRPr lang="cs-CZ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084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9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C8019-FCAF-4F4F-B2B8-68532C0C4EED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A9EB0-2816-40A2-A686-63C8BCDE420E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C1A5-10A4-4AB7-AB95-474601F9C95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FDC2E-ED36-40C4-87F6-9D9F42322998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F1A0F-76F4-48E3-AEF1-52F41248D8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>
                <a:solidFill>
                  <a:schemeClr val="tx1"/>
                </a:solidFill>
              </a:defRPr>
            </a:lvl1pPr>
            <a:lvl2pPr marL="742950" indent="-28575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>
                <a:solidFill>
                  <a:schemeClr val="tx1"/>
                </a:solidFill>
              </a:defRPr>
            </a:lvl2pPr>
            <a:lvl3pPr marL="1143000" indent="-228600">
              <a:buClr>
                <a:schemeClr val="tx2"/>
              </a:buClr>
              <a:buFont typeface="Century Gothic" panose="020B0502020202020204" pitchFamily="34" charset="0"/>
              <a:buChar char="●"/>
              <a:defRPr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F89150-3DC6-4BA7-9582-02DDF00C4B72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E36C6D-7C95-4DEC-BE06-2010DA00B3F2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77883-1D1D-499C-91E7-D9565F7A305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279C9-4316-484D-A33A-C3DC610BECB7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03B-621B-4E80-9722-CAAC3D825A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FA3036-6EEC-4855-9317-FF767AA36823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77A38-6B0B-43D8-8A84-5307000A977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E28C47-8BC0-49A3-8A73-458D5E81D19C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5FCE0-5544-4F45-BE39-A906BB94E47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97DC3-520D-46EB-9360-71CDBCE6788B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5CF3D-BFA5-4DE3-9714-73153ABF9BB8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62F8-8B27-4995-88FB-34991C19BEA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EBA26-5E5D-41AB-8CC3-E74DFA4A1E49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3EECC-4037-4C42-906F-D29603CB6F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661758B-70A0-4E83-8413-C5200743EE19}" type="datetime1">
              <a:rPr lang="cs-CZ" smtClean="0"/>
              <a:pPr>
                <a:defRPr/>
              </a:pPr>
              <a:t>25.2.2014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s.muni.cz/www/106381/kontakt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ebchemie.cz/contao/" TargetMode="External"/><Relationship Id="rId2" Type="http://schemas.openxmlformats.org/officeDocument/2006/relationships/hyperlink" Target="http://mail.webchemi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is.muni.cz/auth/el/1431/jaro2014/C5868/index.qwarp?prejit=307625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31/jaro2014/C5868/index.qwar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auth/el/1431/jaro2014/C5868/op/C5868_Vyukove_materialy_v_chemii_osnova_podrobna.pdf" TargetMode="External"/><Relationship Id="rId4" Type="http://schemas.openxmlformats.org/officeDocument/2006/relationships/hyperlink" Target="https://is.muni.cz/auth/el/1431/jaro2014/C5868/index.qwarp?prejit=307625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36946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VÝUKOVÉ MATERIÁLY V</a:t>
            </a:r>
            <a:r>
              <a:rPr lang="cs-CZ" dirty="0"/>
              <a:t> </a:t>
            </a:r>
            <a:r>
              <a:rPr lang="cs-CZ" sz="4000" dirty="0" smtClean="0"/>
              <a:t>CHEMII</a:t>
            </a:r>
            <a:br>
              <a:rPr lang="cs-CZ" sz="4000" dirty="0" smtClean="0"/>
            </a:br>
            <a:r>
              <a:rPr lang="cs-CZ" sz="4000" dirty="0" smtClean="0"/>
              <a:t>C5868</a:t>
            </a:r>
            <a:endParaRPr lang="cs-CZ" sz="4000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3608" y="3429001"/>
            <a:ext cx="6400800" cy="43204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sz="9600" dirty="0" smtClean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9600" dirty="0">
              <a:latin typeface="Constantia" pitchFamily="18" charset="0"/>
            </a:endParaRPr>
          </a:p>
          <a:p>
            <a:pPr algn="r"/>
            <a:endParaRPr lang="cs-CZ" sz="96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3608" y="4005065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Kamenice 5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pavilón A4 - NCBR, místnost 2.14</a:t>
            </a:r>
          </a:p>
          <a:p>
            <a:pPr algn="r" fontAlgn="auto">
              <a:spcAft>
                <a:spcPts val="0"/>
              </a:spcAft>
            </a:pP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email: 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4"/>
              </a:rPr>
              <a:t>http://is.muni.cz/www/106381/kontakty.html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9600" dirty="0" smtClean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Databáze chemických pomůcek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http://mail.webchemie.cz</a:t>
            </a:r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://webchemie.cz/contao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návod – </a:t>
            </a:r>
            <a:r>
              <a:rPr lang="cs-CZ" dirty="0">
                <a:hlinkClick r:id="rId4"/>
              </a:rPr>
              <a:t>Interaktivní osnova 1. </a:t>
            </a:r>
            <a:r>
              <a:rPr lang="cs-CZ" smtClean="0">
                <a:hlinkClick r:id="rId4"/>
              </a:rPr>
              <a:t>tématu</a:t>
            </a:r>
            <a:r>
              <a:rPr lang="cs-CZ"/>
              <a:t> - </a:t>
            </a:r>
            <a:r>
              <a:rPr lang="cs-CZ" smtClean="0"/>
              <a:t>01_Prakticka_cast_databaze_pomucek.pdf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2627784" y="4077072"/>
            <a:ext cx="3888432" cy="2304256"/>
            <a:chOff x="611560" y="4077072"/>
            <a:chExt cx="3888432" cy="2304256"/>
          </a:xfrm>
        </p:grpSpPr>
        <p:sp>
          <p:nvSpPr>
            <p:cNvPr id="6" name="Obdélník 5"/>
            <p:cNvSpPr/>
            <p:nvPr/>
          </p:nvSpPr>
          <p:spPr>
            <a:xfrm>
              <a:off x="611560" y="4077072"/>
              <a:ext cx="3888432" cy="23042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4203844"/>
              <a:ext cx="1496191" cy="2021094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4221088"/>
              <a:ext cx="1495281" cy="201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48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KALHOUS</a:t>
            </a:r>
            <a:r>
              <a:rPr lang="cs-CZ" dirty="0"/>
              <a:t>, Z. a O. OBST. </a:t>
            </a:r>
            <a:r>
              <a:rPr lang="cs-CZ" i="1" dirty="0"/>
              <a:t>Školní didaktika</a:t>
            </a:r>
            <a:r>
              <a:rPr lang="cs-CZ" dirty="0"/>
              <a:t>. Vyd. 2. Praha: Portál, 2009. ISBN 978-80-7367-571-4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PRŮCHA, J., J. MAREŠ a E. WALTEROVÁ. </a:t>
            </a:r>
            <a:r>
              <a:rPr lang="cs-CZ" i="1" dirty="0"/>
              <a:t>Pedagogický Slovník</a:t>
            </a:r>
            <a:r>
              <a:rPr lang="cs-CZ" dirty="0"/>
              <a:t>. 4. </a:t>
            </a:r>
            <a:r>
              <a:rPr lang="cs-CZ" dirty="0" err="1"/>
              <a:t>aktualiz</a:t>
            </a:r>
            <a:r>
              <a:rPr lang="cs-CZ" dirty="0"/>
              <a:t>. vyd. Praha: Portál, 2003. ISBN 80-7178-772-8</a:t>
            </a:r>
            <a:r>
              <a:rPr lang="cs-CZ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LEPIL, O. </a:t>
            </a:r>
            <a:r>
              <a:rPr lang="cs-CZ" i="1" dirty="0"/>
              <a:t>Teorie a praxe tvorby výukových materiálů</a:t>
            </a:r>
            <a:r>
              <a:rPr lang="cs-CZ" dirty="0"/>
              <a:t> [online]. Olomouc: Univerzita Palackého v Olomouci, 2010. [cit. 2013-07-30]. ISBN 978-80-244-2489-7. Dostupné z: http://</a:t>
            </a:r>
            <a:r>
              <a:rPr lang="cs-CZ" dirty="0" smtClean="0"/>
              <a:t>zvyp.upol.cz/publikace/lepil.pdf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ZOUNEK</a:t>
            </a:r>
            <a:r>
              <a:rPr lang="cs-CZ" dirty="0"/>
              <a:t>, J. a K. ŠEĎOVÁ. Učitelé a technologie: mezi tradičním a moderním pojetím. Brno: </a:t>
            </a:r>
            <a:r>
              <a:rPr lang="cs-CZ" dirty="0" err="1"/>
              <a:t>Paido</a:t>
            </a:r>
            <a:r>
              <a:rPr lang="cs-CZ" dirty="0"/>
              <a:t>, 2009. ISBN 978-80-7315-187-4</a:t>
            </a:r>
            <a:r>
              <a:rPr lang="cs-CZ" dirty="0" smtClean="0"/>
              <a:t>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1014340" y="3654316"/>
            <a:ext cx="7200800" cy="26642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seznámit se </a:t>
            </a:r>
            <a:r>
              <a:rPr lang="cs-CZ" sz="2000" dirty="0"/>
              <a:t>s teorií a praxí </a:t>
            </a:r>
            <a:r>
              <a:rPr lang="cs-CZ" sz="2000" b="1" dirty="0">
                <a:solidFill>
                  <a:schemeClr val="tx2"/>
                </a:solidFill>
              </a:rPr>
              <a:t>tvorby výukových materiálů v </a:t>
            </a:r>
            <a:r>
              <a:rPr lang="cs-CZ" sz="2000" b="1" dirty="0" smtClean="0">
                <a:solidFill>
                  <a:schemeClr val="tx2"/>
                </a:solidFill>
              </a:rPr>
              <a:t>chemii</a:t>
            </a:r>
          </a:p>
          <a:p>
            <a:r>
              <a:rPr lang="cs-CZ" sz="2000" dirty="0" smtClean="0"/>
              <a:t>důraz </a:t>
            </a:r>
            <a:r>
              <a:rPr lang="cs-CZ" sz="2000" dirty="0"/>
              <a:t>je kladem především na </a:t>
            </a:r>
            <a:r>
              <a:rPr lang="cs-CZ" sz="2000" b="1" dirty="0">
                <a:solidFill>
                  <a:schemeClr val="tx2"/>
                </a:solidFill>
              </a:rPr>
              <a:t>elektronické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/>
              <a:t>výukové materiály </a:t>
            </a:r>
            <a:r>
              <a:rPr lang="cs-CZ" sz="2000" b="1" dirty="0">
                <a:solidFill>
                  <a:schemeClr val="tx2"/>
                </a:solidFill>
              </a:rPr>
              <a:t>prakticky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/>
              <a:t>využitelné </a:t>
            </a:r>
            <a:r>
              <a:rPr lang="cs-CZ" sz="2000" dirty="0" smtClean="0"/>
              <a:t>ve výuce </a:t>
            </a:r>
            <a:r>
              <a:rPr lang="cs-CZ" sz="2000" dirty="0"/>
              <a:t>chemie na střední </a:t>
            </a:r>
            <a:r>
              <a:rPr lang="cs-CZ" sz="2000" dirty="0" smtClean="0"/>
              <a:t>škole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4038676" y="4230379"/>
            <a:ext cx="4038186" cy="1962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57840" y="4230379"/>
            <a:ext cx="1737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videonahrávky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372643" y="4972451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elektronické</a:t>
            </a:r>
            <a:r>
              <a:rPr lang="cs-CZ" dirty="0"/>
              <a:t> </a:t>
            </a:r>
            <a:r>
              <a:rPr lang="cs-CZ" dirty="0">
                <a:latin typeface="+mn-lt"/>
              </a:rPr>
              <a:t>prezentace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910884" y="4599711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výukové</a:t>
            </a:r>
            <a:r>
              <a:rPr lang="cs-CZ" dirty="0"/>
              <a:t> </a:t>
            </a:r>
            <a:r>
              <a:rPr lang="cs-CZ" dirty="0">
                <a:latin typeface="+mn-lt"/>
              </a:rPr>
              <a:t>programy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270050" y="582384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animace</a:t>
            </a:r>
            <a:r>
              <a:rPr lang="cs-CZ" dirty="0" smtClean="0"/>
              <a:t> </a:t>
            </a:r>
            <a:r>
              <a:rPr lang="cs-CZ" dirty="0">
                <a:latin typeface="+mn-lt"/>
              </a:rPr>
              <a:t>a simulace dějů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414940" y="5432449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učební texty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390258" y="44150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učebnice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909196" y="4871133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modely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270050" y="3726323"/>
            <a:ext cx="355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latin typeface="+mn-lt"/>
              </a:rPr>
              <a:t>Elektronické výukové materiály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288032" y="3222267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n-lt"/>
              </a:rPr>
              <a:t>Výukové </a:t>
            </a:r>
            <a:r>
              <a:rPr lang="cs-CZ" b="1" dirty="0">
                <a:latin typeface="+mn-lt"/>
              </a:rPr>
              <a:t>materiály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267744" y="5432449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n-lt"/>
              </a:rPr>
              <a:t>pracovní list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1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14 týdnů (1 týden rektorské volno, poslední týden udělení zápočtu), 6 témat - cca 1 téma na 2 týdny (teorie + praxe)</a:t>
            </a:r>
          </a:p>
          <a:p>
            <a:endParaRPr lang="cs-CZ" dirty="0"/>
          </a:p>
          <a:p>
            <a:pPr>
              <a:tabLst>
                <a:tab pos="1973263" algn="l"/>
              </a:tabLst>
            </a:pPr>
            <a:r>
              <a:rPr lang="cs-CZ" dirty="0"/>
              <a:t>18. 2</a:t>
            </a:r>
            <a:r>
              <a:rPr lang="cs-CZ" dirty="0" smtClean="0"/>
              <a:t>., </a:t>
            </a:r>
            <a:r>
              <a:rPr lang="cs-CZ" dirty="0"/>
              <a:t>25. </a:t>
            </a:r>
            <a:r>
              <a:rPr lang="cs-CZ" dirty="0" smtClean="0"/>
              <a:t>2.</a:t>
            </a:r>
            <a:r>
              <a:rPr lang="cs-CZ" dirty="0"/>
              <a:t>	</a:t>
            </a:r>
            <a:r>
              <a:rPr lang="cs-CZ" dirty="0" smtClean="0"/>
              <a:t>Výukové </a:t>
            </a:r>
            <a:r>
              <a:rPr lang="cs-CZ" dirty="0"/>
              <a:t>materiály a východiska jejich tvorby </a:t>
            </a:r>
          </a:p>
          <a:p>
            <a:pPr>
              <a:tabLst>
                <a:tab pos="1973263" algn="l"/>
              </a:tabLst>
            </a:pPr>
            <a:r>
              <a:rPr lang="cs-CZ" dirty="0" smtClean="0"/>
              <a:t>4</a:t>
            </a:r>
            <a:r>
              <a:rPr lang="cs-CZ" dirty="0"/>
              <a:t>. 3</a:t>
            </a:r>
            <a:r>
              <a:rPr lang="cs-CZ" dirty="0" smtClean="0"/>
              <a:t>., </a:t>
            </a:r>
            <a:r>
              <a:rPr lang="cs-CZ" dirty="0"/>
              <a:t>11. 3.</a:t>
            </a:r>
            <a:r>
              <a:rPr lang="cs-CZ" dirty="0" smtClean="0"/>
              <a:t> 	Elektronické </a:t>
            </a:r>
            <a:r>
              <a:rPr lang="cs-CZ" dirty="0"/>
              <a:t>výukové materiály</a:t>
            </a:r>
          </a:p>
          <a:p>
            <a:pPr>
              <a:tabLst>
                <a:tab pos="1973263" algn="l"/>
              </a:tabLst>
            </a:pPr>
            <a:r>
              <a:rPr lang="cs-CZ" dirty="0" smtClean="0"/>
              <a:t>18</a:t>
            </a:r>
            <a:r>
              <a:rPr lang="cs-CZ" dirty="0"/>
              <a:t>. 2</a:t>
            </a:r>
            <a:r>
              <a:rPr lang="cs-CZ" dirty="0" smtClean="0"/>
              <a:t>., </a:t>
            </a:r>
            <a:r>
              <a:rPr lang="cs-CZ" dirty="0"/>
              <a:t>25. 2.</a:t>
            </a:r>
            <a:r>
              <a:rPr lang="cs-CZ" dirty="0" smtClean="0"/>
              <a:t> 	Učebnice </a:t>
            </a:r>
            <a:r>
              <a:rPr lang="cs-CZ" dirty="0"/>
              <a:t>v chemickém vzdělávání</a:t>
            </a:r>
          </a:p>
          <a:p>
            <a:pPr>
              <a:tabLst>
                <a:tab pos="1973263" algn="l"/>
              </a:tabLst>
            </a:pPr>
            <a:r>
              <a:rPr lang="cs-CZ" dirty="0" smtClean="0"/>
              <a:t>1</a:t>
            </a:r>
            <a:r>
              <a:rPr lang="cs-CZ" dirty="0"/>
              <a:t>. 4</a:t>
            </a:r>
            <a:r>
              <a:rPr lang="cs-CZ" dirty="0" smtClean="0"/>
              <a:t>., </a:t>
            </a:r>
            <a:r>
              <a:rPr lang="cs-CZ" dirty="0"/>
              <a:t>8. 4. </a:t>
            </a:r>
            <a:r>
              <a:rPr lang="cs-CZ" dirty="0" smtClean="0"/>
              <a:t>	Popularizace </a:t>
            </a:r>
            <a:r>
              <a:rPr lang="cs-CZ" dirty="0"/>
              <a:t>chemie</a:t>
            </a:r>
          </a:p>
          <a:p>
            <a:pPr>
              <a:tabLst>
                <a:tab pos="1973263" algn="l"/>
              </a:tabLst>
            </a:pPr>
            <a:r>
              <a:rPr lang="cs-CZ" dirty="0" smtClean="0"/>
              <a:t>15</a:t>
            </a:r>
            <a:r>
              <a:rPr lang="cs-CZ" dirty="0"/>
              <a:t>. 4</a:t>
            </a:r>
            <a:r>
              <a:rPr lang="cs-CZ" dirty="0" smtClean="0"/>
              <a:t>., </a:t>
            </a:r>
            <a:r>
              <a:rPr lang="cs-CZ" dirty="0"/>
              <a:t>22. 4.</a:t>
            </a:r>
            <a:r>
              <a:rPr lang="cs-CZ" dirty="0" smtClean="0"/>
              <a:t> 	Chemický </a:t>
            </a:r>
            <a:r>
              <a:rPr lang="cs-CZ" dirty="0"/>
              <a:t>didaktický software</a:t>
            </a:r>
          </a:p>
          <a:p>
            <a:pPr>
              <a:tabLst>
                <a:tab pos="1973263" algn="l"/>
              </a:tabLst>
            </a:pPr>
            <a:r>
              <a:rPr lang="cs-CZ" dirty="0" smtClean="0"/>
              <a:t>29</a:t>
            </a:r>
            <a:r>
              <a:rPr lang="cs-CZ" dirty="0"/>
              <a:t>. 4. </a:t>
            </a:r>
            <a:r>
              <a:rPr lang="cs-CZ" dirty="0" smtClean="0"/>
              <a:t>	Experimenty </a:t>
            </a:r>
            <a:r>
              <a:rPr lang="cs-CZ" dirty="0"/>
              <a:t>ve výuce chemie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6. 5. </a:t>
            </a:r>
            <a:r>
              <a:rPr lang="cs-CZ" dirty="0" smtClean="0"/>
              <a:t>	</a:t>
            </a:r>
            <a:r>
              <a:rPr lang="cs-CZ" dirty="0" err="1" smtClean="0"/>
              <a:t>Dies</a:t>
            </a:r>
            <a:r>
              <a:rPr lang="cs-CZ" dirty="0" smtClean="0"/>
              <a:t> </a:t>
            </a:r>
            <a:r>
              <a:rPr lang="cs-CZ" dirty="0" err="1"/>
              <a:t>academicus</a:t>
            </a:r>
            <a:r>
              <a:rPr lang="cs-CZ" dirty="0"/>
              <a:t> 2014 (rektorské volno)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13. 5. </a:t>
            </a:r>
            <a:r>
              <a:rPr lang="cs-CZ" dirty="0" smtClean="0"/>
              <a:t>	Experimenty </a:t>
            </a:r>
            <a:r>
              <a:rPr lang="cs-CZ" dirty="0"/>
              <a:t>ve výuce chemie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20. 5. </a:t>
            </a:r>
            <a:r>
              <a:rPr lang="cs-CZ" dirty="0" smtClean="0"/>
              <a:t>	Udělování </a:t>
            </a:r>
            <a:r>
              <a:rPr lang="cs-CZ" dirty="0"/>
              <a:t>zápočtu (při splnění všech podmínek</a:t>
            </a:r>
            <a:r>
              <a:rPr lang="cs-CZ" dirty="0" smtClean="0"/>
              <a:t>)</a:t>
            </a:r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  <a:p>
            <a:pPr marL="0" indent="0" algn="r">
              <a:buNone/>
              <a:tabLst>
                <a:tab pos="1973263" algn="l"/>
              </a:tabLst>
            </a:pPr>
            <a:r>
              <a:rPr lang="cs-CZ" dirty="0" smtClean="0">
                <a:hlinkClick r:id="rId3"/>
              </a:rPr>
              <a:t>Interaktivní osnova předmětu</a:t>
            </a:r>
            <a:endParaRPr lang="cs-CZ" dirty="0" smtClean="0"/>
          </a:p>
          <a:p>
            <a:pPr marL="0" indent="0" algn="r">
              <a:buNone/>
              <a:tabLst>
                <a:tab pos="1973263" algn="l"/>
              </a:tabLst>
            </a:pPr>
            <a:r>
              <a:rPr lang="cs-CZ" dirty="0" smtClean="0">
                <a:hlinkClick r:id="rId4"/>
              </a:rPr>
              <a:t>Interaktivní osnova 1. tématu</a:t>
            </a:r>
            <a:endParaRPr lang="cs-CZ" dirty="0" smtClean="0"/>
          </a:p>
          <a:p>
            <a:pPr marL="0" indent="0" algn="r">
              <a:buNone/>
              <a:tabLst>
                <a:tab pos="1973263" algn="l"/>
              </a:tabLst>
            </a:pPr>
            <a:r>
              <a:rPr lang="cs-CZ" dirty="0" smtClean="0">
                <a:hlinkClick r:id="rId5"/>
              </a:rPr>
              <a:t>Podrobná osnova předmětu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5157192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+mj-lt"/>
              </a:rPr>
              <a:t>Zápočet</a:t>
            </a:r>
            <a:r>
              <a:rPr lang="cs-CZ" dirty="0" smtClean="0"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posouzení </a:t>
            </a:r>
            <a:r>
              <a:rPr lang="cs-CZ" dirty="0">
                <a:latin typeface="+mj-lt"/>
              </a:rPr>
              <a:t>vytvořených výukových </a:t>
            </a:r>
            <a:r>
              <a:rPr lang="cs-CZ" dirty="0" smtClean="0">
                <a:latin typeface="+mj-lt"/>
              </a:rPr>
              <a:t>materiálů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</a:rPr>
              <a:t>aktivní </a:t>
            </a:r>
            <a:r>
              <a:rPr lang="cs-CZ" dirty="0">
                <a:latin typeface="+mj-lt"/>
              </a:rPr>
              <a:t>účast na </a:t>
            </a:r>
            <a:r>
              <a:rPr lang="cs-CZ" dirty="0" smtClean="0">
                <a:latin typeface="+mj-lt"/>
              </a:rPr>
              <a:t>cvičeních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19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1.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Výukové materiály a východiska jejich </a:t>
            </a:r>
            <a: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tvorby</a:t>
            </a:r>
            <a:endParaRPr lang="cs-CZ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r>
              <a:rPr lang="cs-CZ" sz="2000" dirty="0" smtClean="0"/>
              <a:t>Výukové </a:t>
            </a:r>
            <a:r>
              <a:rPr lang="cs-CZ" sz="2000" dirty="0"/>
              <a:t>materiály a jejich vývoj, východiska tvorby výukových materiálů, druhy výukových materiálů, právní aspekty tvorby výukových materiálů.</a:t>
            </a:r>
          </a:p>
          <a:p>
            <a:r>
              <a:rPr lang="cs-CZ" sz="2000" dirty="0"/>
              <a:t>Praktická část: Databáze volně šiřitelných obrázků a hudby. Zveřejnění obrázku pod licencí CC. Tvorba databáze chemických pomůcek.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b="1" dirty="0" smtClean="0">
                <a:solidFill>
                  <a:schemeClr val="tx2"/>
                </a:solidFill>
              </a:rPr>
              <a:t>materiál</a:t>
            </a:r>
            <a:r>
              <a:rPr lang="cs-CZ" dirty="0"/>
              <a:t>, tj. materiální didaktický </a:t>
            </a:r>
            <a:r>
              <a:rPr lang="cs-CZ" dirty="0" smtClean="0"/>
              <a:t>prostředek</a:t>
            </a:r>
            <a:r>
              <a:rPr lang="cs-CZ" baseline="30000" dirty="0" smtClean="0"/>
              <a:t>1</a:t>
            </a:r>
            <a:r>
              <a:rPr lang="cs-CZ" dirty="0" smtClean="0"/>
              <a:t>, </a:t>
            </a:r>
            <a:r>
              <a:rPr lang="cs-CZ" dirty="0"/>
              <a:t>konkrétně učební </a:t>
            </a:r>
            <a:r>
              <a:rPr lang="cs-CZ" dirty="0" smtClean="0"/>
              <a:t>pomůcka </a:t>
            </a:r>
            <a:r>
              <a:rPr lang="cs-CZ" dirty="0"/>
              <a:t>v tištěné podobě či využívající </a:t>
            </a:r>
            <a:r>
              <a:rPr lang="cs-CZ" dirty="0" smtClean="0"/>
              <a:t>ICT</a:t>
            </a:r>
            <a:r>
              <a:rPr lang="cs-CZ" dirty="0"/>
              <a:t>,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899592" y="3519365"/>
            <a:ext cx="2952328" cy="151216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metody výuky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formy výuky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dílčí cíle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…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81902" y="3119255"/>
            <a:ext cx="1721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Nemateriální</a:t>
            </a:r>
            <a:endParaRPr lang="cs-CZ" sz="2000" b="1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57152" y="3100898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Materiální</a:t>
            </a:r>
            <a:endParaRPr lang="cs-CZ" sz="2000" b="1" dirty="0">
              <a:latin typeface="+mn-lt"/>
            </a:endParaRPr>
          </a:p>
        </p:txBody>
      </p:sp>
      <p:sp>
        <p:nvSpPr>
          <p:cNvPr id="8" name="Ovál 7"/>
          <p:cNvSpPr/>
          <p:nvPr/>
        </p:nvSpPr>
        <p:spPr>
          <a:xfrm>
            <a:off x="4932040" y="3501008"/>
            <a:ext cx="3672408" cy="201622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školní tabule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učebnice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 prostory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modely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 programy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…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427984" y="4149080"/>
            <a:ext cx="180020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4427984" y="4725144"/>
            <a:ext cx="194147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4427984" y="5031533"/>
            <a:ext cx="1368152" cy="413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491880" y="5517232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Učební pomůcky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216310" y="2685795"/>
            <a:ext cx="2840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Didaktické prostředky</a:t>
            </a:r>
            <a:endParaRPr lang="cs-CZ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29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cs-CZ" b="1" dirty="0" smtClean="0">
                <a:solidFill>
                  <a:schemeClr val="tx2"/>
                </a:solidFill>
              </a:rPr>
              <a:t>výukový</a:t>
            </a:r>
            <a:r>
              <a:rPr lang="cs-CZ" dirty="0"/>
              <a:t>, tj. materiál využitelný v souvislosti </a:t>
            </a:r>
            <a:r>
              <a:rPr lang="cs-CZ" dirty="0" smtClean="0"/>
              <a:t>s </a:t>
            </a:r>
            <a:r>
              <a:rPr lang="cs-CZ" b="1" dirty="0" smtClean="0"/>
              <a:t>výukou</a:t>
            </a:r>
            <a:r>
              <a:rPr lang="cs-CZ" dirty="0" smtClean="0"/>
              <a:t> </a:t>
            </a:r>
            <a:r>
              <a:rPr lang="cs-CZ" dirty="0"/>
              <a:t>chápanou v co nejširším </a:t>
            </a:r>
            <a:r>
              <a:rPr lang="cs-CZ" dirty="0" smtClean="0"/>
              <a:t>významu</a:t>
            </a:r>
          </a:p>
          <a:p>
            <a:pPr marL="914400" lvl="1" indent="-514350"/>
            <a:r>
              <a:rPr lang="cs-CZ" dirty="0" smtClean="0"/>
              <a:t>běžný jazyk: výuka = vyučování </a:t>
            </a:r>
          </a:p>
          <a:p>
            <a:pPr marL="914400" lvl="1" indent="-514350"/>
            <a:r>
              <a:rPr lang="cs-CZ" dirty="0" smtClean="0"/>
              <a:t>didaktika: výuka    vyučování + učení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105983"/>
              </p:ext>
            </p:extLst>
          </p:nvPr>
        </p:nvGraphicFramePr>
        <p:xfrm>
          <a:off x="3989388" y="3068960"/>
          <a:ext cx="1778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Rovnice" r:id="rId4" imgW="177480" imgH="139680" progId="Equation.3">
                  <p:embed/>
                </p:oleObj>
              </mc:Choice>
              <mc:Fallback>
                <p:oleObj name="Rovnice" r:id="rId4" imgW="17748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89388" y="3068960"/>
                        <a:ext cx="1778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ál 7"/>
          <p:cNvSpPr/>
          <p:nvPr/>
        </p:nvSpPr>
        <p:spPr>
          <a:xfrm>
            <a:off x="1547664" y="3880200"/>
            <a:ext cx="1728192" cy="98975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výukové materiály</a:t>
            </a:r>
          </a:p>
        </p:txBody>
      </p:sp>
      <p:sp>
        <p:nvSpPr>
          <p:cNvPr id="9" name="Ovál 8"/>
          <p:cNvSpPr/>
          <p:nvPr/>
        </p:nvSpPr>
        <p:spPr>
          <a:xfrm>
            <a:off x="3811178" y="5032354"/>
            <a:ext cx="1728192" cy="98975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studijní materiály</a:t>
            </a:r>
          </a:p>
        </p:txBody>
      </p:sp>
      <p:sp>
        <p:nvSpPr>
          <p:cNvPr id="10" name="Ovál 9"/>
          <p:cNvSpPr/>
          <p:nvPr/>
        </p:nvSpPr>
        <p:spPr>
          <a:xfrm>
            <a:off x="6084168" y="3888499"/>
            <a:ext cx="1728192" cy="98975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 materiály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518821" y="43235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?</a:t>
            </a:r>
            <a:endParaRPr lang="cs-CZ" dirty="0"/>
          </a:p>
        </p:txBody>
      </p:sp>
      <p:cxnSp>
        <p:nvCxnSpPr>
          <p:cNvPr id="7" name="Přímá spojnice 6"/>
          <p:cNvCxnSpPr>
            <a:stCxn id="8" idx="6"/>
            <a:endCxn id="11" idx="1"/>
          </p:cNvCxnSpPr>
          <p:nvPr/>
        </p:nvCxnSpPr>
        <p:spPr>
          <a:xfrm>
            <a:off x="3275856" y="4375078"/>
            <a:ext cx="1242965" cy="133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stCxn id="11" idx="3"/>
            <a:endCxn id="10" idx="2"/>
          </p:cNvCxnSpPr>
          <p:nvPr/>
        </p:nvCxnSpPr>
        <p:spPr>
          <a:xfrm flipV="1">
            <a:off x="4831727" y="4383377"/>
            <a:ext cx="1252441" cy="124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stCxn id="11" idx="2"/>
            <a:endCxn id="9" idx="0"/>
          </p:cNvCxnSpPr>
          <p:nvPr/>
        </p:nvCxnSpPr>
        <p:spPr>
          <a:xfrm>
            <a:off x="4675274" y="4692927"/>
            <a:ext cx="0" cy="339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7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Druhy VM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 fontScale="92500" lnSpcReduction="20000"/>
          </a:bodyPr>
          <a:lstStyle/>
          <a:p>
            <a:pPr marL="901700" indent="-901700">
              <a:buNone/>
            </a:pPr>
            <a:r>
              <a:rPr lang="cs-CZ" b="1" dirty="0" smtClean="0">
                <a:solidFill>
                  <a:schemeClr val="tx2"/>
                </a:solidFill>
              </a:rPr>
              <a:t>ad 1) materiál</a:t>
            </a:r>
            <a:r>
              <a:rPr lang="cs-CZ" dirty="0"/>
              <a:t>, tj. materiální didaktický </a:t>
            </a:r>
            <a:r>
              <a:rPr lang="cs-CZ" dirty="0" smtClean="0"/>
              <a:t>prostředek</a:t>
            </a:r>
            <a:r>
              <a:rPr lang="cs-CZ" baseline="30000" dirty="0" smtClean="0"/>
              <a:t>1</a:t>
            </a:r>
            <a:r>
              <a:rPr lang="cs-CZ" dirty="0" smtClean="0"/>
              <a:t>, </a:t>
            </a:r>
            <a:r>
              <a:rPr lang="cs-CZ" dirty="0"/>
              <a:t>konkrétně učební </a:t>
            </a:r>
            <a:r>
              <a:rPr lang="cs-CZ" dirty="0" smtClean="0"/>
              <a:t>pomůcka </a:t>
            </a:r>
            <a:r>
              <a:rPr lang="cs-CZ" b="1" dirty="0" smtClean="0"/>
              <a:t>v tištěné podobě či </a:t>
            </a:r>
            <a:r>
              <a:rPr lang="cs-CZ" b="1" dirty="0"/>
              <a:t>využívající</a:t>
            </a:r>
            <a:r>
              <a:rPr lang="cs-CZ" b="1" dirty="0" smtClean="0"/>
              <a:t> ICT</a:t>
            </a:r>
            <a:r>
              <a:rPr lang="cs-CZ" dirty="0" smtClean="0"/>
              <a:t>,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293615" y="2843644"/>
            <a:ext cx="4142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+mn-lt"/>
              </a:rPr>
              <a:t>Materiální </a:t>
            </a:r>
            <a:r>
              <a:rPr lang="cs-CZ" sz="2000" b="1" dirty="0" smtClean="0">
                <a:latin typeface="+mn-lt"/>
              </a:rPr>
              <a:t>didaktické </a:t>
            </a:r>
            <a:r>
              <a:rPr lang="cs-CZ" sz="2000" b="1" dirty="0">
                <a:latin typeface="+mn-lt"/>
              </a:rPr>
              <a:t>prostředky</a:t>
            </a:r>
          </a:p>
          <a:p>
            <a:endParaRPr lang="cs-CZ" sz="2000" b="1" dirty="0">
              <a:latin typeface="+mn-lt"/>
            </a:endParaRPr>
          </a:p>
        </p:txBody>
      </p:sp>
      <p:sp>
        <p:nvSpPr>
          <p:cNvPr id="8" name="Ovál 7"/>
          <p:cNvSpPr/>
          <p:nvPr/>
        </p:nvSpPr>
        <p:spPr>
          <a:xfrm>
            <a:off x="1528652" y="3347700"/>
            <a:ext cx="3672408" cy="201622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školní tabule</a:t>
            </a:r>
          </a:p>
          <a:p>
            <a:pPr algn="ctr"/>
            <a:r>
              <a:rPr lang="cs-CZ" b="1" dirty="0" smtClean="0">
                <a:solidFill>
                  <a:schemeClr val="tx2"/>
                </a:solidFill>
              </a:rPr>
              <a:t>učebnice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 prostory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modely</a:t>
            </a:r>
          </a:p>
          <a:p>
            <a:pPr algn="ctr"/>
            <a:r>
              <a:rPr lang="cs-CZ" b="1" dirty="0" smtClean="0">
                <a:solidFill>
                  <a:schemeClr val="tx2"/>
                </a:solidFill>
              </a:rPr>
              <a:t>výukové programy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…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1024596" y="3995772"/>
            <a:ext cx="180020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1024596" y="4571836"/>
            <a:ext cx="194147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024596" y="4878225"/>
            <a:ext cx="1368152" cy="413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88492" y="5363924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Učební pomůcky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940152" y="2843644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Výukové materiály</a:t>
            </a:r>
            <a:endParaRPr lang="cs-CZ" sz="2000" b="1" dirty="0">
              <a:latin typeface="+mn-lt"/>
            </a:endParaRPr>
          </a:p>
          <a:p>
            <a:endParaRPr lang="cs-CZ" sz="2000" b="1" dirty="0">
              <a:latin typeface="+mn-lt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5364211" y="3225498"/>
            <a:ext cx="3672408" cy="201622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tištěné</a:t>
            </a:r>
          </a:p>
          <a:p>
            <a:pPr algn="ctr"/>
            <a:r>
              <a:rPr lang="cs-CZ" sz="1400" strike="sngStrike" dirty="0" smtClean="0">
                <a:solidFill>
                  <a:schemeClr val="tx1"/>
                </a:solidFill>
              </a:rPr>
              <a:t>učební pomůcky v materializované podobě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využívající ICT (analogové, </a:t>
            </a:r>
            <a:r>
              <a:rPr lang="cs-CZ" b="1" dirty="0" smtClean="0">
                <a:solidFill>
                  <a:schemeClr val="tx2"/>
                </a:solidFill>
              </a:rPr>
              <a:t>elektronické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67544" y="5704656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entury Gothic" panose="020B0502020202020204" pitchFamily="34" charset="0"/>
              <a:buChar char="●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cs-CZ" dirty="0" err="1"/>
              <a:t>Zounek</a:t>
            </a:r>
            <a:r>
              <a:rPr lang="cs-CZ" dirty="0"/>
              <a:t> a </a:t>
            </a:r>
            <a:r>
              <a:rPr lang="cs-CZ" dirty="0" smtClean="0"/>
              <a:t>Šeďová</a:t>
            </a:r>
            <a:r>
              <a:rPr lang="cs-CZ" baseline="30000" dirty="0" smtClean="0"/>
              <a:t>4</a:t>
            </a:r>
            <a:r>
              <a:rPr lang="cs-CZ" dirty="0" smtClean="0"/>
              <a:t>:  </a:t>
            </a:r>
            <a:r>
              <a:rPr lang="cs-CZ" b="1" dirty="0" smtClean="0">
                <a:solidFill>
                  <a:schemeClr val="tx2"/>
                </a:solidFill>
              </a:rPr>
              <a:t>Informační </a:t>
            </a:r>
            <a:r>
              <a:rPr lang="cs-CZ" b="1" dirty="0">
                <a:solidFill>
                  <a:schemeClr val="tx2"/>
                </a:solidFill>
              </a:rPr>
              <a:t>a komunikační technologie</a:t>
            </a:r>
            <a:r>
              <a:rPr lang="cs-CZ" dirty="0"/>
              <a:t> (</a:t>
            </a:r>
            <a:r>
              <a:rPr lang="cs-CZ" b="1" dirty="0">
                <a:solidFill>
                  <a:schemeClr val="tx2"/>
                </a:solidFill>
              </a:rPr>
              <a:t>ICT</a:t>
            </a:r>
            <a:r>
              <a:rPr lang="cs-CZ" dirty="0"/>
              <a:t>) zahrnují „</a:t>
            </a:r>
            <a:r>
              <a:rPr lang="cs-CZ" b="1" i="1" dirty="0"/>
              <a:t>prostředky</a:t>
            </a:r>
            <a:r>
              <a:rPr lang="cs-CZ" i="1" dirty="0"/>
              <a:t> moderní didaktické audiovizuální techniky (například video, CD přehrávač, datový projektor) a digitální </a:t>
            </a:r>
            <a:r>
              <a:rPr lang="cs-CZ" b="1" i="1" dirty="0"/>
              <a:t>technologie</a:t>
            </a:r>
            <a:r>
              <a:rPr lang="cs-CZ" i="1" dirty="0"/>
              <a:t>, které jsou založeny na počítačích a na telekomunikačních službách, umožňujících jejich uživatelům v maximální možné míře zpřístupnit </a:t>
            </a:r>
            <a:r>
              <a:rPr lang="cs-CZ" b="1" i="1" dirty="0"/>
              <a:t>informace</a:t>
            </a:r>
            <a:r>
              <a:rPr lang="cs-CZ" i="1" dirty="0"/>
              <a:t> a dále s nimi pracovat (například internet, interaktivní tabule, digitální kamera aj.), ale také různými formami a prostředky </a:t>
            </a:r>
            <a:r>
              <a:rPr lang="cs-CZ" b="1" i="1" dirty="0"/>
              <a:t>komunikovat</a:t>
            </a:r>
            <a:r>
              <a:rPr lang="cs-CZ" i="1" dirty="0"/>
              <a:t> (e-mail).</a:t>
            </a:r>
            <a:r>
              <a:rPr lang="cs-CZ" dirty="0"/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207009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Druhy VM</a:t>
            </a:r>
            <a:endParaRPr lang="cs-CZ" sz="4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55576" y="205060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Výukové materiály</a:t>
            </a:r>
            <a:endParaRPr lang="cs-CZ" sz="2000" b="1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88969" y="1850547"/>
            <a:ext cx="3443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tištěné </a:t>
            </a:r>
            <a:r>
              <a:rPr lang="cs-CZ" sz="2000" dirty="0" smtClean="0">
                <a:latin typeface="+mn-lt"/>
                <a:sym typeface="Symbol"/>
              </a:rPr>
              <a:t> tištěné </a:t>
            </a:r>
            <a:r>
              <a:rPr lang="cs-CZ" sz="2000" b="1" dirty="0" smtClean="0">
                <a:latin typeface="+mn-lt"/>
                <a:sym typeface="Symbol"/>
              </a:rPr>
              <a:t>učební texty</a:t>
            </a:r>
            <a:endParaRPr lang="cs-CZ" sz="2000" b="1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688969" y="2450712"/>
            <a:ext cx="1854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využívající</a:t>
            </a:r>
            <a:r>
              <a:rPr lang="cs-CZ" dirty="0"/>
              <a:t> ICT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37624" y="3114569"/>
            <a:ext cx="1354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analogové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405747" y="3131073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+mn-lt"/>
              </a:rPr>
              <a:t>elektronické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017137" y="3780128"/>
            <a:ext cx="189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videonahrávka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785313" y="4229350"/>
            <a:ext cx="2029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zvukový</a:t>
            </a:r>
            <a:r>
              <a:rPr lang="cs-CZ" dirty="0"/>
              <a:t> </a:t>
            </a:r>
            <a:r>
              <a:rPr lang="cs-CZ" sz="2000" dirty="0">
                <a:latin typeface="+mn-lt"/>
              </a:rPr>
              <a:t>soubor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785313" y="3731238"/>
            <a:ext cx="189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videonahrávka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820080" y="4629460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animace</a:t>
            </a:r>
            <a:endParaRPr lang="cs-CZ" sz="20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017137" y="4245543"/>
            <a:ext cx="2026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zvukový</a:t>
            </a:r>
            <a:r>
              <a:rPr lang="cs-CZ" dirty="0"/>
              <a:t> </a:t>
            </a:r>
            <a:r>
              <a:rPr lang="cs-CZ" sz="2000" dirty="0">
                <a:latin typeface="+mn-lt"/>
              </a:rPr>
              <a:t>soubor</a:t>
            </a:r>
          </a:p>
        </p:txBody>
      </p:sp>
      <p:cxnSp>
        <p:nvCxnSpPr>
          <p:cNvPr id="25" name="Přímá spojnice se šipkou 24"/>
          <p:cNvCxnSpPr>
            <a:stCxn id="14" idx="3"/>
            <a:endCxn id="6" idx="1"/>
          </p:cNvCxnSpPr>
          <p:nvPr/>
        </p:nvCxnSpPr>
        <p:spPr>
          <a:xfrm flipV="1">
            <a:off x="3275856" y="2050602"/>
            <a:ext cx="413113" cy="200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4" idx="3"/>
            <a:endCxn id="9" idx="1"/>
          </p:cNvCxnSpPr>
          <p:nvPr/>
        </p:nvCxnSpPr>
        <p:spPr>
          <a:xfrm>
            <a:off x="3275856" y="2250657"/>
            <a:ext cx="413113" cy="400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784980" y="5160211"/>
            <a:ext cx="1616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učební texty</a:t>
            </a:r>
            <a:endParaRPr lang="cs-CZ" sz="2000" b="1" dirty="0">
              <a:latin typeface="+mn-lt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027428" y="467860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…</a:t>
            </a:r>
            <a:endParaRPr lang="cs-CZ" dirty="0"/>
          </a:p>
        </p:txBody>
      </p:sp>
      <p:cxnSp>
        <p:nvCxnSpPr>
          <p:cNvPr id="31" name="Přímá spojnice se šipkou 30"/>
          <p:cNvCxnSpPr>
            <a:stCxn id="11" idx="2"/>
            <a:endCxn id="19" idx="1"/>
          </p:cNvCxnSpPr>
          <p:nvPr/>
        </p:nvCxnSpPr>
        <p:spPr>
          <a:xfrm>
            <a:off x="1515053" y="3514679"/>
            <a:ext cx="502084" cy="465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1" idx="2"/>
            <a:endCxn id="23" idx="1"/>
          </p:cNvCxnSpPr>
          <p:nvPr/>
        </p:nvCxnSpPr>
        <p:spPr>
          <a:xfrm>
            <a:off x="1515053" y="3514679"/>
            <a:ext cx="502084" cy="930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11" idx="2"/>
            <a:endCxn id="29" idx="1"/>
          </p:cNvCxnSpPr>
          <p:nvPr/>
        </p:nvCxnSpPr>
        <p:spPr>
          <a:xfrm>
            <a:off x="1515053" y="3514679"/>
            <a:ext cx="512375" cy="1363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9" idx="2"/>
            <a:endCxn id="11" idx="0"/>
          </p:cNvCxnSpPr>
          <p:nvPr/>
        </p:nvCxnSpPr>
        <p:spPr>
          <a:xfrm flipH="1">
            <a:off x="1515053" y="2850822"/>
            <a:ext cx="3101190" cy="263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9" idx="2"/>
          </p:cNvCxnSpPr>
          <p:nvPr/>
        </p:nvCxnSpPr>
        <p:spPr>
          <a:xfrm>
            <a:off x="4616243" y="2850822"/>
            <a:ext cx="1578342" cy="280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6820080" y="556032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…</a:t>
            </a:r>
            <a:endParaRPr lang="cs-CZ" dirty="0"/>
          </a:p>
        </p:txBody>
      </p:sp>
      <p:cxnSp>
        <p:nvCxnSpPr>
          <p:cNvPr id="42" name="Přímá spojnice se šipkou 41"/>
          <p:cNvCxnSpPr>
            <a:stCxn id="13" idx="2"/>
            <a:endCxn id="21" idx="1"/>
          </p:cNvCxnSpPr>
          <p:nvPr/>
        </p:nvCxnSpPr>
        <p:spPr>
          <a:xfrm>
            <a:off x="6231454" y="3531183"/>
            <a:ext cx="553859" cy="400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stCxn id="13" idx="2"/>
            <a:endCxn id="20" idx="1"/>
          </p:cNvCxnSpPr>
          <p:nvPr/>
        </p:nvCxnSpPr>
        <p:spPr>
          <a:xfrm>
            <a:off x="6231454" y="3531183"/>
            <a:ext cx="553859" cy="898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13" idx="2"/>
            <a:endCxn id="22" idx="1"/>
          </p:cNvCxnSpPr>
          <p:nvPr/>
        </p:nvCxnSpPr>
        <p:spPr>
          <a:xfrm>
            <a:off x="6231454" y="3531183"/>
            <a:ext cx="588626" cy="1298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13" idx="2"/>
            <a:endCxn id="28" idx="1"/>
          </p:cNvCxnSpPr>
          <p:nvPr/>
        </p:nvCxnSpPr>
        <p:spPr>
          <a:xfrm>
            <a:off x="6231454" y="3531183"/>
            <a:ext cx="553526" cy="18290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>
            <a:stCxn id="13" idx="2"/>
            <a:endCxn id="40" idx="1"/>
          </p:cNvCxnSpPr>
          <p:nvPr/>
        </p:nvCxnSpPr>
        <p:spPr>
          <a:xfrm>
            <a:off x="6231454" y="3531183"/>
            <a:ext cx="588626" cy="2229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0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jsou Vaše vstupní znalosti do předmětu? Co Vás zajímá?</a:t>
            </a:r>
          </a:p>
          <a:p>
            <a:endParaRPr lang="cs-CZ" dirty="0"/>
          </a:p>
          <a:p>
            <a:r>
              <a:rPr lang="cs-CZ" dirty="0" smtClean="0"/>
              <a:t>IS -&gt; Výuka -&gt; </a:t>
            </a:r>
            <a:r>
              <a:rPr lang="cs-CZ" dirty="0" err="1" smtClean="0"/>
              <a:t>Odpovědníky</a:t>
            </a:r>
            <a:r>
              <a:rPr lang="cs-CZ" dirty="0" smtClean="0"/>
              <a:t> (e-</a:t>
            </a:r>
            <a:r>
              <a:rPr lang="cs-CZ" dirty="0" err="1" smtClean="0"/>
              <a:t>learning</a:t>
            </a:r>
            <a:r>
              <a:rPr lang="cs-CZ" dirty="0"/>
              <a:t>) -&gt; </a:t>
            </a:r>
            <a:r>
              <a:rPr lang="cs-CZ" u="sng" dirty="0"/>
              <a:t>vybrat </a:t>
            </a:r>
            <a:r>
              <a:rPr lang="cs-CZ" u="sng" dirty="0" err="1"/>
              <a:t>odpovědník</a:t>
            </a:r>
            <a:r>
              <a:rPr lang="cs-CZ" u="sng" dirty="0"/>
              <a:t> </a:t>
            </a:r>
            <a:r>
              <a:rPr lang="cs-CZ" dirty="0"/>
              <a:t>PřF:C5868 Dotazník -&gt; Chci sestavit první sadu otázek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5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5680</TotalTime>
  <Words>569</Words>
  <Application>Microsoft Office PowerPoint</Application>
  <PresentationFormat>Předvádění na obrazovce (4:3)</PresentationFormat>
  <Paragraphs>131</Paragraphs>
  <Slides>11</Slides>
  <Notes>7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Exekutivní</vt:lpstr>
      <vt:lpstr>Rovnice</vt:lpstr>
      <vt:lpstr>VÝUKOVÉ MATERIÁLY V CHEMII C5868</vt:lpstr>
      <vt:lpstr>Cíle předmětu</vt:lpstr>
      <vt:lpstr>Harmonogram semestru</vt:lpstr>
      <vt:lpstr>Osnova 1. tématu</vt:lpstr>
      <vt:lpstr>Výukové materiály</vt:lpstr>
      <vt:lpstr>Výukové materiály</vt:lpstr>
      <vt:lpstr>Druhy VM</vt:lpstr>
      <vt:lpstr>Druhy VM</vt:lpstr>
      <vt:lpstr>Dotazník</vt:lpstr>
      <vt:lpstr>Databáze chemických pomůcek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</cp:lastModifiedBy>
  <cp:revision>640</cp:revision>
  <cp:lastPrinted>2013-09-18T20:37:09Z</cp:lastPrinted>
  <dcterms:created xsi:type="dcterms:W3CDTF">2009-11-16T07:55:58Z</dcterms:created>
  <dcterms:modified xsi:type="dcterms:W3CDTF">2014-02-25T10:17:46Z</dcterms:modified>
</cp:coreProperties>
</file>