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handoutMasterIdLst>
    <p:handoutMasterId r:id="rId25"/>
  </p:handoutMasterIdLst>
  <p:sldIdLst>
    <p:sldId id="256" r:id="rId2"/>
    <p:sldId id="398" r:id="rId3"/>
    <p:sldId id="399" r:id="rId4"/>
    <p:sldId id="400" r:id="rId5"/>
    <p:sldId id="379" r:id="rId6"/>
    <p:sldId id="380" r:id="rId7"/>
    <p:sldId id="382" r:id="rId8"/>
    <p:sldId id="384" r:id="rId9"/>
    <p:sldId id="385" r:id="rId10"/>
    <p:sldId id="388" r:id="rId11"/>
    <p:sldId id="394" r:id="rId12"/>
    <p:sldId id="392" r:id="rId13"/>
    <p:sldId id="395" r:id="rId14"/>
    <p:sldId id="401" r:id="rId15"/>
    <p:sldId id="402" r:id="rId16"/>
    <p:sldId id="396" r:id="rId17"/>
    <p:sldId id="405" r:id="rId18"/>
    <p:sldId id="406" r:id="rId19"/>
    <p:sldId id="408" r:id="rId20"/>
    <p:sldId id="409" r:id="rId21"/>
    <p:sldId id="372" r:id="rId22"/>
    <p:sldId id="387" r:id="rId23"/>
  </p:sldIdLst>
  <p:sldSz cx="9144000" cy="6858000" type="screen4x3"/>
  <p:notesSz cx="6858000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E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84192" autoAdjust="0"/>
  </p:normalViewPr>
  <p:slideViewPr>
    <p:cSldViewPr>
      <p:cViewPr>
        <p:scale>
          <a:sx n="73" d="100"/>
          <a:sy n="73" d="100"/>
        </p:scale>
        <p:origin x="-200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06" y="1488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463" y="1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/>
          <a:lstStyle>
            <a:lvl1pPr algn="r">
              <a:defRPr sz="1200"/>
            </a:lvl1pPr>
          </a:lstStyle>
          <a:p>
            <a:fld id="{FDE3C571-681B-4EA1-805B-12BF79F07205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9542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463" y="9379542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 anchor="b"/>
          <a:lstStyle>
            <a:lvl1pPr algn="r">
              <a:defRPr sz="1200"/>
            </a:lvl1pPr>
          </a:lstStyle>
          <a:p>
            <a:fld id="{A4E26265-3BB4-4C97-9A0A-F8DB0F4F0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052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E07CE5-2A22-4408-8C4C-C7BCDDA52D33}" type="datetimeFigureOut">
              <a:rPr lang="cs-CZ"/>
              <a:pPr>
                <a:defRPr/>
              </a:pPr>
              <a:t>25.2.2014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4" tIns="45722" rIns="91444" bIns="45722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91063"/>
            <a:ext cx="5486400" cy="4441825"/>
          </a:xfrm>
          <a:prstGeom prst="rect">
            <a:avLst/>
          </a:prstGeom>
        </p:spPr>
        <p:txBody>
          <a:bodyPr vert="horz" lIns="91444" tIns="45722" rIns="91444" bIns="45722" rtlCol="0">
            <a:normAutofit/>
          </a:bodyPr>
          <a:lstStyle/>
          <a:p>
            <a:pPr lvl="0"/>
            <a:r>
              <a:rPr lang="cs-CZ" noProof="0" dirty="0" smtClean="0"/>
              <a:t>Klepnutím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Seznam:</a:t>
            </a:r>
          </a:p>
          <a:p>
            <a:pPr lvl="4"/>
            <a:r>
              <a:rPr lang="cs-CZ" noProof="0" dirty="0" smtClean="0"/>
              <a:t>a</a:t>
            </a:r>
          </a:p>
          <a:p>
            <a:pPr lvl="4"/>
            <a:r>
              <a:rPr lang="cs-CZ" noProof="0" dirty="0" smtClean="0"/>
              <a:t>b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95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895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4DFA36-F18A-40AF-A67E-E1C2295523B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873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25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7313" indent="-87313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endParaRPr lang="cs-CZ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FEBE9E-9AC0-4929-A07A-508EB8A1BB03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0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0" fontAlgn="base"/>
            <a:endParaRPr lang="cs-CZ" sz="1200" b="0" i="0" u="sng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879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879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879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07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695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062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602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602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87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8880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062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80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888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1939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87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879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879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0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C8019-FCAF-4F4F-B2B8-68532C0C4EED}" type="datetime1">
              <a:rPr lang="cs-CZ" smtClean="0"/>
              <a:pPr>
                <a:defRPr/>
              </a:pPr>
              <a:t>25.2.2014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5138DF-D68B-419E-BC28-5D4254268AD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A9EB0-2816-40A2-A686-63C8BCDE420E}" type="datetime1">
              <a:rPr lang="cs-CZ" smtClean="0"/>
              <a:pPr>
                <a:defRPr/>
              </a:pPr>
              <a:t>25.2.2014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DC1A5-10A4-4AB7-AB95-474601F9C95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FDC2E-ED36-40C4-87F6-9D9F42322998}" type="datetime1">
              <a:rPr lang="cs-CZ" smtClean="0"/>
              <a:pPr>
                <a:defRPr/>
              </a:pPr>
              <a:t>25.2.2014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F1A0F-76F4-48E3-AEF1-52F41248D84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>
                <a:solidFill>
                  <a:schemeClr val="tx1"/>
                </a:solidFill>
              </a:defRPr>
            </a:lvl1pPr>
            <a:lvl2pPr marL="742950" indent="-285750"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F89150-3DC6-4BA7-9582-02DDF00C4B72}" type="datetime1">
              <a:rPr lang="cs-CZ" smtClean="0"/>
              <a:pPr>
                <a:defRPr/>
              </a:pPr>
              <a:t>25.2.2014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36C6D-7C95-4DEC-BE06-2010DA00B3F2}" type="datetime1">
              <a:rPr lang="cs-CZ" smtClean="0"/>
              <a:pPr>
                <a:defRPr/>
              </a:pPr>
              <a:t>25.2.2014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77883-1D1D-499C-91E7-D9565F7A305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279C9-4316-484D-A33A-C3DC610BECB7}" type="datetime1">
              <a:rPr lang="cs-CZ" smtClean="0"/>
              <a:pPr>
                <a:defRPr/>
              </a:pPr>
              <a:t>25.2.2014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4803B-621B-4E80-9722-CAAC3D825A4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A3036-6EEC-4855-9317-FF767AA36823}" type="datetime1">
              <a:rPr lang="cs-CZ" smtClean="0"/>
              <a:pPr>
                <a:defRPr/>
              </a:pPr>
              <a:t>25.2.2014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77A38-6B0B-43D8-8A84-5307000A977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28C47-8BC0-49A3-8A73-458D5E81D19C}" type="datetime1">
              <a:rPr lang="cs-CZ" smtClean="0"/>
              <a:pPr>
                <a:defRPr/>
              </a:pPr>
              <a:t>25.2.2014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FCE0-5544-4F45-BE39-A906BB94E47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97DC3-520D-46EB-9360-71CDBCE6788B}" type="datetime1">
              <a:rPr lang="cs-CZ" smtClean="0"/>
              <a:pPr>
                <a:defRPr/>
              </a:pPr>
              <a:t>25.2.2014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668AB-1F25-4100-AF48-32F7D1E3A10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5CF3D-BFA5-4DE3-9714-73153ABF9BB8}" type="datetime1">
              <a:rPr lang="cs-CZ" smtClean="0"/>
              <a:pPr>
                <a:defRPr/>
              </a:pPr>
              <a:t>25.2.2014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162F8-8B27-4995-88FB-34991C19BEA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EBA26-5E5D-41AB-8CC3-E74DFA4A1E49}" type="datetime1">
              <a:rPr lang="cs-CZ" smtClean="0"/>
              <a:pPr>
                <a:defRPr/>
              </a:pPr>
              <a:t>25.2.2014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3EECC-4037-4C42-906F-D29603CB6F6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661758B-70A0-4E83-8413-C5200743EE19}" type="datetime1">
              <a:rPr lang="cs-CZ" smtClean="0"/>
              <a:pPr>
                <a:defRPr/>
              </a:pPr>
              <a:t>25.2.2014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AC8ED04-2E5B-4C44-917F-DD00ED28276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ru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s.muni.cz/www/106381/kontakty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dclipart.org/" TargetMode="External"/><Relationship Id="rId13" Type="http://schemas.openxmlformats.org/officeDocument/2006/relationships/hyperlink" Target="http://www.sunipix.com/minerals01.htm" TargetMode="External"/><Relationship Id="rId18" Type="http://schemas.openxmlformats.org/officeDocument/2006/relationships/hyperlink" Target="http://www.clipartof.com/" TargetMode="External"/><Relationship Id="rId3" Type="http://schemas.openxmlformats.org/officeDocument/2006/relationships/hyperlink" Target="http://search.creativecommons.org/" TargetMode="External"/><Relationship Id="rId7" Type="http://schemas.openxmlformats.org/officeDocument/2006/relationships/hyperlink" Target="http://www.clker.com/" TargetMode="External"/><Relationship Id="rId12" Type="http://schemas.openxmlformats.org/officeDocument/2006/relationships/hyperlink" Target="http://www.sunipix.com/" TargetMode="External"/><Relationship Id="rId17" Type="http://schemas.openxmlformats.org/officeDocument/2006/relationships/hyperlink" Target="http://www.gograph.com/stock-illustration/atom-illustration.html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://www.gograph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xabay.com/" TargetMode="External"/><Relationship Id="rId11" Type="http://schemas.openxmlformats.org/officeDocument/2006/relationships/hyperlink" Target="http://gimp-savvy.com/PHOTO-ARCHIVE/" TargetMode="External"/><Relationship Id="rId5" Type="http://schemas.openxmlformats.org/officeDocument/2006/relationships/hyperlink" Target="http://openclipart.org/" TargetMode="External"/><Relationship Id="rId15" Type="http://schemas.openxmlformats.org/officeDocument/2006/relationships/hyperlink" Target="http://www.shutterstock.com/" TargetMode="External"/><Relationship Id="rId10" Type="http://schemas.openxmlformats.org/officeDocument/2006/relationships/hyperlink" Target="http://openphoto.net/" TargetMode="External"/><Relationship Id="rId19" Type="http://schemas.openxmlformats.org/officeDocument/2006/relationships/hyperlink" Target="http://www.clipartof.com/gallery/clipart/dna.html" TargetMode="External"/><Relationship Id="rId4" Type="http://schemas.openxmlformats.org/officeDocument/2006/relationships/hyperlink" Target="http://commons.wikimedia.org/wiki" TargetMode="External"/><Relationship Id="rId9" Type="http://schemas.openxmlformats.org/officeDocument/2006/relationships/hyperlink" Target="http://www.freefoto.com/" TargetMode="External"/><Relationship Id="rId14" Type="http://schemas.openxmlformats.org/officeDocument/2006/relationships/hyperlink" Target="http://pdphoto.org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clipartnow.com/" TargetMode="External"/><Relationship Id="rId3" Type="http://schemas.openxmlformats.org/officeDocument/2006/relationships/hyperlink" Target="http://classroomclipart.com/clipart/Clipart/Chemistry.htm" TargetMode="External"/><Relationship Id="rId7" Type="http://schemas.openxmlformats.org/officeDocument/2006/relationships/hyperlink" Target="http://www.arthursclipart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clipart.about.com/" TargetMode="External"/><Relationship Id="rId5" Type="http://schemas.openxmlformats.org/officeDocument/2006/relationships/hyperlink" Target="http://all-free-download.com/free-vector/" TargetMode="External"/><Relationship Id="rId4" Type="http://schemas.openxmlformats.org/officeDocument/2006/relationships/hyperlink" Target="http://www.free-clipart-pictures.net/" TargetMode="External"/><Relationship Id="rId9" Type="http://schemas.openxmlformats.org/officeDocument/2006/relationships/hyperlink" Target="http://www.123rf.com/search_free.php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dig.ccmixter.org/" TargetMode="External"/><Relationship Id="rId3" Type="http://schemas.openxmlformats.org/officeDocument/2006/relationships/hyperlink" Target="http://freemusicarchive.org/" TargetMode="External"/><Relationship Id="rId7" Type="http://schemas.openxmlformats.org/officeDocument/2006/relationships/hyperlink" Target="https://soundcloud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amendo.com/" TargetMode="External"/><Relationship Id="rId5" Type="http://schemas.openxmlformats.org/officeDocument/2006/relationships/hyperlink" Target="http://soundbible.com/royalty-free-sounds-1.html" TargetMode="External"/><Relationship Id="rId4" Type="http://schemas.openxmlformats.org/officeDocument/2006/relationships/hyperlink" Target="http://freemusicarchive.org/search/?quicksearc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a/webchemie.cz/forms/d/1Fj5gj6NrdZCQyHTIpoLMOVYvJYglECOaVW2mkz5qHVQ/viewanalytics#start=publishanalytic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s.muni.cz/do/rect/el/estud/prif/ps11/metodika/web/ebook_citace_2011.html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kurz.citace.com/" TargetMode="External"/><Relationship Id="rId4" Type="http://schemas.openxmlformats.org/officeDocument/2006/relationships/hyperlink" Target="http://www.citace.com/Navody/CitacePRO/index.ph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do/rect/el/estud/prif/ps11/metodika/web/ebook_citace_2011.html#zotero.01_instalace_zoter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hyperlink" Target="http://is.muni.cz/do/rect/el/estud/prif/ps11/metodika/web/ebook_citace_2011.html#enw.01_registrace.sw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tero.org/styles" TargetMode="External"/><Relationship Id="rId7" Type="http://schemas.openxmlformats.org/officeDocument/2006/relationships/hyperlink" Target="http://www.zotero.org/styles/iso690-author-date-c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otero.org/styles/iso690-numeric-cs" TargetMode="External"/><Relationship Id="rId5" Type="http://schemas.openxmlformats.org/officeDocument/2006/relationships/hyperlink" Target="http://www.zotero.org/styles/iso690-numeric-brackets-cs" TargetMode="External"/><Relationship Id="rId4" Type="http://schemas.openxmlformats.org/officeDocument/2006/relationships/hyperlink" Target="http://prometheus.vsb.cz/oponent/soubor/iso690-cs.cs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cz/" TargetMode="External"/><Relationship Id="rId7" Type="http://schemas.openxmlformats.org/officeDocument/2006/relationships/hyperlink" Target="http://citace.dumy.cz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utori.rvp.cz/informace-pro-jednotlive-moduly/clanky/otevrene-galerie" TargetMode="External"/><Relationship Id="rId5" Type="http://schemas.openxmlformats.org/officeDocument/2006/relationships/hyperlink" Target="http://www.avmedia.cz/skoleni-clanky/autorska-prava-pri-tvorbe-digitalnich-ucebnich-materialu.html" TargetMode="External"/><Relationship Id="rId4" Type="http://schemas.openxmlformats.org/officeDocument/2006/relationships/hyperlink" Target="http://exchange.smarttech.com/search.html?subject=Chemi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crossing.cz/e_learning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s.muni.cz/do/rect/el/estud/prif/ps11/metodika/web/ebook_citace_2011.htm" TargetMode="External"/><Relationship Id="rId3" Type="http://schemas.openxmlformats.org/officeDocument/2006/relationships/hyperlink" Target="http://autori.rvp.cz/informace-pro-jednotlive-moduly/digitalni-ucebni-materialy/prirucka-pro-autory-dum" TargetMode="External"/><Relationship Id="rId7" Type="http://schemas.openxmlformats.org/officeDocument/2006/relationships/hyperlink" Target="http://www.creativecommons.cz/" TargetMode="External"/><Relationship Id="rId2" Type="http://schemas.openxmlformats.org/officeDocument/2006/relationships/hyperlink" Target="http://business.center.cz/business/pravo/zakony/autorsk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muni.cz/www/102870/Prirucka.pdf" TargetMode="External"/><Relationship Id="rId5" Type="http://schemas.openxmlformats.org/officeDocument/2006/relationships/hyperlink" Target="http://is.muni.cz/do/rect/el/web/a_zakon/index.html" TargetMode="External"/><Relationship Id="rId4" Type="http://schemas.openxmlformats.org/officeDocument/2006/relationships/hyperlink" Target="http://www.avmedia.cz/skoleni-clanky/autorska-prava-pri-tvorbe-digitalnich-ucebnich-materialu.html" TargetMode="External"/><Relationship Id="rId9" Type="http://schemas.openxmlformats.org/officeDocument/2006/relationships/hyperlink" Target="https://sites.google.com/site/novaiso690/hom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choose/?jurisdiction=c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36946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/>
              <a:t>VÝUKOVÉ MATERIÁLY V</a:t>
            </a:r>
            <a:r>
              <a:rPr lang="cs-CZ" dirty="0"/>
              <a:t> </a:t>
            </a:r>
            <a:r>
              <a:rPr lang="cs-CZ" sz="4000" dirty="0" smtClean="0"/>
              <a:t>CHEMII</a:t>
            </a:r>
            <a:br>
              <a:rPr lang="cs-CZ" sz="4000" dirty="0" smtClean="0"/>
            </a:br>
            <a:r>
              <a:rPr lang="cs-CZ" sz="4000" dirty="0" smtClean="0"/>
              <a:t>C5868</a:t>
            </a:r>
            <a:endParaRPr lang="cs-CZ" sz="4000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843608" y="3429001"/>
            <a:ext cx="6400800" cy="432047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cs-CZ" sz="9600" dirty="0" smtClean="0">
                <a:solidFill>
                  <a:schemeClr val="tx1"/>
                </a:solidFill>
                <a:latin typeface="Constantia" pitchFamily="18" charset="0"/>
              </a:rPr>
              <a:t>Mgr. Veronika Švandová, Ph.D.</a:t>
            </a:r>
            <a:endParaRPr lang="cs-CZ" sz="9600" dirty="0">
              <a:latin typeface="Constantia" pitchFamily="18" charset="0"/>
            </a:endParaRPr>
          </a:p>
          <a:p>
            <a:pPr algn="r"/>
            <a:endParaRPr lang="cs-CZ" sz="9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R="0" eaLnBrk="1" hangingPunct="1"/>
            <a:endParaRPr lang="cs-CZ" sz="9600" dirty="0" smtClean="0">
              <a:latin typeface="Constantia" panose="02030602050306030303" pitchFamily="18" charset="0"/>
            </a:endParaRPr>
          </a:p>
          <a:p>
            <a:pPr marR="0" eaLnBrk="1" hangingPunct="1"/>
            <a:endParaRPr lang="cs-CZ" sz="9600" dirty="0" smtClean="0">
              <a:latin typeface="Constantia" panose="02030602050306030303" pitchFamily="18" charset="0"/>
            </a:endParaRPr>
          </a:p>
          <a:p>
            <a:pPr marR="0"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90B10C-C51D-450F-B81C-B5739480FA70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843608" y="4005065"/>
            <a:ext cx="6400800" cy="1728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</a:rPr>
              <a:t>Kamenice 5</a:t>
            </a:r>
            <a:endParaRPr lang="cs-CZ" sz="50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5000" dirty="0">
                <a:solidFill>
                  <a:schemeClr val="tx1"/>
                </a:solidFill>
                <a:latin typeface="Constantia" pitchFamily="18" charset="0"/>
              </a:rPr>
              <a:t>pavilón A4 - NCBR, místnost 2.14</a:t>
            </a:r>
          </a:p>
          <a:p>
            <a:pPr algn="r" fontAlgn="auto">
              <a:spcAft>
                <a:spcPts val="0"/>
              </a:spcAft>
            </a:pPr>
            <a:endParaRPr lang="cs-CZ" sz="50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5000" dirty="0">
                <a:solidFill>
                  <a:schemeClr val="tx1"/>
                </a:solidFill>
                <a:latin typeface="Constantia" pitchFamily="18" charset="0"/>
              </a:rPr>
              <a:t>email: </a:t>
            </a: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  <a:hlinkClick r:id="rId3"/>
              </a:rPr>
              <a:t>veru@mail.muni.cz</a:t>
            </a: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cs-CZ" sz="50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  <a:hlinkClick r:id="rId4"/>
              </a:rPr>
              <a:t>http://is.muni.cz/www/106381/kontakty.html</a:t>
            </a: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</a:p>
          <a:p>
            <a:pPr fontAlgn="auto">
              <a:spcAft>
                <a:spcPts val="0"/>
              </a:spcAft>
            </a:pPr>
            <a:endParaRPr lang="cs-CZ" sz="9600" dirty="0" smtClean="0">
              <a:latin typeface="Constantia" panose="02030602050306030303" pitchFamily="18" charset="0"/>
            </a:endParaRPr>
          </a:p>
          <a:p>
            <a:pPr fontAlgn="auto">
              <a:spcAft>
                <a:spcPts val="0"/>
              </a:spcAft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2068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cs-CZ" sz="3300" dirty="0">
                <a:solidFill>
                  <a:srgbClr val="2F5897"/>
                </a:solidFill>
              </a:rPr>
              <a:t>Licence </a:t>
            </a:r>
            <a:r>
              <a:rPr lang="cs-CZ" sz="3300" dirty="0" smtClean="0">
                <a:solidFill>
                  <a:srgbClr val="2F5897"/>
                </a:solidFill>
              </a:rPr>
              <a:t>PD (Public </a:t>
            </a:r>
            <a:r>
              <a:rPr lang="cs-CZ" sz="3300" dirty="0" err="1" smtClean="0">
                <a:solidFill>
                  <a:srgbClr val="2F5897"/>
                </a:solidFill>
              </a:rPr>
              <a:t>domain</a:t>
            </a:r>
            <a:r>
              <a:rPr lang="cs-CZ" sz="3300" dirty="0" smtClean="0">
                <a:solidFill>
                  <a:srgbClr val="2F5897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3168351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/>
                </a:solidFill>
              </a:rPr>
              <a:t>Public </a:t>
            </a:r>
            <a:r>
              <a:rPr lang="cs-CZ" b="1" dirty="0" err="1" smtClean="0">
                <a:solidFill>
                  <a:schemeClr val="tx2"/>
                </a:solidFill>
              </a:rPr>
              <a:t>Domain</a:t>
            </a:r>
            <a:r>
              <a:rPr lang="cs-CZ" b="1" dirty="0" smtClean="0">
                <a:solidFill>
                  <a:schemeClr val="tx2"/>
                </a:solidFill>
              </a:rPr>
              <a:t> Mark</a:t>
            </a:r>
          </a:p>
          <a:p>
            <a:pPr marL="0" indent="352425">
              <a:buNone/>
            </a:pPr>
            <a:r>
              <a:rPr lang="cs-CZ" b="1" dirty="0" smtClean="0">
                <a:solidFill>
                  <a:schemeClr val="tx2"/>
                </a:solidFill>
              </a:rPr>
              <a:t>(volná díla)</a:t>
            </a:r>
            <a:endParaRPr lang="cs-CZ" b="1" dirty="0">
              <a:solidFill>
                <a:schemeClr val="tx2"/>
              </a:solidFill>
            </a:endParaRPr>
          </a:p>
          <a:p>
            <a:pPr lvl="1"/>
            <a:r>
              <a:rPr lang="cs-CZ" sz="2000" dirty="0"/>
              <a:t>dílo, u kterého uplynula doba trvání majetkových práv </a:t>
            </a:r>
            <a:endParaRPr lang="cs-CZ" sz="2000" dirty="0" smtClean="0"/>
          </a:p>
          <a:p>
            <a:pPr lvl="1"/>
            <a:r>
              <a:rPr lang="cs-CZ" sz="2000" dirty="0" smtClean="0"/>
              <a:t>lze volně užít</a:t>
            </a:r>
            <a:endParaRPr lang="cs-CZ" sz="2000" dirty="0"/>
          </a:p>
          <a:p>
            <a:endParaRPr lang="cs-CZ" b="1" dirty="0" smtClean="0">
              <a:solidFill>
                <a:schemeClr val="tx2"/>
              </a:solidFill>
            </a:endParaRPr>
          </a:p>
          <a:p>
            <a:endParaRPr lang="cs-CZ" b="1" dirty="0">
              <a:solidFill>
                <a:schemeClr val="tx2"/>
              </a:solidFill>
            </a:endParaRPr>
          </a:p>
          <a:p>
            <a:endParaRPr lang="cs-CZ" b="1" dirty="0" smtClean="0">
              <a:solidFill>
                <a:schemeClr val="tx2"/>
              </a:solidFill>
            </a:endParaRPr>
          </a:p>
          <a:p>
            <a:endParaRPr lang="cs-CZ" b="1" dirty="0">
              <a:solidFill>
                <a:schemeClr val="tx2"/>
              </a:solidFill>
            </a:endParaRPr>
          </a:p>
          <a:p>
            <a:endParaRPr lang="cs-CZ" b="1" dirty="0" smtClean="0">
              <a:solidFill>
                <a:schemeClr val="tx2"/>
              </a:solidFill>
            </a:endParaRPr>
          </a:p>
          <a:p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4803B-621B-4E80-9722-CAAC3D825A48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65760" y="908720"/>
            <a:ext cx="4041648" cy="4608512"/>
          </a:xfrm>
        </p:spPr>
        <p:txBody>
          <a:bodyPr>
            <a:normAutofit/>
          </a:bodyPr>
          <a:lstStyle/>
          <a:p>
            <a:pPr lvl="0">
              <a:buClr>
                <a:srgbClr val="2F5897"/>
              </a:buClr>
              <a:buSzPct val="100000"/>
              <a:buFont typeface="Century Gothic" panose="020B0502020202020204" pitchFamily="34" charset="0"/>
              <a:buChar char="●"/>
            </a:pPr>
            <a:r>
              <a:rPr lang="cs-CZ" b="1" dirty="0" smtClean="0">
                <a:solidFill>
                  <a:srgbClr val="2F5897"/>
                </a:solidFill>
              </a:rPr>
              <a:t>CC0</a:t>
            </a:r>
          </a:p>
          <a:p>
            <a:pPr lvl="1"/>
            <a:r>
              <a:rPr lang="cs-CZ" sz="2000" dirty="0"/>
              <a:t>autor </a:t>
            </a:r>
            <a:r>
              <a:rPr lang="cs-CZ" sz="2000" dirty="0" smtClean="0"/>
              <a:t>se vzdává </a:t>
            </a:r>
            <a:r>
              <a:rPr lang="cs-CZ" sz="2000" dirty="0"/>
              <a:t>veškerých práv </a:t>
            </a:r>
            <a:r>
              <a:rPr lang="cs-CZ" sz="2000" dirty="0" smtClean="0"/>
              <a:t>k dílu</a:t>
            </a:r>
          </a:p>
          <a:p>
            <a:pPr lvl="1"/>
            <a:r>
              <a:rPr lang="cs-CZ" sz="2000" dirty="0" smtClean="0"/>
              <a:t>v ČR neplatný právní úkon</a:t>
            </a:r>
          </a:p>
          <a:p>
            <a:pPr lvl="1"/>
            <a:r>
              <a:rPr lang="cs-CZ" sz="2000" dirty="0"/>
              <a:t>místo něj používat nejliberálnější licenci </a:t>
            </a:r>
            <a:r>
              <a:rPr lang="cs-CZ" sz="2000" dirty="0" err="1"/>
              <a:t>Creative</a:t>
            </a:r>
            <a:r>
              <a:rPr lang="cs-CZ" sz="2000" dirty="0"/>
              <a:t> </a:t>
            </a:r>
            <a:r>
              <a:rPr lang="cs-CZ" sz="2000" dirty="0" err="1"/>
              <a:t>Commons</a:t>
            </a:r>
            <a:r>
              <a:rPr lang="cs-CZ" sz="2000" dirty="0"/>
              <a:t> „Uveďte autora“ 3.0 Česko</a:t>
            </a:r>
            <a:endParaRPr lang="cs-CZ" sz="2000" dirty="0" smtClean="0"/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42" y="980728"/>
            <a:ext cx="904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05" y="952153"/>
            <a:ext cx="9048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0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3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Otevřené galerie obrázků</a:t>
            </a:r>
            <a:endParaRPr lang="cs-CZ" sz="3300" dirty="0" smtClean="0"/>
          </a:p>
          <a:p>
            <a:r>
              <a:rPr lang="cs-CZ" b="1" dirty="0"/>
              <a:t>CC </a:t>
            </a:r>
            <a:r>
              <a:rPr lang="cs-CZ" b="1" dirty="0" err="1"/>
              <a:t>Search</a:t>
            </a:r>
            <a:r>
              <a:rPr lang="cs-CZ" b="1" dirty="0"/>
              <a:t>: </a:t>
            </a:r>
            <a:r>
              <a:rPr lang="cs-CZ" dirty="0">
                <a:hlinkClick r:id="rId3"/>
              </a:rPr>
              <a:t>http://search.creativecommons.org</a:t>
            </a:r>
            <a:r>
              <a:rPr lang="cs-CZ" dirty="0"/>
              <a:t> </a:t>
            </a:r>
            <a:endParaRPr lang="cs-CZ" b="1" dirty="0"/>
          </a:p>
          <a:p>
            <a:r>
              <a:rPr lang="en-US" b="1" dirty="0"/>
              <a:t>Wikimedia </a:t>
            </a:r>
            <a:r>
              <a:rPr lang="en-US" b="1" dirty="0" smtClean="0"/>
              <a:t>Commons</a:t>
            </a:r>
            <a:r>
              <a:rPr lang="cs-CZ" b="1" dirty="0" smtClean="0"/>
              <a:t>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://commons.wikimedia.org/wiki</a:t>
            </a:r>
            <a:endParaRPr lang="cs-CZ" dirty="0"/>
          </a:p>
          <a:p>
            <a:r>
              <a:rPr lang="en-US" b="1" dirty="0" err="1" smtClean="0"/>
              <a:t>OpenClipArt</a:t>
            </a:r>
            <a:r>
              <a:rPr lang="cs-CZ" b="1" dirty="0" smtClean="0"/>
              <a:t>:</a:t>
            </a:r>
            <a:r>
              <a:rPr lang="en-US" dirty="0" smtClean="0"/>
              <a:t>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openclipart.org</a:t>
            </a:r>
            <a:endParaRPr lang="cs-CZ" dirty="0" smtClean="0"/>
          </a:p>
          <a:p>
            <a:r>
              <a:rPr lang="cs-CZ" b="1" dirty="0" err="1"/>
              <a:t>Pixababy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en-US" dirty="0" smtClean="0">
                <a:hlinkClick r:id="rId6"/>
              </a:rPr>
              <a:t>www.pixabay.com</a:t>
            </a:r>
            <a:endParaRPr lang="cs-CZ" b="1" dirty="0" smtClean="0"/>
          </a:p>
          <a:p>
            <a:r>
              <a:rPr lang="en-US" b="1" dirty="0" err="1" smtClean="0"/>
              <a:t>Clker</a:t>
            </a:r>
            <a:r>
              <a:rPr lang="cs-CZ" b="1" dirty="0" smtClean="0"/>
              <a:t>: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www.clker.com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b="1" dirty="0" err="1" smtClean="0"/>
              <a:t>PDClipart</a:t>
            </a:r>
            <a:r>
              <a:rPr lang="cs-CZ" b="1" dirty="0" smtClean="0"/>
              <a:t>:</a:t>
            </a:r>
            <a:r>
              <a:rPr lang="en-US" dirty="0" smtClean="0"/>
              <a:t> </a:t>
            </a: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www.pdclipart.org</a:t>
            </a:r>
            <a:endParaRPr lang="cs-CZ" dirty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32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Fotogalerie</a:t>
            </a:r>
          </a:p>
          <a:p>
            <a:r>
              <a:rPr lang="it-IT" b="1" dirty="0" smtClean="0"/>
              <a:t>Free </a:t>
            </a:r>
            <a:r>
              <a:rPr lang="it-IT" b="1" dirty="0"/>
              <a:t>foto </a:t>
            </a:r>
            <a:r>
              <a:rPr lang="it-IT" dirty="0"/>
              <a:t>- </a:t>
            </a:r>
            <a:r>
              <a:rPr lang="it-IT" dirty="0">
                <a:hlinkClick r:id="rId9"/>
              </a:rPr>
              <a:t>http://</a:t>
            </a:r>
            <a:r>
              <a:rPr lang="it-IT" dirty="0" smtClean="0">
                <a:hlinkClick r:id="rId9"/>
              </a:rPr>
              <a:t>www.freefoto.com</a:t>
            </a:r>
            <a:r>
              <a:rPr lang="cs-CZ" dirty="0" smtClean="0"/>
              <a:t> </a:t>
            </a:r>
            <a:endParaRPr lang="it-IT" dirty="0"/>
          </a:p>
          <a:p>
            <a:r>
              <a:rPr lang="it-IT" b="1" dirty="0"/>
              <a:t>Open foto </a:t>
            </a:r>
            <a:r>
              <a:rPr lang="it-IT" dirty="0"/>
              <a:t>- </a:t>
            </a:r>
            <a:r>
              <a:rPr lang="it-IT" dirty="0">
                <a:hlinkClick r:id="rId10"/>
              </a:rPr>
              <a:t>http://</a:t>
            </a:r>
            <a:r>
              <a:rPr lang="it-IT" dirty="0" smtClean="0">
                <a:hlinkClick r:id="rId10"/>
              </a:rPr>
              <a:t>openphoto.net</a:t>
            </a:r>
            <a:r>
              <a:rPr lang="cs-CZ" dirty="0" smtClean="0"/>
              <a:t> </a:t>
            </a:r>
            <a:endParaRPr lang="it-IT" dirty="0"/>
          </a:p>
          <a:p>
            <a:r>
              <a:rPr lang="it-IT" b="1" dirty="0"/>
              <a:t>Photo archive </a:t>
            </a:r>
            <a:r>
              <a:rPr lang="it-IT" dirty="0"/>
              <a:t>- </a:t>
            </a:r>
            <a:r>
              <a:rPr lang="it-IT" dirty="0">
                <a:hlinkClick r:id="rId11"/>
              </a:rPr>
              <a:t>http://gimp-savvy.com/PHOTO-ARCHIVE</a:t>
            </a:r>
            <a:r>
              <a:rPr lang="it-IT" dirty="0" smtClean="0">
                <a:hlinkClick r:id="rId11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b="1" dirty="0" err="1" smtClean="0"/>
              <a:t>Sunipix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it-IT" dirty="0" smtClean="0">
                <a:hlinkClick r:id="rId12"/>
              </a:rPr>
              <a:t>http</a:t>
            </a:r>
            <a:r>
              <a:rPr lang="it-IT" dirty="0">
                <a:hlinkClick r:id="rId12"/>
              </a:rPr>
              <a:t>://www.sunipix.com</a:t>
            </a:r>
            <a:r>
              <a:rPr lang="it-IT" dirty="0" smtClean="0">
                <a:hlinkClick r:id="rId12"/>
              </a:rPr>
              <a:t>/</a:t>
            </a:r>
            <a:r>
              <a:rPr lang="cs-CZ" dirty="0" smtClean="0"/>
              <a:t> (např</a:t>
            </a:r>
            <a:r>
              <a:rPr lang="cs-CZ" dirty="0"/>
              <a:t>. </a:t>
            </a:r>
            <a:r>
              <a:rPr lang="cs-CZ" dirty="0">
                <a:hlinkClick r:id="rId13"/>
              </a:rPr>
              <a:t>/minerals01.htm</a:t>
            </a:r>
            <a:r>
              <a:rPr lang="cs-CZ" dirty="0"/>
              <a:t>)</a:t>
            </a:r>
            <a:endParaRPr lang="it-IT" dirty="0"/>
          </a:p>
          <a:p>
            <a:r>
              <a:rPr lang="en-US" b="1" dirty="0" err="1" smtClean="0"/>
              <a:t>PDphoto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pdphoto.org</a:t>
            </a:r>
            <a:endParaRPr lang="cs-CZ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Placené:</a:t>
            </a:r>
            <a:r>
              <a:rPr lang="cs-CZ" b="1" dirty="0"/>
              <a:t> </a:t>
            </a:r>
            <a:endParaRPr lang="cs-CZ" b="1" dirty="0" smtClean="0"/>
          </a:p>
          <a:p>
            <a:pPr lvl="1"/>
            <a:r>
              <a:rPr lang="cs-CZ" dirty="0" smtClean="0">
                <a:hlinkClick r:id="rId15"/>
              </a:rPr>
              <a:t>http</a:t>
            </a:r>
            <a:r>
              <a:rPr lang="cs-CZ" dirty="0">
                <a:hlinkClick r:id="rId15"/>
              </a:rPr>
              <a:t>://</a:t>
            </a:r>
            <a:r>
              <a:rPr lang="cs-CZ" dirty="0" smtClean="0">
                <a:hlinkClick r:id="rId15"/>
              </a:rPr>
              <a:t>www.shutterstock.com</a:t>
            </a:r>
            <a:endParaRPr lang="cs-CZ" dirty="0"/>
          </a:p>
          <a:p>
            <a:pPr lvl="1"/>
            <a:r>
              <a:rPr lang="cs-CZ" dirty="0">
                <a:hlinkClick r:id="rId16"/>
              </a:rPr>
              <a:t>http://</a:t>
            </a:r>
            <a:r>
              <a:rPr lang="cs-CZ" dirty="0" smtClean="0">
                <a:hlinkClick r:id="rId16"/>
              </a:rPr>
              <a:t>www.gograph.com</a:t>
            </a:r>
            <a:r>
              <a:rPr lang="cs-CZ" dirty="0"/>
              <a:t> např. </a:t>
            </a:r>
            <a:r>
              <a:rPr lang="cs-CZ" dirty="0" smtClean="0">
                <a:hlinkClick r:id="rId17"/>
              </a:rPr>
              <a:t>/</a:t>
            </a:r>
            <a:r>
              <a:rPr lang="cs-CZ" dirty="0" err="1" smtClean="0">
                <a:hlinkClick r:id="rId17"/>
              </a:rPr>
              <a:t>stock-illustration</a:t>
            </a:r>
            <a:r>
              <a:rPr lang="cs-CZ" dirty="0" smtClean="0">
                <a:hlinkClick r:id="rId17"/>
              </a:rPr>
              <a:t>/atom-illustration.html</a:t>
            </a:r>
            <a:r>
              <a:rPr lang="cs-CZ" dirty="0" smtClean="0"/>
              <a:t> </a:t>
            </a:r>
          </a:p>
          <a:p>
            <a:pPr lvl="1"/>
            <a:r>
              <a:rPr lang="cs-CZ" dirty="0">
                <a:hlinkClick r:id="rId18"/>
              </a:rPr>
              <a:t>http://</a:t>
            </a:r>
            <a:r>
              <a:rPr lang="cs-CZ" dirty="0" smtClean="0">
                <a:hlinkClick r:id="rId18"/>
              </a:rPr>
              <a:t>www.clipartof.com</a:t>
            </a:r>
            <a:r>
              <a:rPr lang="cs-CZ" dirty="0" smtClean="0"/>
              <a:t> např. </a:t>
            </a:r>
            <a:r>
              <a:rPr lang="cs-CZ" dirty="0" smtClean="0">
                <a:hlinkClick r:id="rId19"/>
              </a:rPr>
              <a:t>/</a:t>
            </a:r>
            <a:r>
              <a:rPr lang="cs-CZ" dirty="0" err="1" smtClean="0">
                <a:hlinkClick r:id="rId19"/>
              </a:rPr>
              <a:t>gallery</a:t>
            </a:r>
            <a:r>
              <a:rPr lang="cs-CZ" dirty="0" smtClean="0">
                <a:hlinkClick r:id="rId19"/>
              </a:rPr>
              <a:t>/</a:t>
            </a:r>
            <a:r>
              <a:rPr lang="cs-CZ" dirty="0" err="1" smtClean="0">
                <a:hlinkClick r:id="rId19"/>
              </a:rPr>
              <a:t>clipart</a:t>
            </a:r>
            <a:r>
              <a:rPr lang="cs-CZ" dirty="0" smtClean="0">
                <a:hlinkClick r:id="rId19"/>
              </a:rPr>
              <a:t>/dna.html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2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3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Volné (Free) galerie obrázků</a:t>
            </a:r>
          </a:p>
          <a:p>
            <a:pPr>
              <a:spcAft>
                <a:spcPts val="600"/>
              </a:spcAft>
            </a:pPr>
            <a:r>
              <a:rPr lang="cs-CZ" sz="2800" u="sng" dirty="0" smtClean="0">
                <a:hlinkClick r:id="rId3"/>
              </a:rPr>
              <a:t>http</a:t>
            </a:r>
            <a:r>
              <a:rPr lang="cs-CZ" sz="2800" u="sng" dirty="0">
                <a:hlinkClick r:id="rId3"/>
              </a:rPr>
              <a:t>://classroomclipart.com/clipart/Clipart/Chemistry.htm</a:t>
            </a:r>
            <a:r>
              <a:rPr lang="cs-CZ" sz="2800" dirty="0"/>
              <a:t> </a:t>
            </a:r>
          </a:p>
          <a:p>
            <a:pPr fontAlgn="base"/>
            <a:r>
              <a:rPr lang="cs-CZ" sz="2800" u="sng" dirty="0">
                <a:hlinkClick r:id="rId4"/>
              </a:rPr>
              <a:t>http://</a:t>
            </a:r>
            <a:r>
              <a:rPr lang="cs-CZ" sz="2800" u="sng" dirty="0" smtClean="0">
                <a:hlinkClick r:id="rId4"/>
              </a:rPr>
              <a:t>www.free-clipart-pictures.net</a:t>
            </a:r>
            <a:endParaRPr lang="cs-CZ" sz="2800" dirty="0"/>
          </a:p>
          <a:p>
            <a:pPr fontAlgn="base"/>
            <a:r>
              <a:rPr lang="cs-CZ" sz="2800" u="sng" dirty="0">
                <a:hlinkClick r:id="rId5"/>
              </a:rPr>
              <a:t>http://</a:t>
            </a:r>
            <a:r>
              <a:rPr lang="cs-CZ" sz="2800" u="sng" dirty="0" smtClean="0">
                <a:hlinkClick r:id="rId5"/>
              </a:rPr>
              <a:t>all-free-download.com</a:t>
            </a:r>
          </a:p>
          <a:p>
            <a:pPr fontAlgn="base"/>
            <a:r>
              <a:rPr lang="cs-CZ" sz="2800" u="sng" dirty="0">
                <a:hlinkClick r:id="rId6"/>
              </a:rPr>
              <a:t>http://webclipart.about.com</a:t>
            </a:r>
            <a:r>
              <a:rPr lang="cs-CZ" sz="2800" u="sng" dirty="0" smtClean="0">
                <a:hlinkClick r:id="rId6"/>
              </a:rPr>
              <a:t>/</a:t>
            </a:r>
            <a:endParaRPr lang="cs-CZ" sz="2800" u="sng" dirty="0" smtClean="0"/>
          </a:p>
          <a:p>
            <a:pPr fontAlgn="base"/>
            <a:r>
              <a:rPr lang="cs-CZ" sz="2800" u="sng" dirty="0">
                <a:hlinkClick r:id="rId7"/>
              </a:rPr>
              <a:t>http://chemistry.phillipmartin.info/index.htm</a:t>
            </a:r>
          </a:p>
          <a:p>
            <a:pPr fontAlgn="base"/>
            <a:r>
              <a:rPr lang="cs-CZ" sz="2800" u="sng" dirty="0" smtClean="0">
                <a:hlinkClick r:id="rId7"/>
              </a:rPr>
              <a:t>http</a:t>
            </a:r>
            <a:r>
              <a:rPr lang="cs-CZ" sz="2800" u="sng" dirty="0">
                <a:hlinkClick r:id="rId7"/>
              </a:rPr>
              <a:t>://www.arthursclipart.org/</a:t>
            </a:r>
            <a:r>
              <a:rPr lang="cs-CZ" sz="2800" dirty="0"/>
              <a:t> </a:t>
            </a:r>
          </a:p>
          <a:p>
            <a:pPr fontAlgn="base"/>
            <a:r>
              <a:rPr lang="cs-CZ" sz="2800" u="sng" dirty="0">
                <a:hlinkClick r:id="rId8"/>
              </a:rPr>
              <a:t>http://www.freeclipartnow.com/</a:t>
            </a:r>
            <a:r>
              <a:rPr lang="cs-CZ" sz="2800" dirty="0"/>
              <a:t> </a:t>
            </a:r>
          </a:p>
          <a:p>
            <a:pPr fontAlgn="base"/>
            <a:r>
              <a:rPr lang="cs-CZ" sz="2800" u="sng" dirty="0" smtClean="0">
                <a:hlinkClick r:id="rId9"/>
              </a:rPr>
              <a:t>http</a:t>
            </a:r>
            <a:r>
              <a:rPr lang="cs-CZ" sz="2800" u="sng" dirty="0">
                <a:hlinkClick r:id="rId9"/>
              </a:rPr>
              <a:t>://</a:t>
            </a:r>
            <a:r>
              <a:rPr lang="cs-CZ" sz="2800" u="sng" dirty="0" smtClean="0">
                <a:hlinkClick r:id="rId9"/>
              </a:rPr>
              <a:t>www.123rf.com/search_free.php</a:t>
            </a:r>
            <a:r>
              <a:rPr lang="cs-CZ" sz="2800" dirty="0" smtClean="0"/>
              <a:t> (</a:t>
            </a:r>
            <a:r>
              <a:rPr lang="cs-CZ" sz="2800" dirty="0"/>
              <a:t>po registraci </a:t>
            </a:r>
            <a:r>
              <a:rPr lang="cs-CZ" sz="2800" dirty="0" smtClean="0"/>
              <a:t>zdarma)</a:t>
            </a:r>
            <a:endParaRPr lang="en-US" dirty="0"/>
          </a:p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8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3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Hudební galerie</a:t>
            </a:r>
          </a:p>
          <a:p>
            <a:r>
              <a:rPr lang="cs-CZ" dirty="0">
                <a:hlinkClick r:id="rId3"/>
              </a:rPr>
              <a:t>http://freemusicarchive.org/</a:t>
            </a:r>
            <a:r>
              <a:rPr lang="cs-CZ" dirty="0"/>
              <a:t> (na </a:t>
            </a:r>
            <a:r>
              <a:rPr lang="cs-CZ" dirty="0">
                <a:hlinkClick r:id="rId4"/>
              </a:rPr>
              <a:t>http://freemusicarchive.org/search/?quicksearch</a:t>
            </a:r>
            <a:r>
              <a:rPr lang="cs-CZ" dirty="0"/>
              <a:t>= vybrat licenci CC či PD</a:t>
            </a:r>
            <a:r>
              <a:rPr lang="cs-CZ" dirty="0" smtClean="0"/>
              <a:t>)</a:t>
            </a:r>
            <a:endParaRPr lang="cs-CZ" dirty="0" smtClean="0">
              <a:hlinkClick r:id="rId5"/>
            </a:endParaRPr>
          </a:p>
          <a:p>
            <a:r>
              <a:rPr lang="cs-CZ" dirty="0" smtClean="0">
                <a:hlinkClick r:id="rId5"/>
              </a:rPr>
              <a:t>http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soundbible.com/royalty-free-sounds-1.html</a:t>
            </a:r>
            <a:r>
              <a:rPr lang="cs-CZ" dirty="0" smtClean="0"/>
              <a:t> (</a:t>
            </a:r>
            <a:r>
              <a:rPr lang="fr-FR" dirty="0" smtClean="0"/>
              <a:t>Attribution 3.0</a:t>
            </a:r>
            <a:r>
              <a:rPr lang="cs-CZ" dirty="0" smtClean="0"/>
              <a:t>, </a:t>
            </a:r>
            <a:r>
              <a:rPr lang="fr-FR" dirty="0"/>
              <a:t>Public </a:t>
            </a:r>
            <a:r>
              <a:rPr lang="fr-FR" dirty="0" smtClean="0"/>
              <a:t>domain</a:t>
            </a:r>
            <a:r>
              <a:rPr lang="cs-CZ" dirty="0" smtClean="0"/>
              <a:t>)</a:t>
            </a:r>
          </a:p>
          <a:p>
            <a:r>
              <a:rPr lang="cs-CZ" dirty="0" smtClean="0">
                <a:hlinkClick r:id="rId6"/>
              </a:rPr>
              <a:t>http</a:t>
            </a:r>
            <a:r>
              <a:rPr lang="cs-CZ" dirty="0">
                <a:hlinkClick r:id="rId6"/>
              </a:rPr>
              <a:t>://www.jamendo.com</a:t>
            </a:r>
            <a:r>
              <a:rPr lang="cs-CZ" dirty="0" smtClean="0">
                <a:hlinkClick r:id="rId6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soundcloud.com</a:t>
            </a:r>
            <a:r>
              <a:rPr lang="cs-CZ" dirty="0" smtClean="0"/>
              <a:t> (</a:t>
            </a:r>
            <a:r>
              <a:rPr lang="cs-CZ" dirty="0" err="1" smtClean="0"/>
              <a:t>search</a:t>
            </a:r>
            <a:r>
              <a:rPr lang="cs-CZ" dirty="0" smtClean="0"/>
              <a:t> „heslo“, </a:t>
            </a:r>
            <a:r>
              <a:rPr lang="cs-CZ" dirty="0" err="1" smtClean="0"/>
              <a:t>tracks</a:t>
            </a:r>
            <a:r>
              <a:rPr lang="cs-CZ" dirty="0" smtClean="0"/>
              <a:t>, c – „to listen to“ změnit např. na „to </a:t>
            </a:r>
            <a:r>
              <a:rPr lang="cs-CZ" dirty="0" err="1" smtClean="0"/>
              <a:t>modify</a:t>
            </a:r>
            <a:r>
              <a:rPr lang="cs-CZ" dirty="0" smtClean="0"/>
              <a:t> </a:t>
            </a:r>
            <a:r>
              <a:rPr lang="cs-CZ" dirty="0" err="1" smtClean="0"/>
              <a:t>commercially</a:t>
            </a:r>
            <a:r>
              <a:rPr lang="cs-CZ" dirty="0" smtClean="0"/>
              <a:t>“)</a:t>
            </a:r>
          </a:p>
          <a:p>
            <a:r>
              <a:rPr lang="cs-CZ" dirty="0">
                <a:hlinkClick r:id="rId8"/>
              </a:rPr>
              <a:t>http://dig.ccmixter.org</a:t>
            </a:r>
            <a:r>
              <a:rPr lang="cs-CZ" dirty="0" smtClean="0">
                <a:hlinkClick r:id="rId8"/>
              </a:rPr>
              <a:t>/</a:t>
            </a:r>
            <a:r>
              <a:rPr lang="cs-CZ" dirty="0" smtClean="0"/>
              <a:t> (u vyhledávání vybrat typ licence)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9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dotazníku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přehled výsledků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73626"/>
            <a:ext cx="76406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3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668AB-1F25-4100-AF48-32F7D1E3A102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980728"/>
            <a:ext cx="7526337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8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cs-CZ" dirty="0" smtClean="0"/>
              <a:t>AZ nestanovuje přesnou formu citací</a:t>
            </a:r>
          </a:p>
          <a:p>
            <a:r>
              <a:rPr lang="cs-CZ" dirty="0" smtClean="0"/>
              <a:t>v didaktických pracích se většinou doporučuje </a:t>
            </a:r>
            <a:r>
              <a:rPr lang="pt-BR" b="1" dirty="0" smtClean="0"/>
              <a:t>citační </a:t>
            </a:r>
            <a:r>
              <a:rPr lang="pt-BR" b="1" dirty="0"/>
              <a:t>norma ČSN ISO </a:t>
            </a:r>
            <a:r>
              <a:rPr lang="pt-BR" b="1" dirty="0" smtClean="0"/>
              <a:t>690:2011</a:t>
            </a:r>
            <a:endParaRPr lang="cs-CZ" b="1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023692" cy="343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3960440" cy="346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1799692" y="3573016"/>
            <a:ext cx="616068" cy="1440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691302" y="3789040"/>
            <a:ext cx="258455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</a:rPr>
              <a:t>Nejčastěji užívané styly</a:t>
            </a:r>
          </a:p>
          <a:p>
            <a:pPr algn="ctr"/>
            <a:r>
              <a:rPr lang="en-US" dirty="0" smtClean="0">
                <a:latin typeface="+mn-lt"/>
              </a:rPr>
              <a:t>|</a:t>
            </a:r>
          </a:p>
          <a:p>
            <a:pPr algn="ctr"/>
            <a:r>
              <a:rPr lang="en-US" dirty="0" smtClean="0">
                <a:latin typeface="+mn-lt"/>
                <a:hlinkClick r:id="rId5"/>
              </a:rPr>
              <a:t>ISO  690</a:t>
            </a:r>
            <a:endParaRPr lang="cs-CZ" dirty="0">
              <a:latin typeface="+mn-lt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660232" y="5877272"/>
            <a:ext cx="576064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6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FCE0-5544-4F45-BE39-A906BB94E474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16632"/>
            <a:ext cx="8229600" cy="620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cs-CZ" sz="3300" dirty="0">
                <a:solidFill>
                  <a:srgbClr val="2F5897"/>
                </a:solidFill>
              </a:rPr>
              <a:t>Citace.com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4784"/>
            <a:ext cx="8650585" cy="442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3528" y="980728"/>
            <a:ext cx="288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  <a:hlinkClick r:id="rId4"/>
              </a:rPr>
              <a:t>Návod Citace PRO</a:t>
            </a:r>
            <a:r>
              <a:rPr lang="cs-CZ" dirty="0" smtClean="0">
                <a:latin typeface="+mn-lt"/>
              </a:rPr>
              <a:t>, </a:t>
            </a:r>
            <a:r>
              <a:rPr lang="cs-CZ" dirty="0" smtClean="0">
                <a:latin typeface="+mn-lt"/>
                <a:hlinkClick r:id="rId5"/>
              </a:rPr>
              <a:t>e-kurz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31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FCE0-5544-4F45-BE39-A906BB94E474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16632"/>
            <a:ext cx="8229600" cy="620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cs-CZ" sz="3300" dirty="0" smtClean="0">
                <a:solidFill>
                  <a:srgbClr val="2F5897"/>
                </a:solidFill>
              </a:rPr>
              <a:t>Citační manažery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980728"/>
            <a:ext cx="317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  <a:hlinkClick r:id="rId3"/>
              </a:rPr>
              <a:t>Návod </a:t>
            </a:r>
            <a:r>
              <a:rPr lang="cs-CZ" dirty="0" err="1" smtClean="0">
                <a:latin typeface="+mn-lt"/>
                <a:hlinkClick r:id="rId3"/>
              </a:rPr>
              <a:t>Zotero</a:t>
            </a:r>
            <a:r>
              <a:rPr lang="cs-CZ" dirty="0" smtClean="0">
                <a:latin typeface="+mn-lt"/>
              </a:rPr>
              <a:t>, </a:t>
            </a:r>
            <a:r>
              <a:rPr lang="cs-CZ" dirty="0" smtClean="0">
                <a:latin typeface="+mn-lt"/>
                <a:hlinkClick r:id="rId4"/>
              </a:rPr>
              <a:t>EndNote Web</a:t>
            </a:r>
            <a:endParaRPr lang="cs-CZ" dirty="0"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960440" cy="346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2555776" y="2348880"/>
            <a:ext cx="576064" cy="1440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253610" y="1916832"/>
            <a:ext cx="239039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</a:rPr>
              <a:t>Referenční manažery</a:t>
            </a:r>
            <a:endParaRPr lang="cs-CZ" dirty="0"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27" y="1582612"/>
            <a:ext cx="3837112" cy="398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Zotero</a:t>
            </a:r>
            <a:endParaRPr lang="cs-CZ" sz="3300" dirty="0" smtClean="0"/>
          </a:p>
          <a:p>
            <a:pPr fontAlgn="auto">
              <a:spcAft>
                <a:spcPts val="0"/>
              </a:spcAft>
            </a:pPr>
            <a:r>
              <a:rPr lang="cs-CZ" sz="2400" dirty="0"/>
              <a:t>citační styly: </a:t>
            </a:r>
          </a:p>
          <a:p>
            <a:pPr lvl="1" fontAlgn="auto">
              <a:spcAft>
                <a:spcPts val="0"/>
              </a:spcAft>
            </a:pPr>
            <a:r>
              <a:rPr lang="cs-CZ" sz="2000" dirty="0">
                <a:hlinkClick r:id="rId3"/>
              </a:rPr>
              <a:t>http://www.zotero.org/styles</a:t>
            </a:r>
            <a:r>
              <a:rPr lang="cs-CZ" sz="2000" dirty="0"/>
              <a:t>  </a:t>
            </a:r>
          </a:p>
          <a:p>
            <a:pPr fontAlgn="auto">
              <a:spcAft>
                <a:spcPts val="0"/>
              </a:spcAft>
            </a:pPr>
            <a:r>
              <a:rPr lang="cs-CZ" sz="2400" dirty="0"/>
              <a:t>metoda číselných citací: </a:t>
            </a:r>
          </a:p>
          <a:p>
            <a:pPr lvl="1" fontAlgn="auto">
              <a:spcAft>
                <a:spcPts val="0"/>
              </a:spcAft>
            </a:pPr>
            <a:r>
              <a:rPr lang="cs-CZ" sz="2000" dirty="0">
                <a:hlinkClick r:id="rId4"/>
              </a:rPr>
              <a:t>http://prometheus.vsb.cz/oponent/soubor/iso690-cs.csl</a:t>
            </a:r>
            <a:r>
              <a:rPr lang="cs-CZ" sz="2000" dirty="0"/>
              <a:t> </a:t>
            </a:r>
          </a:p>
          <a:p>
            <a:pPr lvl="1" fontAlgn="auto">
              <a:spcAft>
                <a:spcPts val="0"/>
              </a:spcAft>
            </a:pPr>
            <a:r>
              <a:rPr lang="cs-CZ" sz="2000" dirty="0">
                <a:hlinkClick r:id="rId5"/>
              </a:rPr>
              <a:t>http://www.zotero.org/styles/iso690-numeric-brackets-cs</a:t>
            </a:r>
            <a:r>
              <a:rPr lang="cs-CZ" sz="2000" dirty="0"/>
              <a:t>  (hranaté závorky)</a:t>
            </a:r>
          </a:p>
          <a:p>
            <a:pPr lvl="1" fontAlgn="auto">
              <a:spcAft>
                <a:spcPts val="0"/>
              </a:spcAft>
            </a:pPr>
            <a:r>
              <a:rPr lang="cs-CZ" sz="2000" dirty="0">
                <a:hlinkClick r:id="rId6"/>
              </a:rPr>
              <a:t>http://www.zotero.org/styles/iso690-numeric-cs</a:t>
            </a:r>
            <a:r>
              <a:rPr lang="cs-CZ" sz="2000" dirty="0"/>
              <a:t> (kulaté závorky)</a:t>
            </a:r>
          </a:p>
          <a:p>
            <a:pPr fontAlgn="auto">
              <a:spcAft>
                <a:spcPts val="0"/>
              </a:spcAft>
            </a:pPr>
            <a:r>
              <a:rPr lang="cs-CZ" sz="2400" dirty="0"/>
              <a:t>citování „autor, datum“: </a:t>
            </a:r>
          </a:p>
          <a:p>
            <a:pPr lvl="1" fontAlgn="auto">
              <a:spcAft>
                <a:spcPts val="0"/>
              </a:spcAft>
            </a:pPr>
            <a:r>
              <a:rPr lang="cs-CZ" sz="2000" dirty="0">
                <a:hlinkClick r:id="rId7"/>
              </a:rPr>
              <a:t>http://www.zotero.org/styles/iso690-author-date-cs</a:t>
            </a:r>
            <a:r>
              <a:rPr lang="cs-CZ" sz="2000" dirty="0"/>
              <a:t>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5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do 60. let 20. st.: </a:t>
            </a:r>
            <a:r>
              <a:rPr lang="cs-CZ" dirty="0" smtClean="0"/>
              <a:t>učebnice, </a:t>
            </a:r>
            <a:r>
              <a:rPr lang="cs-CZ" sz="2800" dirty="0" smtClean="0"/>
              <a:t>nástěnné obrazy, pomůcky </a:t>
            </a:r>
            <a:r>
              <a:rPr lang="cs-CZ" sz="2800" dirty="0"/>
              <a:t>pro demonstrační </a:t>
            </a:r>
            <a:r>
              <a:rPr lang="cs-CZ" sz="2800" dirty="0" smtClean="0"/>
              <a:t>experimenty, výukové</a:t>
            </a:r>
            <a:r>
              <a:rPr lang="cs-CZ" sz="2800" dirty="0"/>
              <a:t> </a:t>
            </a:r>
            <a:r>
              <a:rPr lang="cs-CZ" sz="2800" dirty="0" smtClean="0"/>
              <a:t>filmy, diafilmy</a:t>
            </a:r>
          </a:p>
          <a:p>
            <a:r>
              <a:rPr lang="cs-CZ" sz="2800" b="1" dirty="0"/>
              <a:t>na konci 60. </a:t>
            </a:r>
            <a:r>
              <a:rPr lang="cs-CZ" sz="2800" b="1" dirty="0" smtClean="0"/>
              <a:t>let: </a:t>
            </a:r>
            <a:r>
              <a:rPr lang="pl-PL" sz="2800" dirty="0" smtClean="0"/>
              <a:t>zpětné projektory, </a:t>
            </a:r>
            <a:r>
              <a:rPr lang="cs-CZ" sz="2800" dirty="0" smtClean="0"/>
              <a:t>videorekordéry, televize</a:t>
            </a:r>
          </a:p>
          <a:p>
            <a:r>
              <a:rPr lang="cs-CZ" sz="2800" dirty="0" smtClean="0"/>
              <a:t>optická projekce -&gt; analogové video (ICT)   -&gt; počítač + dataprojektor + videokamera (ICT) -&gt; interaktivní tabule (ICT)</a:t>
            </a:r>
          </a:p>
          <a:p>
            <a:r>
              <a:rPr lang="cs-CZ" sz="2800" dirty="0" smtClean="0"/>
              <a:t>vývoj </a:t>
            </a:r>
            <a:r>
              <a:rPr lang="cs-CZ" sz="2800" dirty="0"/>
              <a:t>využití ICT ve </a:t>
            </a:r>
            <a:r>
              <a:rPr lang="cs-CZ" sz="2800" dirty="0" smtClean="0"/>
              <a:t>vzdělávání: </a:t>
            </a:r>
          </a:p>
          <a:p>
            <a:pPr lvl="1"/>
            <a:r>
              <a:rPr lang="cs-CZ" dirty="0" smtClean="0"/>
              <a:t>1</a:t>
            </a:r>
            <a:r>
              <a:rPr lang="cs-CZ" dirty="0"/>
              <a:t>. etapa programového učení a nácviku praktických </a:t>
            </a:r>
            <a:r>
              <a:rPr lang="cs-CZ" dirty="0" smtClean="0"/>
              <a:t>dovedností</a:t>
            </a:r>
          </a:p>
          <a:p>
            <a:pPr lvl="1"/>
            <a:r>
              <a:rPr lang="cs-CZ" dirty="0" smtClean="0"/>
              <a:t>2</a:t>
            </a:r>
            <a:r>
              <a:rPr lang="cs-CZ" dirty="0"/>
              <a:t>. etapa učení založeného na počítači a nástup </a:t>
            </a:r>
            <a:r>
              <a:rPr lang="cs-CZ" dirty="0" err="1" smtClean="0"/>
              <a:t>multimedií</a:t>
            </a:r>
            <a:endParaRPr lang="cs-CZ" dirty="0" smtClean="0"/>
          </a:p>
          <a:p>
            <a:pPr lvl="1"/>
            <a:r>
              <a:rPr lang="cs-CZ" dirty="0" smtClean="0"/>
              <a:t>3</a:t>
            </a:r>
            <a:r>
              <a:rPr lang="cs-CZ" dirty="0"/>
              <a:t>. etapa učení využívajícího </a:t>
            </a:r>
            <a:r>
              <a:rPr lang="cs-CZ" dirty="0" smtClean="0"/>
              <a:t>internet</a:t>
            </a:r>
          </a:p>
          <a:p>
            <a:pPr lvl="1"/>
            <a:r>
              <a:rPr lang="cs-CZ" dirty="0" smtClean="0"/>
              <a:t>4</a:t>
            </a:r>
            <a:r>
              <a:rPr lang="cs-CZ" dirty="0"/>
              <a:t>. etapa elektronického učení (e-</a:t>
            </a:r>
            <a:r>
              <a:rPr lang="cs-CZ" dirty="0" err="1"/>
              <a:t>learningu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5</a:t>
            </a:r>
            <a:r>
              <a:rPr lang="cs-CZ" dirty="0"/>
              <a:t>. etapa sociálních sítí a otevřených obsahů </a:t>
            </a:r>
            <a:r>
              <a:rPr lang="cs-CZ" dirty="0" smtClean="0"/>
              <a:t>(Wikipedie</a:t>
            </a:r>
            <a:r>
              <a:rPr lang="cs-CZ" dirty="0"/>
              <a:t>, </a:t>
            </a:r>
            <a:r>
              <a:rPr lang="cs-CZ" dirty="0" err="1"/>
              <a:t>Opencourseware</a:t>
            </a:r>
            <a:r>
              <a:rPr lang="cs-CZ" dirty="0"/>
              <a:t> aj</a:t>
            </a:r>
            <a:r>
              <a:rPr lang="cs-CZ" dirty="0" smtClean="0"/>
              <a:t>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3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odkazy na libovolný soubor není nutné citovat</a:t>
            </a:r>
          </a:p>
          <a:p>
            <a:r>
              <a:rPr lang="cs-CZ" dirty="0" smtClean="0"/>
              <a:t>vlastní obrázky – </a:t>
            </a:r>
            <a:r>
              <a:rPr lang="cs-CZ" dirty="0" err="1" smtClean="0"/>
              <a:t>doporučjeme</a:t>
            </a:r>
            <a:r>
              <a:rPr lang="cs-CZ" dirty="0" smtClean="0"/>
              <a:t> publikovat pod </a:t>
            </a:r>
            <a:r>
              <a:rPr lang="cs-CZ" dirty="0"/>
              <a:t>licencí </a:t>
            </a:r>
            <a:r>
              <a:rPr lang="cs-CZ" u="sng" dirty="0">
                <a:hlinkClick r:id="rId3"/>
              </a:rPr>
              <a:t>Uveďte autora-Zachovejte licenci 3.0 </a:t>
            </a:r>
            <a:r>
              <a:rPr lang="cs-CZ" u="sng" dirty="0" smtClean="0">
                <a:hlinkClick r:id="rId3"/>
              </a:rPr>
              <a:t>Česko</a:t>
            </a:r>
            <a:endParaRPr lang="cs-CZ" u="sng" dirty="0"/>
          </a:p>
          <a:p>
            <a:r>
              <a:rPr lang="cs-CZ" dirty="0" smtClean="0"/>
              <a:t>knižní zdroje, internetové zdroje (dokumenty/obrázky), časopisecké zdroje – doporučuji citovat dle Citace PRO, u obrázků uvést odkaz na typ licence</a:t>
            </a:r>
          </a:p>
          <a:p>
            <a:r>
              <a:rPr lang="cs-CZ" dirty="0" smtClean="0"/>
              <a:t>naskenované obrázky z učebnic nelze použít</a:t>
            </a:r>
          </a:p>
          <a:p>
            <a:r>
              <a:rPr lang="cs-CZ" dirty="0" smtClean="0"/>
              <a:t>materiály pro interaktivní tabule:</a:t>
            </a:r>
          </a:p>
          <a:p>
            <a:pPr lvl="1"/>
            <a:r>
              <a:rPr lang="cs-CZ" dirty="0" err="1" smtClean="0">
                <a:hlinkClick r:id="rId4"/>
              </a:rPr>
              <a:t>SmartExchange</a:t>
            </a:r>
            <a:r>
              <a:rPr lang="cs-CZ" dirty="0" smtClean="0"/>
              <a:t> – citovat jako klasické internetové zdroje</a:t>
            </a:r>
          </a:p>
          <a:p>
            <a:pPr lvl="1"/>
            <a:r>
              <a:rPr lang="cs-CZ" dirty="0" smtClean="0"/>
              <a:t>galerie </a:t>
            </a:r>
            <a:r>
              <a:rPr lang="cs-CZ" dirty="0"/>
              <a:t>výukových </a:t>
            </a:r>
            <a:r>
              <a:rPr lang="cs-CZ" dirty="0" smtClean="0"/>
              <a:t>objektů Smart Notebook </a:t>
            </a:r>
            <a:r>
              <a:rPr lang="cs-CZ" dirty="0"/>
              <a:t>- uvádí </a:t>
            </a:r>
            <a:r>
              <a:rPr lang="cs-CZ" dirty="0" smtClean="0"/>
              <a:t>se aktuální </a:t>
            </a:r>
            <a:r>
              <a:rPr lang="cs-CZ" dirty="0"/>
              <a:t>verze programu</a:t>
            </a:r>
            <a:endParaRPr lang="cs-CZ" dirty="0" smtClean="0"/>
          </a:p>
          <a:p>
            <a:r>
              <a:rPr lang="cs-CZ" dirty="0" smtClean="0"/>
              <a:t>vlastní formát citací příslušných uložišť </a:t>
            </a:r>
            <a:r>
              <a:rPr lang="cs-CZ" dirty="0" err="1" smtClean="0"/>
              <a:t>dumů</a:t>
            </a:r>
            <a:r>
              <a:rPr lang="cs-CZ" dirty="0"/>
              <a:t>: </a:t>
            </a:r>
            <a:endParaRPr lang="cs-CZ" dirty="0" smtClean="0"/>
          </a:p>
          <a:p>
            <a:pPr lvl="1"/>
            <a:r>
              <a:rPr lang="cs-CZ" dirty="0" smtClean="0">
                <a:hlinkClick r:id="rId5"/>
              </a:rPr>
              <a:t>http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www.avmedia.cz/skoleni-clanky/autorska-prava-pri-tvorbe-digitalnich-ucebnich-materialu.html</a:t>
            </a:r>
            <a:endParaRPr lang="cs-CZ" dirty="0" smtClean="0"/>
          </a:p>
          <a:p>
            <a:pPr lvl="1"/>
            <a:r>
              <a:rPr lang="cs-CZ" dirty="0" smtClean="0">
                <a:hlinkClick r:id="rId6"/>
              </a:rPr>
              <a:t>http</a:t>
            </a:r>
            <a:r>
              <a:rPr lang="cs-CZ" dirty="0">
                <a:hlinkClick r:id="rId6"/>
              </a:rPr>
              <a:t>://</a:t>
            </a:r>
            <a:r>
              <a:rPr lang="cs-CZ" dirty="0" smtClean="0">
                <a:hlinkClick r:id="rId6"/>
              </a:rPr>
              <a:t>autori.rvp.cz/informace-pro-jednotlive-moduly/clanky/otevrene-galerie</a:t>
            </a:r>
            <a:endParaRPr lang="cs-CZ" dirty="0"/>
          </a:p>
          <a:p>
            <a:pPr lvl="1"/>
            <a:r>
              <a:rPr lang="cs-CZ" dirty="0" smtClean="0">
                <a:hlinkClick r:id="rId7"/>
              </a:rPr>
              <a:t>http</a:t>
            </a:r>
            <a:r>
              <a:rPr lang="cs-CZ" dirty="0">
                <a:hlinkClick r:id="rId7"/>
              </a:rPr>
              <a:t>://</a:t>
            </a:r>
            <a:r>
              <a:rPr lang="cs-CZ" dirty="0" smtClean="0">
                <a:hlinkClick r:id="rId7"/>
              </a:rPr>
              <a:t>citace.dumy.cz/</a:t>
            </a:r>
            <a:r>
              <a:rPr lang="cs-CZ" dirty="0" smtClean="0"/>
              <a:t>  </a:t>
            </a:r>
          </a:p>
          <a:p>
            <a:endParaRPr lang="cs-CZ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67544" y="116632"/>
            <a:ext cx="8229600" cy="620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cs-CZ" sz="3300" dirty="0" smtClean="0">
                <a:solidFill>
                  <a:srgbClr val="2F5897"/>
                </a:solidFill>
              </a:rPr>
              <a:t>Praktické rady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3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ZOUNEK</a:t>
            </a:r>
            <a:r>
              <a:rPr lang="cs-CZ" dirty="0"/>
              <a:t>, J. a K. ŠEĎOVÁ. Učitelé a technologie: mezi tradičním a moderním pojetím. Brno: </a:t>
            </a:r>
            <a:r>
              <a:rPr lang="cs-CZ" dirty="0" err="1"/>
              <a:t>Paido</a:t>
            </a:r>
            <a:r>
              <a:rPr lang="cs-CZ" dirty="0"/>
              <a:t>, 2009. ISBN 978-80-7315-187-4</a:t>
            </a:r>
            <a:r>
              <a:rPr lang="cs-CZ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PRŮCHA</a:t>
            </a:r>
            <a:r>
              <a:rPr lang="cs-CZ" dirty="0"/>
              <a:t>, J., E. WALTEROVÁ a J. MAREŠ. </a:t>
            </a:r>
            <a:r>
              <a:rPr lang="cs-CZ" i="1" dirty="0"/>
              <a:t>Pedagogický Slovník</a:t>
            </a:r>
            <a:r>
              <a:rPr lang="cs-CZ" dirty="0"/>
              <a:t>. 6., </a:t>
            </a:r>
            <a:r>
              <a:rPr lang="cs-CZ" dirty="0" err="1"/>
              <a:t>rozš</a:t>
            </a:r>
            <a:r>
              <a:rPr lang="cs-CZ" dirty="0"/>
              <a:t>. a </a:t>
            </a:r>
            <a:r>
              <a:rPr lang="cs-CZ" dirty="0" err="1"/>
              <a:t>aktualiz</a:t>
            </a:r>
            <a:r>
              <a:rPr lang="cs-CZ" dirty="0"/>
              <a:t>. vyd. Praha: Portál, 2009. ISBN 978-80-7367-647-6</a:t>
            </a:r>
            <a:r>
              <a:rPr lang="cs-CZ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KOPECKÝ</a:t>
            </a:r>
            <a:r>
              <a:rPr lang="cs-CZ" dirty="0"/>
              <a:t>, K. </a:t>
            </a:r>
            <a:r>
              <a:rPr lang="cs-CZ" i="1" dirty="0"/>
              <a:t>E-</a:t>
            </a:r>
            <a:r>
              <a:rPr lang="cs-CZ" i="1" dirty="0" err="1"/>
              <a:t>learning</a:t>
            </a:r>
            <a:r>
              <a:rPr lang="cs-CZ" i="1" dirty="0"/>
              <a:t> (nejen) pro pedagogy</a:t>
            </a:r>
            <a:r>
              <a:rPr lang="cs-CZ" dirty="0"/>
              <a:t>. Olomouc: </a:t>
            </a:r>
            <a:r>
              <a:rPr lang="cs-CZ" dirty="0" err="1"/>
              <a:t>Hanex</a:t>
            </a:r>
            <a:r>
              <a:rPr lang="cs-CZ" dirty="0"/>
              <a:t>, 2006. Vzdělávání a informace. ISBN 80-85783-50-9.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NEUMAJER</a:t>
            </a:r>
            <a:r>
              <a:rPr lang="cs-CZ" dirty="0"/>
              <a:t>, O. </a:t>
            </a:r>
            <a:r>
              <a:rPr lang="cs-CZ" i="1" dirty="0"/>
              <a:t>E-</a:t>
            </a:r>
            <a:r>
              <a:rPr lang="cs-CZ" i="1" dirty="0" err="1"/>
              <a:t>learning</a:t>
            </a:r>
            <a:r>
              <a:rPr lang="cs-CZ" dirty="0"/>
              <a:t> [online]. Prosinec 2007 [cit. 2013-07-26]. Dostupné z: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www.artcrossing.cz/e_learning.pdf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ZOUNEK, J. a K. ŠEĎOVÁ. </a:t>
            </a:r>
            <a:r>
              <a:rPr lang="cs-CZ" i="1" dirty="0"/>
              <a:t>Učitelé a technologie: mezi tradičním a moderním pojetím</a:t>
            </a:r>
            <a:r>
              <a:rPr lang="cs-CZ" dirty="0"/>
              <a:t>. Brno: </a:t>
            </a:r>
            <a:r>
              <a:rPr lang="cs-CZ" dirty="0" err="1"/>
              <a:t>Paido</a:t>
            </a:r>
            <a:r>
              <a:rPr lang="cs-CZ" dirty="0"/>
              <a:t>, 2009. ISBN 978-80-7315-187-4.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1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2"/>
              </a:rPr>
              <a:t>http://business.center.cz/business/pravo/zakony/autorsky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3"/>
              </a:rPr>
              <a:t>http://autori.rvp.cz/informace-pro-jednotlive-moduly/digitalni-ucebni-materialy/prirucka-pro-autory-dum</a:t>
            </a:r>
            <a:endParaRPr lang="cs-CZ" dirty="0"/>
          </a:p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4"/>
              </a:rPr>
              <a:t>http://www.avmedia.cz/skoleni-clanky/autorska-prava-pri-tvorbe-digitalnich-ucebnich-materialu.html</a:t>
            </a:r>
            <a:endParaRPr lang="cs-CZ" dirty="0"/>
          </a:p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5"/>
              </a:rPr>
              <a:t>http://is.muni.cz/do/rect/el/web/a_zakon/index.html</a:t>
            </a:r>
            <a:r>
              <a:rPr lang="cs-CZ" dirty="0"/>
              <a:t>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is.muni.cz/www/102870/Prirucka.pdf</a:t>
            </a: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cs-CZ" dirty="0" smtClean="0">
                <a:hlinkClick r:id="rId7"/>
              </a:rPr>
              <a:t>http</a:t>
            </a:r>
            <a:r>
              <a:rPr lang="cs-CZ" dirty="0">
                <a:hlinkClick r:id="rId7"/>
              </a:rPr>
              <a:t>://</a:t>
            </a:r>
            <a:r>
              <a:rPr lang="cs-CZ" dirty="0" smtClean="0">
                <a:hlinkClick r:id="rId7"/>
              </a:rPr>
              <a:t>www.creativecommons.cz</a:t>
            </a: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is.muni.cz/do/rect/el/estud/prif/ps11/metodika/web/ebook_citace_2011.htm</a:t>
            </a: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cs-CZ" dirty="0">
                <a:hlinkClick r:id="rId9"/>
              </a:rPr>
              <a:t>https://</a:t>
            </a:r>
            <a:r>
              <a:rPr lang="cs-CZ" dirty="0" smtClean="0">
                <a:hlinkClick r:id="rId9"/>
              </a:rPr>
              <a:t>sites.google.com/site/novaiso690/home</a:t>
            </a: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endParaRPr lang="cs-CZ" dirty="0" smtClean="0"/>
          </a:p>
          <a:p>
            <a:pPr marL="514350" indent="-514350">
              <a:buFont typeface="+mj-lt"/>
              <a:buAutoNum type="arabicPeriod" startAt="10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1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multimédia</a:t>
            </a:r>
            <a:r>
              <a:rPr lang="cs-CZ" dirty="0" smtClean="0"/>
              <a:t> – prostředky integrující různá média pro prezentaci informací </a:t>
            </a:r>
            <a:r>
              <a:rPr lang="cs-CZ" dirty="0"/>
              <a:t>– </a:t>
            </a:r>
            <a:r>
              <a:rPr lang="cs-CZ" dirty="0" smtClean="0"/>
              <a:t>text, grafiku, zvuk, animace </a:t>
            </a:r>
            <a:r>
              <a:rPr lang="cs-CZ" dirty="0"/>
              <a:t>a </a:t>
            </a:r>
            <a:r>
              <a:rPr lang="cs-CZ" dirty="0" smtClean="0"/>
              <a:t>videa</a:t>
            </a:r>
          </a:p>
          <a:p>
            <a:r>
              <a:rPr lang="cs-CZ" b="1" dirty="0" smtClean="0"/>
              <a:t>e-</a:t>
            </a:r>
            <a:r>
              <a:rPr lang="cs-CZ" b="1" dirty="0" err="1" smtClean="0"/>
              <a:t>learning</a:t>
            </a:r>
            <a:r>
              <a:rPr lang="cs-CZ" dirty="0" smtClean="0"/>
              <a:t>:</a:t>
            </a:r>
          </a:p>
          <a:p>
            <a:pPr lvl="1"/>
            <a:r>
              <a:rPr lang="cs-CZ" i="1" dirty="0" smtClean="0"/>
              <a:t>E-learning</a:t>
            </a:r>
            <a:r>
              <a:rPr lang="cs-CZ" i="1" baseline="30000" dirty="0"/>
              <a:t>6</a:t>
            </a:r>
            <a:r>
              <a:rPr lang="cs-CZ" i="1" dirty="0" smtClean="0"/>
              <a:t> </a:t>
            </a:r>
            <a:r>
              <a:rPr lang="cs-CZ" i="1" dirty="0"/>
              <a:t>chápeme jako multimediální podporu </a:t>
            </a:r>
            <a:r>
              <a:rPr lang="cs-CZ" b="1" i="1" dirty="0"/>
              <a:t>vzdělávacího procesu</a:t>
            </a:r>
            <a:r>
              <a:rPr lang="cs-CZ" i="1" dirty="0"/>
              <a:t> s použitím moderních </a:t>
            </a:r>
            <a:r>
              <a:rPr lang="cs-CZ" b="1" i="1" dirty="0"/>
              <a:t>informačních a komunikačních technologií</a:t>
            </a:r>
            <a:r>
              <a:rPr lang="cs-CZ" i="1" dirty="0"/>
              <a:t>, která je zpravidla realizována prostřednictvím počítačových </a:t>
            </a:r>
            <a:r>
              <a:rPr lang="cs-CZ" i="1" dirty="0" smtClean="0"/>
              <a:t>sítí.</a:t>
            </a:r>
          </a:p>
          <a:p>
            <a:pPr lvl="1"/>
            <a:r>
              <a:rPr lang="cs-CZ" i="1" dirty="0" smtClean="0"/>
              <a:t>E-learning</a:t>
            </a:r>
            <a:r>
              <a:rPr lang="cs-CZ" i="1" baseline="30000" dirty="0" smtClean="0"/>
              <a:t>7</a:t>
            </a:r>
            <a:r>
              <a:rPr lang="cs-CZ" i="1" dirty="0" smtClean="0"/>
              <a:t> </a:t>
            </a:r>
            <a:r>
              <a:rPr lang="cs-CZ" i="1" dirty="0"/>
              <a:t>charakterizujeme jako </a:t>
            </a:r>
            <a:r>
              <a:rPr lang="cs-CZ" b="1" i="1" dirty="0"/>
              <a:t>vzdělávací proces</a:t>
            </a:r>
            <a:r>
              <a:rPr lang="cs-CZ" i="1" dirty="0"/>
              <a:t>, který je spojen s počítači a </a:t>
            </a:r>
            <a:r>
              <a:rPr lang="cs-CZ" b="1" i="1" dirty="0"/>
              <a:t>informačními a komunikačními technologiemi</a:t>
            </a:r>
            <a:r>
              <a:rPr lang="cs-CZ" i="1" dirty="0"/>
              <a:t> (ICT</a:t>
            </a:r>
            <a:r>
              <a:rPr lang="cs-CZ" i="1" dirty="0" smtClean="0"/>
              <a:t>).</a:t>
            </a:r>
          </a:p>
          <a:p>
            <a:r>
              <a:rPr lang="cs-CZ" sz="2800" b="1" dirty="0"/>
              <a:t>WBL</a:t>
            </a:r>
            <a:r>
              <a:rPr lang="cs-CZ" sz="2800" dirty="0"/>
              <a:t> (Web-</a:t>
            </a:r>
            <a:r>
              <a:rPr lang="cs-CZ" sz="2800" dirty="0" err="1"/>
              <a:t>based</a:t>
            </a:r>
            <a:r>
              <a:rPr lang="cs-CZ" sz="2800" dirty="0"/>
              <a:t> </a:t>
            </a:r>
            <a:r>
              <a:rPr lang="cs-CZ" sz="2800" dirty="0" err="1"/>
              <a:t>Learning</a:t>
            </a:r>
            <a:r>
              <a:rPr lang="cs-CZ" sz="2800" dirty="0"/>
              <a:t>) − </a:t>
            </a:r>
            <a:r>
              <a:rPr lang="cs-CZ" sz="2800" i="1" dirty="0" smtClean="0"/>
              <a:t>učení podporované </a:t>
            </a:r>
            <a:r>
              <a:rPr lang="cs-CZ" sz="2800" i="1" dirty="0"/>
              <a:t>webovými </a:t>
            </a:r>
            <a:r>
              <a:rPr lang="cs-CZ" sz="2800" i="1" dirty="0" smtClean="0"/>
              <a:t>stránkami</a:t>
            </a:r>
            <a:endParaRPr lang="cs-CZ" sz="2800" dirty="0"/>
          </a:p>
          <a:p>
            <a:r>
              <a:rPr lang="cs-CZ" sz="2800" b="1" dirty="0" smtClean="0"/>
              <a:t>RBL</a:t>
            </a:r>
            <a:r>
              <a:rPr lang="cs-CZ" sz="2800" dirty="0" smtClean="0"/>
              <a:t> </a:t>
            </a:r>
            <a:r>
              <a:rPr lang="cs-CZ" sz="2800" dirty="0"/>
              <a:t>(</a:t>
            </a:r>
            <a:r>
              <a:rPr lang="cs-CZ" sz="2800" dirty="0" err="1"/>
              <a:t>Resources-based</a:t>
            </a:r>
            <a:r>
              <a:rPr lang="cs-CZ" sz="2800" dirty="0"/>
              <a:t> </a:t>
            </a:r>
            <a:r>
              <a:rPr lang="cs-CZ" sz="2800" dirty="0" err="1"/>
              <a:t>Learning</a:t>
            </a:r>
            <a:r>
              <a:rPr lang="cs-CZ" sz="2800" dirty="0"/>
              <a:t>) − </a:t>
            </a:r>
            <a:r>
              <a:rPr lang="cs-CZ" sz="2800" i="1" dirty="0" smtClean="0"/>
              <a:t>učení založené </a:t>
            </a:r>
            <a:r>
              <a:rPr lang="cs-CZ" sz="2800" i="1" dirty="0"/>
              <a:t>na zdrojích</a:t>
            </a:r>
            <a:endParaRPr lang="cs-CZ" i="1" dirty="0" smtClean="0"/>
          </a:p>
          <a:p>
            <a:pPr lvl="1"/>
            <a:endParaRPr lang="cs-CZ" i="1" dirty="0" smtClean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6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cs-CZ" dirty="0" err="1" smtClean="0"/>
              <a:t>ýc</a:t>
            </a:r>
            <a:r>
              <a:rPr lang="en-US" dirty="0" err="1" smtClean="0"/>
              <a:t>hodiska</a:t>
            </a:r>
            <a:r>
              <a:rPr lang="en-US" dirty="0" smtClean="0"/>
              <a:t> </a:t>
            </a:r>
            <a:r>
              <a:rPr lang="cs-CZ" dirty="0" smtClean="0"/>
              <a:t>tvorby VM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obsah </a:t>
            </a:r>
            <a:r>
              <a:rPr lang="cs-CZ" dirty="0"/>
              <a:t>učiva,</a:t>
            </a:r>
          </a:p>
          <a:p>
            <a:r>
              <a:rPr lang="cs-CZ" dirty="0" smtClean="0"/>
              <a:t>metody </a:t>
            </a:r>
            <a:r>
              <a:rPr lang="cs-CZ" dirty="0"/>
              <a:t>a </a:t>
            </a:r>
            <a:r>
              <a:rPr lang="cs-CZ" dirty="0" smtClean="0"/>
              <a:t>organizační formy výuky</a:t>
            </a:r>
            <a:r>
              <a:rPr lang="cs-CZ" dirty="0"/>
              <a:t>,</a:t>
            </a:r>
          </a:p>
          <a:p>
            <a:r>
              <a:rPr lang="cs-CZ" dirty="0" smtClean="0"/>
              <a:t>materiální didaktické </a:t>
            </a:r>
            <a:r>
              <a:rPr lang="cs-CZ" dirty="0"/>
              <a:t>prostředky zajištění výuky (např. </a:t>
            </a:r>
            <a:r>
              <a:rPr lang="cs-CZ" dirty="0" smtClean="0"/>
              <a:t>vybavením učebny didaktickou technikou)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3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</a:t>
            </a:r>
            <a:r>
              <a:rPr lang="cs-CZ" dirty="0"/>
              <a:t>aspekty tvorby </a:t>
            </a:r>
            <a:r>
              <a:rPr lang="cs-CZ" dirty="0" smtClean="0"/>
              <a:t>VM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každá </a:t>
            </a:r>
            <a:r>
              <a:rPr lang="cs-CZ" dirty="0"/>
              <a:t>část </a:t>
            </a:r>
            <a:r>
              <a:rPr lang="cs-CZ" dirty="0" smtClean="0"/>
              <a:t>výukového materiálu</a:t>
            </a:r>
            <a:r>
              <a:rPr lang="cs-CZ" dirty="0"/>
              <a:t>, kterou jste sami nevytvořili (např. úryvek z knih, obrázek), podléhá </a:t>
            </a:r>
            <a:r>
              <a:rPr lang="cs-CZ" b="1" dirty="0"/>
              <a:t>autorskému zákonu </a:t>
            </a:r>
            <a:r>
              <a:rPr lang="cs-CZ" dirty="0" smtClean="0"/>
              <a:t>(Zákon </a:t>
            </a:r>
            <a:r>
              <a:rPr lang="cs-CZ" dirty="0"/>
              <a:t>č. 121/2000 Sb</a:t>
            </a:r>
            <a:r>
              <a:rPr lang="cs-CZ" dirty="0" smtClean="0"/>
              <a:t>.)</a:t>
            </a:r>
          </a:p>
          <a:p>
            <a:r>
              <a:rPr lang="cs-CZ" sz="2800" b="1" dirty="0" smtClean="0"/>
              <a:t>obecná zásada</a:t>
            </a:r>
            <a:r>
              <a:rPr lang="cs-CZ" sz="2800" dirty="0" smtClean="0"/>
              <a:t>: dílo nebo </a:t>
            </a:r>
            <a:r>
              <a:rPr lang="cs-CZ" sz="2800" dirty="0"/>
              <a:t>jeho část není možné bez souhlasu autora (licence) jakkoliv </a:t>
            </a:r>
            <a:r>
              <a:rPr lang="cs-CZ" sz="2800" dirty="0" smtClean="0"/>
              <a:t>užít; </a:t>
            </a:r>
          </a:p>
          <a:p>
            <a:r>
              <a:rPr lang="cs-CZ" sz="2800" dirty="0" smtClean="0"/>
              <a:t>výjimky:</a:t>
            </a:r>
          </a:p>
          <a:p>
            <a:pPr lvl="1"/>
            <a:r>
              <a:rPr lang="fr-FR" dirty="0" err="1" smtClean="0"/>
              <a:t>volná</a:t>
            </a:r>
            <a:r>
              <a:rPr lang="fr-FR" dirty="0" smtClean="0"/>
              <a:t> </a:t>
            </a:r>
            <a:r>
              <a:rPr lang="fr-FR" dirty="0" err="1"/>
              <a:t>užití</a:t>
            </a:r>
            <a:r>
              <a:rPr lang="fr-FR" dirty="0"/>
              <a:t> </a:t>
            </a:r>
            <a:r>
              <a:rPr lang="cs-CZ" dirty="0" smtClean="0"/>
              <a:t>(např</a:t>
            </a:r>
            <a:r>
              <a:rPr lang="cs-CZ" dirty="0"/>
              <a:t>. </a:t>
            </a:r>
            <a:r>
              <a:rPr lang="cs-CZ" dirty="0" smtClean="0"/>
              <a:t>užití </a:t>
            </a:r>
            <a:r>
              <a:rPr lang="cs-CZ" dirty="0"/>
              <a:t>pro osobní </a:t>
            </a:r>
            <a:r>
              <a:rPr lang="cs-CZ" dirty="0" smtClean="0"/>
              <a:t>potřebu)</a:t>
            </a:r>
          </a:p>
          <a:p>
            <a:pPr lvl="1"/>
            <a:r>
              <a:rPr lang="cs-CZ" dirty="0" smtClean="0"/>
              <a:t>bezúplatné </a:t>
            </a:r>
            <a:r>
              <a:rPr lang="fr-FR" dirty="0" err="1" smtClean="0"/>
              <a:t>zákonné</a:t>
            </a:r>
            <a:r>
              <a:rPr lang="fr-FR" dirty="0" smtClean="0"/>
              <a:t> licence</a:t>
            </a:r>
            <a:r>
              <a:rPr lang="cs-CZ" dirty="0" smtClean="0"/>
              <a:t> (např. citace)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6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3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Citace</a:t>
            </a:r>
            <a:endParaRPr lang="cs-CZ" sz="3300" dirty="0" smtClean="0"/>
          </a:p>
          <a:p>
            <a:r>
              <a:rPr lang="cs-CZ" dirty="0"/>
              <a:t>§31, odstavec </a:t>
            </a:r>
            <a:r>
              <a:rPr lang="cs-CZ" dirty="0" err="1" smtClean="0"/>
              <a:t>a+c</a:t>
            </a:r>
            <a:r>
              <a:rPr lang="cs-CZ" dirty="0" smtClean="0"/>
              <a:t>):</a:t>
            </a:r>
          </a:p>
          <a:p>
            <a:pPr marL="352425" indent="0">
              <a:buNone/>
            </a:pPr>
            <a:r>
              <a:rPr lang="cs-CZ" i="1" dirty="0"/>
              <a:t>Do práva autorského nezasahuje ten, kdo</a:t>
            </a:r>
          </a:p>
          <a:p>
            <a:pPr marL="719138" indent="-184150">
              <a:buNone/>
            </a:pPr>
            <a:r>
              <a:rPr lang="cs-CZ" i="1" dirty="0"/>
              <a:t>a) </a:t>
            </a:r>
            <a:r>
              <a:rPr lang="cs-CZ" b="1" i="1" dirty="0"/>
              <a:t>užije</a:t>
            </a:r>
            <a:r>
              <a:rPr lang="cs-CZ" i="1" dirty="0"/>
              <a:t> v odůvodněné míře </a:t>
            </a:r>
            <a:r>
              <a:rPr lang="cs-CZ" b="1" i="1" dirty="0"/>
              <a:t>výňatky</a:t>
            </a:r>
            <a:r>
              <a:rPr lang="cs-CZ" i="1" dirty="0"/>
              <a:t> ze zveřejněných děl jiných autorů </a:t>
            </a:r>
            <a:r>
              <a:rPr lang="cs-CZ" i="1" dirty="0" smtClean="0"/>
              <a:t>ve svém díle</a:t>
            </a:r>
            <a:r>
              <a:rPr lang="cs-CZ" i="1" dirty="0"/>
              <a:t>,</a:t>
            </a:r>
          </a:p>
          <a:p>
            <a:pPr marL="719138" indent="-184150">
              <a:buNone/>
            </a:pPr>
            <a:r>
              <a:rPr lang="cs-CZ" i="1" dirty="0" smtClean="0"/>
              <a:t>c</a:t>
            </a:r>
            <a:r>
              <a:rPr lang="cs-CZ" i="1" dirty="0"/>
              <a:t>) </a:t>
            </a:r>
            <a:r>
              <a:rPr lang="cs-CZ" b="1" i="1" dirty="0"/>
              <a:t>užije</a:t>
            </a:r>
            <a:r>
              <a:rPr lang="cs-CZ" i="1" dirty="0"/>
              <a:t> dílo </a:t>
            </a:r>
            <a:r>
              <a:rPr lang="cs-CZ" b="1" i="1" dirty="0"/>
              <a:t>při vyučování </a:t>
            </a:r>
            <a:r>
              <a:rPr lang="cs-CZ" i="1" dirty="0"/>
              <a:t>pro ilustrační účel nebo při vědeckém </a:t>
            </a:r>
            <a:r>
              <a:rPr lang="cs-CZ" i="1" dirty="0" smtClean="0"/>
              <a:t>výzkumu, jejichž </a:t>
            </a:r>
            <a:r>
              <a:rPr lang="cs-CZ" b="1" i="1" dirty="0"/>
              <a:t>účelem není </a:t>
            </a:r>
            <a:r>
              <a:rPr lang="cs-CZ" i="1" dirty="0"/>
              <a:t>dosažení přímého nebo nepřímého hospodářského </a:t>
            </a:r>
            <a:r>
              <a:rPr lang="cs-CZ" i="1" dirty="0" smtClean="0"/>
              <a:t>nebo obchodního </a:t>
            </a:r>
            <a:r>
              <a:rPr lang="cs-CZ" b="1" i="1" dirty="0"/>
              <a:t>prospěchu</a:t>
            </a:r>
            <a:r>
              <a:rPr lang="cs-CZ" i="1" dirty="0"/>
              <a:t>, a nepřesáhne rozsah odpovídající </a:t>
            </a:r>
            <a:r>
              <a:rPr lang="cs-CZ" i="1" dirty="0" smtClean="0"/>
              <a:t>sledovanému účelu;</a:t>
            </a:r>
          </a:p>
          <a:p>
            <a:pPr marL="352425" indent="0">
              <a:buNone/>
            </a:pPr>
            <a:r>
              <a:rPr lang="cs-CZ" i="1" dirty="0"/>
              <a:t>vždy je však nutno </a:t>
            </a:r>
            <a:r>
              <a:rPr lang="cs-CZ" b="1" i="1" dirty="0"/>
              <a:t>uvést</a:t>
            </a:r>
            <a:r>
              <a:rPr lang="cs-CZ" i="1" dirty="0"/>
              <a:t>, je-li to možné, jméno </a:t>
            </a:r>
            <a:r>
              <a:rPr lang="cs-CZ" b="1" i="1" dirty="0"/>
              <a:t>autora</a:t>
            </a:r>
            <a:r>
              <a:rPr lang="cs-CZ" i="1" dirty="0"/>
              <a:t>, nejde-li o dílo </a:t>
            </a:r>
            <a:r>
              <a:rPr lang="cs-CZ" i="1" dirty="0" smtClean="0"/>
              <a:t>anonymní, nebo </a:t>
            </a:r>
            <a:r>
              <a:rPr lang="cs-CZ" i="1" dirty="0"/>
              <a:t>jméno osoby, pod jejímž jménem se dílo uvádí na veřejnost, a dále </a:t>
            </a:r>
            <a:r>
              <a:rPr lang="cs-CZ" b="1" i="1" dirty="0" smtClean="0"/>
              <a:t>název</a:t>
            </a:r>
            <a:r>
              <a:rPr lang="cs-CZ" i="1" dirty="0" smtClean="0"/>
              <a:t> díla </a:t>
            </a:r>
            <a:r>
              <a:rPr lang="cs-CZ" i="1" dirty="0"/>
              <a:t>a </a:t>
            </a:r>
            <a:r>
              <a:rPr lang="cs-CZ" b="1" dirty="0"/>
              <a:t>pramen</a:t>
            </a:r>
            <a:r>
              <a:rPr lang="cs-CZ" i="1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2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3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Licence vhodné pro výukové účely</a:t>
            </a:r>
            <a:endParaRPr lang="cs-CZ" sz="3300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err="1" smtClean="0"/>
              <a:t>Creative</a:t>
            </a:r>
            <a:r>
              <a:rPr lang="cs-CZ" b="1" dirty="0" smtClean="0"/>
              <a:t> </a:t>
            </a:r>
            <a:r>
              <a:rPr lang="cs-CZ" b="1" dirty="0" err="1" smtClean="0"/>
              <a:t>Commons</a:t>
            </a:r>
            <a:r>
              <a:rPr lang="cs-CZ" b="1" dirty="0" smtClean="0"/>
              <a:t> (CC) </a:t>
            </a:r>
            <a:r>
              <a:rPr lang="cs-CZ" dirty="0"/>
              <a:t>– jde o sadu licencí, které umožňují volné </a:t>
            </a:r>
            <a:r>
              <a:rPr lang="cs-CZ" dirty="0" smtClean="0"/>
              <a:t>šíření po splnění několika jednoduchých podmínek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Public </a:t>
            </a:r>
            <a:r>
              <a:rPr lang="cs-CZ" b="1" dirty="0" err="1"/>
              <a:t>domain</a:t>
            </a:r>
            <a:r>
              <a:rPr lang="cs-CZ" b="1" dirty="0"/>
              <a:t> (PD) </a:t>
            </a:r>
            <a:r>
              <a:rPr lang="cs-CZ" dirty="0"/>
              <a:t>– licence umožňující obecně akceptované veřejné </a:t>
            </a:r>
            <a:r>
              <a:rPr lang="cs-CZ" dirty="0" smtClean="0"/>
              <a:t>šíření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Licencí </a:t>
            </a:r>
            <a:r>
              <a:rPr lang="cs-CZ" b="1" dirty="0"/>
              <a:t>stanovenou autorem nebo přímo konkrétní </a:t>
            </a:r>
            <a:r>
              <a:rPr lang="cs-CZ" b="1" dirty="0" smtClean="0"/>
              <a:t>(obrazovou) galerií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9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2068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cs-CZ" sz="3300" dirty="0">
                <a:solidFill>
                  <a:srgbClr val="2F5897"/>
                </a:solidFill>
              </a:rPr>
              <a:t>Licence CC (</a:t>
            </a:r>
            <a:r>
              <a:rPr lang="cs-CZ" sz="3300" dirty="0" err="1">
                <a:solidFill>
                  <a:srgbClr val="2F5897"/>
                </a:solidFill>
              </a:rPr>
              <a:t>Creative</a:t>
            </a:r>
            <a:r>
              <a:rPr lang="cs-CZ" sz="3300" dirty="0">
                <a:solidFill>
                  <a:srgbClr val="2F5897"/>
                </a:solidFill>
              </a:rPr>
              <a:t> </a:t>
            </a:r>
            <a:r>
              <a:rPr lang="cs-CZ" sz="3300" dirty="0" err="1">
                <a:solidFill>
                  <a:srgbClr val="2F5897"/>
                </a:solidFill>
              </a:rPr>
              <a:t>commons</a:t>
            </a:r>
            <a:r>
              <a:rPr lang="cs-CZ" sz="3300" dirty="0" smtClean="0">
                <a:solidFill>
                  <a:srgbClr val="2F5897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544615"/>
          </a:xfrm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druhy licencí</a:t>
            </a:r>
          </a:p>
          <a:p>
            <a:endParaRPr lang="cs-CZ" b="1" dirty="0">
              <a:solidFill>
                <a:schemeClr val="tx2"/>
              </a:solidFill>
            </a:endParaRPr>
          </a:p>
          <a:p>
            <a:endParaRPr lang="cs-CZ" b="1" dirty="0" smtClean="0">
              <a:solidFill>
                <a:schemeClr val="tx2"/>
              </a:solidFill>
            </a:endParaRPr>
          </a:p>
          <a:p>
            <a:endParaRPr lang="cs-CZ" b="1" dirty="0">
              <a:solidFill>
                <a:schemeClr val="tx2"/>
              </a:solidFill>
            </a:endParaRPr>
          </a:p>
          <a:p>
            <a:endParaRPr lang="cs-CZ" b="1" dirty="0" smtClean="0">
              <a:solidFill>
                <a:schemeClr val="tx2"/>
              </a:solidFill>
            </a:endParaRPr>
          </a:p>
          <a:p>
            <a:endParaRPr lang="cs-CZ" b="1" dirty="0">
              <a:solidFill>
                <a:schemeClr val="tx2"/>
              </a:solidFill>
            </a:endParaRPr>
          </a:p>
          <a:p>
            <a:endParaRPr lang="cs-CZ" b="1" dirty="0" smtClean="0">
              <a:solidFill>
                <a:schemeClr val="tx2"/>
              </a:solidFill>
            </a:endParaRPr>
          </a:p>
          <a:p>
            <a:r>
              <a:rPr lang="cs-CZ" b="1" dirty="0" smtClean="0">
                <a:solidFill>
                  <a:schemeClr val="tx2"/>
                </a:solidFill>
              </a:rPr>
              <a:t>např. </a:t>
            </a:r>
          </a:p>
          <a:p>
            <a:pPr lvl="1"/>
            <a:r>
              <a:rPr lang="pl-PL" b="1" dirty="0" smtClean="0">
                <a:hlinkClick r:id="rId3"/>
              </a:rPr>
              <a:t>CC BY-SA 3.0 CZ</a:t>
            </a:r>
            <a:r>
              <a:rPr lang="pl-PL" dirty="0" smtClean="0"/>
              <a:t> </a:t>
            </a:r>
            <a:r>
              <a:rPr lang="pl-PL" dirty="0"/>
              <a:t>(uveďte autora, zachovejte licenci</a:t>
            </a:r>
            <a:r>
              <a:rPr lang="pl-PL" dirty="0" smtClean="0"/>
              <a:t>)</a:t>
            </a:r>
          </a:p>
          <a:p>
            <a:pPr lvl="1"/>
            <a:r>
              <a:rPr lang="cs-CZ" b="1" dirty="0" smtClean="0">
                <a:hlinkClick r:id="rId4"/>
              </a:rPr>
              <a:t>CC </a:t>
            </a:r>
            <a:r>
              <a:rPr lang="cs-CZ" b="1" dirty="0">
                <a:hlinkClick r:id="rId4"/>
              </a:rPr>
              <a:t>BY-NC-SA </a:t>
            </a:r>
            <a:r>
              <a:rPr lang="cs-CZ" b="1" dirty="0" smtClean="0">
                <a:hlinkClick r:id="rId4"/>
              </a:rPr>
              <a:t>3.0 CZ</a:t>
            </a:r>
            <a:r>
              <a:rPr lang="cs-CZ" dirty="0" smtClean="0"/>
              <a:t>(uveďte </a:t>
            </a:r>
            <a:r>
              <a:rPr lang="cs-CZ" dirty="0"/>
              <a:t>autora, nevyužívejte dílo komerčně, zachovejte licenci)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4803B-621B-4E80-9722-CAAC3D825A48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65760" y="908720"/>
            <a:ext cx="4041648" cy="1692871"/>
          </a:xfrm>
        </p:spPr>
        <p:txBody>
          <a:bodyPr>
            <a:normAutofit/>
          </a:bodyPr>
          <a:lstStyle/>
          <a:p>
            <a:pPr lvl="0">
              <a:buClr>
                <a:srgbClr val="2F5897"/>
              </a:buClr>
              <a:buSzPct val="100000"/>
              <a:buFont typeface="Century Gothic" panose="020B0502020202020204" pitchFamily="34" charset="0"/>
              <a:buChar char="●"/>
            </a:pPr>
            <a:r>
              <a:rPr lang="cs-CZ" b="1" dirty="0">
                <a:solidFill>
                  <a:srgbClr val="2F5897"/>
                </a:solidFill>
              </a:rPr>
              <a:t>licenční prvky </a:t>
            </a:r>
            <a:r>
              <a:rPr lang="cs-CZ" dirty="0">
                <a:solidFill>
                  <a:prstClr val="black"/>
                </a:solidFill>
              </a:rPr>
              <a:t>(podmínky vymezující možnosti zacházení s dílem)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38" y="1412776"/>
            <a:ext cx="3965939" cy="237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4487"/>
            <a:ext cx="28670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3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2068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cs-CZ" sz="3300" dirty="0">
                <a:solidFill>
                  <a:srgbClr val="2F5897"/>
                </a:solidFill>
              </a:rPr>
              <a:t>Licence CC (</a:t>
            </a:r>
            <a:r>
              <a:rPr lang="cs-CZ" sz="3300" dirty="0" err="1">
                <a:solidFill>
                  <a:srgbClr val="2F5897"/>
                </a:solidFill>
              </a:rPr>
              <a:t>Creative</a:t>
            </a:r>
            <a:r>
              <a:rPr lang="cs-CZ" sz="3300" dirty="0">
                <a:solidFill>
                  <a:srgbClr val="2F5897"/>
                </a:solidFill>
              </a:rPr>
              <a:t> </a:t>
            </a:r>
            <a:r>
              <a:rPr lang="cs-CZ" sz="3300" dirty="0" err="1">
                <a:solidFill>
                  <a:srgbClr val="2F5897"/>
                </a:solidFill>
              </a:rPr>
              <a:t>commons</a:t>
            </a:r>
            <a:r>
              <a:rPr lang="cs-CZ" sz="3300" dirty="0" smtClean="0">
                <a:solidFill>
                  <a:srgbClr val="2F5897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544615"/>
          </a:xfrm>
        </p:spPr>
        <p:txBody>
          <a:bodyPr>
            <a:normAutofit/>
          </a:bodyPr>
          <a:lstStyle/>
          <a:p>
            <a:r>
              <a:rPr lang="cs-CZ" b="1" dirty="0" smtClean="0"/>
              <a:t>Jak šířit dílo publikované pod licencí CC?</a:t>
            </a:r>
          </a:p>
          <a:p>
            <a:pPr marL="0" indent="0">
              <a:buNone/>
            </a:pPr>
            <a:r>
              <a:rPr lang="cs-CZ" sz="2000" dirty="0" smtClean="0"/>
              <a:t>Uživatel </a:t>
            </a:r>
            <a:r>
              <a:rPr lang="cs-CZ" sz="2000" dirty="0"/>
              <a:t>je </a:t>
            </a:r>
            <a:r>
              <a:rPr lang="cs-CZ" sz="2000" dirty="0" smtClean="0"/>
              <a:t>povinen </a:t>
            </a:r>
            <a:r>
              <a:rPr lang="cs-CZ" sz="2000" dirty="0"/>
              <a:t>k dílu uvést:</a:t>
            </a:r>
          </a:p>
          <a:p>
            <a:pPr lvl="1"/>
            <a:r>
              <a:rPr lang="cs-CZ" sz="2000" dirty="0"/>
              <a:t>jméno, popř. pseudonym </a:t>
            </a:r>
            <a:r>
              <a:rPr lang="cs-CZ" sz="2000" dirty="0" smtClean="0"/>
              <a:t>autora (spoluautorů)</a:t>
            </a:r>
          </a:p>
          <a:p>
            <a:pPr lvl="1"/>
            <a:r>
              <a:rPr lang="cs-CZ" sz="2000" dirty="0" smtClean="0"/>
              <a:t>název </a:t>
            </a:r>
            <a:r>
              <a:rPr lang="cs-CZ" sz="2000" dirty="0"/>
              <a:t>díla (pokud existuje)</a:t>
            </a:r>
          </a:p>
          <a:p>
            <a:pPr lvl="1"/>
            <a:r>
              <a:rPr lang="cs-CZ" sz="2000" dirty="0"/>
              <a:t>URL odkaz na CC licenci</a:t>
            </a:r>
          </a:p>
          <a:p>
            <a:pPr lvl="1"/>
            <a:r>
              <a:rPr lang="cs-CZ" sz="2000" dirty="0" smtClean="0"/>
              <a:t>pokud </a:t>
            </a:r>
            <a:r>
              <a:rPr lang="cs-CZ" sz="2000" dirty="0"/>
              <a:t>je šířena upravená verze díla, pak </a:t>
            </a:r>
            <a:r>
              <a:rPr lang="cs-CZ" sz="2000" dirty="0" smtClean="0"/>
              <a:t>způsob</a:t>
            </a:r>
            <a:r>
              <a:rPr lang="cs-CZ" sz="2000" dirty="0"/>
              <a:t>, jakým bylo dílo upraveno</a:t>
            </a:r>
            <a:endParaRPr lang="cs-CZ" sz="2000" dirty="0" smtClean="0"/>
          </a:p>
          <a:p>
            <a:endParaRPr lang="cs-CZ" b="1" dirty="0">
              <a:solidFill>
                <a:schemeClr val="tx2"/>
              </a:solidFill>
            </a:endParaRPr>
          </a:p>
          <a:p>
            <a:endParaRPr lang="cs-CZ" b="1" dirty="0" smtClean="0">
              <a:solidFill>
                <a:schemeClr val="tx2"/>
              </a:solidFill>
            </a:endParaRPr>
          </a:p>
          <a:p>
            <a:endParaRPr lang="cs-CZ" b="1" dirty="0">
              <a:solidFill>
                <a:schemeClr val="tx2"/>
              </a:solidFill>
            </a:endParaRPr>
          </a:p>
          <a:p>
            <a:endParaRPr lang="cs-CZ" b="1" dirty="0" smtClean="0">
              <a:solidFill>
                <a:schemeClr val="tx2"/>
              </a:solidFill>
            </a:endParaRPr>
          </a:p>
          <a:p>
            <a:endParaRPr lang="cs-CZ" b="1" dirty="0">
              <a:solidFill>
                <a:schemeClr val="tx2"/>
              </a:solidFill>
            </a:endParaRPr>
          </a:p>
          <a:p>
            <a:endParaRPr lang="cs-CZ" b="1" dirty="0" smtClean="0">
              <a:solidFill>
                <a:schemeClr val="tx2"/>
              </a:solidFill>
            </a:endParaRPr>
          </a:p>
          <a:p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4803B-621B-4E80-9722-CAAC3D825A48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65760" y="908720"/>
            <a:ext cx="4041648" cy="521776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Jak dílo </a:t>
            </a:r>
            <a:r>
              <a:rPr lang="cs-CZ" b="1" dirty="0"/>
              <a:t>pod CC licencí </a:t>
            </a:r>
            <a:r>
              <a:rPr lang="cs-CZ" b="1" dirty="0" smtClean="0"/>
              <a:t>poskytnout?</a:t>
            </a:r>
            <a:endParaRPr lang="cs-CZ" b="1" dirty="0"/>
          </a:p>
          <a:p>
            <a:pPr lvl="1"/>
            <a:r>
              <a:rPr lang="cs-CZ" sz="2000" dirty="0" smtClean="0"/>
              <a:t>nutně k </a:t>
            </a:r>
            <a:r>
              <a:rPr lang="cs-CZ" sz="2000" dirty="0"/>
              <a:t>dílu připojit URL odkaz na text </a:t>
            </a:r>
            <a:r>
              <a:rPr lang="cs-CZ" sz="2000" dirty="0" smtClean="0"/>
              <a:t>licence</a:t>
            </a:r>
          </a:p>
          <a:p>
            <a:pPr lvl="1"/>
            <a:r>
              <a:rPr lang="cs-CZ" sz="2000" dirty="0" smtClean="0"/>
              <a:t>doporučuje se uvést </a:t>
            </a:r>
            <a:r>
              <a:rPr lang="cs-CZ" sz="2000" dirty="0"/>
              <a:t>symboly licenčních prvků obsažených v použitém typu CC licence nebo univerzální logo </a:t>
            </a:r>
            <a:r>
              <a:rPr lang="cs-CZ" sz="2000" dirty="0" smtClean="0"/>
              <a:t>licence</a:t>
            </a:r>
          </a:p>
          <a:p>
            <a:pPr lvl="1"/>
            <a:r>
              <a:rPr lang="cs-CZ" sz="2000" dirty="0" smtClean="0"/>
              <a:t>nebo text</a:t>
            </a:r>
            <a:r>
              <a:rPr lang="cs-CZ" sz="2000" dirty="0"/>
              <a:t>, </a:t>
            </a:r>
            <a:r>
              <a:rPr lang="cs-CZ" sz="2000" dirty="0" smtClean="0"/>
              <a:t>který si </a:t>
            </a:r>
            <a:r>
              <a:rPr lang="cs-CZ" sz="2000" dirty="0"/>
              <a:t>můžete upravit podle vlastní potřeby – např. „Tuto fotografii poskytuji pod licencí CC BY-NC Česko 3.0“.</a:t>
            </a:r>
          </a:p>
          <a:p>
            <a:pPr lvl="1"/>
            <a:r>
              <a:rPr lang="cs-CZ" sz="2000" dirty="0" smtClean="0">
                <a:hlinkClick r:id="rId3"/>
              </a:rPr>
              <a:t>online generátor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921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7162</TotalTime>
  <Words>1191</Words>
  <Application>Microsoft Office PowerPoint</Application>
  <PresentationFormat>Předvádění na obrazovce (4:3)</PresentationFormat>
  <Paragraphs>210</Paragraphs>
  <Slides>22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Exekutivní</vt:lpstr>
      <vt:lpstr>VÝUKOVÉ MATERIÁLY V CHEMII C5868</vt:lpstr>
      <vt:lpstr>Vývoj VM</vt:lpstr>
      <vt:lpstr>Prezentace aplikace PowerPoint</vt:lpstr>
      <vt:lpstr>Východiska tvorby VM</vt:lpstr>
      <vt:lpstr>Právní aspekty tvorby VM</vt:lpstr>
      <vt:lpstr>Prezentace aplikace PowerPoint</vt:lpstr>
      <vt:lpstr>Prezentace aplikace PowerPoint</vt:lpstr>
      <vt:lpstr>Licence CC (Creative commons)</vt:lpstr>
      <vt:lpstr>Licence CC (Creative commons)</vt:lpstr>
      <vt:lpstr>Licence PD (Public domain)</vt:lpstr>
      <vt:lpstr>Prezentace aplikace PowerPoint</vt:lpstr>
      <vt:lpstr>Prezentace aplikace PowerPoint</vt:lpstr>
      <vt:lpstr>Prezentace aplikace PowerPoint</vt:lpstr>
      <vt:lpstr>Výsledky dotazníku</vt:lpstr>
      <vt:lpstr>Prezentace aplikace PowerPoint</vt:lpstr>
      <vt:lpstr>Citace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VM</dc:creator>
  <cp:lastModifiedBy>Veronika</cp:lastModifiedBy>
  <cp:revision>680</cp:revision>
  <cp:lastPrinted>2013-09-18T20:37:09Z</cp:lastPrinted>
  <dcterms:created xsi:type="dcterms:W3CDTF">2009-11-16T07:55:58Z</dcterms:created>
  <dcterms:modified xsi:type="dcterms:W3CDTF">2014-02-25T10:28:07Z</dcterms:modified>
</cp:coreProperties>
</file>