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3"/>
  </p:notesMasterIdLst>
  <p:handoutMasterIdLst>
    <p:handoutMasterId r:id="rId24"/>
  </p:handoutMasterIdLst>
  <p:sldIdLst>
    <p:sldId id="256" r:id="rId2"/>
    <p:sldId id="376" r:id="rId3"/>
    <p:sldId id="371" r:id="rId4"/>
    <p:sldId id="373" r:id="rId5"/>
    <p:sldId id="396" r:id="rId6"/>
    <p:sldId id="378" r:id="rId7"/>
    <p:sldId id="397" r:id="rId8"/>
    <p:sldId id="398" r:id="rId9"/>
    <p:sldId id="399" r:id="rId10"/>
    <p:sldId id="402" r:id="rId11"/>
    <p:sldId id="409" r:id="rId12"/>
    <p:sldId id="424" r:id="rId13"/>
    <p:sldId id="413" r:id="rId14"/>
    <p:sldId id="415" r:id="rId15"/>
    <p:sldId id="414" r:id="rId16"/>
    <p:sldId id="417" r:id="rId17"/>
    <p:sldId id="416" r:id="rId18"/>
    <p:sldId id="419" r:id="rId19"/>
    <p:sldId id="418" r:id="rId20"/>
    <p:sldId id="420" r:id="rId21"/>
    <p:sldId id="395" r:id="rId22"/>
  </p:sldIdLst>
  <p:sldSz cx="9144000" cy="6858000" type="screen4x3"/>
  <p:notesSz cx="6858000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E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71834" autoAdjust="0"/>
  </p:normalViewPr>
  <p:slideViewPr>
    <p:cSldViewPr>
      <p:cViewPr>
        <p:scale>
          <a:sx n="73" d="100"/>
          <a:sy n="73" d="100"/>
        </p:scale>
        <p:origin x="-200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1806" y="1488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463" y="1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/>
          <a:lstStyle>
            <a:lvl1pPr algn="r">
              <a:defRPr sz="1200"/>
            </a:lvl1pPr>
          </a:lstStyle>
          <a:p>
            <a:fld id="{FDE3C571-681B-4EA1-805B-12BF79F07205}" type="datetimeFigureOut">
              <a:rPr lang="cs-CZ" smtClean="0"/>
              <a:t>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463" y="9379542"/>
            <a:ext cx="2972004" cy="493176"/>
          </a:xfrm>
          <a:prstGeom prst="rect">
            <a:avLst/>
          </a:prstGeom>
        </p:spPr>
        <p:txBody>
          <a:bodyPr vert="horz" lIns="88258" tIns="44129" rIns="88258" bIns="44129" rtlCol="0" anchor="b"/>
          <a:lstStyle>
            <a:lvl1pPr algn="r">
              <a:defRPr sz="1200"/>
            </a:lvl1pPr>
          </a:lstStyle>
          <a:p>
            <a:fld id="{A4E26265-3BB4-4C97-9A0A-F8DB0F4F0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052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E07CE5-2A22-4408-8C4C-C7BCDDA52D33}" type="datetimeFigureOut">
              <a:rPr lang="cs-CZ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4" tIns="45722" rIns="91444" bIns="45722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691063"/>
            <a:ext cx="5486400" cy="4441825"/>
          </a:xfrm>
          <a:prstGeom prst="rect">
            <a:avLst/>
          </a:prstGeom>
        </p:spPr>
        <p:txBody>
          <a:bodyPr vert="horz" lIns="91444" tIns="45722" rIns="91444" bIns="45722" rtlCol="0">
            <a:normAutofit/>
          </a:bodyPr>
          <a:lstStyle/>
          <a:p>
            <a:pPr lvl="0"/>
            <a:r>
              <a:rPr lang="cs-CZ" noProof="0" dirty="0" smtClean="0"/>
              <a:t>Klepnutím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Seznam:</a:t>
            </a:r>
          </a:p>
          <a:p>
            <a:pPr lvl="4"/>
            <a:r>
              <a:rPr lang="cs-CZ" noProof="0" dirty="0" smtClean="0"/>
              <a:t>a</a:t>
            </a:r>
          </a:p>
          <a:p>
            <a:pPr lvl="4"/>
            <a:r>
              <a:rPr lang="cs-CZ" noProof="0" dirty="0" smtClean="0"/>
              <a:t>b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378952"/>
            <a:ext cx="2971800" cy="493713"/>
          </a:xfrm>
          <a:prstGeom prst="rect">
            <a:avLst/>
          </a:prstGeom>
        </p:spPr>
        <p:txBody>
          <a:bodyPr vert="horz" lIns="91444" tIns="45722" rIns="91444" bIns="4572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4DFA36-F18A-40AF-A67E-E1C2295523B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873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8256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7313" indent="-87313" algn="l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/>
          </a:bodyPr>
          <a:lstStyle/>
          <a:p>
            <a:endParaRPr lang="cs-CZ" i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FEBE9E-9AC0-4929-A07A-508EB8A1BB03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08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08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08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08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08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410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408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4DFA36-F18A-40AF-A67E-E1C2295523B2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59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CC8019-FCAF-4F4F-B2B8-68532C0C4EED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15138DF-D68B-419E-BC28-5D4254268AD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A9EB0-2816-40A2-A686-63C8BCDE420E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C1A5-10A4-4AB7-AB95-474601F9C95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FDC2E-ED36-40C4-87F6-9D9F42322998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0F1A0F-76F4-48E3-AEF1-52F41248D845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600">
                <a:solidFill>
                  <a:schemeClr val="tx1"/>
                </a:solidFill>
              </a:defRPr>
            </a:lvl1pPr>
            <a:lvl2pPr marL="742950" indent="-285750">
              <a:buClr>
                <a:schemeClr val="tx2"/>
              </a:buClr>
              <a:buSzPct val="100000"/>
              <a:buFont typeface="Century Gothic" panose="020B0502020202020204" pitchFamily="34" charset="0"/>
              <a:buChar char="●"/>
              <a:defRPr sz="2400">
                <a:solidFill>
                  <a:schemeClr val="tx1"/>
                </a:solidFill>
              </a:defRPr>
            </a:lvl2pPr>
            <a:lvl3pPr marL="1143000" indent="-228600">
              <a:buClr>
                <a:schemeClr val="tx2"/>
              </a:buClr>
              <a:buFont typeface="Century Gothic" panose="020B0502020202020204" pitchFamily="34" charset="0"/>
              <a:buChar char="●"/>
              <a:defRPr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2"/>
              </a:buClr>
              <a:defRPr>
                <a:solidFill>
                  <a:schemeClr val="tx1"/>
                </a:solidFill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F89150-3DC6-4BA7-9582-02DDF00C4B72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E36C6D-7C95-4DEC-BE06-2010DA00B3F2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77883-1D1D-499C-91E7-D9565F7A305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4279C9-4316-484D-A33A-C3DC610BECB7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4803B-621B-4E80-9722-CAAC3D825A4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FA3036-6EEC-4855-9317-FF767AA36823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E77A38-6B0B-43D8-8A84-5307000A977D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E28C47-8BC0-49A3-8A73-458D5E81D19C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65FCE0-5544-4F45-BE39-A906BB94E47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C97DC3-520D-46EB-9360-71CDBCE6788B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668AB-1F25-4100-AF48-32F7D1E3A10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75CF3D-BFA5-4DE3-9714-73153ABF9BB8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162F8-8B27-4995-88FB-34991C19BEA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EBA26-5E5D-41AB-8CC3-E74DFA4A1E49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3EECC-4037-4C42-906F-D29603CB6F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661758B-70A0-4E83-8413-C5200743EE19}" type="datetime1">
              <a:rPr lang="cs-CZ" smtClean="0"/>
              <a:pPr>
                <a:defRPr/>
              </a:pPr>
              <a:t>4.3.2014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AC8ED04-2E5B-4C44-917F-DD00ED28276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eru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s.muni.cz/www/106381/kontakty.html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acebook.com/zazijchemii" TargetMode="External"/><Relationship Id="rId13" Type="http://schemas.openxmlformats.org/officeDocument/2006/relationships/hyperlink" Target="http://cs.wikipedia.org/wiki/Port%C3%A1l:Chemie" TargetMode="External"/><Relationship Id="rId3" Type="http://schemas.openxmlformats.org/officeDocument/2006/relationships/hyperlink" Target="http://www.studiumchemie.cz/" TargetMode="External"/><Relationship Id="rId7" Type="http://schemas.openxmlformats.org/officeDocument/2006/relationships/hyperlink" Target="http://www.zazijchemii.cz/" TargetMode="External"/><Relationship Id="rId12" Type="http://schemas.openxmlformats.org/officeDocument/2006/relationships/hyperlink" Target="http://www.aristoteles.cz/chemie/chemie.ph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cebook.com/EChemBook" TargetMode="External"/><Relationship Id="rId11" Type="http://schemas.openxmlformats.org/officeDocument/2006/relationships/hyperlink" Target="http://www.mojeskola.cz/" TargetMode="External"/><Relationship Id="rId5" Type="http://schemas.openxmlformats.org/officeDocument/2006/relationships/hyperlink" Target="http://www.e-chembook.eu/cz/" TargetMode="External"/><Relationship Id="rId10" Type="http://schemas.openxmlformats.org/officeDocument/2006/relationships/hyperlink" Target="http://www.facebook.com/Webchemie" TargetMode="External"/><Relationship Id="rId4" Type="http://schemas.openxmlformats.org/officeDocument/2006/relationships/hyperlink" Target="http://www.facebook.com/studiumchemie.cz" TargetMode="External"/><Relationship Id="rId9" Type="http://schemas.openxmlformats.org/officeDocument/2006/relationships/hyperlink" Target="http://webchemie.cz/" TargetMode="External"/><Relationship Id="rId14" Type="http://schemas.openxmlformats.org/officeDocument/2006/relationships/hyperlink" Target="http://sk.wikipedia.org/wiki/Port&#225;l:Ch&#233;mia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kch.zf.jcu.cz/didaktika/didaktika.htm" TargetMode="External"/><Relationship Id="rId3" Type="http://schemas.openxmlformats.org/officeDocument/2006/relationships/hyperlink" Target="http://www.ped.muni.cz/wchem/materialy.html" TargetMode="External"/><Relationship Id="rId7" Type="http://schemas.openxmlformats.org/officeDocument/2006/relationships/hyperlink" Target="http://rena.sulcova.sweb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rion.chemi.muni.cz/e_learning/" TargetMode="External"/><Relationship Id="rId5" Type="http://schemas.openxmlformats.org/officeDocument/2006/relationships/hyperlink" Target="http://is.muni.cz/do/rect/el/estud/pedf/js10/chemie/web/index.html" TargetMode="External"/><Relationship Id="rId10" Type="http://schemas.openxmlformats.org/officeDocument/2006/relationships/hyperlink" Target="http://www.kch.tul.cz/studijni-materialy" TargetMode="External"/><Relationship Id="rId4" Type="http://schemas.openxmlformats.org/officeDocument/2006/relationships/hyperlink" Target="http://www.ped.muni.cz/wchem/zajimavosti.html" TargetMode="External"/><Relationship Id="rId9" Type="http://schemas.openxmlformats.org/officeDocument/2006/relationships/hyperlink" Target="http://eamos.pf.jcu.cz/amos/kat_chem/modules/low/kurz_obsah.php?kod_kurzu=kat_chem_3662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evnostpoznani.cz/" TargetMode="External"/><Relationship Id="rId13" Type="http://schemas.openxmlformats.org/officeDocument/2006/relationships/hyperlink" Target="http://kekule.science.upjs.sk/chemia/index.htm" TargetMode="External"/><Relationship Id="rId3" Type="http://schemas.openxmlformats.org/officeDocument/2006/relationships/hyperlink" Target="http://www.prirodovedci.cz/" TargetMode="External"/><Relationship Id="rId7" Type="http://schemas.openxmlformats.org/officeDocument/2006/relationships/hyperlink" Target="http://ucitelchemie.upol.cz/" TargetMode="External"/><Relationship Id="rId12" Type="http://schemas.openxmlformats.org/officeDocument/2006/relationships/hyperlink" Target="http://www.infovek.sk/predmety/chemia/index.ph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cebook.com/Generacey.cz" TargetMode="External"/><Relationship Id="rId11" Type="http://schemas.openxmlformats.org/officeDocument/2006/relationships/hyperlink" Target="http://www.popup.upol.cz/" TargetMode="External"/><Relationship Id="rId5" Type="http://schemas.openxmlformats.org/officeDocument/2006/relationships/hyperlink" Target="http://www.generacey.cz/" TargetMode="External"/><Relationship Id="rId10" Type="http://schemas.openxmlformats.org/officeDocument/2006/relationships/hyperlink" Target="http://www.facebook.com/DetskaUniverzita" TargetMode="External"/><Relationship Id="rId4" Type="http://schemas.openxmlformats.org/officeDocument/2006/relationships/hyperlink" Target="http://www.facebook.com/prirodovedci.cz" TargetMode="External"/><Relationship Id="rId9" Type="http://schemas.openxmlformats.org/officeDocument/2006/relationships/hyperlink" Target="http://www.facebook.com/strongholdofknowledge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chemie.gymnachod.cz/" TargetMode="External"/><Relationship Id="rId13" Type="http://schemas.openxmlformats.org/officeDocument/2006/relationships/hyperlink" Target="http://chemie.gyrec.cz/" TargetMode="External"/><Relationship Id="rId3" Type="http://schemas.openxmlformats.org/officeDocument/2006/relationships/hyperlink" Target="http://canov.jergym.cz/" TargetMode="External"/><Relationship Id="rId7" Type="http://schemas.openxmlformats.org/officeDocument/2006/relationships/hyperlink" Target="http://chemie.gfxs.cz/" TargetMode="External"/><Relationship Id="rId12" Type="http://schemas.openxmlformats.org/officeDocument/2006/relationships/hyperlink" Target="http://www.gyrec.cz/content/charakteristika-predmetu-che" TargetMode="External"/><Relationship Id="rId2" Type="http://schemas.openxmlformats.org/officeDocument/2006/relationships/notesSlide" Target="../notesSlides/notesSlide12.xml"/><Relationship Id="rId16" Type="http://schemas.openxmlformats.org/officeDocument/2006/relationships/hyperlink" Target="http://www.pglbc.cz/files/chemie/menu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jantaraba.wz.cz/" TargetMode="External"/><Relationship Id="rId11" Type="http://schemas.openxmlformats.org/officeDocument/2006/relationships/hyperlink" Target="http://www.gy.svitavy.cz/kabinety/kabinet-chemie/ke-stazeni/dokumenty" TargetMode="External"/><Relationship Id="rId5" Type="http://schemas.openxmlformats.org/officeDocument/2006/relationships/hyperlink" Target="http://haminger.wbs.cz/" TargetMode="External"/><Relationship Id="rId15" Type="http://schemas.openxmlformats.org/officeDocument/2006/relationships/hyperlink" Target="https://sites.google.com/a/gbn.cz/chemie/materialy-ke-stazeni" TargetMode="External"/><Relationship Id="rId10" Type="http://schemas.openxmlformats.org/officeDocument/2006/relationships/hyperlink" Target="http://www.kralupy.cz/dg/www2/stranky/chemie" TargetMode="External"/><Relationship Id="rId4" Type="http://schemas.openxmlformats.org/officeDocument/2006/relationships/hyperlink" Target="http://www.teplamilada.wz.cz/index.html" TargetMode="External"/><Relationship Id="rId9" Type="http://schemas.openxmlformats.org/officeDocument/2006/relationships/hyperlink" Target="http://www.gymkh.cz/search.php?rstext=all-phpRS-all&amp;rstema=23" TargetMode="External"/><Relationship Id="rId14" Type="http://schemas.openxmlformats.org/officeDocument/2006/relationships/hyperlink" Target="http://www.gvi.cz/index.php?o=1000279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vyuka.zsjarose.cz/" TargetMode="External"/><Relationship Id="rId3" Type="http://schemas.openxmlformats.org/officeDocument/2006/relationships/hyperlink" Target="http://xantina.hyperlink.cz/" TargetMode="External"/><Relationship Id="rId7" Type="http://schemas.openxmlformats.org/officeDocument/2006/relationships/hyperlink" Target="http://www.zsrynovice.cz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zschemie.euweb.cz/" TargetMode="External"/><Relationship Id="rId11" Type="http://schemas.openxmlformats.org/officeDocument/2006/relationships/hyperlink" Target="http://chemie-trest.ic.cz/" TargetMode="External"/><Relationship Id="rId5" Type="http://schemas.openxmlformats.org/officeDocument/2006/relationships/hyperlink" Target="http://pertoldova.webzdarma.cz/" TargetMode="External"/><Relationship Id="rId10" Type="http://schemas.openxmlformats.org/officeDocument/2006/relationships/hyperlink" Target="http://www.komenskeho66.cz/materialy/chemie/obsah.html" TargetMode="External"/><Relationship Id="rId4" Type="http://schemas.openxmlformats.org/officeDocument/2006/relationships/hyperlink" Target="http://www.chemie.wz.cz/" TargetMode="External"/><Relationship Id="rId9" Type="http://schemas.openxmlformats.org/officeDocument/2006/relationships/hyperlink" Target="http://www.zsdobrichovice.cz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vky.com/" TargetMode="External"/><Relationship Id="rId13" Type="http://schemas.openxmlformats.org/officeDocument/2006/relationships/hyperlink" Target="http://home.tiscali.cz/~cz382002/" TargetMode="External"/><Relationship Id="rId18" Type="http://schemas.openxmlformats.org/officeDocument/2006/relationships/hyperlink" Target="http://periodic.sweb.cz/periodickatabulka.zip" TargetMode="External"/><Relationship Id="rId3" Type="http://schemas.openxmlformats.org/officeDocument/2006/relationships/hyperlink" Target="http://www.tabulka.cz/" TargetMode="External"/><Relationship Id="rId21" Type="http://schemas.openxmlformats.org/officeDocument/2006/relationships/hyperlink" Target="http://krejcio.wz.cz/tabulka1.htm" TargetMode="External"/><Relationship Id="rId7" Type="http://schemas.openxmlformats.org/officeDocument/2006/relationships/hyperlink" Target="http://periodicka-tabulka-prvku.yin.cz/" TargetMode="External"/><Relationship Id="rId12" Type="http://schemas.openxmlformats.org/officeDocument/2006/relationships/hyperlink" Target="http://www.chemie.wz.cz/testy/psp-table.pdf" TargetMode="External"/><Relationship Id="rId17" Type="http://schemas.openxmlformats.org/officeDocument/2006/relationships/hyperlink" Target="http://periodic.sweb.cz/tabulka.htm" TargetMode="External"/><Relationship Id="rId25" Type="http://schemas.openxmlformats.org/officeDocument/2006/relationships/hyperlink" Target="http://zdenek13.unas.cz/in/text/perioda.htm" TargetMode="External"/><Relationship Id="rId2" Type="http://schemas.openxmlformats.org/officeDocument/2006/relationships/notesSlide" Target="../notesSlides/notesSlide14.xml"/><Relationship Id="rId16" Type="http://schemas.openxmlformats.org/officeDocument/2006/relationships/hyperlink" Target="https://chrome.google.com/webstore/detail/periodic-table/lbepmdjjdieakmhjfhklfddojkfnnhjf?hl=cs" TargetMode="External"/><Relationship Id="rId20" Type="http://schemas.openxmlformats.org/officeDocument/2006/relationships/hyperlink" Target="http://www.ptable.com/#Orbit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emie.gfxs.cz/index.php?pg=tabulka" TargetMode="External"/><Relationship Id="rId11" Type="http://schemas.openxmlformats.org/officeDocument/2006/relationships/hyperlink" Target="http://www.chemie.wz.cz/psp/psp.htm" TargetMode="External"/><Relationship Id="rId24" Type="http://schemas.openxmlformats.org/officeDocument/2006/relationships/hyperlink" Target="http://www.webchemie.cz/pomucky_mnemo.html" TargetMode="External"/><Relationship Id="rId5" Type="http://schemas.openxmlformats.org/officeDocument/2006/relationships/hyperlink" Target="http://www.tabulka.cz/PTable.zip" TargetMode="External"/><Relationship Id="rId15" Type="http://schemas.openxmlformats.org/officeDocument/2006/relationships/hyperlink" Target="https://play.google.com/store/apps/details?id=cz.kle.tabulka" TargetMode="External"/><Relationship Id="rId23" Type="http://schemas.openxmlformats.org/officeDocument/2006/relationships/hyperlink" Target="http://www.pglbc.cz/files/chemie/tabulka.html" TargetMode="External"/><Relationship Id="rId10" Type="http://schemas.openxmlformats.org/officeDocument/2006/relationships/hyperlink" Target="http://www.prvky.com/pdf/slepa-periodicka-tabulka.pdf" TargetMode="External"/><Relationship Id="rId19" Type="http://schemas.openxmlformats.org/officeDocument/2006/relationships/hyperlink" Target="http://www.ptable.com/" TargetMode="External"/><Relationship Id="rId4" Type="http://schemas.openxmlformats.org/officeDocument/2006/relationships/hyperlink" Target="http://www.piskac.cz/Pavel/PT/" TargetMode="External"/><Relationship Id="rId9" Type="http://schemas.openxmlformats.org/officeDocument/2006/relationships/hyperlink" Target="http://www.prvky.com/pdf/periodicka-tabulka.pdf" TargetMode="External"/><Relationship Id="rId14" Type="http://schemas.openxmlformats.org/officeDocument/2006/relationships/hyperlink" Target="http://kle.cz/tabulka/" TargetMode="External"/><Relationship Id="rId22" Type="http://schemas.openxmlformats.org/officeDocument/2006/relationships/hyperlink" Target="http://galerie2.sweb.cz/prvky.htm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eriodictable.com/" TargetMode="External"/><Relationship Id="rId13" Type="http://schemas.openxmlformats.org/officeDocument/2006/relationships/hyperlink" Target="http://www.youtube.com/watch?v=GFIvXVMbII0" TargetMode="External"/><Relationship Id="rId3" Type="http://schemas.openxmlformats.org/officeDocument/2006/relationships/hyperlink" Target="http://www.webelements.com/" TargetMode="External"/><Relationship Id="rId7" Type="http://schemas.openxmlformats.org/officeDocument/2006/relationships/hyperlink" Target="http://www.chemicool.com/" TargetMode="External"/><Relationship Id="rId12" Type="http://schemas.openxmlformats.org/officeDocument/2006/relationships/hyperlink" Target="http://www.neubert.net/PSETable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sc.org/chemsoc/visualelements/pages/pertable_fla.htm" TargetMode="External"/><Relationship Id="rId11" Type="http://schemas.openxmlformats.org/officeDocument/2006/relationships/hyperlink" Target="http://periodic.lanl.gov/24.shtml" TargetMode="External"/><Relationship Id="rId5" Type="http://schemas.openxmlformats.org/officeDocument/2006/relationships/hyperlink" Target="http://www.rsc.org/periodic-table/" TargetMode="External"/><Relationship Id="rId15" Type="http://schemas.openxmlformats.org/officeDocument/2006/relationships/hyperlink" Target="http://www.testpark.cz/testy/chemie/psp-511" TargetMode="External"/><Relationship Id="rId10" Type="http://schemas.openxmlformats.org/officeDocument/2006/relationships/hyperlink" Target="http://www.merckmillipore.cz/periodicka-tabulka-prvk%C5%AF/c_v.Gb.s1LjHEAAAEWTeYfVhTo" TargetMode="External"/><Relationship Id="rId4" Type="http://schemas.openxmlformats.org/officeDocument/2006/relationships/hyperlink" Target="http://www.periodicvideos.com/" TargetMode="External"/><Relationship Id="rId9" Type="http://schemas.openxmlformats.org/officeDocument/2006/relationships/hyperlink" Target="http://pse.merck.de/merck.php?lang=EN" TargetMode="External"/><Relationship Id="rId14" Type="http://schemas.openxmlformats.org/officeDocument/2006/relationships/hyperlink" Target="http://www.testpark.cz/testy/chemie/periodicka-soustava-prvku-psp-503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hemie.didaktis.net/test_creator.php" TargetMode="External"/><Relationship Id="rId13" Type="http://schemas.openxmlformats.org/officeDocument/2006/relationships/hyperlink" Target="http://chemicke-vypocty.cz/" TargetMode="External"/><Relationship Id="rId3" Type="http://schemas.openxmlformats.org/officeDocument/2006/relationships/hyperlink" Target="http://www.studiumchemie.cz/editor.php" TargetMode="External"/><Relationship Id="rId7" Type="http://schemas.openxmlformats.org/officeDocument/2006/relationships/hyperlink" Target="http://anorganika.gfxs.cz/index.php?id=0" TargetMode="External"/><Relationship Id="rId12" Type="http://schemas.openxmlformats.org/officeDocument/2006/relationships/hyperlink" Target="http://www.mojeskola.cz/Vyuka/Php/Vypocty.php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glbc.cz/files/chemie/test_menu.html?cislo=on" TargetMode="External"/><Relationship Id="rId11" Type="http://schemas.openxmlformats.org/officeDocument/2006/relationships/hyperlink" Target="http://www.testpark.cz/testy/chemie/nazvoslovi-509" TargetMode="External"/><Relationship Id="rId5" Type="http://schemas.openxmlformats.org/officeDocument/2006/relationships/hyperlink" Target="http://www.testpark.cz/testy/chemie/" TargetMode="External"/><Relationship Id="rId15" Type="http://schemas.openxmlformats.org/officeDocument/2006/relationships/hyperlink" Target="http://www.pglbc.cz/files/chemie/tabulka.html" TargetMode="External"/><Relationship Id="rId10" Type="http://schemas.openxmlformats.org/officeDocument/2006/relationships/hyperlink" Target="http://www.testpark.cz/testy/chemie/chemicke-vzorce-504" TargetMode="External"/><Relationship Id="rId4" Type="http://schemas.openxmlformats.org/officeDocument/2006/relationships/hyperlink" Target="http://testy.nanic.cz/testy/chemie/" TargetMode="External"/><Relationship Id="rId9" Type="http://schemas.openxmlformats.org/officeDocument/2006/relationships/hyperlink" Target="http://www.mojeskola.cz/Vyuka/Php/Learning/Chemie/vyber_testu2.php" TargetMode="External"/><Relationship Id="rId14" Type="http://schemas.openxmlformats.org/officeDocument/2006/relationships/hyperlink" Target="http://vypocty.webchemie.cz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pdf.uhk.cz/kch_old/sdruzeni/diskusnf.html" TargetMode="External"/><Relationship Id="rId3" Type="http://schemas.openxmlformats.org/officeDocument/2006/relationships/hyperlink" Target="http://www.studiumchemie.cz/odpovedna.php" TargetMode="External"/><Relationship Id="rId7" Type="http://schemas.openxmlformats.org/officeDocument/2006/relationships/hyperlink" Target="http://www.e-chembook.eu/cz/forum/3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emicalforums.com/index.php?board=24.0" TargetMode="External"/><Relationship Id="rId5" Type="http://schemas.openxmlformats.org/officeDocument/2006/relationships/hyperlink" Target="http://www.infovek.sk/forum/viewforum.php?f=18" TargetMode="External"/><Relationship Id="rId4" Type="http://schemas.openxmlformats.org/officeDocument/2006/relationships/hyperlink" Target="http://diskuze.rvp.cz/search.php?keywords=chemie&amp;go.x=-833&amp;go.y=-48&amp;rvpSearchScope=module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krejcio.wz.cz/odkazy.htm" TargetMode="External"/><Relationship Id="rId13" Type="http://schemas.openxmlformats.org/officeDocument/2006/relationships/hyperlink" Target="http://tccc.iesl.forth.gr/chemistry/scied_chem.html" TargetMode="External"/><Relationship Id="rId3" Type="http://schemas.openxmlformats.org/officeDocument/2006/relationships/hyperlink" Target="http://canov.jergym.cz/vyhledav/chemici.html" TargetMode="External"/><Relationship Id="rId7" Type="http://schemas.openxmlformats.org/officeDocument/2006/relationships/hyperlink" Target="http://www.gymnaziumtu.cz/chemicke-odkazy" TargetMode="External"/><Relationship Id="rId12" Type="http://schemas.openxmlformats.org/officeDocument/2006/relationships/hyperlink" Target="http://www.dmoz.org/Science/Chemistry/Education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ralupy.cz/dg/www2/stranky/chemie/odkazy.htm" TargetMode="External"/><Relationship Id="rId11" Type="http://schemas.openxmlformats.org/officeDocument/2006/relationships/hyperlink" Target="http://www.veskole.cz/dumy/vyhledavani/fs=|as=|ip=29|itz=94|kz=126,127|p=" TargetMode="External"/><Relationship Id="rId5" Type="http://schemas.openxmlformats.org/officeDocument/2006/relationships/hyperlink" Target="http://www.zsrynovice.cz/old/chemie/uvod/zajmav_odkazy.html" TargetMode="External"/><Relationship Id="rId10" Type="http://schemas.openxmlformats.org/officeDocument/2006/relationships/hyperlink" Target="http://www.prvky.com/weby.html" TargetMode="External"/><Relationship Id="rId4" Type="http://schemas.openxmlformats.org/officeDocument/2006/relationships/hyperlink" Target="http://www.scitech.cz/stlinky.htm" TargetMode="External"/><Relationship Id="rId9" Type="http://schemas.openxmlformats.org/officeDocument/2006/relationships/hyperlink" Target="https://sites.google.com/a/gbn.cz/chemie/chemicke-odkaz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ymta.cz/_dum/ch/main1.html" TargetMode="External"/><Relationship Id="rId13" Type="http://schemas.openxmlformats.org/officeDocument/2006/relationships/hyperlink" Target="http://www.gymsusice.cz/projekty/eu_penize_ss/dumy_ke_stazeni.html" TargetMode="External"/><Relationship Id="rId18" Type="http://schemas.openxmlformats.org/officeDocument/2006/relationships/hyperlink" Target="http://zsms.streliceubrna.cz/moodle/course/category.php?id=12" TargetMode="External"/><Relationship Id="rId3" Type="http://schemas.openxmlformats.org/officeDocument/2006/relationships/hyperlink" Target="http://www.prezentace-fyzika-chemie.wz.cz/" TargetMode="External"/><Relationship Id="rId7" Type="http://schemas.openxmlformats.org/officeDocument/2006/relationships/hyperlink" Target="http://dumy.cz/vyhledavani?fraze=chemie&amp;x=0&amp;y=0" TargetMode="External"/><Relationship Id="rId12" Type="http://schemas.openxmlformats.org/officeDocument/2006/relationships/hyperlink" Target="http://dumy.gymnachod.cz/predmet/chemie/Chemie/Chemie---sada-13/" TargetMode="External"/><Relationship Id="rId17" Type="http://schemas.openxmlformats.org/officeDocument/2006/relationships/hyperlink" Target="http://mis.3zslouny.cz/chemie.php" TargetMode="External"/><Relationship Id="rId2" Type="http://schemas.openxmlformats.org/officeDocument/2006/relationships/notesSlide" Target="../notesSlides/notesSlide19.xml"/><Relationship Id="rId16" Type="http://schemas.openxmlformats.org/officeDocument/2006/relationships/hyperlink" Target="http://www.oapion.cz/dum/dum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eskole.cz/dumy/vyhledavani/fs=|as=|ip=29|itz=|kz=126,127|p=" TargetMode="External"/><Relationship Id="rId11" Type="http://schemas.openxmlformats.org/officeDocument/2006/relationships/hyperlink" Target="http://www.spssol.cz/DUMy/Chemie/2.sada/" TargetMode="External"/><Relationship Id="rId5" Type="http://schemas.openxmlformats.org/officeDocument/2006/relationships/hyperlink" Target="http://www.veskole.cz/" TargetMode="External"/><Relationship Id="rId15" Type="http://schemas.openxmlformats.org/officeDocument/2006/relationships/hyperlink" Target="http://www.oblacna.cz/225-DUM.html" TargetMode="External"/><Relationship Id="rId10" Type="http://schemas.openxmlformats.org/officeDocument/2006/relationships/hyperlink" Target="http://skola.szsdecin.cz/dumy-chemie-m658" TargetMode="External"/><Relationship Id="rId19" Type="http://schemas.openxmlformats.org/officeDocument/2006/relationships/hyperlink" Target="http://canov.jergym.cz/vyhledav/chemici.html" TargetMode="External"/><Relationship Id="rId4" Type="http://schemas.openxmlformats.org/officeDocument/2006/relationships/hyperlink" Target="http://dum.rvp.cz/index.html" TargetMode="External"/><Relationship Id="rId9" Type="http://schemas.openxmlformats.org/officeDocument/2006/relationships/hyperlink" Target="http://www.ssvos.cz/dumyssvos/3.-sada-chemie.html" TargetMode="External"/><Relationship Id="rId14" Type="http://schemas.openxmlformats.org/officeDocument/2006/relationships/hyperlink" Target="http://www.komenskeho.cz/vypracovane-dumy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36946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02 – ELEKTRONICKÉ VÝUKOVÉ MATERIÁLY – ČÁST 1.</a:t>
            </a:r>
            <a:endParaRPr lang="cs-CZ" sz="4000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1843608" y="3429001"/>
            <a:ext cx="6400800" cy="432047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cs-CZ" sz="9600" dirty="0" smtClean="0">
                <a:solidFill>
                  <a:schemeClr val="tx1"/>
                </a:solidFill>
                <a:latin typeface="Constantia" pitchFamily="18" charset="0"/>
              </a:rPr>
              <a:t>Mgr. Veronika Švandová, Ph.D.</a:t>
            </a:r>
            <a:endParaRPr lang="cs-CZ" sz="9600" dirty="0">
              <a:latin typeface="Constantia" pitchFamily="18" charset="0"/>
            </a:endParaRPr>
          </a:p>
          <a:p>
            <a:pPr algn="r"/>
            <a:endParaRPr lang="cs-CZ" sz="9600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sz="9600" dirty="0" smtClean="0">
              <a:latin typeface="Constantia" panose="02030602050306030303" pitchFamily="18" charset="0"/>
            </a:endParaRPr>
          </a:p>
          <a:p>
            <a:pPr marR="0" eaLnBrk="1" hangingPunct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90B10C-C51D-450F-B81C-B5739480FA7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843608" y="4005065"/>
            <a:ext cx="6400800" cy="1728191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Kamenice 5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pavilón A4 - NCBR, místnost 2.14</a:t>
            </a:r>
          </a:p>
          <a:p>
            <a:pPr algn="r" fontAlgn="auto">
              <a:spcAft>
                <a:spcPts val="0"/>
              </a:spcAft>
            </a:pP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>
                <a:solidFill>
                  <a:schemeClr val="tx1"/>
                </a:solidFill>
                <a:latin typeface="Constantia" pitchFamily="18" charset="0"/>
              </a:rPr>
              <a:t>email: 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3"/>
              </a:rPr>
              <a:t>veru@mail.muni.cz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  <a:endParaRPr lang="cs-CZ" sz="5000" dirty="0">
              <a:solidFill>
                <a:schemeClr val="tx1"/>
              </a:solidFill>
              <a:latin typeface="Constantia" pitchFamily="18" charset="0"/>
            </a:endParaRPr>
          </a:p>
          <a:p>
            <a:pPr algn="r" fontAlgn="auto">
              <a:spcAft>
                <a:spcPts val="0"/>
              </a:spcAft>
            </a:pP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  <a:hlinkClick r:id="rId4"/>
              </a:rPr>
              <a:t>http://is.muni.cz/www/106381/kontakty.html</a:t>
            </a:r>
            <a:r>
              <a:rPr lang="cs-CZ" sz="5000" dirty="0" smtClean="0">
                <a:solidFill>
                  <a:schemeClr val="tx1"/>
                </a:solidFill>
                <a:latin typeface="Constantia" pitchFamily="18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cs-CZ" sz="9600" dirty="0" smtClean="0">
              <a:latin typeface="Constantia" panose="02030602050306030303" pitchFamily="18" charset="0"/>
            </a:endParaRPr>
          </a:p>
          <a:p>
            <a:pPr fontAlgn="auto">
              <a:spcAft>
                <a:spcPts val="0"/>
              </a:spcAft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24744"/>
          </a:xfrm>
        </p:spPr>
        <p:txBody>
          <a:bodyPr/>
          <a:lstStyle/>
          <a:p>
            <a:r>
              <a:rPr lang="cs-CZ" sz="4400" dirty="0" smtClean="0"/>
              <a:t>Výukové portály a weby – české a slovenské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Studiumchemie.cz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http://www.studiumchemie.cz</a:t>
            </a:r>
            <a:r>
              <a:rPr lang="cs-CZ" dirty="0" smtClean="0">
                <a:hlinkClick r:id="rId3"/>
              </a:rPr>
              <a:t>/</a:t>
            </a:r>
            <a:r>
              <a:rPr lang="cs-CZ" dirty="0"/>
              <a:t> a </a:t>
            </a:r>
            <a:r>
              <a:rPr lang="cs-CZ" dirty="0" smtClean="0">
                <a:hlinkClick r:id="rId4"/>
              </a:rPr>
              <a:t>http://www.facebook.com/studiumchemie.cz</a:t>
            </a:r>
            <a:endParaRPr lang="cs-CZ" dirty="0"/>
          </a:p>
          <a:p>
            <a:r>
              <a:rPr lang="cs-CZ" dirty="0"/>
              <a:t>E-ChemBook.cz: </a:t>
            </a:r>
            <a:r>
              <a:rPr lang="cs-CZ" dirty="0">
                <a:hlinkClick r:id="rId5"/>
              </a:rPr>
              <a:t>http://www.e-chembook.eu/cz</a:t>
            </a:r>
            <a:r>
              <a:rPr lang="cs-CZ" dirty="0" smtClean="0">
                <a:hlinkClick r:id="rId5"/>
              </a:rPr>
              <a:t>/</a:t>
            </a:r>
            <a:r>
              <a:rPr lang="cs-CZ" dirty="0"/>
              <a:t> a </a:t>
            </a:r>
            <a:r>
              <a:rPr lang="cs-CZ" dirty="0" smtClean="0">
                <a:hlinkClick r:id="rId6"/>
              </a:rPr>
              <a:t>http://www.facebook.com/EChemBook</a:t>
            </a:r>
            <a:r>
              <a:rPr lang="cs-CZ" dirty="0" smtClean="0"/>
              <a:t> </a:t>
            </a:r>
          </a:p>
          <a:p>
            <a:r>
              <a:rPr lang="cs-CZ" dirty="0"/>
              <a:t>Zažij </a:t>
            </a:r>
            <a:r>
              <a:rPr lang="cs-CZ" dirty="0" smtClean="0"/>
              <a:t>chemii: </a:t>
            </a:r>
            <a:r>
              <a:rPr lang="cs-CZ" dirty="0" smtClean="0">
                <a:hlinkClick r:id="rId7"/>
              </a:rPr>
              <a:t>www.zazijchemii.cz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>
                <a:hlinkClick r:id="rId8"/>
              </a:rPr>
              <a:t>http://www.facebook.com/zazijchemii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Webchemie</a:t>
            </a:r>
            <a:r>
              <a:rPr lang="cs-CZ" dirty="0"/>
              <a:t>: </a:t>
            </a:r>
            <a:r>
              <a:rPr lang="cs-CZ" dirty="0">
                <a:hlinkClick r:id="rId9"/>
              </a:rPr>
              <a:t>http://webchemie.cz</a:t>
            </a:r>
            <a:r>
              <a:rPr lang="cs-CZ" dirty="0" smtClean="0">
                <a:hlinkClick r:id="rId9"/>
              </a:rPr>
              <a:t>/</a:t>
            </a:r>
            <a:r>
              <a:rPr lang="cs-CZ" dirty="0"/>
              <a:t> a </a:t>
            </a:r>
            <a:r>
              <a:rPr lang="cs-CZ" dirty="0" smtClean="0">
                <a:hlinkClick r:id="rId10"/>
              </a:rPr>
              <a:t>http://www.facebook.com/Webchemie</a:t>
            </a:r>
            <a:r>
              <a:rPr lang="cs-CZ" dirty="0" smtClean="0"/>
              <a:t>  </a:t>
            </a:r>
          </a:p>
          <a:p>
            <a:r>
              <a:rPr lang="cs-CZ" dirty="0"/>
              <a:t>Moje škola − odkaz chemie: </a:t>
            </a:r>
            <a:r>
              <a:rPr lang="cs-CZ" dirty="0">
                <a:hlinkClick r:id="rId11"/>
              </a:rPr>
              <a:t>http://www.mojeskola.cz/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/>
              <a:t>Aristoteles.cz – matematika, chemie a fyzika online: </a:t>
            </a:r>
            <a:r>
              <a:rPr lang="cs-CZ" dirty="0">
                <a:hlinkClick r:id="rId12"/>
              </a:rPr>
              <a:t>http://www.aristoteles.cz/chemie/chemie.php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Český </a:t>
            </a:r>
            <a:r>
              <a:rPr lang="cs-CZ" dirty="0"/>
              <a:t>chemický portál Wikipedie: </a:t>
            </a:r>
            <a:r>
              <a:rPr lang="cs-CZ" dirty="0">
                <a:hlinkClick r:id="rId13"/>
              </a:rPr>
              <a:t>http://cs.wikipedia.org/wiki/Port%C3%A1l:Chemie</a:t>
            </a:r>
            <a:r>
              <a:rPr lang="cs-CZ" dirty="0"/>
              <a:t> </a:t>
            </a:r>
          </a:p>
          <a:p>
            <a:r>
              <a:rPr lang="cs-CZ" dirty="0"/>
              <a:t>Slovenská chemický portál Wikipedie: </a:t>
            </a:r>
            <a:r>
              <a:rPr lang="cs-CZ" dirty="0">
                <a:hlinkClick r:id="rId14"/>
              </a:rPr>
              <a:t>http://</a:t>
            </a:r>
            <a:r>
              <a:rPr lang="cs-CZ" dirty="0" smtClean="0">
                <a:hlinkClick r:id="rId14"/>
              </a:rPr>
              <a:t>sk.wikipedia.org/wiki/</a:t>
            </a:r>
            <a:r>
              <a:rPr lang="cs-CZ" dirty="0" err="1" smtClean="0">
                <a:hlinkClick r:id="rId14"/>
              </a:rPr>
              <a:t>Portál:Chémia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19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marL="0" lvl="0" indent="0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44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Weby vysokých škol</a:t>
            </a:r>
            <a:endParaRPr lang="cs-CZ" dirty="0" smtClean="0"/>
          </a:p>
          <a:p>
            <a:r>
              <a:rPr lang="cs-CZ" dirty="0" smtClean="0"/>
              <a:t>Sekce chemie </a:t>
            </a:r>
            <a:r>
              <a:rPr lang="cs-CZ" dirty="0" err="1" smtClean="0"/>
              <a:t>PdF</a:t>
            </a:r>
            <a:r>
              <a:rPr lang="cs-CZ" dirty="0" smtClean="0"/>
              <a:t> </a:t>
            </a:r>
            <a:r>
              <a:rPr lang="cs-CZ" dirty="0"/>
              <a:t>MU: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www.ped.muni.cz/</a:t>
            </a:r>
            <a:r>
              <a:rPr lang="cs-CZ" dirty="0" err="1" smtClean="0">
                <a:hlinkClick r:id="rId3"/>
              </a:rPr>
              <a:t>wchem</a:t>
            </a:r>
            <a:r>
              <a:rPr lang="cs-CZ" dirty="0" smtClean="0">
                <a:hlinkClick r:id="rId3"/>
              </a:rPr>
              <a:t>/materialy.html</a:t>
            </a:r>
            <a:r>
              <a:rPr lang="cs-CZ" dirty="0" smtClean="0"/>
              <a:t>, </a:t>
            </a:r>
            <a:r>
              <a:rPr lang="cs-CZ" dirty="0" smtClean="0">
                <a:hlinkClick r:id="rId4"/>
              </a:rPr>
              <a:t>http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www.ped.muni.cz/</a:t>
            </a:r>
            <a:r>
              <a:rPr lang="cs-CZ" dirty="0" err="1" smtClean="0">
                <a:hlinkClick r:id="rId4"/>
              </a:rPr>
              <a:t>wchem</a:t>
            </a:r>
            <a:r>
              <a:rPr lang="cs-CZ" dirty="0" smtClean="0">
                <a:hlinkClick r:id="rId4"/>
              </a:rPr>
              <a:t>/zajimavosti.html</a:t>
            </a:r>
            <a:r>
              <a:rPr lang="cs-CZ" dirty="0"/>
              <a:t>, </a:t>
            </a:r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is.muni.cz/do/</a:t>
            </a:r>
            <a:r>
              <a:rPr lang="cs-CZ" dirty="0" err="1" smtClean="0">
                <a:hlinkClick r:id="rId5"/>
              </a:rPr>
              <a:t>rect</a:t>
            </a:r>
            <a:r>
              <a:rPr lang="cs-CZ" dirty="0" smtClean="0">
                <a:hlinkClick r:id="rId5"/>
              </a:rPr>
              <a:t>/el/</a:t>
            </a:r>
            <a:r>
              <a:rPr lang="cs-CZ" dirty="0" err="1" smtClean="0">
                <a:hlinkClick r:id="rId5"/>
              </a:rPr>
              <a:t>estud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pedf</a:t>
            </a:r>
            <a:r>
              <a:rPr lang="cs-CZ" dirty="0" smtClean="0">
                <a:hlinkClick r:id="rId5"/>
              </a:rPr>
              <a:t>/js10/chemie/web/index.html</a:t>
            </a:r>
            <a:r>
              <a:rPr lang="cs-CZ" dirty="0" smtClean="0"/>
              <a:t>, </a:t>
            </a:r>
          </a:p>
          <a:p>
            <a:r>
              <a:rPr lang="cs-CZ" dirty="0" smtClean="0"/>
              <a:t>Ústav </a:t>
            </a:r>
            <a:r>
              <a:rPr lang="cs-CZ" dirty="0"/>
              <a:t>biochemie </a:t>
            </a:r>
            <a:r>
              <a:rPr lang="cs-CZ" dirty="0" err="1" smtClean="0"/>
              <a:t>PřF</a:t>
            </a:r>
            <a:r>
              <a:rPr lang="cs-CZ" dirty="0" smtClean="0"/>
              <a:t> </a:t>
            </a:r>
            <a:r>
              <a:rPr lang="cs-CZ" dirty="0"/>
              <a:t>MU: </a:t>
            </a:r>
            <a:r>
              <a:rPr lang="cs-CZ" dirty="0">
                <a:hlinkClick r:id="rId6"/>
              </a:rPr>
              <a:t>http://orion.chemi.muni.cz/e_learning</a:t>
            </a:r>
            <a:r>
              <a:rPr lang="cs-CZ" dirty="0" smtClean="0">
                <a:hlinkClick r:id="rId6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/>
              <a:t>RNDr. Renata Šulcová, Ph.D.: </a:t>
            </a:r>
            <a:r>
              <a:rPr lang="cs-CZ" dirty="0">
                <a:hlinkClick r:id="rId7"/>
              </a:rPr>
              <a:t>http://rena.sulcova.sweb.cz</a:t>
            </a:r>
            <a:r>
              <a:rPr lang="cs-CZ" dirty="0" smtClean="0">
                <a:hlinkClick r:id="rId7"/>
              </a:rPr>
              <a:t>/</a:t>
            </a:r>
            <a:endParaRPr lang="cs-CZ" dirty="0"/>
          </a:p>
          <a:p>
            <a:r>
              <a:rPr lang="cs-CZ" dirty="0"/>
              <a:t>Oddělení didaktiky chemie </a:t>
            </a:r>
            <a:r>
              <a:rPr lang="cs-CZ" dirty="0" smtClean="0"/>
              <a:t> Zemědělské fakulty Jihočeské univerzity v </a:t>
            </a:r>
            <a:r>
              <a:rPr lang="cs-CZ" dirty="0"/>
              <a:t>Českých Budějovicích: </a:t>
            </a:r>
            <a:r>
              <a:rPr lang="cs-CZ" dirty="0">
                <a:hlinkClick r:id="rId8"/>
              </a:rPr>
              <a:t>http://</a:t>
            </a:r>
            <a:r>
              <a:rPr lang="cs-CZ" dirty="0" smtClean="0">
                <a:hlinkClick r:id="rId8"/>
              </a:rPr>
              <a:t>kch.zf.jcu.cz/didaktika/didaktika.htm</a:t>
            </a:r>
            <a:endParaRPr lang="cs-CZ" dirty="0"/>
          </a:p>
          <a:p>
            <a:r>
              <a:rPr lang="cs-CZ" dirty="0"/>
              <a:t>Počítačem podporovaná výuka chemie (</a:t>
            </a:r>
            <a:r>
              <a:rPr lang="cs-CZ" dirty="0" err="1"/>
              <a:t>PedF</a:t>
            </a:r>
            <a:r>
              <a:rPr lang="cs-CZ" dirty="0"/>
              <a:t> Jihočeská univerzita v Českých Budějovicích): </a:t>
            </a:r>
            <a:r>
              <a:rPr lang="cs-CZ" dirty="0">
                <a:hlinkClick r:id="rId9"/>
              </a:rPr>
              <a:t>http://eamos.pf.jcu.cz/amos/kat_chem/modules/low/kurz_obsah.php?kod_kurzu=kat_chem_3662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/>
              <a:t>Technická univerzita </a:t>
            </a:r>
            <a:r>
              <a:rPr lang="cs-CZ" dirty="0" smtClean="0"/>
              <a:t>Liberec: </a:t>
            </a:r>
            <a:r>
              <a:rPr lang="cs-CZ" dirty="0">
                <a:hlinkClick r:id="rId10"/>
              </a:rPr>
              <a:t>http://</a:t>
            </a:r>
            <a:r>
              <a:rPr lang="cs-CZ" dirty="0" smtClean="0">
                <a:hlinkClick r:id="rId10"/>
              </a:rPr>
              <a:t>www.kch.tul.cz/studijni-materialy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1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45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Projekty </a:t>
            </a:r>
            <a:r>
              <a:rPr lang="cs-CZ" sz="45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zabývající se vzděláváním v chemii</a:t>
            </a:r>
          </a:p>
          <a:p>
            <a:r>
              <a:rPr lang="cs-CZ" dirty="0" smtClean="0"/>
              <a:t>Přírodovědci: </a:t>
            </a:r>
            <a:r>
              <a:rPr lang="cs-CZ" dirty="0">
                <a:hlinkClick r:id="rId3"/>
              </a:rPr>
              <a:t>http://www.prirodovedci.cz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a </a:t>
            </a:r>
            <a:r>
              <a:rPr lang="cs-CZ" dirty="0" smtClean="0">
                <a:hlinkClick r:id="rId4"/>
              </a:rPr>
              <a:t>http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www.facebook.com/prirodovedci.cz</a:t>
            </a:r>
            <a:r>
              <a:rPr lang="cs-CZ" dirty="0" smtClean="0"/>
              <a:t> </a:t>
            </a:r>
          </a:p>
          <a:p>
            <a:r>
              <a:rPr lang="cs-CZ" dirty="0" smtClean="0"/>
              <a:t>Nebojte se vědy a techniky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http://www.generacey.cz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a </a:t>
            </a:r>
            <a:r>
              <a:rPr lang="cs-CZ" dirty="0" smtClean="0">
                <a:hlinkClick r:id="rId6"/>
              </a:rPr>
              <a:t>http://www.facebook.com/Generacey.cz</a:t>
            </a:r>
            <a:r>
              <a:rPr lang="cs-CZ" dirty="0" smtClean="0"/>
              <a:t> </a:t>
            </a:r>
          </a:p>
          <a:p>
            <a:r>
              <a:rPr lang="cs-CZ" dirty="0" smtClean="0"/>
              <a:t>Učitel chemie: </a:t>
            </a:r>
            <a:r>
              <a:rPr lang="cs-CZ" dirty="0">
                <a:hlinkClick r:id="rId7"/>
              </a:rPr>
              <a:t>http://ucitelchemie.upol.cz</a:t>
            </a:r>
            <a:r>
              <a:rPr lang="cs-CZ" dirty="0" smtClean="0">
                <a:hlinkClick r:id="rId7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Pevnost poznání</a:t>
            </a:r>
            <a:r>
              <a:rPr lang="cs-CZ" dirty="0"/>
              <a:t>: </a:t>
            </a:r>
            <a:r>
              <a:rPr lang="cs-CZ" dirty="0">
                <a:hlinkClick r:id="rId8"/>
              </a:rPr>
              <a:t>http://www.pevnostpoznani.cz</a:t>
            </a:r>
            <a:r>
              <a:rPr lang="cs-CZ" dirty="0" smtClean="0">
                <a:hlinkClick r:id="rId8"/>
              </a:rPr>
              <a:t>/</a:t>
            </a:r>
            <a:r>
              <a:rPr lang="cs-CZ" dirty="0"/>
              <a:t> a </a:t>
            </a:r>
            <a:r>
              <a:rPr lang="cs-CZ" dirty="0" smtClean="0">
                <a:hlinkClick r:id="rId9"/>
              </a:rPr>
              <a:t>http://www.facebook.com/strongholdofknowledge</a:t>
            </a:r>
            <a:endParaRPr lang="cs-CZ" dirty="0" smtClean="0"/>
          </a:p>
          <a:p>
            <a:r>
              <a:rPr lang="cs-CZ" dirty="0" smtClean="0"/>
              <a:t>Dětská univerzita</a:t>
            </a:r>
            <a:r>
              <a:rPr lang="cs-CZ" dirty="0"/>
              <a:t>: </a:t>
            </a:r>
            <a:r>
              <a:rPr lang="cs-CZ" dirty="0" smtClean="0">
                <a:hlinkClick r:id="rId10"/>
              </a:rPr>
              <a:t>http://www.facebook.com/DetskaUniverzita</a:t>
            </a:r>
            <a:r>
              <a:rPr lang="cs-CZ" dirty="0" smtClean="0"/>
              <a:t> </a:t>
            </a:r>
          </a:p>
          <a:p>
            <a:r>
              <a:rPr lang="cs-CZ" dirty="0"/>
              <a:t>POP UP: </a:t>
            </a:r>
            <a:r>
              <a:rPr lang="cs-CZ" dirty="0">
                <a:hlinkClick r:id="rId11"/>
              </a:rPr>
              <a:t>http://www.popup.upol.cz</a:t>
            </a:r>
            <a:r>
              <a:rPr lang="cs-CZ" dirty="0" smtClean="0">
                <a:hlinkClick r:id="rId11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Infovek.sk: </a:t>
            </a:r>
            <a:r>
              <a:rPr lang="cs-CZ" dirty="0">
                <a:hlinkClick r:id="rId12"/>
              </a:rPr>
              <a:t>http://www.infovek.sk/predmety/chemia/index.php</a:t>
            </a:r>
            <a:endParaRPr lang="cs-CZ" dirty="0"/>
          </a:p>
          <a:p>
            <a:r>
              <a:rPr lang="cs-CZ" dirty="0"/>
              <a:t>Školský chemický </a:t>
            </a:r>
            <a:r>
              <a:rPr lang="cs-CZ" dirty="0" err="1"/>
              <a:t>informačný</a:t>
            </a:r>
            <a:r>
              <a:rPr lang="cs-CZ" dirty="0"/>
              <a:t> servis </a:t>
            </a:r>
            <a:r>
              <a:rPr lang="cs-CZ" dirty="0" err="1"/>
              <a:t>PřF</a:t>
            </a:r>
            <a:r>
              <a:rPr lang="cs-CZ" dirty="0"/>
              <a:t> Univerzity P. J. </a:t>
            </a:r>
            <a:r>
              <a:rPr lang="cs-CZ" dirty="0" err="1"/>
              <a:t>Šafárika</a:t>
            </a:r>
            <a:r>
              <a:rPr lang="cs-CZ" dirty="0"/>
              <a:t> v Košicích – sekce chemie: </a:t>
            </a:r>
            <a:r>
              <a:rPr lang="cs-CZ" dirty="0">
                <a:hlinkClick r:id="rId13"/>
              </a:rPr>
              <a:t>http://</a:t>
            </a:r>
            <a:r>
              <a:rPr lang="cs-CZ" dirty="0" smtClean="0">
                <a:hlinkClick r:id="rId13"/>
              </a:rPr>
              <a:t>kekule.science.upjs.sk/chemia/index.htm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75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62500" lnSpcReduction="20000"/>
          </a:bodyPr>
          <a:lstStyle/>
          <a:p>
            <a:pPr marL="0" lvl="0" indent="0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44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Weby středních škol a jejich učitelů</a:t>
            </a:r>
            <a:endParaRPr lang="cs-CZ" dirty="0" smtClean="0"/>
          </a:p>
          <a:p>
            <a:r>
              <a:rPr lang="cs-CZ" sz="2700" dirty="0" smtClean="0"/>
              <a:t>Ing. Michael </a:t>
            </a:r>
            <a:r>
              <a:rPr lang="cs-CZ" sz="2700" dirty="0" err="1" smtClean="0"/>
              <a:t>Canova</a:t>
            </a:r>
            <a:r>
              <a:rPr lang="cs-CZ" sz="2700" dirty="0" smtClean="0"/>
              <a:t>: </a:t>
            </a:r>
            <a:r>
              <a:rPr lang="cs-CZ" sz="2700" dirty="0" smtClean="0">
                <a:hlinkClick r:id="rId3"/>
              </a:rPr>
              <a:t>http</a:t>
            </a:r>
            <a:r>
              <a:rPr lang="cs-CZ" sz="2700" dirty="0">
                <a:hlinkClick r:id="rId3"/>
              </a:rPr>
              <a:t>://canov.jergym.cz</a:t>
            </a:r>
            <a:r>
              <a:rPr lang="cs-CZ" sz="2700" dirty="0" smtClean="0">
                <a:hlinkClick r:id="rId3"/>
              </a:rPr>
              <a:t>/</a:t>
            </a:r>
            <a:endParaRPr lang="cs-CZ" sz="2700" dirty="0" smtClean="0"/>
          </a:p>
          <a:p>
            <a:r>
              <a:rPr lang="cs-CZ" sz="2700" dirty="0" smtClean="0"/>
              <a:t>RNDr</a:t>
            </a:r>
            <a:r>
              <a:rPr lang="cs-CZ" sz="2700" dirty="0"/>
              <a:t>. </a:t>
            </a:r>
            <a:r>
              <a:rPr lang="cs-CZ" sz="2700" dirty="0" smtClean="0"/>
              <a:t>Milada Teplá, </a:t>
            </a:r>
            <a:r>
              <a:rPr lang="cs-CZ" sz="2700" dirty="0"/>
              <a:t>Ph.D.: </a:t>
            </a:r>
            <a:r>
              <a:rPr lang="cs-CZ" sz="2700" dirty="0">
                <a:hlinkClick r:id="rId4"/>
              </a:rPr>
              <a:t>http://</a:t>
            </a:r>
            <a:r>
              <a:rPr lang="cs-CZ" sz="2700" dirty="0" smtClean="0">
                <a:hlinkClick r:id="rId4"/>
              </a:rPr>
              <a:t>www.teplamilada.wz.cz/index.html</a:t>
            </a:r>
            <a:r>
              <a:rPr lang="cs-CZ" sz="2700" dirty="0" smtClean="0"/>
              <a:t> </a:t>
            </a:r>
          </a:p>
          <a:p>
            <a:r>
              <a:rPr lang="cs-CZ" sz="2700" dirty="0" smtClean="0"/>
              <a:t>Mgr. Milan </a:t>
            </a:r>
            <a:r>
              <a:rPr lang="cs-CZ" sz="2700" dirty="0" err="1" smtClean="0"/>
              <a:t>Haminger</a:t>
            </a:r>
            <a:r>
              <a:rPr lang="cs-CZ" sz="2700" dirty="0" smtClean="0"/>
              <a:t>: </a:t>
            </a:r>
            <a:r>
              <a:rPr lang="cs-CZ" sz="2700" dirty="0">
                <a:hlinkClick r:id="rId5"/>
              </a:rPr>
              <a:t>http://</a:t>
            </a:r>
            <a:r>
              <a:rPr lang="cs-CZ" sz="2700" dirty="0" smtClean="0">
                <a:hlinkClick r:id="rId5"/>
              </a:rPr>
              <a:t>haminger.wbs.cz</a:t>
            </a:r>
            <a:r>
              <a:rPr lang="cs-CZ" sz="2700" dirty="0" smtClean="0"/>
              <a:t> </a:t>
            </a:r>
          </a:p>
          <a:p>
            <a:r>
              <a:rPr lang="cs-CZ" sz="2700" dirty="0" smtClean="0"/>
              <a:t>RNDr</a:t>
            </a:r>
            <a:r>
              <a:rPr lang="cs-CZ" sz="2700" dirty="0"/>
              <a:t>. Jan Taraba, </a:t>
            </a:r>
            <a:r>
              <a:rPr lang="cs-CZ" sz="2700" dirty="0" err="1"/>
              <a:t>Ph</a:t>
            </a:r>
            <a:r>
              <a:rPr lang="cs-CZ" sz="2700" dirty="0"/>
              <a:t>. D.: </a:t>
            </a:r>
            <a:r>
              <a:rPr lang="cs-CZ" sz="2700" dirty="0" smtClean="0">
                <a:hlinkClick r:id="rId6"/>
              </a:rPr>
              <a:t>www.jantaraba.wz.cz</a:t>
            </a:r>
            <a:r>
              <a:rPr lang="cs-CZ" sz="2700" dirty="0" smtClean="0"/>
              <a:t> </a:t>
            </a:r>
            <a:endParaRPr lang="cs-CZ" sz="2700" dirty="0"/>
          </a:p>
          <a:p>
            <a:r>
              <a:rPr lang="cs-CZ" sz="2700" dirty="0" smtClean="0"/>
              <a:t>Chemický </a:t>
            </a:r>
            <a:r>
              <a:rPr lang="cs-CZ" sz="2700" dirty="0"/>
              <a:t>vzdělávací portál Gymnázia F. X. Šaldy: </a:t>
            </a:r>
            <a:r>
              <a:rPr lang="cs-CZ" sz="2700" dirty="0">
                <a:hlinkClick r:id="rId7"/>
              </a:rPr>
              <a:t>http://chemie.gfxs.cz</a:t>
            </a:r>
            <a:r>
              <a:rPr lang="cs-CZ" sz="2700" dirty="0"/>
              <a:t> </a:t>
            </a:r>
            <a:r>
              <a:rPr lang="cs-CZ" sz="2700" dirty="0" smtClean="0"/>
              <a:t> </a:t>
            </a:r>
          </a:p>
          <a:p>
            <a:r>
              <a:rPr lang="cs-CZ" sz="2700" dirty="0" smtClean="0"/>
              <a:t>Jiráskovo gymnázium </a:t>
            </a:r>
            <a:r>
              <a:rPr lang="cs-CZ" sz="2700" dirty="0"/>
              <a:t>v Náchodě: </a:t>
            </a:r>
            <a:r>
              <a:rPr lang="cs-CZ" sz="2700" dirty="0">
                <a:hlinkClick r:id="rId8"/>
              </a:rPr>
              <a:t>http://chemie.gymnachod.cz</a:t>
            </a:r>
            <a:endParaRPr lang="cs-CZ" sz="2700" dirty="0"/>
          </a:p>
          <a:p>
            <a:r>
              <a:rPr lang="cs-CZ" sz="2700" dirty="0"/>
              <a:t>Gymnázium Jiřího Ortena – sekce chemie: </a:t>
            </a:r>
            <a:r>
              <a:rPr lang="cs-CZ" sz="2700" dirty="0">
                <a:hlinkClick r:id="rId9"/>
              </a:rPr>
              <a:t>http://www.gymkh.cz/search.php?rstext=all-phpRS-all&amp;rstema=23</a:t>
            </a:r>
            <a:r>
              <a:rPr lang="cs-CZ" sz="2700" dirty="0"/>
              <a:t> </a:t>
            </a:r>
          </a:p>
          <a:p>
            <a:r>
              <a:rPr lang="cs-CZ" sz="2700" dirty="0"/>
              <a:t>Stránky chemie Dvořákova gymnázia a střední odborné školy ekonomické v </a:t>
            </a:r>
            <a:r>
              <a:rPr lang="cs-CZ" sz="2700" dirty="0" err="1"/>
              <a:t>Kralupách</a:t>
            </a:r>
            <a:r>
              <a:rPr lang="cs-CZ" sz="2700" dirty="0"/>
              <a:t> nad Vltavou: </a:t>
            </a:r>
            <a:r>
              <a:rPr lang="cs-CZ" sz="2700" dirty="0">
                <a:hlinkClick r:id="rId10"/>
              </a:rPr>
              <a:t>http://www.kralupy.cz/dg/www2/stranky/chemie</a:t>
            </a:r>
            <a:r>
              <a:rPr lang="cs-CZ" sz="2700" dirty="0"/>
              <a:t> </a:t>
            </a:r>
            <a:endParaRPr lang="cs-CZ" sz="2700" dirty="0" smtClean="0"/>
          </a:p>
          <a:p>
            <a:r>
              <a:rPr lang="cs-CZ" sz="2700" dirty="0" smtClean="0"/>
              <a:t>Stránky Gymnázia Svitavy: </a:t>
            </a:r>
            <a:r>
              <a:rPr lang="cs-CZ" sz="2700" dirty="0">
                <a:hlinkClick r:id="rId11"/>
              </a:rPr>
              <a:t>http://</a:t>
            </a:r>
            <a:r>
              <a:rPr lang="cs-CZ" sz="2700" dirty="0" smtClean="0">
                <a:hlinkClick r:id="rId11"/>
              </a:rPr>
              <a:t>www.gy.svitavy.cz/kabinety/kabinet-chemie/ke-stazeni/dokumenty</a:t>
            </a:r>
            <a:r>
              <a:rPr lang="cs-CZ" sz="2700" dirty="0" smtClean="0"/>
              <a:t> </a:t>
            </a:r>
          </a:p>
          <a:p>
            <a:r>
              <a:rPr lang="cs-CZ" sz="2700" dirty="0"/>
              <a:t>Gymnázium Brno-Řečkovice: </a:t>
            </a:r>
            <a:r>
              <a:rPr lang="cs-CZ" sz="2700" dirty="0">
                <a:hlinkClick r:id="rId12"/>
              </a:rPr>
              <a:t>http://</a:t>
            </a:r>
            <a:r>
              <a:rPr lang="cs-CZ" sz="2700" dirty="0" smtClean="0">
                <a:hlinkClick r:id="rId12"/>
              </a:rPr>
              <a:t>www.gyrec.cz/</a:t>
            </a:r>
            <a:r>
              <a:rPr lang="cs-CZ" sz="2700" dirty="0" err="1" smtClean="0">
                <a:hlinkClick r:id="rId12"/>
              </a:rPr>
              <a:t>content</a:t>
            </a:r>
            <a:r>
              <a:rPr lang="cs-CZ" sz="2700" dirty="0" smtClean="0">
                <a:hlinkClick r:id="rId12"/>
              </a:rPr>
              <a:t>/charakteristika-</a:t>
            </a:r>
            <a:r>
              <a:rPr lang="cs-CZ" sz="2700" dirty="0" err="1" smtClean="0">
                <a:hlinkClick r:id="rId12"/>
              </a:rPr>
              <a:t>predmetu</a:t>
            </a:r>
            <a:r>
              <a:rPr lang="cs-CZ" sz="2700" dirty="0" smtClean="0">
                <a:hlinkClick r:id="rId12"/>
              </a:rPr>
              <a:t>-che</a:t>
            </a:r>
            <a:r>
              <a:rPr lang="cs-CZ" sz="2700" dirty="0"/>
              <a:t>, </a:t>
            </a:r>
            <a:r>
              <a:rPr lang="cs-CZ" sz="2700" dirty="0">
                <a:hlinkClick r:id="rId13"/>
              </a:rPr>
              <a:t>http://chemie.gyrec.cz</a:t>
            </a:r>
            <a:r>
              <a:rPr lang="cs-CZ" sz="2700" dirty="0" smtClean="0">
                <a:hlinkClick r:id="rId13"/>
              </a:rPr>
              <a:t>/</a:t>
            </a:r>
            <a:endParaRPr lang="cs-CZ" sz="2700" dirty="0"/>
          </a:p>
          <a:p>
            <a:r>
              <a:rPr lang="cs-CZ" sz="2700" dirty="0" smtClean="0"/>
              <a:t>Gymnázium Ledeč </a:t>
            </a:r>
            <a:r>
              <a:rPr lang="cs-CZ" sz="2700" dirty="0"/>
              <a:t>nad Sázavou: </a:t>
            </a:r>
            <a:r>
              <a:rPr lang="cs-CZ" sz="2700" dirty="0">
                <a:hlinkClick r:id="rId14"/>
              </a:rPr>
              <a:t>http://</a:t>
            </a:r>
            <a:r>
              <a:rPr lang="cs-CZ" sz="2700" dirty="0" smtClean="0">
                <a:hlinkClick r:id="rId14"/>
              </a:rPr>
              <a:t>www.gvi.cz/index.php?o=1000279</a:t>
            </a:r>
            <a:endParaRPr lang="cs-CZ" sz="2700" dirty="0"/>
          </a:p>
          <a:p>
            <a:r>
              <a:rPr lang="cs-CZ" sz="2700" dirty="0"/>
              <a:t>Gymnázium Benešov: </a:t>
            </a:r>
            <a:r>
              <a:rPr lang="cs-CZ" sz="2700" dirty="0">
                <a:hlinkClick r:id="rId15"/>
              </a:rPr>
              <a:t>https://</a:t>
            </a:r>
            <a:r>
              <a:rPr lang="cs-CZ" sz="2700" dirty="0" smtClean="0">
                <a:hlinkClick r:id="rId15"/>
              </a:rPr>
              <a:t>sites.google.com/a/gbn.cz/chemie/materialy-ke-stazeni</a:t>
            </a:r>
            <a:r>
              <a:rPr lang="cs-CZ" sz="2700" dirty="0" smtClean="0"/>
              <a:t> </a:t>
            </a:r>
          </a:p>
          <a:p>
            <a:r>
              <a:rPr lang="cs-CZ" sz="2700" dirty="0"/>
              <a:t>Podještědské </a:t>
            </a:r>
            <a:r>
              <a:rPr lang="cs-CZ" sz="2700" dirty="0" smtClean="0"/>
              <a:t>gymnázium: </a:t>
            </a:r>
            <a:r>
              <a:rPr lang="cs-CZ" sz="2700" dirty="0">
                <a:hlinkClick r:id="rId16"/>
              </a:rPr>
              <a:t>http://</a:t>
            </a:r>
            <a:r>
              <a:rPr lang="cs-CZ" sz="2700" dirty="0" smtClean="0">
                <a:hlinkClick r:id="rId16"/>
              </a:rPr>
              <a:t>www.pglbc.cz/files/chemie/menu.html</a:t>
            </a:r>
            <a:r>
              <a:rPr lang="cs-CZ" sz="2700" dirty="0" smtClean="0"/>
              <a:t> </a:t>
            </a:r>
            <a:endParaRPr lang="cs-CZ" sz="27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8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cs-CZ" sz="45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Weby základních škol </a:t>
            </a:r>
            <a:r>
              <a:rPr lang="cs-CZ" sz="48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a jejich učitelů</a:t>
            </a:r>
            <a:endParaRPr lang="cs-CZ" sz="45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r>
              <a:rPr lang="cs-CZ" dirty="0" err="1" smtClean="0"/>
              <a:t>Xantina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http://xantina.hyperlink.cz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/>
              <a:t>Chemie ZŠ by Lucky: </a:t>
            </a:r>
            <a:r>
              <a:rPr lang="cs-CZ" dirty="0">
                <a:hlinkClick r:id="rId4"/>
              </a:rPr>
              <a:t>http://www.chemie.wz.cz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/>
              <a:t>ZŠ </a:t>
            </a:r>
            <a:r>
              <a:rPr lang="cs-CZ" dirty="0" err="1" smtClean="0"/>
              <a:t>Petroldová</a:t>
            </a:r>
            <a:r>
              <a:rPr lang="cs-CZ" dirty="0" smtClean="0"/>
              <a:t>: </a:t>
            </a:r>
            <a:r>
              <a:rPr lang="cs-CZ" dirty="0" smtClean="0">
                <a:hlinkClick r:id="rId5"/>
              </a:rPr>
              <a:t>http</a:t>
            </a:r>
            <a:r>
              <a:rPr lang="cs-CZ" dirty="0">
                <a:hlinkClick r:id="rId5"/>
              </a:rPr>
              <a:t>://pertoldova.webzdarma.cz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/>
              <a:t>Učebnice chemie pro 8. ročník </a:t>
            </a:r>
            <a:r>
              <a:rPr lang="cs-CZ" dirty="0" smtClean="0"/>
              <a:t>ZŠ: </a:t>
            </a:r>
            <a:r>
              <a:rPr lang="cs-CZ" dirty="0">
                <a:hlinkClick r:id="rId6"/>
              </a:rPr>
              <a:t>http://www.zschemie.euweb.cz</a:t>
            </a:r>
            <a:r>
              <a:rPr lang="cs-CZ" dirty="0" smtClean="0">
                <a:hlinkClick r:id="rId6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/>
              <a:t>ZŠ </a:t>
            </a:r>
            <a:r>
              <a:rPr lang="cs-CZ" dirty="0" smtClean="0"/>
              <a:t>Rýnovice: </a:t>
            </a:r>
            <a:r>
              <a:rPr lang="cs-CZ" dirty="0">
                <a:hlinkClick r:id="rId7"/>
              </a:rPr>
              <a:t>http://www.zsrynovice.cz</a:t>
            </a:r>
            <a:r>
              <a:rPr lang="cs-CZ" dirty="0" smtClean="0">
                <a:hlinkClick r:id="rId7"/>
              </a:rPr>
              <a:t>/</a:t>
            </a:r>
            <a:endParaRPr lang="cs-CZ" dirty="0" smtClean="0"/>
          </a:p>
          <a:p>
            <a:r>
              <a:rPr lang="cs-CZ" dirty="0"/>
              <a:t>ZŠ </a:t>
            </a:r>
            <a:r>
              <a:rPr lang="cs-CZ" dirty="0" smtClean="0"/>
              <a:t>Jaroše: </a:t>
            </a:r>
            <a:r>
              <a:rPr lang="cs-CZ" dirty="0">
                <a:hlinkClick r:id="rId8"/>
              </a:rPr>
              <a:t>http://vyuka.zsjarose.cz</a:t>
            </a:r>
            <a:r>
              <a:rPr lang="cs-CZ" dirty="0" smtClean="0">
                <a:hlinkClick r:id="rId8"/>
              </a:rPr>
              <a:t>/</a:t>
            </a:r>
            <a:endParaRPr lang="cs-CZ" dirty="0" smtClean="0"/>
          </a:p>
          <a:p>
            <a:r>
              <a:rPr lang="cs-CZ" dirty="0"/>
              <a:t>ZŠ </a:t>
            </a:r>
            <a:r>
              <a:rPr lang="cs-CZ" dirty="0" smtClean="0"/>
              <a:t>Dobřichovice: </a:t>
            </a:r>
            <a:r>
              <a:rPr lang="cs-CZ" dirty="0">
                <a:hlinkClick r:id="rId9"/>
              </a:rPr>
              <a:t>http://www.zsdobrichovice.cz</a:t>
            </a:r>
            <a:r>
              <a:rPr lang="cs-CZ" dirty="0" smtClean="0">
                <a:hlinkClick r:id="rId9"/>
              </a:rPr>
              <a:t>/</a:t>
            </a:r>
            <a:endParaRPr lang="cs-CZ" dirty="0" smtClean="0"/>
          </a:p>
          <a:p>
            <a:r>
              <a:rPr lang="cs-CZ" dirty="0"/>
              <a:t>Chemie na ZŠ </a:t>
            </a:r>
            <a:r>
              <a:rPr lang="cs-CZ" dirty="0" smtClean="0"/>
              <a:t>Komenského: </a:t>
            </a:r>
            <a:r>
              <a:rPr lang="cs-CZ" dirty="0">
                <a:hlinkClick r:id="rId10"/>
              </a:rPr>
              <a:t>http://</a:t>
            </a:r>
            <a:r>
              <a:rPr lang="cs-CZ" dirty="0" smtClean="0">
                <a:hlinkClick r:id="rId10"/>
              </a:rPr>
              <a:t>www.komenskeho66.cz/materialy/chemie/obsah.html</a:t>
            </a:r>
            <a:r>
              <a:rPr lang="cs-CZ" dirty="0" smtClean="0"/>
              <a:t> </a:t>
            </a:r>
          </a:p>
          <a:p>
            <a:r>
              <a:rPr lang="cs-CZ" dirty="0"/>
              <a:t>Chemie ZŠ </a:t>
            </a:r>
            <a:r>
              <a:rPr lang="cs-CZ" dirty="0" smtClean="0"/>
              <a:t>Třešť: </a:t>
            </a:r>
            <a:r>
              <a:rPr lang="cs-CZ" dirty="0">
                <a:hlinkClick r:id="rId11"/>
              </a:rPr>
              <a:t>http://</a:t>
            </a:r>
            <a:r>
              <a:rPr lang="cs-CZ" dirty="0" smtClean="0">
                <a:hlinkClick r:id="rId11"/>
              </a:rPr>
              <a:t>chemie-trest.ic.cz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01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55000" lnSpcReduction="20000"/>
          </a:bodyPr>
          <a:lstStyle/>
          <a:p>
            <a:pPr marL="0" lvl="0" indent="0" algn="ctr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58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Periodické tabulky</a:t>
            </a:r>
            <a:endParaRPr lang="cs-CZ" sz="5800" dirty="0" smtClean="0"/>
          </a:p>
          <a:p>
            <a:r>
              <a:rPr lang="cs-CZ" dirty="0">
                <a:hlinkClick r:id="rId3"/>
              </a:rPr>
              <a:t>http://www.tabulka.cz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4"/>
              </a:rPr>
              <a:t>http://www.piskac.cz/Pavel/PT/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smtClean="0">
                <a:hlinkClick r:id="rId5"/>
              </a:rPr>
              <a:t>http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www.tabulka.cz/PTable.zip</a:t>
            </a:r>
            <a:r>
              <a:rPr lang="cs-CZ" dirty="0" smtClean="0"/>
              <a:t>)</a:t>
            </a:r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chemie.gfxs.cz/index.php?pg=tabulka</a:t>
            </a:r>
            <a:endParaRPr lang="cs-CZ" dirty="0" smtClean="0"/>
          </a:p>
          <a:p>
            <a:r>
              <a:rPr lang="cs-CZ" dirty="0">
                <a:hlinkClick r:id="rId7"/>
              </a:rPr>
              <a:t>http://periodicka-tabulka-prvku.yin.cz</a:t>
            </a:r>
            <a:r>
              <a:rPr lang="cs-CZ" dirty="0" smtClean="0">
                <a:hlinkClick r:id="rId7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8"/>
              </a:rPr>
              <a:t>http://www.prvky.com</a:t>
            </a:r>
            <a:r>
              <a:rPr lang="cs-CZ" dirty="0" smtClean="0">
                <a:hlinkClick r:id="rId8"/>
              </a:rPr>
              <a:t>/</a:t>
            </a:r>
            <a:r>
              <a:rPr lang="cs-CZ" dirty="0" smtClean="0"/>
              <a:t>  (</a:t>
            </a:r>
            <a:r>
              <a:rPr lang="cs-CZ" dirty="0" smtClean="0">
                <a:hlinkClick r:id="rId9"/>
              </a:rPr>
              <a:t>http</a:t>
            </a:r>
            <a:r>
              <a:rPr lang="cs-CZ" dirty="0">
                <a:hlinkClick r:id="rId9"/>
              </a:rPr>
              <a:t>://</a:t>
            </a:r>
            <a:r>
              <a:rPr lang="cs-CZ" dirty="0" smtClean="0">
                <a:hlinkClick r:id="rId9"/>
              </a:rPr>
              <a:t>www.prvky.com/</a:t>
            </a:r>
            <a:r>
              <a:rPr lang="cs-CZ" dirty="0" err="1" smtClean="0">
                <a:hlinkClick r:id="rId9"/>
              </a:rPr>
              <a:t>pdf</a:t>
            </a:r>
            <a:r>
              <a:rPr lang="cs-CZ" dirty="0" smtClean="0">
                <a:hlinkClick r:id="rId9"/>
              </a:rPr>
              <a:t>/periodicka-tabulka.pdf</a:t>
            </a:r>
            <a:r>
              <a:rPr lang="cs-CZ" dirty="0" smtClean="0"/>
              <a:t>, </a:t>
            </a:r>
            <a:r>
              <a:rPr lang="cs-CZ" dirty="0">
                <a:hlinkClick r:id="rId10"/>
              </a:rPr>
              <a:t>http://</a:t>
            </a:r>
            <a:r>
              <a:rPr lang="cs-CZ" dirty="0" smtClean="0">
                <a:hlinkClick r:id="rId10"/>
              </a:rPr>
              <a:t>www.prvky.com/</a:t>
            </a:r>
            <a:r>
              <a:rPr lang="cs-CZ" dirty="0" err="1" smtClean="0">
                <a:hlinkClick r:id="rId10"/>
              </a:rPr>
              <a:t>pdf</a:t>
            </a:r>
            <a:r>
              <a:rPr lang="cs-CZ" dirty="0" smtClean="0">
                <a:hlinkClick r:id="rId10"/>
              </a:rPr>
              <a:t>/slepa-periodicka-tabulka.pdf</a:t>
            </a:r>
            <a:r>
              <a:rPr lang="cs-CZ" dirty="0" smtClean="0"/>
              <a:t>)</a:t>
            </a:r>
          </a:p>
          <a:p>
            <a:r>
              <a:rPr lang="cs-CZ" dirty="0">
                <a:hlinkClick r:id="rId11"/>
              </a:rPr>
              <a:t>http://</a:t>
            </a:r>
            <a:r>
              <a:rPr lang="cs-CZ" dirty="0" smtClean="0">
                <a:hlinkClick r:id="rId11"/>
              </a:rPr>
              <a:t>www.chemie.wz.cz/psp/psp.htm</a:t>
            </a:r>
            <a:r>
              <a:rPr lang="cs-CZ" dirty="0"/>
              <a:t> (</a:t>
            </a:r>
            <a:r>
              <a:rPr lang="cs-CZ" dirty="0">
                <a:hlinkClick r:id="rId12"/>
              </a:rPr>
              <a:t>http://</a:t>
            </a:r>
            <a:r>
              <a:rPr lang="cs-CZ" dirty="0" smtClean="0">
                <a:hlinkClick r:id="rId12"/>
              </a:rPr>
              <a:t>www.chemie.wz.cz/testy/psp-table.pdf</a:t>
            </a:r>
            <a:r>
              <a:rPr lang="cs-CZ" dirty="0" smtClean="0"/>
              <a:t>)</a:t>
            </a:r>
          </a:p>
          <a:p>
            <a:r>
              <a:rPr lang="cs-CZ" dirty="0">
                <a:hlinkClick r:id="rId13"/>
              </a:rPr>
              <a:t>http://home.tiscali.cz/~cz382002</a:t>
            </a:r>
            <a:r>
              <a:rPr lang="cs-CZ" dirty="0" smtClean="0">
                <a:hlinkClick r:id="rId1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14"/>
              </a:rPr>
              <a:t>http://kle.cz/tabulka</a:t>
            </a:r>
            <a:r>
              <a:rPr lang="cs-CZ" dirty="0" smtClean="0">
                <a:hlinkClick r:id="rId14"/>
              </a:rPr>
              <a:t>/</a:t>
            </a:r>
            <a:r>
              <a:rPr lang="cs-CZ" dirty="0" smtClean="0"/>
              <a:t> (tabulka </a:t>
            </a:r>
            <a:r>
              <a:rPr lang="cs-CZ" dirty="0"/>
              <a:t>pro </a:t>
            </a:r>
            <a:r>
              <a:rPr lang="cs-CZ" dirty="0" smtClean="0"/>
              <a:t>Android</a:t>
            </a:r>
            <a:r>
              <a:rPr lang="cs-CZ" dirty="0"/>
              <a:t>: </a:t>
            </a:r>
            <a:r>
              <a:rPr lang="cs-CZ" dirty="0">
                <a:hlinkClick r:id="rId15"/>
              </a:rPr>
              <a:t>https://</a:t>
            </a:r>
            <a:r>
              <a:rPr lang="cs-CZ" dirty="0" smtClean="0">
                <a:hlinkClick r:id="rId15"/>
              </a:rPr>
              <a:t>play.google.com/store/apps/details?id=cz.kle.tabulka</a:t>
            </a:r>
            <a:r>
              <a:rPr lang="cs-CZ" dirty="0" smtClean="0"/>
              <a:t> , </a:t>
            </a:r>
            <a:r>
              <a:rPr lang="cs-CZ" dirty="0"/>
              <a:t>Google </a:t>
            </a:r>
            <a:r>
              <a:rPr lang="cs-CZ" dirty="0" smtClean="0"/>
              <a:t>Chrome</a:t>
            </a:r>
            <a:r>
              <a:rPr lang="cs-CZ" dirty="0"/>
              <a:t>: </a:t>
            </a:r>
            <a:r>
              <a:rPr lang="cs-CZ" dirty="0">
                <a:hlinkClick r:id="rId16"/>
              </a:rPr>
              <a:t>https://</a:t>
            </a:r>
            <a:r>
              <a:rPr lang="cs-CZ" dirty="0" smtClean="0">
                <a:hlinkClick r:id="rId16"/>
              </a:rPr>
              <a:t>chrome.google.com/</a:t>
            </a:r>
            <a:r>
              <a:rPr lang="cs-CZ" dirty="0" err="1" smtClean="0">
                <a:hlinkClick r:id="rId16"/>
              </a:rPr>
              <a:t>webstore</a:t>
            </a:r>
            <a:r>
              <a:rPr lang="cs-CZ" dirty="0" smtClean="0">
                <a:hlinkClick r:id="rId16"/>
              </a:rPr>
              <a:t>/detail/</a:t>
            </a:r>
            <a:r>
              <a:rPr lang="cs-CZ" dirty="0" err="1" smtClean="0">
                <a:hlinkClick r:id="rId16"/>
              </a:rPr>
              <a:t>periodic</a:t>
            </a:r>
            <a:r>
              <a:rPr lang="cs-CZ" dirty="0" smtClean="0">
                <a:hlinkClick r:id="rId16"/>
              </a:rPr>
              <a:t>-table/</a:t>
            </a:r>
            <a:r>
              <a:rPr lang="cs-CZ" dirty="0" err="1" smtClean="0">
                <a:hlinkClick r:id="rId16"/>
              </a:rPr>
              <a:t>lbepmdjjdieakmhjfhklfddojkfnnhjf?hl</a:t>
            </a:r>
            <a:r>
              <a:rPr lang="cs-CZ" dirty="0" smtClean="0">
                <a:hlinkClick r:id="rId16"/>
              </a:rPr>
              <a:t>=</a:t>
            </a:r>
            <a:r>
              <a:rPr lang="cs-CZ" dirty="0" err="1" smtClean="0">
                <a:hlinkClick r:id="rId16"/>
              </a:rPr>
              <a:t>cs</a:t>
            </a:r>
            <a:r>
              <a:rPr lang="cs-CZ" dirty="0" smtClean="0"/>
              <a:t>)</a:t>
            </a:r>
          </a:p>
          <a:p>
            <a:r>
              <a:rPr lang="cs-CZ" dirty="0">
                <a:hlinkClick r:id="rId17"/>
              </a:rPr>
              <a:t>http://</a:t>
            </a:r>
            <a:r>
              <a:rPr lang="cs-CZ" dirty="0" smtClean="0">
                <a:hlinkClick r:id="rId17"/>
              </a:rPr>
              <a:t>periodic.sweb.cz/tabulka.htm</a:t>
            </a:r>
            <a:r>
              <a:rPr lang="cs-CZ" dirty="0" smtClean="0"/>
              <a:t> (</a:t>
            </a:r>
            <a:r>
              <a:rPr lang="cs-CZ" dirty="0">
                <a:hlinkClick r:id="rId18"/>
              </a:rPr>
              <a:t>http://</a:t>
            </a:r>
            <a:r>
              <a:rPr lang="cs-CZ" dirty="0" smtClean="0">
                <a:hlinkClick r:id="rId18"/>
              </a:rPr>
              <a:t>periodic.sweb.cz/periodickatabulka.zip</a:t>
            </a:r>
            <a:r>
              <a:rPr lang="cs-CZ" dirty="0" smtClean="0"/>
              <a:t>)</a:t>
            </a:r>
          </a:p>
          <a:p>
            <a:r>
              <a:rPr lang="cs-CZ" dirty="0">
                <a:hlinkClick r:id="rId19"/>
              </a:rPr>
              <a:t>http://www.ptable.com</a:t>
            </a:r>
            <a:r>
              <a:rPr lang="cs-CZ" dirty="0" smtClean="0">
                <a:hlinkClick r:id="rId19"/>
              </a:rPr>
              <a:t>/</a:t>
            </a:r>
            <a:r>
              <a:rPr lang="cs-CZ" dirty="0" smtClean="0"/>
              <a:t> </a:t>
            </a:r>
            <a:r>
              <a:rPr lang="cs-CZ" dirty="0"/>
              <a:t>(orbitaly: </a:t>
            </a:r>
            <a:r>
              <a:rPr lang="cs-CZ" dirty="0">
                <a:hlinkClick r:id="rId20"/>
              </a:rPr>
              <a:t>http://www.ptable.com/#</a:t>
            </a:r>
            <a:r>
              <a:rPr lang="cs-CZ" dirty="0" smtClean="0">
                <a:hlinkClick r:id="rId20"/>
              </a:rPr>
              <a:t>Orbital</a:t>
            </a:r>
            <a:r>
              <a:rPr lang="cs-CZ" dirty="0" smtClean="0"/>
              <a:t>)</a:t>
            </a:r>
          </a:p>
          <a:p>
            <a:r>
              <a:rPr lang="cs-CZ" dirty="0">
                <a:hlinkClick r:id="rId21"/>
              </a:rPr>
              <a:t>http://</a:t>
            </a:r>
            <a:r>
              <a:rPr lang="cs-CZ" dirty="0" smtClean="0">
                <a:hlinkClick r:id="rId21"/>
              </a:rPr>
              <a:t>krejcio.wz.cz/tabulka1.htm</a:t>
            </a:r>
            <a:endParaRPr lang="cs-CZ" dirty="0" smtClean="0"/>
          </a:p>
          <a:p>
            <a:r>
              <a:rPr lang="cs-CZ" dirty="0">
                <a:hlinkClick r:id="rId22"/>
              </a:rPr>
              <a:t>http://</a:t>
            </a:r>
            <a:r>
              <a:rPr lang="cs-CZ" dirty="0" smtClean="0">
                <a:hlinkClick r:id="rId22"/>
              </a:rPr>
              <a:t>galerie2.sweb.cz/prvky.htm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23"/>
              </a:rPr>
              <a:t>http://www.pglbc.cz/files/chemie/tabulka.html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38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Zapamatování prvků</a:t>
            </a:r>
          </a:p>
          <a:p>
            <a:r>
              <a:rPr lang="cs-CZ" dirty="0">
                <a:hlinkClick r:id="rId24"/>
              </a:rPr>
              <a:t>http://</a:t>
            </a:r>
            <a:r>
              <a:rPr lang="cs-CZ" dirty="0" smtClean="0">
                <a:hlinkClick r:id="rId24"/>
              </a:rPr>
              <a:t>www.webchemie.cz/pomucky_mnemo.html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25"/>
              </a:rPr>
              <a:t>http://</a:t>
            </a:r>
            <a:r>
              <a:rPr lang="cs-CZ" dirty="0" smtClean="0">
                <a:hlinkClick r:id="rId25"/>
              </a:rPr>
              <a:t>zdenek13.unas.cz/in/text/perioda.htm</a:t>
            </a:r>
            <a:r>
              <a:rPr lang="cs-CZ" dirty="0" smtClean="0"/>
              <a:t>  </a:t>
            </a:r>
          </a:p>
          <a:p>
            <a:endParaRPr lang="cs-CZ" dirty="0" smtClean="0">
              <a:hlinkClick r:id="rId23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40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44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Periodické tabulky – anglické zdroje</a:t>
            </a:r>
            <a:endParaRPr lang="cs-CZ" dirty="0" smtClean="0"/>
          </a:p>
          <a:p>
            <a:r>
              <a:rPr lang="cs-CZ" dirty="0">
                <a:hlinkClick r:id="rId3"/>
              </a:rPr>
              <a:t>http://www.webelements.com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4"/>
              </a:rPr>
              <a:t>http://www.periodicvideos.com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5"/>
              </a:rPr>
              <a:t>http://www.rsc.org/periodic-table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(</a:t>
            </a:r>
            <a:r>
              <a:rPr lang="cs-CZ" dirty="0" err="1" smtClean="0"/>
              <a:t>flash</a:t>
            </a:r>
            <a:r>
              <a:rPr lang="cs-CZ" dirty="0" smtClean="0"/>
              <a:t> </a:t>
            </a:r>
            <a:r>
              <a:rPr lang="cs-CZ" dirty="0"/>
              <a:t>verze </a:t>
            </a:r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www.rsc.org/</a:t>
            </a:r>
            <a:r>
              <a:rPr lang="cs-CZ" dirty="0" err="1" smtClean="0">
                <a:hlinkClick r:id="rId6"/>
              </a:rPr>
              <a:t>chemsoc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visualelements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pages</a:t>
            </a:r>
            <a:r>
              <a:rPr lang="cs-CZ" dirty="0" smtClean="0">
                <a:hlinkClick r:id="rId6"/>
              </a:rPr>
              <a:t>/pertable_fla.htm</a:t>
            </a:r>
            <a:r>
              <a:rPr lang="cs-CZ" dirty="0" smtClean="0"/>
              <a:t>)</a:t>
            </a:r>
            <a:endParaRPr lang="cs-CZ" dirty="0">
              <a:hlinkClick r:id="rId7"/>
            </a:endParaRPr>
          </a:p>
          <a:p>
            <a:r>
              <a:rPr lang="cs-CZ" dirty="0" smtClean="0">
                <a:hlinkClick r:id="rId7"/>
              </a:rPr>
              <a:t>http</a:t>
            </a:r>
            <a:r>
              <a:rPr lang="cs-CZ" dirty="0">
                <a:hlinkClick r:id="rId7"/>
              </a:rPr>
              <a:t>://www.chemicool.com</a:t>
            </a:r>
            <a:r>
              <a:rPr lang="cs-CZ" dirty="0" smtClean="0">
                <a:hlinkClick r:id="rId7"/>
              </a:rPr>
              <a:t>/</a:t>
            </a:r>
            <a:endParaRPr lang="cs-CZ" dirty="0" smtClean="0"/>
          </a:p>
          <a:p>
            <a:r>
              <a:rPr lang="cs-CZ" dirty="0">
                <a:hlinkClick r:id="rId8"/>
              </a:rPr>
              <a:t>http://www.periodictable.com</a:t>
            </a:r>
            <a:r>
              <a:rPr lang="cs-CZ" dirty="0" smtClean="0">
                <a:hlinkClick r:id="rId8"/>
              </a:rPr>
              <a:t>/</a:t>
            </a:r>
            <a:r>
              <a:rPr lang="cs-CZ" dirty="0" smtClean="0"/>
              <a:t>  </a:t>
            </a:r>
          </a:p>
          <a:p>
            <a:r>
              <a:rPr lang="cs-CZ" dirty="0">
                <a:hlinkClick r:id="rId9"/>
              </a:rPr>
              <a:t>http://</a:t>
            </a:r>
            <a:r>
              <a:rPr lang="cs-CZ" dirty="0" smtClean="0">
                <a:hlinkClick r:id="rId9"/>
              </a:rPr>
              <a:t>pse.merck.de/merck.php?lang=EN</a:t>
            </a:r>
            <a:r>
              <a:rPr lang="cs-CZ" dirty="0"/>
              <a:t> </a:t>
            </a:r>
            <a:r>
              <a:rPr lang="cs-CZ" dirty="0" smtClean="0"/>
              <a:t>(český popis</a:t>
            </a:r>
            <a:r>
              <a:rPr lang="cs-CZ" dirty="0"/>
              <a:t>: </a:t>
            </a:r>
            <a:r>
              <a:rPr lang="cs-CZ" dirty="0">
                <a:hlinkClick r:id="rId10"/>
              </a:rPr>
              <a:t>http://</a:t>
            </a:r>
            <a:r>
              <a:rPr lang="cs-CZ" dirty="0" smtClean="0">
                <a:hlinkClick r:id="rId10"/>
              </a:rPr>
              <a:t>www.merckmillipore.cz/periodicka-tabulka-prvk%C5%AF/c_v.Gb.s1LjHEAAAEWTeYfVhTo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>
                <a:hlinkClick r:id="rId11"/>
              </a:rPr>
              <a:t>http</a:t>
            </a:r>
            <a:r>
              <a:rPr lang="cs-CZ" dirty="0">
                <a:hlinkClick r:id="rId11"/>
              </a:rPr>
              <a:t>://</a:t>
            </a:r>
            <a:r>
              <a:rPr lang="cs-CZ" dirty="0" smtClean="0">
                <a:hlinkClick r:id="rId11"/>
              </a:rPr>
              <a:t>periodic.lanl.gov/24.shtml</a:t>
            </a:r>
            <a:endParaRPr lang="cs-CZ" dirty="0"/>
          </a:p>
          <a:p>
            <a:r>
              <a:rPr lang="cs-CZ" dirty="0">
                <a:hlinkClick r:id="rId12"/>
              </a:rPr>
              <a:t>http://</a:t>
            </a:r>
            <a:r>
              <a:rPr lang="cs-CZ" dirty="0" smtClean="0">
                <a:hlinkClick r:id="rId12"/>
              </a:rPr>
              <a:t>www.neubert.net/PSETable.html</a:t>
            </a:r>
            <a:endParaRPr lang="cs-CZ" dirty="0" smtClean="0"/>
          </a:p>
          <a:p>
            <a:r>
              <a:rPr lang="cs-CZ" dirty="0" smtClean="0"/>
              <a:t>Element song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r>
              <a:rPr lang="cs-CZ" dirty="0">
                <a:sym typeface="Wingdings" panose="05000000000000000000" pitchFamily="2" charset="2"/>
                <a:hlinkClick r:id="rId13"/>
              </a:rPr>
              <a:t>http://</a:t>
            </a:r>
            <a:r>
              <a:rPr lang="cs-CZ" dirty="0" smtClean="0">
                <a:sym typeface="Wingdings" panose="05000000000000000000" pitchFamily="2" charset="2"/>
                <a:hlinkClick r:id="rId13"/>
              </a:rPr>
              <a:t>www.youtube.com/watch?v=GFIvXVMbII0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endParaRPr lang="cs-CZ" dirty="0" smtClean="0"/>
          </a:p>
          <a:p>
            <a:endParaRPr lang="cs-CZ" dirty="0" smtClean="0"/>
          </a:p>
          <a:p>
            <a:pPr marL="0" lvl="0" indent="0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44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Periodické tabulky – </a:t>
            </a:r>
            <a:r>
              <a:rPr lang="cs-CZ" sz="44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testy</a:t>
            </a:r>
            <a:endParaRPr lang="cs-CZ" dirty="0" smtClean="0"/>
          </a:p>
          <a:p>
            <a:r>
              <a:rPr lang="cs-CZ" dirty="0" smtClean="0">
                <a:hlinkClick r:id="rId14"/>
              </a:rPr>
              <a:t>http</a:t>
            </a:r>
            <a:r>
              <a:rPr lang="cs-CZ" dirty="0">
                <a:hlinkClick r:id="rId14"/>
              </a:rPr>
              <a:t>://</a:t>
            </a:r>
            <a:r>
              <a:rPr lang="cs-CZ" dirty="0" smtClean="0">
                <a:hlinkClick r:id="rId14"/>
              </a:rPr>
              <a:t>www.testpark.cz/testy/chemie/periodicka-soustava-prvku-psp-503</a:t>
            </a:r>
            <a:endParaRPr lang="cs-CZ" dirty="0" smtClean="0"/>
          </a:p>
          <a:p>
            <a:r>
              <a:rPr lang="cs-CZ" dirty="0">
                <a:hlinkClick r:id="rId15"/>
              </a:rPr>
              <a:t>http://</a:t>
            </a:r>
            <a:r>
              <a:rPr lang="cs-CZ" dirty="0" smtClean="0">
                <a:hlinkClick r:id="rId15"/>
              </a:rPr>
              <a:t>www.testpark.cz/testy/chemie/psp-511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73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44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Testy a procvičování</a:t>
            </a:r>
            <a:endParaRPr lang="cs-CZ" dirty="0" smtClean="0"/>
          </a:p>
          <a:p>
            <a:pPr lvl="0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www.studiumchemie.cz/editor.php</a:t>
            </a:r>
            <a:r>
              <a:rPr lang="cs-CZ" dirty="0" smtClean="0"/>
              <a:t> </a:t>
            </a:r>
          </a:p>
          <a:p>
            <a:pPr lvl="0"/>
            <a:r>
              <a:rPr lang="cs-CZ" dirty="0">
                <a:hlinkClick r:id="rId4"/>
              </a:rPr>
              <a:t>http://testy.nanic.cz/testy/chemie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lvl="0"/>
            <a:r>
              <a:rPr lang="cs-CZ" dirty="0">
                <a:hlinkClick r:id="rId5"/>
              </a:rPr>
              <a:t>http://www.testpark.cz/testy/chemie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</a:t>
            </a:r>
          </a:p>
          <a:p>
            <a:pPr lvl="0"/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www.pglbc.cz/files/chemie/test_menu.html?cislo=on</a:t>
            </a:r>
            <a:endParaRPr lang="cs-CZ" dirty="0" smtClean="0"/>
          </a:p>
          <a:p>
            <a:pPr lvl="0"/>
            <a:endParaRPr lang="cs-CZ" dirty="0" smtClean="0"/>
          </a:p>
          <a:p>
            <a:r>
              <a:rPr lang="cs-CZ" dirty="0" smtClean="0"/>
              <a:t>názvosloví </a:t>
            </a:r>
            <a:r>
              <a:rPr lang="cs-CZ" dirty="0"/>
              <a:t>anorganických sloučenin: </a:t>
            </a:r>
            <a:endParaRPr lang="cs-CZ" dirty="0" smtClean="0"/>
          </a:p>
          <a:p>
            <a:pPr lvl="1"/>
            <a:r>
              <a:rPr lang="cs-CZ" u="sng" dirty="0" smtClean="0">
                <a:hlinkClick r:id="rId7"/>
              </a:rPr>
              <a:t>http</a:t>
            </a:r>
            <a:r>
              <a:rPr lang="cs-CZ" u="sng" dirty="0">
                <a:hlinkClick r:id="rId7"/>
              </a:rPr>
              <a:t>://anorganika.gfxs.cz/index.php?id=0</a:t>
            </a:r>
            <a:endParaRPr lang="cs-CZ" dirty="0"/>
          </a:p>
          <a:p>
            <a:pPr lvl="1"/>
            <a:r>
              <a:rPr lang="cs-CZ" dirty="0" smtClean="0">
                <a:hlinkClick r:id="rId8"/>
              </a:rPr>
              <a:t>http</a:t>
            </a:r>
            <a:r>
              <a:rPr lang="cs-CZ" dirty="0">
                <a:hlinkClick r:id="rId8"/>
              </a:rPr>
              <a:t>://www.chemie.didaktis.net/test_creator.php</a:t>
            </a:r>
            <a:endParaRPr lang="cs-CZ" dirty="0"/>
          </a:p>
          <a:p>
            <a:pPr lvl="1"/>
            <a:r>
              <a:rPr lang="cs-CZ" dirty="0">
                <a:hlinkClick r:id="rId9"/>
              </a:rPr>
              <a:t>http://</a:t>
            </a:r>
            <a:r>
              <a:rPr lang="cs-CZ" dirty="0" smtClean="0">
                <a:hlinkClick r:id="rId9"/>
              </a:rPr>
              <a:t>www.mojeskola.cz/Vyuka/Php/Learning/Chemie/vyber_testu2.php</a:t>
            </a:r>
            <a:endParaRPr lang="cs-CZ" dirty="0" smtClean="0"/>
          </a:p>
          <a:p>
            <a:pPr lvl="1"/>
            <a:r>
              <a:rPr lang="cs-CZ" dirty="0">
                <a:hlinkClick r:id="rId10"/>
              </a:rPr>
              <a:t>http://</a:t>
            </a:r>
            <a:r>
              <a:rPr lang="cs-CZ" dirty="0" smtClean="0">
                <a:hlinkClick r:id="rId10"/>
              </a:rPr>
              <a:t>www.testpark.cz/testy/chemie/chemicke-vzorce-504</a:t>
            </a:r>
            <a:r>
              <a:rPr lang="cs-CZ" dirty="0"/>
              <a:t> a </a:t>
            </a:r>
            <a:r>
              <a:rPr lang="cs-CZ" dirty="0">
                <a:hlinkClick r:id="rId11"/>
              </a:rPr>
              <a:t>http://</a:t>
            </a:r>
            <a:r>
              <a:rPr lang="cs-CZ" dirty="0" smtClean="0">
                <a:hlinkClick r:id="rId11"/>
              </a:rPr>
              <a:t>www.testpark.cz/testy/chemie/nazvoslovi-509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chemické výpočty: </a:t>
            </a:r>
          </a:p>
          <a:p>
            <a:r>
              <a:rPr lang="cs-CZ" dirty="0" smtClean="0">
                <a:hlinkClick r:id="rId12"/>
              </a:rPr>
              <a:t>http</a:t>
            </a:r>
            <a:r>
              <a:rPr lang="cs-CZ" dirty="0">
                <a:hlinkClick r:id="rId12"/>
              </a:rPr>
              <a:t>://</a:t>
            </a:r>
            <a:r>
              <a:rPr lang="cs-CZ" dirty="0" smtClean="0">
                <a:hlinkClick r:id="rId12"/>
              </a:rPr>
              <a:t>www.mojeskola.cz/Vyuka/Php/Vypocty.php</a:t>
            </a:r>
            <a:endParaRPr lang="cs-CZ" dirty="0" smtClean="0"/>
          </a:p>
          <a:p>
            <a:r>
              <a:rPr lang="cs-CZ" dirty="0">
                <a:hlinkClick r:id="rId13"/>
              </a:rPr>
              <a:t>http://chemicke-vypocty.cz</a:t>
            </a:r>
            <a:r>
              <a:rPr lang="cs-CZ" dirty="0" smtClean="0">
                <a:hlinkClick r:id="rId1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14"/>
              </a:rPr>
              <a:t>http://vypocty.webchemie.cz</a:t>
            </a:r>
            <a:r>
              <a:rPr lang="cs-CZ" dirty="0" smtClean="0">
                <a:hlinkClick r:id="rId14"/>
              </a:rPr>
              <a:t>/</a:t>
            </a:r>
            <a:r>
              <a:rPr lang="cs-CZ" dirty="0" smtClean="0"/>
              <a:t>  </a:t>
            </a:r>
            <a:endParaRPr lang="cs-CZ" dirty="0" smtClean="0">
              <a:hlinkClick r:id="rId15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082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44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Diskusní fóra</a:t>
            </a:r>
            <a:endParaRPr lang="cs-CZ" dirty="0" smtClean="0"/>
          </a:p>
          <a:p>
            <a:pPr lvl="0"/>
            <a:r>
              <a:rPr lang="cs-CZ" dirty="0"/>
              <a:t>Studiumchemie.cz: </a:t>
            </a:r>
            <a:r>
              <a:rPr lang="cs-CZ" u="sng" dirty="0">
                <a:hlinkClick r:id="rId3"/>
              </a:rPr>
              <a:t>http://www.studiumchemie.cz/odpovedna.php</a:t>
            </a:r>
            <a:r>
              <a:rPr lang="cs-CZ" dirty="0"/>
              <a:t>   </a:t>
            </a:r>
          </a:p>
          <a:p>
            <a:pPr lvl="0"/>
            <a:r>
              <a:rPr lang="cs-CZ" dirty="0"/>
              <a:t>RVP.cz: </a:t>
            </a:r>
            <a:r>
              <a:rPr lang="cs-CZ" u="sng" dirty="0">
                <a:hlinkClick r:id="rId4"/>
              </a:rPr>
              <a:t>http://diskuze.rvp.cz/search.php?keywords=chemie&amp;go.x=-833&amp;go.y=-48&amp;rvpSearchScope=module</a:t>
            </a:r>
            <a:endParaRPr lang="cs-CZ" dirty="0"/>
          </a:p>
          <a:p>
            <a:pPr lvl="0"/>
            <a:r>
              <a:rPr lang="cs-CZ" dirty="0"/>
              <a:t>Infovek.sk: </a:t>
            </a:r>
            <a:r>
              <a:rPr lang="cs-CZ" u="sng" dirty="0">
                <a:hlinkClick r:id="rId5"/>
              </a:rPr>
              <a:t>http://www.infovek.sk/forum/viewforum.php?f=18</a:t>
            </a:r>
            <a:endParaRPr lang="cs-CZ" dirty="0"/>
          </a:p>
          <a:p>
            <a:pPr lvl="0"/>
            <a:r>
              <a:rPr lang="cs-CZ" dirty="0" err="1"/>
              <a:t>Chemical</a:t>
            </a:r>
            <a:r>
              <a:rPr lang="cs-CZ" dirty="0"/>
              <a:t> </a:t>
            </a:r>
            <a:r>
              <a:rPr lang="cs-CZ" dirty="0" err="1"/>
              <a:t>forums</a:t>
            </a:r>
            <a:r>
              <a:rPr lang="cs-CZ" dirty="0"/>
              <a:t>: </a:t>
            </a:r>
            <a:r>
              <a:rPr lang="cs-CZ" u="sng" dirty="0">
                <a:hlinkClick r:id="rId6"/>
              </a:rPr>
              <a:t>http://www.chemicalforums.com/index.php?board=24.0</a:t>
            </a:r>
            <a:endParaRPr lang="cs-CZ" dirty="0"/>
          </a:p>
          <a:p>
            <a:pPr lvl="0"/>
            <a:r>
              <a:rPr lang="cs-CZ" dirty="0"/>
              <a:t>E-</a:t>
            </a:r>
            <a:r>
              <a:rPr lang="cs-CZ" dirty="0" err="1"/>
              <a:t>ChemBook</a:t>
            </a:r>
            <a:r>
              <a:rPr lang="cs-CZ" dirty="0"/>
              <a:t>: </a:t>
            </a:r>
            <a:r>
              <a:rPr lang="cs-CZ" u="sng" dirty="0">
                <a:hlinkClick r:id="rId7"/>
              </a:rPr>
              <a:t>http://www.e-chembook.eu/cz/forum/3</a:t>
            </a:r>
            <a:endParaRPr lang="cs-CZ" dirty="0"/>
          </a:p>
          <a:p>
            <a:r>
              <a:rPr lang="cs-CZ" dirty="0"/>
              <a:t>již ukončené diskusní fórum Sdružení didaktiků chemie: </a:t>
            </a:r>
            <a:r>
              <a:rPr lang="cs-CZ" dirty="0">
                <a:hlinkClick r:id="rId8"/>
              </a:rPr>
              <a:t>http://</a:t>
            </a:r>
            <a:r>
              <a:rPr lang="cs-CZ" dirty="0" smtClean="0">
                <a:hlinkClick r:id="rId8"/>
              </a:rPr>
              <a:t>pdf.uhk.cz/kch_old/sdruzeni/diskusnf.html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21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44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Seznamy odkazů</a:t>
            </a:r>
            <a:endParaRPr lang="cs-CZ" dirty="0" smtClean="0"/>
          </a:p>
          <a:p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http://abcdimenze.wz.cz/linky/odkazy05.html</a:t>
            </a:r>
          </a:p>
          <a:p>
            <a:r>
              <a:rPr lang="cs-CZ" dirty="0" smtClean="0"/>
              <a:t>(</a:t>
            </a:r>
            <a:r>
              <a:rPr lang="cs-CZ" dirty="0" smtClean="0">
                <a:hlinkClick r:id="rId4"/>
              </a:rPr>
              <a:t>http://www.scitech.cz/stlinky.htm</a:t>
            </a:r>
            <a:r>
              <a:rPr lang="cs-CZ" dirty="0" smtClean="0"/>
              <a:t>)</a:t>
            </a:r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3"/>
              </a:rPr>
              <a:t>http://canov.jergym.cz/vyhledav/chemici.html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http://www.zsrynovice.cz/old/chemie/uvod/zajmav_odkazy.html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http://www.kralupy.cz/dg/www2/stranky/chemie/odkazy.htm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7"/>
              </a:rPr>
              <a:t>http://www.gymnaziumtu.cz/chemicke-odkazy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http://krejcio.wz.cz/odkazy.htm</a:t>
            </a:r>
            <a:endParaRPr lang="cs-CZ" dirty="0" smtClean="0"/>
          </a:p>
          <a:p>
            <a:r>
              <a:rPr lang="cs-CZ" dirty="0" smtClean="0">
                <a:hlinkClick r:id="rId9"/>
              </a:rPr>
              <a:t>https://sites.google.com/a/gbn.cz/chemie/chemicke-odkazy</a:t>
            </a:r>
            <a:endParaRPr lang="cs-CZ" dirty="0" smtClean="0"/>
          </a:p>
          <a:p>
            <a:r>
              <a:rPr lang="cs-CZ" dirty="0" smtClean="0">
                <a:hlinkClick r:id="rId10"/>
              </a:rPr>
              <a:t>http://www.prvky.com/weby.html</a:t>
            </a:r>
            <a:endParaRPr lang="cs-CZ" dirty="0" smtClean="0"/>
          </a:p>
          <a:p>
            <a:r>
              <a:rPr lang="cs-CZ" dirty="0" smtClean="0">
                <a:hlinkClick r:id="rId11"/>
              </a:rPr>
              <a:t>http://www.veskole.cz/dumy/vyhledavani/fs=%7Cas=%7Cip=29%7Citz=94%7Ckz=126,127%7Cp=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hlinkClick r:id="rId12"/>
              </a:rPr>
              <a:t>http://chemistrynetwork.pixel-online.org/TRS_index.php</a:t>
            </a:r>
          </a:p>
          <a:p>
            <a:r>
              <a:rPr lang="cs-CZ" dirty="0" smtClean="0">
                <a:hlinkClick r:id="rId12"/>
              </a:rPr>
              <a:t>http://www.dmoz.org/Science/Chemistry/Education/</a:t>
            </a:r>
            <a:endParaRPr lang="cs-CZ" dirty="0" smtClean="0"/>
          </a:p>
          <a:p>
            <a:r>
              <a:rPr lang="cs-CZ" dirty="0" smtClean="0">
                <a:hlinkClick r:id="rId13"/>
              </a:rPr>
              <a:t>http://tccc.iesl.forth.gr/chemistry/scied_chem.html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81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2.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Elektronické výukové </a:t>
            </a:r>
            <a:r>
              <a:rPr 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materiály</a:t>
            </a:r>
            <a:endParaRPr lang="cs-CZ" sz="2000" dirty="0"/>
          </a:p>
          <a:p>
            <a:r>
              <a:rPr lang="cs-CZ" sz="2000" dirty="0"/>
              <a:t>Typy elektronických výukových materiálů, multimediální výukové materiály, informační zdroje na webu, databáze výukových materiálů a seznamy odkazů.</a:t>
            </a:r>
          </a:p>
          <a:p>
            <a:r>
              <a:rPr lang="cs-CZ" sz="2000" dirty="0" smtClean="0"/>
              <a:t>Praktická </a:t>
            </a:r>
            <a:r>
              <a:rPr lang="cs-CZ" sz="2000" dirty="0"/>
              <a:t>část: Praktická část: Zpracování záznamů do databáze materiálů. Animace a simulace. Redakční systémy pro tvorbu webových stránek, základy tvorby www </a:t>
            </a:r>
            <a:r>
              <a:rPr lang="cs-CZ" sz="2000" dirty="0" smtClean="0"/>
              <a:t>stránek.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8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760640"/>
          </a:xfrm>
        </p:spPr>
        <p:txBody>
          <a:bodyPr>
            <a:normAutofit fontScale="62500" lnSpcReduction="20000"/>
          </a:bodyPr>
          <a:lstStyle/>
          <a:p>
            <a:pPr marL="0" lvl="0" indent="0" algn="ctr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44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Databáze, uložiště DUM</a:t>
            </a:r>
          </a:p>
          <a:p>
            <a:r>
              <a:rPr lang="cs-CZ" dirty="0"/>
              <a:t>Podpora výuky fyziky a chemie formou prezentace: </a:t>
            </a:r>
            <a:r>
              <a:rPr lang="cs-CZ" dirty="0">
                <a:hlinkClick r:id="rId3"/>
              </a:rPr>
              <a:t>http://www.prezentace-fyzika-chemie.wz.cz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err="1" smtClean="0"/>
              <a:t>DUMy</a:t>
            </a:r>
            <a:r>
              <a:rPr lang="cs-CZ" dirty="0"/>
              <a:t> RVP: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dum.rvp.cz/index.html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Veškole</a:t>
            </a:r>
            <a:r>
              <a:rPr lang="cs-CZ" dirty="0"/>
              <a:t>: </a:t>
            </a:r>
            <a:r>
              <a:rPr lang="cs-CZ" dirty="0">
                <a:hlinkClick r:id="rId5"/>
              </a:rPr>
              <a:t>http://www.veskole.cz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smtClean="0"/>
              <a:t> (sekce </a:t>
            </a:r>
            <a:r>
              <a:rPr lang="cs-CZ" dirty="0"/>
              <a:t>chemie: </a:t>
            </a:r>
            <a:r>
              <a:rPr lang="cs-CZ" dirty="0" smtClean="0">
                <a:hlinkClick r:id="rId6"/>
              </a:rPr>
              <a:t>http://www.veskole.cz/dumy/</a:t>
            </a:r>
            <a:r>
              <a:rPr lang="cs-CZ" dirty="0" err="1" smtClean="0">
                <a:hlinkClick r:id="rId6"/>
              </a:rPr>
              <a:t>vyhledavani</a:t>
            </a:r>
            <a:r>
              <a:rPr lang="cs-CZ" dirty="0" smtClean="0">
                <a:hlinkClick r:id="rId6"/>
              </a:rPr>
              <a:t>/</a:t>
            </a:r>
            <a:r>
              <a:rPr lang="cs-CZ" dirty="0" err="1" smtClean="0">
                <a:hlinkClick r:id="rId6"/>
              </a:rPr>
              <a:t>fs</a:t>
            </a:r>
            <a:r>
              <a:rPr lang="cs-CZ" dirty="0" smtClean="0">
                <a:hlinkClick r:id="rId6"/>
              </a:rPr>
              <a:t>=|as=|</a:t>
            </a:r>
            <a:r>
              <a:rPr lang="cs-CZ" dirty="0" err="1" smtClean="0">
                <a:hlinkClick r:id="rId6"/>
              </a:rPr>
              <a:t>ip</a:t>
            </a:r>
            <a:r>
              <a:rPr lang="cs-CZ" dirty="0" smtClean="0">
                <a:hlinkClick r:id="rId6"/>
              </a:rPr>
              <a:t>=29|itz=|kz=126,127|p=</a:t>
            </a:r>
            <a:r>
              <a:rPr lang="cs-CZ" dirty="0" smtClean="0"/>
              <a:t>) </a:t>
            </a:r>
          </a:p>
          <a:p>
            <a:r>
              <a:rPr lang="cs-CZ" dirty="0"/>
              <a:t>DUMY.cz </a:t>
            </a:r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dumy.cz/vyhledavani?fraze=chemie&amp;x=0&amp;y=0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pPr marL="0" indent="0">
              <a:spcAft>
                <a:spcPts val="600"/>
              </a:spcAft>
              <a:buClr>
                <a:srgbClr val="2F5897"/>
              </a:buClr>
              <a:buNone/>
            </a:pPr>
            <a:r>
              <a:rPr lang="cs-CZ" sz="30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Dumy škol:</a:t>
            </a:r>
          </a:p>
          <a:p>
            <a:r>
              <a:rPr lang="cs-CZ" dirty="0">
                <a:hlinkClick r:id="rId8"/>
              </a:rPr>
              <a:t>http://www.gymta.cz/_</a:t>
            </a:r>
            <a:r>
              <a:rPr lang="cs-CZ" dirty="0" smtClean="0">
                <a:hlinkClick r:id="rId8"/>
              </a:rPr>
              <a:t>dum/ch/main1.html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9"/>
              </a:rPr>
              <a:t>http://www.ssvos.cz/dumyssvos/3.-</a:t>
            </a:r>
            <a:r>
              <a:rPr lang="cs-CZ" dirty="0" smtClean="0">
                <a:hlinkClick r:id="rId9"/>
              </a:rPr>
              <a:t>sada-chemie.html</a:t>
            </a:r>
            <a:endParaRPr lang="cs-CZ" dirty="0"/>
          </a:p>
          <a:p>
            <a:r>
              <a:rPr lang="cs-CZ" dirty="0">
                <a:hlinkClick r:id="rId10"/>
              </a:rPr>
              <a:t>http://</a:t>
            </a:r>
            <a:r>
              <a:rPr lang="cs-CZ" dirty="0" smtClean="0">
                <a:hlinkClick r:id="rId10"/>
              </a:rPr>
              <a:t>skola.szsdecin.cz/dumy-chemie-m658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11"/>
              </a:rPr>
              <a:t>http://www.spssol.cz/DUMy/Chemie/2.sada</a:t>
            </a:r>
            <a:r>
              <a:rPr lang="cs-CZ" dirty="0" smtClean="0">
                <a:hlinkClick r:id="rId11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12"/>
              </a:rPr>
              <a:t>http://dumy.gymnachod.cz/predmet/chemie/Chemie/Chemie---sada-13</a:t>
            </a:r>
            <a:r>
              <a:rPr lang="cs-CZ" dirty="0" smtClean="0">
                <a:hlinkClick r:id="rId1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13"/>
              </a:rPr>
              <a:t>http://</a:t>
            </a:r>
            <a:r>
              <a:rPr lang="cs-CZ" dirty="0" smtClean="0">
                <a:hlinkClick r:id="rId13"/>
              </a:rPr>
              <a:t>www.gymsusice.cz/projekty/eu_penize_ss/dumy_ke_stazeni.html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14"/>
              </a:rPr>
              <a:t>http://</a:t>
            </a:r>
            <a:r>
              <a:rPr lang="cs-CZ" dirty="0" smtClean="0">
                <a:hlinkClick r:id="rId14"/>
              </a:rPr>
              <a:t>www.komenskeho.cz/vypracovane-dumy</a:t>
            </a:r>
            <a:r>
              <a:rPr lang="cs-CZ" dirty="0" smtClean="0"/>
              <a:t> -  sekce Chemie</a:t>
            </a:r>
          </a:p>
          <a:p>
            <a:r>
              <a:rPr lang="cs-CZ" dirty="0">
                <a:hlinkClick r:id="rId15"/>
              </a:rPr>
              <a:t>http://</a:t>
            </a:r>
            <a:r>
              <a:rPr lang="cs-CZ" dirty="0" smtClean="0">
                <a:hlinkClick r:id="rId15"/>
              </a:rPr>
              <a:t>www.oblacna.cz/225-DUM.html</a:t>
            </a:r>
            <a:r>
              <a:rPr lang="cs-CZ" dirty="0" smtClean="0"/>
              <a:t> </a:t>
            </a:r>
          </a:p>
          <a:p>
            <a:r>
              <a:rPr lang="cs-CZ" dirty="0">
                <a:hlinkClick r:id="rId16"/>
              </a:rPr>
              <a:t>http://</a:t>
            </a:r>
            <a:r>
              <a:rPr lang="cs-CZ" dirty="0" smtClean="0">
                <a:hlinkClick r:id="rId16"/>
              </a:rPr>
              <a:t>www.oapion.cz/dum/dumy.html</a:t>
            </a:r>
            <a:endParaRPr lang="cs-CZ" dirty="0" smtClean="0"/>
          </a:p>
          <a:p>
            <a:r>
              <a:rPr lang="cs-CZ" dirty="0">
                <a:hlinkClick r:id="rId17"/>
              </a:rPr>
              <a:t>http://</a:t>
            </a:r>
            <a:r>
              <a:rPr lang="cs-CZ" dirty="0" smtClean="0">
                <a:hlinkClick r:id="rId17"/>
              </a:rPr>
              <a:t>mis.3zslouny.cz/chemie.php</a:t>
            </a:r>
            <a:endParaRPr lang="cs-CZ" dirty="0" smtClean="0"/>
          </a:p>
          <a:p>
            <a:r>
              <a:rPr lang="cs-CZ" dirty="0">
                <a:hlinkClick r:id="rId18"/>
              </a:rPr>
              <a:t>http://</a:t>
            </a:r>
            <a:r>
              <a:rPr lang="cs-CZ" dirty="0" smtClean="0">
                <a:hlinkClick r:id="rId18"/>
              </a:rPr>
              <a:t>zsms.streliceubrna.cz/moodle/course/category.php?id=12</a:t>
            </a:r>
            <a:endParaRPr lang="cs-CZ" dirty="0" smtClean="0"/>
          </a:p>
          <a:p>
            <a:r>
              <a:rPr lang="cs-CZ" dirty="0" smtClean="0"/>
              <a:t>… a mnoho dalších</a:t>
            </a:r>
            <a:endParaRPr lang="cs-CZ" dirty="0"/>
          </a:p>
          <a:p>
            <a:pPr>
              <a:spcAft>
                <a:spcPts val="600"/>
              </a:spcAft>
              <a:buClr>
                <a:srgbClr val="2F5897"/>
              </a:buClr>
            </a:pPr>
            <a:endParaRPr lang="cs-CZ" dirty="0" smtClean="0">
              <a:hlinkClick r:id="rId19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8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KALHOUS</a:t>
            </a:r>
            <a:r>
              <a:rPr lang="cs-CZ" dirty="0"/>
              <a:t>, Z. a O. OBST. </a:t>
            </a:r>
            <a:r>
              <a:rPr lang="cs-CZ" i="1" dirty="0"/>
              <a:t>Školní didaktika</a:t>
            </a:r>
            <a:r>
              <a:rPr lang="cs-CZ" dirty="0"/>
              <a:t>. Vyd. 2. Praha: Portál, 2009. ISBN 978-80-7367-571-4</a:t>
            </a:r>
            <a:r>
              <a:rPr lang="cs-CZ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PRŮCHA, J., J. MAREŠ a E. WALTEROVÁ. </a:t>
            </a:r>
            <a:r>
              <a:rPr lang="cs-CZ" i="1" dirty="0"/>
              <a:t>Pedagogický Slovník</a:t>
            </a:r>
            <a:r>
              <a:rPr lang="cs-CZ" dirty="0"/>
              <a:t>. 4. </a:t>
            </a:r>
            <a:r>
              <a:rPr lang="cs-CZ" dirty="0" err="1"/>
              <a:t>aktualiz</a:t>
            </a:r>
            <a:r>
              <a:rPr lang="cs-CZ" dirty="0"/>
              <a:t>. vyd. Praha: Portál, 2003. ISBN 80-7178-772-8</a:t>
            </a:r>
            <a:r>
              <a:rPr lang="cs-CZ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LEPIL, O. </a:t>
            </a:r>
            <a:r>
              <a:rPr lang="cs-CZ" i="1" dirty="0"/>
              <a:t>Teorie a praxe tvorby výukových materiálů</a:t>
            </a:r>
            <a:r>
              <a:rPr lang="cs-CZ" dirty="0"/>
              <a:t> [online]. Olomouc: Univerzita Palackého v Olomouci, 2010. [cit. 2013-07-30]. ISBN 978-80-244-2489-7. Dostupné z: http://</a:t>
            </a:r>
            <a:r>
              <a:rPr lang="cs-CZ" dirty="0" smtClean="0"/>
              <a:t>zvyp.upol.cz/publikace/lepil.pdf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http</a:t>
            </a:r>
            <a:r>
              <a:rPr lang="cs-CZ" dirty="0"/>
              <a:t>://www.jakpsatweb.cz/editory.html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9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1931" y="504056"/>
            <a:ext cx="8229600" cy="1124744"/>
          </a:xfrm>
        </p:spPr>
        <p:txBody>
          <a:bodyPr/>
          <a:lstStyle/>
          <a:p>
            <a:r>
              <a:rPr lang="cs-CZ" sz="4400" dirty="0" smtClean="0"/>
              <a:t>Elektronický výukový </a:t>
            </a:r>
            <a:r>
              <a:rPr lang="cs-CZ" sz="4400" b="1" dirty="0" smtClean="0"/>
              <a:t>materiál </a:t>
            </a:r>
            <a:r>
              <a:rPr lang="cs-CZ" sz="4400" dirty="0" smtClean="0"/>
              <a:t>(EVM)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0956" y="1950949"/>
            <a:ext cx="8229600" cy="103671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b="1" dirty="0" smtClean="0">
                <a:solidFill>
                  <a:schemeClr val="tx2"/>
                </a:solidFill>
              </a:rPr>
              <a:t>materiál</a:t>
            </a:r>
            <a:r>
              <a:rPr lang="cs-CZ" dirty="0"/>
              <a:t>, tj. materiální didaktický </a:t>
            </a:r>
            <a:r>
              <a:rPr lang="cs-CZ" dirty="0" smtClean="0"/>
              <a:t>prostředek</a:t>
            </a:r>
            <a:r>
              <a:rPr lang="cs-CZ" baseline="30000" dirty="0" smtClean="0"/>
              <a:t>1</a:t>
            </a:r>
            <a:r>
              <a:rPr lang="cs-CZ" dirty="0" smtClean="0"/>
              <a:t>, </a:t>
            </a:r>
            <a:r>
              <a:rPr lang="cs-CZ" dirty="0"/>
              <a:t>konkrétně učební </a:t>
            </a:r>
            <a:r>
              <a:rPr lang="cs-CZ" dirty="0" smtClean="0"/>
              <a:t>pomůcka </a:t>
            </a:r>
            <a:r>
              <a:rPr lang="cs-CZ" dirty="0"/>
              <a:t>v tištěné podobě či využívající </a:t>
            </a:r>
            <a:r>
              <a:rPr lang="cs-CZ" dirty="0" smtClean="0"/>
              <a:t>ICT</a:t>
            </a:r>
            <a:r>
              <a:rPr lang="cs-CZ" dirty="0"/>
              <a:t>,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903348" y="3870113"/>
            <a:ext cx="2952328" cy="1512168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metody výuky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formy výuky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dílčí cíle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…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85658" y="3470003"/>
            <a:ext cx="1721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Nemateriální</a:t>
            </a:r>
            <a:endParaRPr lang="cs-CZ" sz="2000" b="1" dirty="0">
              <a:latin typeface="+mn-lt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060908" y="3451646"/>
            <a:ext cx="1422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Materiální</a:t>
            </a:r>
            <a:endParaRPr lang="cs-CZ" sz="2000" b="1" dirty="0">
              <a:latin typeface="+mn-lt"/>
            </a:endParaRPr>
          </a:p>
        </p:txBody>
      </p:sp>
      <p:sp>
        <p:nvSpPr>
          <p:cNvPr id="8" name="Ovál 7"/>
          <p:cNvSpPr/>
          <p:nvPr/>
        </p:nvSpPr>
        <p:spPr>
          <a:xfrm>
            <a:off x="4935796" y="3851756"/>
            <a:ext cx="3672408" cy="201622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školní tabule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učebnice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 prostory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modely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výukové programy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…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4431740" y="4499828"/>
            <a:ext cx="180020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>
            <a:off x="4431740" y="5075892"/>
            <a:ext cx="194147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4431740" y="5382281"/>
            <a:ext cx="1368152" cy="413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495636" y="5867980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Učební pomůcky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220066" y="3036543"/>
            <a:ext cx="2840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Didaktické prostředky</a:t>
            </a:r>
            <a:endParaRPr lang="cs-CZ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296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2F5897"/>
                </a:solidFill>
              </a:rPr>
              <a:t>Elektronický </a:t>
            </a:r>
            <a:r>
              <a:rPr lang="cs-CZ" sz="4400" b="1" dirty="0">
                <a:solidFill>
                  <a:srgbClr val="2F5897"/>
                </a:solidFill>
              </a:rPr>
              <a:t>výukový</a:t>
            </a:r>
            <a:r>
              <a:rPr lang="cs-CZ" sz="4400" dirty="0">
                <a:solidFill>
                  <a:srgbClr val="2F5897"/>
                </a:solidFill>
              </a:rPr>
              <a:t> 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 marL="514350" indent="-514350">
              <a:buFont typeface="+mj-lt"/>
              <a:buAutoNum type="arabicParenR" startAt="2"/>
            </a:pPr>
            <a:r>
              <a:rPr lang="cs-CZ" b="1" dirty="0" smtClean="0">
                <a:solidFill>
                  <a:schemeClr val="tx2"/>
                </a:solidFill>
              </a:rPr>
              <a:t>výukový</a:t>
            </a:r>
            <a:r>
              <a:rPr lang="cs-CZ" dirty="0"/>
              <a:t>, tj. materiál využitelný v souvislosti </a:t>
            </a:r>
            <a:r>
              <a:rPr lang="cs-CZ" dirty="0" smtClean="0"/>
              <a:t>s </a:t>
            </a:r>
            <a:r>
              <a:rPr lang="cs-CZ" b="1" dirty="0" smtClean="0"/>
              <a:t>výukou</a:t>
            </a:r>
            <a:r>
              <a:rPr lang="cs-CZ" dirty="0" smtClean="0"/>
              <a:t> </a:t>
            </a:r>
            <a:r>
              <a:rPr lang="cs-CZ" dirty="0"/>
              <a:t>chápanou v co nejširším </a:t>
            </a:r>
            <a:r>
              <a:rPr lang="cs-CZ" dirty="0" smtClean="0"/>
              <a:t>významu</a:t>
            </a:r>
          </a:p>
          <a:p>
            <a:pPr marL="914400" lvl="1" indent="-514350"/>
            <a:r>
              <a:rPr lang="cs-CZ" dirty="0" smtClean="0"/>
              <a:t>běžný jazyk: výuka = vyučování </a:t>
            </a:r>
          </a:p>
          <a:p>
            <a:pPr marL="914400" lvl="1" indent="-514350"/>
            <a:r>
              <a:rPr lang="cs-CZ" dirty="0" smtClean="0"/>
              <a:t>didaktika: výuka    vyučování + učení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105983"/>
              </p:ext>
            </p:extLst>
          </p:nvPr>
        </p:nvGraphicFramePr>
        <p:xfrm>
          <a:off x="3989388" y="3068960"/>
          <a:ext cx="1778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Rovnice" r:id="rId4" imgW="177480" imgH="139680" progId="Equation.3">
                  <p:embed/>
                </p:oleObj>
              </mc:Choice>
              <mc:Fallback>
                <p:oleObj name="Rovnice" r:id="rId4" imgW="17748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89388" y="3068960"/>
                        <a:ext cx="177800" cy="139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ál 7"/>
          <p:cNvSpPr/>
          <p:nvPr/>
        </p:nvSpPr>
        <p:spPr>
          <a:xfrm>
            <a:off x="1547664" y="3880200"/>
            <a:ext cx="1728192" cy="98975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výukové materiály</a:t>
            </a:r>
          </a:p>
        </p:txBody>
      </p:sp>
      <p:sp>
        <p:nvSpPr>
          <p:cNvPr id="9" name="Ovál 8"/>
          <p:cNvSpPr/>
          <p:nvPr/>
        </p:nvSpPr>
        <p:spPr>
          <a:xfrm>
            <a:off x="3811178" y="5032354"/>
            <a:ext cx="1728192" cy="98975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studijní materiály</a:t>
            </a:r>
          </a:p>
        </p:txBody>
      </p:sp>
      <p:sp>
        <p:nvSpPr>
          <p:cNvPr id="10" name="Ovál 9"/>
          <p:cNvSpPr/>
          <p:nvPr/>
        </p:nvSpPr>
        <p:spPr>
          <a:xfrm>
            <a:off x="6084168" y="3888499"/>
            <a:ext cx="1728192" cy="989755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učební materiály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518821" y="432359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?</a:t>
            </a:r>
            <a:endParaRPr lang="cs-CZ" dirty="0"/>
          </a:p>
        </p:txBody>
      </p:sp>
      <p:cxnSp>
        <p:nvCxnSpPr>
          <p:cNvPr id="7" name="Přímá spojnice 6"/>
          <p:cNvCxnSpPr>
            <a:stCxn id="8" idx="6"/>
            <a:endCxn id="11" idx="1"/>
          </p:cNvCxnSpPr>
          <p:nvPr/>
        </p:nvCxnSpPr>
        <p:spPr>
          <a:xfrm>
            <a:off x="3275856" y="4375078"/>
            <a:ext cx="1242965" cy="133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stCxn id="11" idx="3"/>
            <a:endCxn id="10" idx="2"/>
          </p:cNvCxnSpPr>
          <p:nvPr/>
        </p:nvCxnSpPr>
        <p:spPr>
          <a:xfrm flipV="1">
            <a:off x="4831727" y="4383377"/>
            <a:ext cx="1252441" cy="124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>
            <a:stCxn id="11" idx="2"/>
            <a:endCxn id="9" idx="0"/>
          </p:cNvCxnSpPr>
          <p:nvPr/>
        </p:nvCxnSpPr>
        <p:spPr>
          <a:xfrm>
            <a:off x="4675274" y="4692927"/>
            <a:ext cx="0" cy="339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7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solidFill>
                  <a:srgbClr val="2F5897"/>
                </a:solidFill>
              </a:rPr>
              <a:t>Elektronický</a:t>
            </a:r>
            <a:r>
              <a:rPr lang="cs-CZ" sz="4400" dirty="0">
                <a:solidFill>
                  <a:srgbClr val="2F5897"/>
                </a:solidFill>
              </a:rPr>
              <a:t> výukový 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cs-CZ" b="1" dirty="0" smtClean="0">
                <a:solidFill>
                  <a:schemeClr val="tx2"/>
                </a:solidFill>
              </a:rPr>
              <a:t>elektronický</a:t>
            </a:r>
            <a:r>
              <a:rPr lang="cs-CZ" dirty="0" smtClean="0"/>
              <a:t>, tj</a:t>
            </a:r>
            <a:r>
              <a:rPr lang="cs-CZ" dirty="0"/>
              <a:t>. materiál v elektronické podobě (určený především pro moderní počítače jakožto elektronická zařízení; využívaný v e-</a:t>
            </a:r>
            <a:r>
              <a:rPr lang="cs-CZ" dirty="0" err="1"/>
              <a:t>learningu</a:t>
            </a:r>
            <a:r>
              <a:rPr lang="cs-CZ" dirty="0"/>
              <a:t> čili elektronickém </a:t>
            </a:r>
            <a:r>
              <a:rPr lang="cs-CZ" dirty="0" smtClean="0"/>
              <a:t>učení)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0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smtClean="0"/>
              <a:t>Druhy (E)VM</a:t>
            </a:r>
            <a:endParaRPr lang="cs-CZ" sz="4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55576" y="205060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Výukové materiály</a:t>
            </a:r>
            <a:endParaRPr lang="cs-CZ" sz="2000" b="1" dirty="0">
              <a:latin typeface="+mn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688969" y="1850547"/>
            <a:ext cx="3443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n-lt"/>
              </a:rPr>
              <a:t>tištěné </a:t>
            </a:r>
            <a:r>
              <a:rPr lang="cs-CZ" sz="2000" dirty="0" smtClean="0">
                <a:latin typeface="+mn-lt"/>
                <a:sym typeface="Symbol"/>
              </a:rPr>
              <a:t> tištěné </a:t>
            </a:r>
            <a:r>
              <a:rPr lang="cs-CZ" sz="2000" b="1" dirty="0" smtClean="0">
                <a:latin typeface="+mn-lt"/>
                <a:sym typeface="Symbol"/>
              </a:rPr>
              <a:t>učební texty</a:t>
            </a:r>
            <a:endParaRPr lang="cs-CZ" sz="2000" b="1" dirty="0">
              <a:latin typeface="+mn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688969" y="2450712"/>
            <a:ext cx="1854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využívající</a:t>
            </a:r>
            <a:r>
              <a:rPr lang="cs-CZ" dirty="0"/>
              <a:t> ICT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37624" y="3114569"/>
            <a:ext cx="13548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analogové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405747" y="3131073"/>
            <a:ext cx="1651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latin typeface="+mn-lt"/>
              </a:rPr>
              <a:t>elektronické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2017137" y="3780128"/>
            <a:ext cx="1895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videonahrávka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785313" y="4229350"/>
            <a:ext cx="2029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zvukový</a:t>
            </a:r>
            <a:r>
              <a:rPr lang="cs-CZ" dirty="0"/>
              <a:t> </a:t>
            </a:r>
            <a:r>
              <a:rPr lang="cs-CZ" sz="2000" dirty="0">
                <a:latin typeface="+mn-lt"/>
              </a:rPr>
              <a:t>soubor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785313" y="3731238"/>
            <a:ext cx="1895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videonahrávka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820080" y="4629460"/>
            <a:ext cx="1128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n-lt"/>
              </a:rPr>
              <a:t>animace</a:t>
            </a:r>
            <a:endParaRPr lang="cs-CZ" sz="2000" dirty="0">
              <a:latin typeface="+mn-lt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2017137" y="4245543"/>
            <a:ext cx="2026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zvukový</a:t>
            </a:r>
            <a:r>
              <a:rPr lang="cs-CZ" dirty="0"/>
              <a:t> </a:t>
            </a:r>
            <a:r>
              <a:rPr lang="cs-CZ" sz="2000" dirty="0">
                <a:latin typeface="+mn-lt"/>
              </a:rPr>
              <a:t>soubor</a:t>
            </a:r>
          </a:p>
        </p:txBody>
      </p:sp>
      <p:cxnSp>
        <p:nvCxnSpPr>
          <p:cNvPr id="25" name="Přímá spojnice se šipkou 24"/>
          <p:cNvCxnSpPr>
            <a:stCxn id="14" idx="3"/>
            <a:endCxn id="6" idx="1"/>
          </p:cNvCxnSpPr>
          <p:nvPr/>
        </p:nvCxnSpPr>
        <p:spPr>
          <a:xfrm flipV="1">
            <a:off x="3275856" y="2050602"/>
            <a:ext cx="413113" cy="200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4" idx="3"/>
            <a:endCxn id="9" idx="1"/>
          </p:cNvCxnSpPr>
          <p:nvPr/>
        </p:nvCxnSpPr>
        <p:spPr>
          <a:xfrm>
            <a:off x="3275856" y="2250657"/>
            <a:ext cx="413113" cy="400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6784980" y="5160211"/>
            <a:ext cx="1616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+mn-lt"/>
              </a:rPr>
              <a:t>učební texty</a:t>
            </a:r>
            <a:endParaRPr lang="cs-CZ" sz="2000" b="1" dirty="0">
              <a:latin typeface="+mn-lt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027428" y="467860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n-lt"/>
              </a:rPr>
              <a:t>…</a:t>
            </a:r>
            <a:endParaRPr lang="cs-CZ" dirty="0"/>
          </a:p>
        </p:txBody>
      </p:sp>
      <p:cxnSp>
        <p:nvCxnSpPr>
          <p:cNvPr id="31" name="Přímá spojnice se šipkou 30"/>
          <p:cNvCxnSpPr>
            <a:stCxn id="11" idx="2"/>
            <a:endCxn id="19" idx="1"/>
          </p:cNvCxnSpPr>
          <p:nvPr/>
        </p:nvCxnSpPr>
        <p:spPr>
          <a:xfrm>
            <a:off x="1515053" y="3514679"/>
            <a:ext cx="502084" cy="465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1" idx="2"/>
            <a:endCxn id="23" idx="1"/>
          </p:cNvCxnSpPr>
          <p:nvPr/>
        </p:nvCxnSpPr>
        <p:spPr>
          <a:xfrm>
            <a:off x="1515053" y="3514679"/>
            <a:ext cx="502084" cy="930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stCxn id="11" idx="2"/>
            <a:endCxn id="29" idx="1"/>
          </p:cNvCxnSpPr>
          <p:nvPr/>
        </p:nvCxnSpPr>
        <p:spPr>
          <a:xfrm>
            <a:off x="1515053" y="3514679"/>
            <a:ext cx="512375" cy="13639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9" idx="2"/>
            <a:endCxn id="11" idx="0"/>
          </p:cNvCxnSpPr>
          <p:nvPr/>
        </p:nvCxnSpPr>
        <p:spPr>
          <a:xfrm flipH="1">
            <a:off x="1515053" y="2850822"/>
            <a:ext cx="3101190" cy="2637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9" idx="2"/>
          </p:cNvCxnSpPr>
          <p:nvPr/>
        </p:nvCxnSpPr>
        <p:spPr>
          <a:xfrm>
            <a:off x="4616243" y="2850822"/>
            <a:ext cx="1578342" cy="2802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6820080" y="5560321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>
                <a:latin typeface="+mn-lt"/>
              </a:rPr>
              <a:t>…</a:t>
            </a:r>
            <a:endParaRPr lang="cs-CZ" dirty="0"/>
          </a:p>
        </p:txBody>
      </p:sp>
      <p:cxnSp>
        <p:nvCxnSpPr>
          <p:cNvPr id="42" name="Přímá spojnice se šipkou 41"/>
          <p:cNvCxnSpPr>
            <a:stCxn id="13" idx="2"/>
            <a:endCxn id="21" idx="1"/>
          </p:cNvCxnSpPr>
          <p:nvPr/>
        </p:nvCxnSpPr>
        <p:spPr>
          <a:xfrm>
            <a:off x="6231454" y="3531183"/>
            <a:ext cx="553859" cy="400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stCxn id="13" idx="2"/>
            <a:endCxn id="20" idx="1"/>
          </p:cNvCxnSpPr>
          <p:nvPr/>
        </p:nvCxnSpPr>
        <p:spPr>
          <a:xfrm>
            <a:off x="6231454" y="3531183"/>
            <a:ext cx="553859" cy="8982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13" idx="2"/>
            <a:endCxn id="22" idx="1"/>
          </p:cNvCxnSpPr>
          <p:nvPr/>
        </p:nvCxnSpPr>
        <p:spPr>
          <a:xfrm>
            <a:off x="6231454" y="3531183"/>
            <a:ext cx="588626" cy="1298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>
            <a:stCxn id="13" idx="2"/>
            <a:endCxn id="28" idx="1"/>
          </p:cNvCxnSpPr>
          <p:nvPr/>
        </p:nvCxnSpPr>
        <p:spPr>
          <a:xfrm>
            <a:off x="6231454" y="3531183"/>
            <a:ext cx="553526" cy="18290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>
            <a:stCxn id="13" idx="2"/>
            <a:endCxn id="40" idx="1"/>
          </p:cNvCxnSpPr>
          <p:nvPr/>
        </p:nvCxnSpPr>
        <p:spPr>
          <a:xfrm>
            <a:off x="6231454" y="3531183"/>
            <a:ext cx="588626" cy="22291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04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rgbClr val="2F5897"/>
                </a:solidFill>
              </a:rPr>
              <a:t>Rozdělení </a:t>
            </a:r>
            <a:r>
              <a:rPr lang="cs-CZ" sz="4400" dirty="0">
                <a:solidFill>
                  <a:srgbClr val="2F5897"/>
                </a:solidFill>
              </a:rPr>
              <a:t>a přehled </a:t>
            </a:r>
            <a:r>
              <a:rPr lang="cs-CZ" sz="4400" dirty="0" smtClean="0">
                <a:solidFill>
                  <a:srgbClr val="2F5897"/>
                </a:solidFill>
              </a:rPr>
              <a:t>EVM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Podle </a:t>
            </a:r>
            <a:r>
              <a:rPr lang="cs-CZ" b="1" dirty="0"/>
              <a:t>dostupnosti</a:t>
            </a:r>
            <a:r>
              <a:rPr lang="cs-CZ" dirty="0"/>
              <a:t> (online, </a:t>
            </a:r>
            <a:r>
              <a:rPr lang="cs-CZ" dirty="0" err="1"/>
              <a:t>offline</a:t>
            </a:r>
            <a:r>
              <a:rPr lang="cs-CZ" dirty="0"/>
              <a:t>, </a:t>
            </a:r>
            <a:r>
              <a:rPr lang="cs-CZ" dirty="0" err="1"/>
              <a:t>offline</a:t>
            </a:r>
            <a:r>
              <a:rPr lang="cs-CZ" dirty="0"/>
              <a:t> s online </a:t>
            </a:r>
            <a:r>
              <a:rPr lang="cs-CZ" dirty="0" smtClean="0"/>
              <a:t>prvky)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Podle</a:t>
            </a:r>
            <a:r>
              <a:rPr lang="cs-CZ" b="1" dirty="0"/>
              <a:t> zaměření </a:t>
            </a:r>
            <a:r>
              <a:rPr lang="cs-CZ" dirty="0"/>
              <a:t>na jednotlivé učební předměty (obecně </a:t>
            </a:r>
            <a:r>
              <a:rPr lang="cs-CZ" dirty="0" smtClean="0"/>
              <a:t>přírodovědně zaměřené, zaměřené na </a:t>
            </a:r>
            <a:r>
              <a:rPr lang="cs-CZ" dirty="0"/>
              <a:t>chemii </a:t>
            </a:r>
            <a:r>
              <a:rPr lang="cs-CZ" dirty="0" smtClean="0"/>
              <a:t>či jiný předmět)</a:t>
            </a:r>
          </a:p>
          <a:p>
            <a:pPr marL="914400" lvl="1" indent="-514350"/>
            <a:r>
              <a:rPr lang="cs-CZ" dirty="0"/>
              <a:t>Chemické </a:t>
            </a:r>
            <a:r>
              <a:rPr lang="cs-CZ" dirty="0" smtClean="0"/>
              <a:t>EVM: podle</a:t>
            </a:r>
            <a:r>
              <a:rPr lang="cs-CZ" b="1" dirty="0" smtClean="0"/>
              <a:t> oboru</a:t>
            </a:r>
            <a:r>
              <a:rPr lang="cs-CZ" dirty="0" smtClean="0"/>
              <a:t> (</a:t>
            </a:r>
            <a:r>
              <a:rPr lang="cs-CZ" dirty="0"/>
              <a:t>např. obecná chemie (včetně fyzikální), anorganická chemie (včetně analytické – anorganické), organická chemie (včetně analytické – organické), biochemie, průřezová témata, </a:t>
            </a:r>
            <a:r>
              <a:rPr lang="cs-CZ" dirty="0" err="1"/>
              <a:t>víceoborově</a:t>
            </a:r>
            <a:r>
              <a:rPr lang="cs-CZ" dirty="0"/>
              <a:t> zaměřené materiály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Podle</a:t>
            </a:r>
            <a:r>
              <a:rPr lang="cs-CZ" sz="2800" b="1" dirty="0"/>
              <a:t> jazykových mutací</a:t>
            </a:r>
            <a:r>
              <a:rPr lang="cs-CZ" sz="2800" dirty="0"/>
              <a:t> (</a:t>
            </a:r>
            <a:r>
              <a:rPr lang="cs-CZ" sz="2800" dirty="0" smtClean="0"/>
              <a:t>jednojazyčné: podle</a:t>
            </a:r>
            <a:r>
              <a:rPr lang="cs-CZ" sz="2800" b="1" dirty="0" smtClean="0"/>
              <a:t> </a:t>
            </a:r>
            <a:r>
              <a:rPr lang="cs-CZ" sz="2800" b="1" dirty="0"/>
              <a:t>jednotlivých jazyků</a:t>
            </a:r>
            <a:r>
              <a:rPr lang="cs-CZ" sz="2800" dirty="0"/>
              <a:t>, vícejazyčné)</a:t>
            </a:r>
            <a:endParaRPr lang="cs-CZ" dirty="0"/>
          </a:p>
          <a:p>
            <a:pPr marL="914400" lvl="1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216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Podle </a:t>
            </a:r>
            <a:r>
              <a:rPr lang="cs-CZ" b="1" dirty="0"/>
              <a:t>forem </a:t>
            </a:r>
            <a:r>
              <a:rPr lang="cs-CZ" b="1" dirty="0" smtClean="0"/>
              <a:t>výuky</a:t>
            </a:r>
            <a:r>
              <a:rPr lang="cs-CZ" dirty="0" smtClean="0"/>
              <a:t> (dle </a:t>
            </a:r>
            <a:r>
              <a:rPr lang="cs-CZ" b="1" dirty="0" smtClean="0"/>
              <a:t>charakteru </a:t>
            </a:r>
            <a:r>
              <a:rPr lang="cs-CZ" b="1" dirty="0"/>
              <a:t>výukového </a:t>
            </a:r>
            <a:r>
              <a:rPr lang="cs-CZ" b="1" dirty="0" smtClean="0"/>
              <a:t>prostředí</a:t>
            </a:r>
            <a:r>
              <a:rPr lang="cs-CZ" dirty="0" smtClean="0"/>
              <a:t>: ve </a:t>
            </a:r>
            <a:r>
              <a:rPr lang="cs-CZ" dirty="0"/>
              <a:t>třídě – běžné či odborné učebně, v laboratoři, exkurze, domácí </a:t>
            </a:r>
            <a:r>
              <a:rPr lang="cs-CZ" dirty="0" smtClean="0"/>
              <a:t>činnost)</a:t>
            </a:r>
            <a:endParaRPr lang="cs-CZ" dirty="0"/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Podle </a:t>
            </a:r>
            <a:r>
              <a:rPr lang="cs-CZ" b="1" dirty="0"/>
              <a:t>fází </a:t>
            </a:r>
            <a:r>
              <a:rPr lang="cs-CZ" b="1" dirty="0" smtClean="0"/>
              <a:t>výuky</a:t>
            </a:r>
            <a:r>
              <a:rPr lang="cs-CZ" dirty="0" smtClean="0"/>
              <a:t> (</a:t>
            </a:r>
            <a:r>
              <a:rPr lang="cs-CZ" dirty="0"/>
              <a:t>motivace, expozice – zprostředkování poznatků, fixace – upevňování: procvičování a opakování, diagnóza – zkoušení, prověřování, hodnocení, aplikace – praxe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 Podle </a:t>
            </a:r>
            <a:r>
              <a:rPr lang="cs-CZ" b="1" dirty="0" smtClean="0"/>
              <a:t>typu školy</a:t>
            </a:r>
            <a:r>
              <a:rPr lang="cs-CZ" dirty="0" smtClean="0"/>
              <a:t> (</a:t>
            </a:r>
            <a:r>
              <a:rPr lang="cs-CZ" dirty="0"/>
              <a:t>pro mateřské školy, pro základní školy, pro střední školy, pro vysoké školy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Podle </a:t>
            </a:r>
            <a:r>
              <a:rPr lang="cs-CZ" b="1" dirty="0"/>
              <a:t>cílové </a:t>
            </a:r>
            <a:r>
              <a:rPr lang="cs-CZ" b="1" dirty="0" smtClean="0"/>
              <a:t>skupiny</a:t>
            </a:r>
            <a:r>
              <a:rPr lang="cs-CZ" dirty="0" smtClean="0"/>
              <a:t> (</a:t>
            </a:r>
            <a:r>
              <a:rPr lang="cs-CZ" dirty="0"/>
              <a:t>žáci, učitelé, jiná: odborní chemici, široká veřejnost apod.)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 smtClean="0"/>
              <a:t>Podle </a:t>
            </a:r>
            <a:r>
              <a:rPr lang="cs-CZ" b="1" dirty="0"/>
              <a:t>dalších kritérií </a:t>
            </a:r>
            <a:r>
              <a:rPr lang="cs-CZ" dirty="0"/>
              <a:t>dělení – např. podle</a:t>
            </a:r>
          </a:p>
          <a:p>
            <a:pPr lvl="1"/>
            <a:r>
              <a:rPr lang="cs-CZ" b="1" dirty="0"/>
              <a:t>míry interaktivity </a:t>
            </a:r>
            <a:r>
              <a:rPr lang="cs-CZ" dirty="0"/>
              <a:t>(interaktivní a bez interaktivních prvků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b="1" dirty="0"/>
              <a:t>míry poskytované zpětné vazby </a:t>
            </a:r>
            <a:r>
              <a:rPr lang="cs-CZ" dirty="0"/>
              <a:t>(zpětnovazební a bez zpětné vazby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b="1" dirty="0"/>
              <a:t>tematického rozsahu </a:t>
            </a:r>
            <a:r>
              <a:rPr lang="cs-CZ" dirty="0"/>
              <a:t>(monotematický, polytematický) </a:t>
            </a:r>
          </a:p>
          <a:p>
            <a:pPr lvl="1"/>
            <a:r>
              <a:rPr lang="cs-CZ" b="1" dirty="0"/>
              <a:t>metod výuky </a:t>
            </a:r>
            <a:r>
              <a:rPr lang="cs-CZ" dirty="0"/>
              <a:t>(pokusy, didaktické hry a soutěže)</a:t>
            </a:r>
          </a:p>
          <a:p>
            <a:pPr marL="514350" indent="-514350">
              <a:buFont typeface="+mj-lt"/>
              <a:buAutoNum type="arabicPeriod" startAt="4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5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rgbClr val="2F5897"/>
                </a:solidFill>
              </a:rPr>
              <a:t>Rozdělení online (E)VM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Podle </a:t>
            </a:r>
            <a:r>
              <a:rPr lang="cs-CZ" b="1" dirty="0" smtClean="0"/>
              <a:t>formy </a:t>
            </a:r>
            <a:r>
              <a:rPr lang="cs-CZ" b="1" dirty="0"/>
              <a:t>materiálu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textový soubor (klasický − formáty doc, </a:t>
            </a:r>
            <a:r>
              <a:rPr lang="cs-CZ" dirty="0" err="1"/>
              <a:t>docx</a:t>
            </a:r>
            <a:r>
              <a:rPr lang="cs-CZ" dirty="0"/>
              <a:t>, </a:t>
            </a:r>
            <a:r>
              <a:rPr lang="cs-CZ" dirty="0" err="1"/>
              <a:t>pdf</a:t>
            </a:r>
            <a:r>
              <a:rPr lang="cs-CZ" dirty="0"/>
              <a:t>, </a:t>
            </a:r>
            <a:r>
              <a:rPr lang="cs-CZ" dirty="0" err="1"/>
              <a:t>txt</a:t>
            </a:r>
            <a:r>
              <a:rPr lang="cs-CZ" dirty="0"/>
              <a:t>; či hypertextový – webová stránka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videozáznam neboli </a:t>
            </a:r>
            <a:r>
              <a:rPr lang="cs-CZ" dirty="0" smtClean="0"/>
              <a:t>videonahrávka</a:t>
            </a:r>
            <a:endParaRPr lang="cs-CZ" dirty="0"/>
          </a:p>
          <a:p>
            <a:pPr lvl="1"/>
            <a:r>
              <a:rPr lang="cs-CZ" dirty="0"/>
              <a:t>prezentace (klasická, pro interaktivní tabule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grafický soubor (klasický obrázek – formáty </a:t>
            </a:r>
            <a:r>
              <a:rPr lang="cs-CZ" dirty="0" err="1"/>
              <a:t>jpg</a:t>
            </a:r>
            <a:r>
              <a:rPr lang="cs-CZ" dirty="0"/>
              <a:t>, </a:t>
            </a:r>
            <a:r>
              <a:rPr lang="cs-CZ" dirty="0" err="1"/>
              <a:t>gif</a:t>
            </a:r>
            <a:r>
              <a:rPr lang="cs-CZ" dirty="0"/>
              <a:t>, </a:t>
            </a:r>
            <a:r>
              <a:rPr lang="cs-CZ" dirty="0" err="1"/>
              <a:t>png</a:t>
            </a:r>
            <a:r>
              <a:rPr lang="cs-CZ" dirty="0"/>
              <a:t>, ...; či speciální chemický grafický soubor – formáty sk2, </a:t>
            </a:r>
            <a:r>
              <a:rPr lang="cs-CZ" dirty="0" err="1"/>
              <a:t>cdx</a:t>
            </a:r>
            <a:r>
              <a:rPr lang="cs-CZ" dirty="0"/>
              <a:t>, </a:t>
            </a:r>
            <a:r>
              <a:rPr lang="cs-CZ" dirty="0" err="1"/>
              <a:t>skc</a:t>
            </a:r>
            <a:r>
              <a:rPr lang="cs-CZ" dirty="0"/>
              <a:t>, </a:t>
            </a:r>
            <a:r>
              <a:rPr lang="cs-CZ" dirty="0" smtClean="0"/>
              <a:t>...)</a:t>
            </a:r>
            <a:endParaRPr lang="cs-CZ" dirty="0"/>
          </a:p>
          <a:p>
            <a:pPr lvl="1"/>
            <a:r>
              <a:rPr lang="cs-CZ" dirty="0"/>
              <a:t>zvukový </a:t>
            </a:r>
            <a:r>
              <a:rPr lang="cs-CZ" dirty="0" smtClean="0"/>
              <a:t>soubor</a:t>
            </a:r>
            <a:endParaRPr lang="cs-CZ" dirty="0"/>
          </a:p>
          <a:p>
            <a:pPr lvl="1"/>
            <a:r>
              <a:rPr lang="cs-CZ" dirty="0"/>
              <a:t>tabulkový </a:t>
            </a:r>
            <a:r>
              <a:rPr lang="cs-CZ" dirty="0" err="1" smtClean="0"/>
              <a:t>soubo</a:t>
            </a:r>
            <a:r>
              <a:rPr lang="cs-CZ" dirty="0" smtClean="0"/>
              <a:t>,</a:t>
            </a:r>
            <a:endParaRPr lang="cs-CZ" dirty="0"/>
          </a:p>
          <a:p>
            <a:pPr lvl="1"/>
            <a:r>
              <a:rPr lang="cs-CZ" dirty="0"/>
              <a:t>komprimovaný </a:t>
            </a:r>
            <a:r>
              <a:rPr lang="cs-CZ" dirty="0" smtClean="0"/>
              <a:t>soubor</a:t>
            </a:r>
            <a:endParaRPr lang="cs-CZ" dirty="0"/>
          </a:p>
          <a:p>
            <a:pPr lvl="1"/>
            <a:r>
              <a:rPr lang="cs-CZ" dirty="0"/>
              <a:t>web (čili jakýkoli soubor webových stránek dostupných z určité internetové adresy a tvořících určitý logický celek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databáze</a:t>
            </a:r>
            <a:endParaRPr lang="cs-CZ" dirty="0"/>
          </a:p>
          <a:p>
            <a:pPr lvl="1"/>
            <a:r>
              <a:rPr lang="cs-CZ" dirty="0"/>
              <a:t>výukový </a:t>
            </a:r>
            <a:r>
              <a:rPr lang="cs-CZ" dirty="0" smtClean="0"/>
              <a:t>program</a:t>
            </a:r>
            <a:endParaRPr lang="cs-CZ" dirty="0"/>
          </a:p>
          <a:p>
            <a:pPr lvl="1"/>
            <a:r>
              <a:rPr lang="cs-CZ" dirty="0"/>
              <a:t>applety − animace a </a:t>
            </a:r>
            <a:r>
              <a:rPr lang="cs-CZ" dirty="0" smtClean="0"/>
              <a:t>simulace</a:t>
            </a:r>
            <a:endParaRPr lang="cs-CZ" dirty="0"/>
          </a:p>
          <a:p>
            <a:pPr lvl="1"/>
            <a:r>
              <a:rPr lang="cs-CZ" dirty="0"/>
              <a:t>učební </a:t>
            </a:r>
            <a:r>
              <a:rPr lang="cs-CZ" dirty="0" smtClean="0"/>
              <a:t>texty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779B9-B7CE-43E6-A863-2C97485EF25B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50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7302</TotalTime>
  <Words>1380</Words>
  <Application>Microsoft Office PowerPoint</Application>
  <PresentationFormat>Předvádění na obrazovce (4:3)</PresentationFormat>
  <Paragraphs>265</Paragraphs>
  <Slides>21</Slides>
  <Notes>19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Exekutivní</vt:lpstr>
      <vt:lpstr>Rovnice</vt:lpstr>
      <vt:lpstr>02 – ELEKTRONICKÉ VÝUKOVÉ MATERIÁLY – ČÁST 1.</vt:lpstr>
      <vt:lpstr>Osnova 2. tématu</vt:lpstr>
      <vt:lpstr>Elektronický výukový materiál (EVM)</vt:lpstr>
      <vt:lpstr>Elektronický výukový materiál</vt:lpstr>
      <vt:lpstr>Elektronický výukový materiál</vt:lpstr>
      <vt:lpstr>Druhy (E)VM</vt:lpstr>
      <vt:lpstr>Rozdělení a přehled EVM</vt:lpstr>
      <vt:lpstr>Prezentace aplikace PowerPoint</vt:lpstr>
      <vt:lpstr>Rozdělení online (E)VM</vt:lpstr>
      <vt:lpstr>Výukové portály a weby – české a slovenské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VM</dc:creator>
  <cp:lastModifiedBy>Veronika</cp:lastModifiedBy>
  <cp:revision>725</cp:revision>
  <cp:lastPrinted>2013-09-18T20:37:09Z</cp:lastPrinted>
  <dcterms:created xsi:type="dcterms:W3CDTF">2009-11-16T07:55:58Z</dcterms:created>
  <dcterms:modified xsi:type="dcterms:W3CDTF">2014-03-04T09:48:02Z</dcterms:modified>
</cp:coreProperties>
</file>