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6" r:id="rId3"/>
    <p:sldId id="425" r:id="rId4"/>
    <p:sldId id="427" r:id="rId5"/>
    <p:sldId id="428" r:id="rId6"/>
    <p:sldId id="429" r:id="rId7"/>
    <p:sldId id="430" r:id="rId8"/>
    <p:sldId id="431" r:id="rId9"/>
    <p:sldId id="403" r:id="rId10"/>
    <p:sldId id="404" r:id="rId11"/>
    <p:sldId id="421" r:id="rId12"/>
    <p:sldId id="432" r:id="rId13"/>
    <p:sldId id="422" r:id="rId14"/>
    <p:sldId id="405" r:id="rId15"/>
    <p:sldId id="433" r:id="rId16"/>
    <p:sldId id="395" r:id="rId17"/>
    <p:sldId id="426" r:id="rId18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88626" autoAdjust="0"/>
  </p:normalViewPr>
  <p:slideViewPr>
    <p:cSldViewPr>
      <p:cViewPr>
        <p:scale>
          <a:sx n="73" d="100"/>
          <a:sy n="73" d="100"/>
        </p:scale>
        <p:origin x="-2076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506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506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872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49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10. 3. 2014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chemie.cz/conta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kpsatweb.cz/editor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anov.jergym.cz/vyhledav/chemici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s.muni.cz/elportal/estud/prif/ps07/taraba/index.html" TargetMode="External"/><Relationship Id="rId3" Type="http://schemas.openxmlformats.org/officeDocument/2006/relationships/hyperlink" Target="http://www.teplamilada.wz.cz/materialy/materialy/dychaci/dychaciretezec.swf" TargetMode="External"/><Relationship Id="rId7" Type="http://schemas.openxmlformats.org/officeDocument/2006/relationships/hyperlink" Target="http://www.zazijchemii.cz/laborato/zku-enos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chemie.cz/pomucky_mnemo.html" TargetMode="External"/><Relationship Id="rId11" Type="http://schemas.openxmlformats.org/officeDocument/2006/relationships/hyperlink" Target="ucitelchemie.upol.cz/materialy/vtvch1/05_vyroba_cukru.ppt" TargetMode="External"/><Relationship Id="rId5" Type="http://schemas.openxmlformats.org/officeDocument/2006/relationships/hyperlink" Target="http://www.webchemie.cz/proteosynteza.html" TargetMode="External"/><Relationship Id="rId10" Type="http://schemas.openxmlformats.org/officeDocument/2006/relationships/hyperlink" Target="http://is.muni.cz/do/1499/el/estud/pedf/js10/chemie/web/index.html" TargetMode="External"/><Relationship Id="rId4" Type="http://schemas.openxmlformats.org/officeDocument/2006/relationships/hyperlink" Target="http://www.teplamilada.wz.cz/materialy/materialy/Fotosynteza/Photosynthesis.swf" TargetMode="External"/><Relationship Id="rId9" Type="http://schemas.openxmlformats.org/officeDocument/2006/relationships/hyperlink" Target="http://www.cez.cz/cs/vyroba-elektriny/jaderna-energetika/interaktivni-model-je-jak-funguje-jaderka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wb4.unl.edu/chemAnime/index.htm" TargetMode="External"/><Relationship Id="rId3" Type="http://schemas.openxmlformats.org/officeDocument/2006/relationships/hyperlink" Target="http://phet.colorado.edu/en/simulations/category/chemistry" TargetMode="External"/><Relationship Id="rId7" Type="http://schemas.openxmlformats.org/officeDocument/2006/relationships/hyperlink" Target="http://www.mhhe.com/physsci/chemistry/essentialchemistry/flash/flash.m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eparatorychemistry.com/Bishop_animations.htm" TargetMode="External"/><Relationship Id="rId5" Type="http://schemas.openxmlformats.org/officeDocument/2006/relationships/hyperlink" Target="http://group.chem.iastate.edu/Greenbowe/sections/projectfolder/simDownload/index4.html" TargetMode="External"/><Relationship Id="rId4" Type="http://schemas.openxmlformats.org/officeDocument/2006/relationships/hyperlink" Target="http://www.chemmybear.com/shapes.html" TargetMode="External"/><Relationship Id="rId9" Type="http://schemas.openxmlformats.org/officeDocument/2006/relationships/hyperlink" Target="http://www.chemtube3d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te.hu/~lenteg/animate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ybot.cz/clanek/136-Animace-a-videa/index.htm" TargetMode="External"/><Relationship Id="rId5" Type="http://schemas.openxmlformats.org/officeDocument/2006/relationships/hyperlink" Target="http://old.lf3.cuni.cz/chemie/cesky/animace.htm" TargetMode="External"/><Relationship Id="rId4" Type="http://schemas.openxmlformats.org/officeDocument/2006/relationships/hyperlink" Target="http://pdf.uhk.cz/kch_old/e-Lab/exp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google.com/forms/d/149oso6DrOCXM1d_Ix2OjbfSyYgk0rSu3bayf_d0Dw3U/viewanalyt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02 – ELEKTRONICKÉ VÝUKOVÉ MATERIÁLY – ČÁST </a:t>
            </a:r>
            <a:r>
              <a:rPr lang="cs-CZ" sz="4000" dirty="0" smtClean="0"/>
              <a:t>2.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476672"/>
            <a:ext cx="49149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611560" y="2105446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 smtClean="0"/>
              <a:t>(X)HMTL</a:t>
            </a:r>
            <a:endParaRPr lang="cs-CZ" sz="32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3140968"/>
            <a:ext cx="8229600" cy="29851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smtClean="0">
                <a:solidFill>
                  <a:prstClr val="black"/>
                </a:solidFill>
              </a:rPr>
              <a:t>(</a:t>
            </a:r>
            <a:r>
              <a:rPr lang="cs-CZ" sz="2600" dirty="0" err="1" smtClean="0">
                <a:solidFill>
                  <a:prstClr val="black"/>
                </a:solidFill>
              </a:rPr>
              <a:t>eXtensible</a:t>
            </a:r>
            <a:r>
              <a:rPr lang="cs-CZ" sz="2600" dirty="0" smtClean="0">
                <a:solidFill>
                  <a:prstClr val="black"/>
                </a:solidFill>
              </a:rPr>
              <a:t>) </a:t>
            </a:r>
            <a:r>
              <a:rPr lang="cs-CZ" sz="2600" dirty="0" err="1">
                <a:solidFill>
                  <a:prstClr val="black"/>
                </a:solidFill>
              </a:rPr>
              <a:t>HyperText</a:t>
            </a:r>
            <a:r>
              <a:rPr lang="cs-CZ" sz="2600" dirty="0">
                <a:solidFill>
                  <a:prstClr val="black"/>
                </a:solidFill>
              </a:rPr>
              <a:t> </a:t>
            </a:r>
            <a:r>
              <a:rPr lang="cs-CZ" sz="2600" dirty="0" err="1">
                <a:solidFill>
                  <a:prstClr val="black"/>
                </a:solidFill>
              </a:rPr>
              <a:t>Markup</a:t>
            </a:r>
            <a:r>
              <a:rPr lang="cs-CZ" sz="2600" dirty="0">
                <a:solidFill>
                  <a:prstClr val="black"/>
                </a:solidFill>
              </a:rPr>
              <a:t> </a:t>
            </a:r>
            <a:r>
              <a:rPr lang="cs-CZ" sz="2600" dirty="0" err="1" smtClean="0">
                <a:solidFill>
                  <a:prstClr val="black"/>
                </a:solidFill>
              </a:rPr>
              <a:t>Language</a:t>
            </a:r>
            <a:endParaRPr lang="cs-CZ" sz="2600" dirty="0" smtClean="0">
              <a:solidFill>
                <a:prstClr val="black"/>
              </a:solidFill>
            </a:endParaRPr>
          </a:p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smtClean="0">
                <a:solidFill>
                  <a:prstClr val="black"/>
                </a:solidFill>
              </a:rPr>
              <a:t>formát webových stránek</a:t>
            </a:r>
          </a:p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smtClean="0">
                <a:solidFill>
                  <a:prstClr val="black"/>
                </a:solidFill>
              </a:rPr>
              <a:t>zdrojový </a:t>
            </a:r>
            <a:r>
              <a:rPr lang="cs-CZ" sz="2600" dirty="0">
                <a:solidFill>
                  <a:prstClr val="black"/>
                </a:solidFill>
              </a:rPr>
              <a:t>text obsahuje současně jak vlastní text, tak instrukce pro jeho zpracování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28430"/>
            <a:ext cx="2882900" cy="124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571999" y="5146268"/>
            <a:ext cx="3904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+mj-lt"/>
              </a:rPr>
              <a:t>Firefox</a:t>
            </a:r>
            <a:r>
              <a:rPr lang="cs-CZ" sz="2000" dirty="0" smtClean="0">
                <a:latin typeface="+mj-lt"/>
              </a:rPr>
              <a:t> – pravé tlačítko myši – Zobrazit zdrojový kód stránky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33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základní </a:t>
            </a:r>
            <a:r>
              <a:rPr lang="cs-CZ" b="1" dirty="0" err="1" smtClean="0"/>
              <a:t>tagy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&lt;h1&gt;&lt;/h1&gt;	</a:t>
            </a:r>
            <a:r>
              <a:rPr lang="cs-CZ" dirty="0" smtClean="0"/>
              <a:t>hlavička (1 až 6) - &lt;h1&gt;&lt;/h1&gt; &lt;h2&gt;&lt;/h2&gt; atd.</a:t>
            </a:r>
          </a:p>
          <a:p>
            <a:pPr lvl="1"/>
            <a:r>
              <a:rPr lang="cs-CZ" b="1" dirty="0" smtClean="0"/>
              <a:t>&lt;p&gt;&lt;/p&gt;</a:t>
            </a:r>
            <a:r>
              <a:rPr lang="cs-CZ" b="1" dirty="0"/>
              <a:t>	</a:t>
            </a:r>
            <a:r>
              <a:rPr lang="cs-CZ" dirty="0" smtClean="0"/>
              <a:t>odstavec</a:t>
            </a:r>
          </a:p>
          <a:p>
            <a:pPr lvl="1"/>
            <a:r>
              <a:rPr lang="cs-CZ" b="1" dirty="0"/>
              <a:t>&lt;br </a:t>
            </a:r>
            <a:r>
              <a:rPr lang="cs-CZ" b="1" dirty="0" smtClean="0"/>
              <a:t>/&gt;</a:t>
            </a:r>
            <a:r>
              <a:rPr lang="cs-CZ" dirty="0" smtClean="0"/>
              <a:t>		zalomení řádku</a:t>
            </a:r>
          </a:p>
          <a:p>
            <a:pPr lvl="1"/>
            <a:r>
              <a:rPr lang="cs-CZ" b="1" dirty="0"/>
              <a:t>&lt;hr </a:t>
            </a:r>
            <a:r>
              <a:rPr lang="cs-CZ" b="1" dirty="0" smtClean="0"/>
              <a:t>/&gt;</a:t>
            </a:r>
            <a:r>
              <a:rPr lang="cs-CZ" dirty="0" smtClean="0"/>
              <a:t>		vodorovná čára</a:t>
            </a:r>
          </a:p>
          <a:p>
            <a:pPr lvl="1"/>
            <a:r>
              <a:rPr lang="cs-CZ" b="1" dirty="0" smtClean="0"/>
              <a:t>&lt;b&gt;&lt;/b&gt;</a:t>
            </a:r>
            <a:r>
              <a:rPr lang="cs-CZ" dirty="0" smtClean="0"/>
              <a:t>	tučný text</a:t>
            </a:r>
          </a:p>
          <a:p>
            <a:pPr lvl="1"/>
            <a:r>
              <a:rPr lang="cs-CZ" b="1" dirty="0" smtClean="0"/>
              <a:t>&lt;i&gt;&lt;/i&gt;</a:t>
            </a:r>
            <a:r>
              <a:rPr lang="cs-CZ" dirty="0" smtClean="0"/>
              <a:t>		kurzíva</a:t>
            </a:r>
          </a:p>
          <a:p>
            <a:pPr lvl="1"/>
            <a:r>
              <a:rPr lang="cs-CZ" b="1" dirty="0" smtClean="0"/>
              <a:t>&lt;u&gt;&lt;/u&gt;</a:t>
            </a:r>
            <a:r>
              <a:rPr lang="cs-CZ" dirty="0" smtClean="0"/>
              <a:t>	podtržený text</a:t>
            </a:r>
          </a:p>
          <a:p>
            <a:pPr lvl="1"/>
            <a:r>
              <a:rPr lang="cs-CZ" b="1" dirty="0" smtClean="0"/>
              <a:t>&lt;sub&gt;&lt;/sub&gt;</a:t>
            </a:r>
            <a:r>
              <a:rPr lang="cs-CZ" dirty="0" smtClean="0"/>
              <a:t> 	dolní index</a:t>
            </a:r>
          </a:p>
          <a:p>
            <a:pPr lvl="1"/>
            <a:r>
              <a:rPr lang="cs-CZ" b="1" dirty="0" smtClean="0"/>
              <a:t>&lt;sup&gt;&lt;/sup&gt;	</a:t>
            </a:r>
            <a:r>
              <a:rPr lang="cs-CZ" dirty="0" smtClean="0"/>
              <a:t>horní index</a:t>
            </a:r>
          </a:p>
          <a:p>
            <a:pPr lvl="1"/>
            <a:r>
              <a:rPr lang="cs-CZ" b="1" dirty="0"/>
              <a:t>&lt;a </a:t>
            </a:r>
            <a:r>
              <a:rPr lang="cs-CZ" b="1" dirty="0" err="1"/>
              <a:t>href</a:t>
            </a:r>
            <a:r>
              <a:rPr lang="cs-CZ" b="1" dirty="0"/>
              <a:t>=″URL″&gt;text odkazu&lt;/a</a:t>
            </a:r>
            <a:r>
              <a:rPr lang="cs-CZ" b="1" dirty="0" smtClean="0"/>
              <a:t>&gt; 	</a:t>
            </a:r>
            <a:r>
              <a:rPr lang="cs-CZ" dirty="0" smtClean="0"/>
              <a:t>odkaz na URL</a:t>
            </a:r>
          </a:p>
          <a:p>
            <a:pPr lvl="1"/>
            <a:r>
              <a:rPr lang="cs-CZ" dirty="0" smtClean="0"/>
              <a:t> </a:t>
            </a:r>
            <a:r>
              <a:rPr lang="cs-CZ" b="1" dirty="0"/>
              <a:t>&lt;</a:t>
            </a:r>
            <a:r>
              <a:rPr lang="cs-CZ" b="1" dirty="0" err="1"/>
              <a:t>img</a:t>
            </a:r>
            <a:r>
              <a:rPr lang="cs-CZ" b="1" dirty="0"/>
              <a:t> </a:t>
            </a:r>
            <a:r>
              <a:rPr lang="cs-CZ" b="1" dirty="0" err="1"/>
              <a:t>src</a:t>
            </a:r>
            <a:r>
              <a:rPr lang="cs-CZ" b="1" dirty="0"/>
              <a:t>=″URL″ alt=″popis″ </a:t>
            </a:r>
            <a:r>
              <a:rPr lang="cs-CZ" b="1" dirty="0" smtClean="0"/>
              <a:t>/&gt;</a:t>
            </a:r>
            <a:r>
              <a:rPr lang="cs-CZ" dirty="0" smtClean="0"/>
              <a:t>	obrázek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99992" y="11663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+mj-lt"/>
                <a:hlinkClick r:id="rId2"/>
              </a:rPr>
              <a:t>http://www.jakpsatweb.cz</a:t>
            </a:r>
            <a:r>
              <a:rPr lang="cs-CZ" sz="2400" dirty="0" smtClean="0">
                <a:latin typeface="+mj-lt"/>
                <a:hlinkClick r:id="rId2"/>
              </a:rPr>
              <a:t>/</a:t>
            </a:r>
            <a:r>
              <a:rPr lang="cs-CZ" sz="2400" dirty="0" smtClean="0">
                <a:latin typeface="+mj-lt"/>
              </a:rPr>
              <a:t> 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56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b="1" dirty="0" smtClean="0"/>
              <a:t>seznamy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&lt;</a:t>
            </a:r>
            <a:r>
              <a:rPr lang="cs-CZ" b="1" dirty="0" err="1" smtClean="0"/>
              <a:t>ul</a:t>
            </a:r>
            <a:r>
              <a:rPr lang="cs-CZ" b="1" dirty="0" smtClean="0"/>
              <a:t>&gt;&lt;/</a:t>
            </a:r>
            <a:r>
              <a:rPr lang="cs-CZ" b="1" dirty="0" err="1" smtClean="0"/>
              <a:t>ul</a:t>
            </a:r>
            <a:r>
              <a:rPr lang="cs-CZ" b="1" dirty="0" smtClean="0"/>
              <a:t>&gt;</a:t>
            </a:r>
            <a:r>
              <a:rPr lang="cs-CZ" b="1" dirty="0" smtClean="0"/>
              <a:t>	</a:t>
            </a:r>
            <a:r>
              <a:rPr lang="cs-CZ" dirty="0" smtClean="0"/>
              <a:t>nečíslovaný seznam</a:t>
            </a:r>
          </a:p>
          <a:p>
            <a:pPr lvl="1"/>
            <a:r>
              <a:rPr lang="cs-CZ" b="1" dirty="0" smtClean="0"/>
              <a:t>&lt;</a:t>
            </a:r>
            <a:r>
              <a:rPr lang="cs-CZ" b="1" dirty="0" err="1" smtClean="0"/>
              <a:t>ol</a:t>
            </a:r>
            <a:r>
              <a:rPr lang="cs-CZ" b="1" dirty="0" smtClean="0"/>
              <a:t>&gt;&lt;/</a:t>
            </a:r>
            <a:r>
              <a:rPr lang="cs-CZ" b="1" dirty="0" err="1" smtClean="0"/>
              <a:t>ol</a:t>
            </a:r>
            <a:r>
              <a:rPr lang="cs-CZ" b="1" dirty="0" smtClean="0"/>
              <a:t>&gt;</a:t>
            </a:r>
            <a:r>
              <a:rPr lang="cs-CZ" b="1" dirty="0"/>
              <a:t>	</a:t>
            </a:r>
            <a:r>
              <a:rPr lang="cs-CZ" dirty="0" smtClean="0"/>
              <a:t>číslovaný seznam</a:t>
            </a:r>
            <a:endParaRPr lang="cs-CZ" dirty="0" smtClean="0"/>
          </a:p>
          <a:p>
            <a:pPr lvl="1"/>
            <a:r>
              <a:rPr lang="cs-CZ" b="1" dirty="0" smtClean="0"/>
              <a:t>&lt;</a:t>
            </a:r>
            <a:r>
              <a:rPr lang="cs-CZ" b="1" dirty="0" err="1" smtClean="0"/>
              <a:t>li</a:t>
            </a:r>
            <a:r>
              <a:rPr lang="cs-CZ" b="1" dirty="0" smtClean="0"/>
              <a:t>&gt;&lt;/</a:t>
            </a:r>
            <a:r>
              <a:rPr lang="cs-CZ" b="1" dirty="0" err="1" smtClean="0"/>
              <a:t>li</a:t>
            </a:r>
            <a:r>
              <a:rPr lang="cs-CZ" b="1" dirty="0" smtClean="0"/>
              <a:t>&gt; </a:t>
            </a:r>
            <a:r>
              <a:rPr lang="cs-CZ" dirty="0" smtClean="0"/>
              <a:t>	</a:t>
            </a:r>
            <a:r>
              <a:rPr lang="cs-CZ" dirty="0" smtClean="0"/>
              <a:t>položka seznamu</a:t>
            </a:r>
          </a:p>
          <a:p>
            <a:r>
              <a:rPr lang="cs-CZ" b="1" dirty="0" smtClean="0"/>
              <a:t>tabulky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&lt;table&gt;&lt;/table&gt;</a:t>
            </a:r>
            <a:r>
              <a:rPr lang="cs-CZ" dirty="0" smtClean="0"/>
              <a:t> </a:t>
            </a:r>
            <a:r>
              <a:rPr lang="cs-CZ" dirty="0" smtClean="0"/>
              <a:t>	</a:t>
            </a:r>
            <a:r>
              <a:rPr lang="cs-CZ" dirty="0" smtClean="0"/>
              <a:t>tabulka</a:t>
            </a:r>
            <a:endParaRPr lang="cs-CZ" dirty="0" smtClean="0"/>
          </a:p>
          <a:p>
            <a:pPr lvl="1"/>
            <a:r>
              <a:rPr lang="cs-CZ" b="1" dirty="0" smtClean="0"/>
              <a:t>&lt;</a:t>
            </a:r>
            <a:r>
              <a:rPr lang="cs-CZ" b="1" dirty="0" err="1" smtClean="0"/>
              <a:t>tr</a:t>
            </a:r>
            <a:r>
              <a:rPr lang="cs-CZ" b="1" dirty="0" smtClean="0"/>
              <a:t>&gt;&lt;/</a:t>
            </a:r>
            <a:r>
              <a:rPr lang="cs-CZ" b="1" dirty="0" err="1" smtClean="0"/>
              <a:t>tr</a:t>
            </a:r>
            <a:r>
              <a:rPr lang="cs-CZ" b="1" dirty="0" smtClean="0"/>
              <a:t>&gt;</a:t>
            </a:r>
            <a:r>
              <a:rPr lang="cs-CZ" b="1" dirty="0" smtClean="0"/>
              <a:t>	</a:t>
            </a:r>
            <a:r>
              <a:rPr lang="cs-CZ" b="1" dirty="0" smtClean="0"/>
              <a:t>	</a:t>
            </a:r>
            <a:r>
              <a:rPr lang="cs-CZ" dirty="0" smtClean="0"/>
              <a:t>řádek tabulky</a:t>
            </a:r>
            <a:endParaRPr lang="cs-CZ" dirty="0" smtClean="0"/>
          </a:p>
          <a:p>
            <a:pPr lvl="1"/>
            <a:r>
              <a:rPr lang="cs-CZ" b="1" dirty="0"/>
              <a:t>&lt;</a:t>
            </a:r>
            <a:r>
              <a:rPr lang="cs-CZ" b="1" dirty="0" err="1" smtClean="0"/>
              <a:t>td</a:t>
            </a:r>
            <a:r>
              <a:rPr lang="cs-CZ" b="1" dirty="0" smtClean="0"/>
              <a:t>&gt;&lt;/</a:t>
            </a:r>
            <a:r>
              <a:rPr lang="cs-CZ" b="1" dirty="0" err="1" smtClean="0"/>
              <a:t>td</a:t>
            </a:r>
            <a:r>
              <a:rPr lang="cs-CZ" b="1" dirty="0" smtClean="0"/>
              <a:t>&gt; </a:t>
            </a:r>
            <a:r>
              <a:rPr lang="cs-CZ" b="1" dirty="0" smtClean="0"/>
              <a:t>	</a:t>
            </a:r>
            <a:r>
              <a:rPr lang="cs-CZ" b="1" dirty="0" smtClean="0"/>
              <a:t>	</a:t>
            </a:r>
            <a:r>
              <a:rPr lang="cs-CZ" dirty="0" smtClean="0"/>
              <a:t>buňka tabulky</a:t>
            </a:r>
            <a:endParaRPr lang="cs-CZ" dirty="0" smtClean="0"/>
          </a:p>
          <a:p>
            <a:r>
              <a:rPr lang="cs-CZ" dirty="0" smtClean="0"/>
              <a:t>znakové entity:</a:t>
            </a:r>
          </a:p>
          <a:p>
            <a:pPr lvl="1"/>
            <a:r>
              <a:rPr lang="cs-CZ" dirty="0"/>
              <a:t>&amp;copy</a:t>
            </a:r>
            <a:r>
              <a:rPr lang="cs-CZ" dirty="0" smtClean="0"/>
              <a:t>; 		©</a:t>
            </a:r>
            <a:endParaRPr lang="cs-CZ" dirty="0"/>
          </a:p>
          <a:p>
            <a:pPr lvl="1"/>
            <a:r>
              <a:rPr lang="cs-CZ" dirty="0"/>
              <a:t> &amp;</a:t>
            </a:r>
            <a:r>
              <a:rPr lang="cs-CZ" dirty="0" err="1"/>
              <a:t>nbsp</a:t>
            </a:r>
            <a:r>
              <a:rPr lang="cs-CZ" dirty="0" smtClean="0"/>
              <a:t>;		nedělitelná mezera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99992" y="11663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+mj-lt"/>
                <a:hlinkClick r:id="rId2"/>
              </a:rPr>
              <a:t>http://www.jakpsatweb.cz</a:t>
            </a:r>
            <a:r>
              <a:rPr lang="cs-CZ" sz="2400" dirty="0" smtClean="0">
                <a:latin typeface="+mj-lt"/>
                <a:hlinkClick r:id="rId2"/>
              </a:rPr>
              <a:t>/</a:t>
            </a:r>
            <a:r>
              <a:rPr lang="cs-CZ" sz="2400" dirty="0" smtClean="0">
                <a:latin typeface="+mj-lt"/>
              </a:rPr>
              <a:t> 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93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kaskádové styly (</a:t>
            </a:r>
            <a:r>
              <a:rPr lang="cs-CZ" b="1" dirty="0" err="1" smtClean="0"/>
              <a:t>css</a:t>
            </a:r>
            <a:r>
              <a:rPr lang="cs-CZ" b="1" dirty="0" smtClean="0"/>
              <a:t>)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err="1"/>
              <a:t>Cascading</a:t>
            </a:r>
            <a:r>
              <a:rPr lang="cs-CZ" dirty="0"/>
              <a:t> Style </a:t>
            </a:r>
            <a:r>
              <a:rPr lang="cs-CZ" dirty="0" err="1"/>
              <a:t>Sheets</a:t>
            </a:r>
            <a:r>
              <a:rPr lang="cs-CZ" dirty="0"/>
              <a:t> (tabulky kaskádových stylů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umožňují definovat způsob zobrazení každého elementu na stránce – druh, barvu a velikost písma, způsob zarovnání, způsob zvýraznění apod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oddělení vzhledu dokumentu od jeho struktury a </a:t>
            </a:r>
            <a:r>
              <a:rPr lang="cs-CZ" dirty="0" smtClean="0"/>
              <a:t>obsahu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externí styly (.</a:t>
            </a:r>
            <a:r>
              <a:rPr lang="cs-CZ" dirty="0" err="1"/>
              <a:t>css</a:t>
            </a:r>
            <a:r>
              <a:rPr lang="cs-CZ" dirty="0"/>
              <a:t> + &lt;link&gt; či &lt;style&gt;) x interní </a:t>
            </a:r>
            <a:r>
              <a:rPr lang="cs-CZ" dirty="0" smtClean="0"/>
              <a:t>styly (atribut style v daném </a:t>
            </a:r>
            <a:r>
              <a:rPr lang="cs-CZ" dirty="0" err="1" smtClean="0"/>
              <a:t>tagu</a:t>
            </a:r>
            <a:r>
              <a:rPr lang="cs-CZ" dirty="0" smtClean="0"/>
              <a:t>)</a:t>
            </a:r>
          </a:p>
          <a:p>
            <a:pPr lvl="1"/>
            <a:r>
              <a:rPr lang="cs-CZ" b="1" strike="sngStrike" dirty="0"/>
              <a:t>&lt;b&gt;&lt;/b</a:t>
            </a:r>
            <a:r>
              <a:rPr lang="cs-CZ" b="1" strike="sngStrike" dirty="0" smtClean="0"/>
              <a:t>&gt;</a:t>
            </a:r>
            <a:r>
              <a:rPr lang="cs-CZ" strike="sngStrike" dirty="0" smtClean="0"/>
              <a:t>, </a:t>
            </a:r>
            <a:r>
              <a:rPr lang="cs-CZ" b="1" strike="sngStrike" dirty="0" smtClean="0"/>
              <a:t>&lt;</a:t>
            </a:r>
            <a:r>
              <a:rPr lang="cs-CZ" b="1" strike="sngStrike" dirty="0"/>
              <a:t>i&gt;&lt;/i</a:t>
            </a:r>
            <a:r>
              <a:rPr lang="cs-CZ" b="1" strike="sngStrike" dirty="0" smtClean="0"/>
              <a:t>&gt;, &lt;u&gt;&lt;/u&gt;</a:t>
            </a:r>
          </a:p>
          <a:p>
            <a:pPr lvl="1"/>
            <a:r>
              <a:rPr lang="en-US" dirty="0"/>
              <a:t>&lt;p style="font-weight: </a:t>
            </a:r>
            <a:r>
              <a:rPr lang="en-US" dirty="0" smtClean="0"/>
              <a:t>bold;"&gt;&lt;/</a:t>
            </a:r>
            <a:r>
              <a:rPr lang="en-US" dirty="0"/>
              <a:t>p</a:t>
            </a:r>
            <a:r>
              <a:rPr lang="en-US" dirty="0" smtClean="0"/>
              <a:t>&gt;</a:t>
            </a:r>
            <a:r>
              <a:rPr lang="cs-CZ" dirty="0" smtClean="0"/>
              <a:t> tučný odstavec</a:t>
            </a:r>
            <a:endParaRPr lang="cs-CZ" dirty="0"/>
          </a:p>
          <a:p>
            <a:pPr lvl="1"/>
            <a:r>
              <a:rPr lang="en-US" dirty="0" smtClean="0"/>
              <a:t>&lt;</a:t>
            </a:r>
            <a:r>
              <a:rPr lang="cs-CZ" dirty="0" err="1" smtClean="0"/>
              <a:t>span</a:t>
            </a:r>
            <a:r>
              <a:rPr lang="cs-CZ" dirty="0" smtClean="0"/>
              <a:t>&gt;</a:t>
            </a:r>
            <a:r>
              <a:rPr lang="en-US" dirty="0" smtClean="0"/>
              <a:t>&lt;/</a:t>
            </a:r>
            <a:r>
              <a:rPr lang="cs-CZ" dirty="0" err="1" smtClean="0"/>
              <a:t>span</a:t>
            </a:r>
            <a:r>
              <a:rPr lang="en-US" dirty="0" smtClean="0"/>
              <a:t>&gt;</a:t>
            </a:r>
            <a:r>
              <a:rPr lang="cs-CZ" dirty="0" smtClean="0"/>
              <a:t> řádkový </a:t>
            </a:r>
            <a:r>
              <a:rPr lang="cs-CZ" dirty="0"/>
              <a:t>prvek textu </a:t>
            </a:r>
            <a:endParaRPr lang="cs-CZ" dirty="0" smtClean="0"/>
          </a:p>
          <a:p>
            <a:pPr lvl="1"/>
            <a:r>
              <a:rPr lang="en-US" dirty="0" smtClean="0"/>
              <a:t>&lt;</a:t>
            </a:r>
            <a:r>
              <a:rPr lang="cs-CZ" dirty="0" smtClean="0"/>
              <a:t>div&gt;</a:t>
            </a:r>
            <a:r>
              <a:rPr lang="en-US" dirty="0" smtClean="0"/>
              <a:t>&lt;/</a:t>
            </a:r>
            <a:r>
              <a:rPr lang="cs-CZ" dirty="0" smtClean="0"/>
              <a:t>div</a:t>
            </a:r>
            <a:r>
              <a:rPr lang="en-US" dirty="0" smtClean="0"/>
              <a:t>&gt;</a:t>
            </a:r>
            <a:r>
              <a:rPr lang="cs-CZ" dirty="0" smtClean="0"/>
              <a:t> blok textu</a:t>
            </a:r>
          </a:p>
          <a:p>
            <a:pPr lvl="1"/>
            <a:r>
              <a:rPr lang="cs-CZ" dirty="0" smtClean="0"/>
              <a:t>více: struktura </a:t>
            </a:r>
            <a:r>
              <a:rPr lang="cs-CZ" dirty="0" err="1" smtClean="0"/>
              <a:t>html</a:t>
            </a:r>
            <a:r>
              <a:rPr lang="cs-CZ" dirty="0" smtClean="0"/>
              <a:t> dokumentu, seznamy, tabulky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99992" y="11663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+mj-lt"/>
                <a:hlinkClick r:id="rId3"/>
              </a:rPr>
              <a:t>http://www.jakpsatweb.cz</a:t>
            </a:r>
            <a:r>
              <a:rPr lang="cs-CZ" sz="2400" dirty="0" smtClean="0">
                <a:latin typeface="+mj-lt"/>
                <a:hlinkClick r:id="rId3"/>
              </a:rPr>
              <a:t>/</a:t>
            </a:r>
            <a:r>
              <a:rPr lang="cs-CZ" sz="2400" dirty="0" smtClean="0">
                <a:latin typeface="+mj-lt"/>
              </a:rPr>
              <a:t> 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10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4664"/>
            <a:ext cx="48768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204864"/>
            <a:ext cx="46958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611560" y="2897535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 smtClean="0"/>
              <a:t>Editory HTML stránek</a:t>
            </a:r>
            <a:endParaRPr lang="cs-CZ" sz="32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47687" y="3872805"/>
            <a:ext cx="8229600" cy="200446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b="1" dirty="0" smtClean="0">
                <a:solidFill>
                  <a:prstClr val="black"/>
                </a:solidFill>
              </a:rPr>
              <a:t>strukturní</a:t>
            </a:r>
            <a:r>
              <a:rPr lang="cs-CZ" sz="2600" dirty="0" smtClean="0">
                <a:solidFill>
                  <a:prstClr val="black"/>
                </a:solidFill>
              </a:rPr>
              <a:t> </a:t>
            </a:r>
            <a:r>
              <a:rPr lang="cs-CZ" sz="2600" b="1" dirty="0" smtClean="0">
                <a:solidFill>
                  <a:prstClr val="black"/>
                </a:solidFill>
              </a:rPr>
              <a:t>editory</a:t>
            </a:r>
            <a:r>
              <a:rPr lang="cs-CZ" sz="2600" dirty="0" smtClean="0">
                <a:solidFill>
                  <a:prstClr val="black"/>
                </a:solidFill>
              </a:rPr>
              <a:t>: upravuje se </a:t>
            </a:r>
            <a:r>
              <a:rPr lang="cs-CZ" sz="2600" dirty="0">
                <a:solidFill>
                  <a:prstClr val="black"/>
                </a:solidFill>
              </a:rPr>
              <a:t>HTML (</a:t>
            </a:r>
            <a:r>
              <a:rPr lang="cs-CZ" sz="2600" dirty="0" err="1" smtClean="0">
                <a:solidFill>
                  <a:prstClr val="black"/>
                </a:solidFill>
              </a:rPr>
              <a:t>PSPad</a:t>
            </a:r>
            <a:r>
              <a:rPr lang="cs-CZ" sz="2600" dirty="0">
                <a:solidFill>
                  <a:prstClr val="black"/>
                </a:solidFill>
              </a:rPr>
              <a:t>, Notepad</a:t>
            </a:r>
            <a:r>
              <a:rPr lang="cs-CZ" sz="2600" dirty="0" smtClean="0">
                <a:solidFill>
                  <a:prstClr val="black"/>
                </a:solidFill>
              </a:rPr>
              <a:t>++, …)</a:t>
            </a:r>
            <a:endParaRPr lang="cs-CZ" sz="2600" dirty="0">
              <a:solidFill>
                <a:prstClr val="black"/>
              </a:solidFill>
            </a:endParaRPr>
          </a:p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b="1" dirty="0" err="1" smtClean="0">
                <a:solidFill>
                  <a:prstClr val="black"/>
                </a:solidFill>
              </a:rPr>
              <a:t>wysiwyg</a:t>
            </a:r>
            <a:r>
              <a:rPr lang="cs-CZ" sz="2600" b="1" dirty="0" smtClean="0">
                <a:solidFill>
                  <a:prstClr val="black"/>
                </a:solidFill>
              </a:rPr>
              <a:t> editory</a:t>
            </a:r>
            <a:r>
              <a:rPr lang="cs-CZ" sz="2600" dirty="0" smtClean="0">
                <a:solidFill>
                  <a:prstClr val="black"/>
                </a:solidFill>
              </a:rPr>
              <a:t>:</a:t>
            </a:r>
            <a:r>
              <a:rPr lang="cs-CZ" sz="2600" b="1" dirty="0" smtClean="0">
                <a:solidFill>
                  <a:prstClr val="black"/>
                </a:solidFill>
              </a:rPr>
              <a:t> </a:t>
            </a:r>
            <a:r>
              <a:rPr lang="cs-CZ" sz="2600" dirty="0" smtClean="0">
                <a:solidFill>
                  <a:prstClr val="black"/>
                </a:solidFill>
              </a:rPr>
              <a:t>zobrazují stránku už při psaní tak, jak bude vypadat v prohlížeči a kód generuje automaticky, žádná znalost jazyka není potřeba (</a:t>
            </a:r>
            <a:r>
              <a:rPr lang="en-US" sz="2600" dirty="0">
                <a:solidFill>
                  <a:prstClr val="black"/>
                </a:solidFill>
              </a:rPr>
              <a:t>MS  </a:t>
            </a:r>
            <a:r>
              <a:rPr lang="en-US" sz="2600" dirty="0" smtClean="0">
                <a:solidFill>
                  <a:prstClr val="black"/>
                </a:solidFill>
              </a:rPr>
              <a:t>FrontPage</a:t>
            </a:r>
            <a:r>
              <a:rPr lang="cs-CZ" sz="2600" dirty="0">
                <a:solidFill>
                  <a:prstClr val="black"/>
                </a:solidFill>
              </a:rPr>
              <a:t>, nově Microsoft </a:t>
            </a:r>
            <a:r>
              <a:rPr lang="cs-CZ" sz="2600" dirty="0" err="1">
                <a:solidFill>
                  <a:prstClr val="black"/>
                </a:solidFill>
              </a:rPr>
              <a:t>Expression</a:t>
            </a:r>
            <a:r>
              <a:rPr lang="cs-CZ" sz="2600" dirty="0">
                <a:solidFill>
                  <a:prstClr val="black"/>
                </a:solidFill>
              </a:rPr>
              <a:t> </a:t>
            </a:r>
            <a:r>
              <a:rPr lang="cs-CZ" sz="2600" dirty="0" smtClean="0">
                <a:solidFill>
                  <a:prstClr val="black"/>
                </a:solidFill>
              </a:rPr>
              <a:t>Web x</a:t>
            </a:r>
            <a:r>
              <a:rPr lang="en-US" sz="2600" dirty="0" smtClean="0">
                <a:solidFill>
                  <a:prstClr val="black"/>
                </a:solidFill>
              </a:rPr>
              <a:t> OO Writer</a:t>
            </a:r>
            <a:r>
              <a:rPr lang="cs-CZ" sz="2600" dirty="0" smtClean="0">
                <a:solidFill>
                  <a:prstClr val="black"/>
                </a:solidFill>
              </a:rPr>
              <a:t> – Průvodci – WWW stránka, </a:t>
            </a:r>
            <a:r>
              <a:rPr lang="cs-CZ" sz="2600" dirty="0" err="1" smtClean="0">
                <a:solidFill>
                  <a:prstClr val="black"/>
                </a:solidFill>
              </a:rPr>
              <a:t>KompoZer</a:t>
            </a:r>
            <a:r>
              <a:rPr lang="cs-CZ" sz="2600" dirty="0" smtClean="0">
                <a:solidFill>
                  <a:prstClr val="black"/>
                </a:solidFill>
              </a:rPr>
              <a:t>, </a:t>
            </a:r>
            <a:r>
              <a:rPr lang="cs-CZ" sz="2600" dirty="0" err="1" smtClean="0">
                <a:solidFill>
                  <a:prstClr val="black"/>
                </a:solidFill>
              </a:rPr>
              <a:t>BlueGriffon</a:t>
            </a:r>
            <a:r>
              <a:rPr lang="cs-CZ" sz="2600" dirty="0">
                <a:solidFill>
                  <a:prstClr val="black"/>
                </a:solidFill>
              </a:rPr>
              <a:t>, </a:t>
            </a:r>
            <a:r>
              <a:rPr lang="cs-CZ" sz="2600" dirty="0" err="1">
                <a:solidFill>
                  <a:prstClr val="black"/>
                </a:solidFill>
              </a:rPr>
              <a:t>Easy</a:t>
            </a:r>
            <a:r>
              <a:rPr lang="cs-CZ" sz="2600" dirty="0">
                <a:solidFill>
                  <a:prstClr val="black"/>
                </a:solidFill>
              </a:rPr>
              <a:t> Editor)</a:t>
            </a:r>
          </a:p>
        </p:txBody>
      </p:sp>
    </p:spTree>
    <p:extLst>
      <p:ext uri="{BB962C8B-B14F-4D97-AF65-F5344CB8AC3E}">
        <p14:creationId xmlns:p14="http://schemas.microsoft.com/office/powerpoint/2010/main" val="1537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47687" y="260648"/>
            <a:ext cx="8229600" cy="81949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dirty="0" smtClean="0"/>
              <a:t>Redakční systémy</a:t>
            </a:r>
            <a:endParaRPr lang="cs-CZ" sz="32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47687" y="1268761"/>
            <a:ext cx="8229600" cy="46085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smtClean="0">
                <a:solidFill>
                  <a:prstClr val="black"/>
                </a:solidFill>
              </a:rPr>
              <a:t>publikační systém -&gt; redakční systém</a:t>
            </a:r>
          </a:p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err="1" smtClean="0">
                <a:solidFill>
                  <a:prstClr val="black"/>
                </a:solidFill>
              </a:rPr>
              <a:t>Contao</a:t>
            </a:r>
            <a:r>
              <a:rPr lang="cs-CZ" sz="2600" dirty="0" smtClean="0">
                <a:solidFill>
                  <a:prstClr val="black"/>
                </a:solidFill>
              </a:rPr>
              <a:t>, </a:t>
            </a:r>
            <a:r>
              <a:rPr lang="cs-CZ" sz="2600" dirty="0" err="1" smtClean="0">
                <a:solidFill>
                  <a:prstClr val="black"/>
                </a:solidFill>
              </a:rPr>
              <a:t>Joomla</a:t>
            </a:r>
            <a:endParaRPr lang="cs-CZ" sz="2600" dirty="0" smtClean="0">
              <a:solidFill>
                <a:prstClr val="black"/>
              </a:solidFill>
            </a:endParaRPr>
          </a:p>
          <a:p>
            <a:pPr lvl="0" fontAlgn="auto">
              <a:spcAft>
                <a:spcPts val="0"/>
              </a:spcAft>
              <a:buClr>
                <a:srgbClr val="2F5897"/>
              </a:buClr>
              <a:buSzPct val="100000"/>
              <a:buFont typeface="Century Gothic" panose="020B0502020202020204" pitchFamily="34" charset="0"/>
              <a:buChar char="●"/>
            </a:pPr>
            <a:r>
              <a:rPr lang="cs-CZ" sz="2600" dirty="0" smtClean="0">
                <a:solidFill>
                  <a:prstClr val="black"/>
                </a:solidFill>
                <a:hlinkClick r:id="rId3"/>
              </a:rPr>
              <a:t>www.webchemie.cz/contao</a:t>
            </a:r>
            <a:r>
              <a:rPr lang="cs-CZ" sz="2600" dirty="0" smtClean="0">
                <a:solidFill>
                  <a:prstClr val="black"/>
                </a:solidFill>
              </a:rPr>
              <a:t> </a:t>
            </a:r>
            <a:endParaRPr lang="cs-CZ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LEPIL</a:t>
            </a:r>
            <a:r>
              <a:rPr lang="cs-CZ" dirty="0"/>
              <a:t>, O. </a:t>
            </a:r>
            <a:r>
              <a:rPr lang="cs-CZ" i="1" dirty="0"/>
              <a:t>Teorie a praxe tvorby výukových materiálů</a:t>
            </a:r>
            <a:r>
              <a:rPr lang="cs-CZ" dirty="0"/>
              <a:t> [online]. Olomouc: Univerzita Palackého v Olomouci, 2010. [cit. 2013-07-30]. ISBN 978-80-244-2489-7. Dostupné z: http://</a:t>
            </a:r>
            <a:r>
              <a:rPr lang="cs-CZ" dirty="0" smtClean="0"/>
              <a:t>zvyp.upol.cz/publikace/lepil.pdf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BÍLEK, M. </a:t>
            </a:r>
            <a:r>
              <a:rPr lang="cs-CZ" i="1" dirty="0"/>
              <a:t>ICT ve výuce chemie: studijní materiály pro realizaci volitelného modulu P v rámci Státní informační politiky ve vzdělávání</a:t>
            </a:r>
            <a:r>
              <a:rPr lang="cs-CZ" dirty="0"/>
              <a:t>. Hradec Králové: </a:t>
            </a:r>
            <a:r>
              <a:rPr lang="cs-CZ" dirty="0" err="1"/>
              <a:t>Gaudeamus</a:t>
            </a:r>
            <a:r>
              <a:rPr lang="cs-CZ" dirty="0"/>
              <a:t>, 2005. ISBN 80-7041-631-9</a:t>
            </a:r>
            <a:r>
              <a:rPr lang="cs-CZ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HLAVENKA, J. </a:t>
            </a:r>
            <a:r>
              <a:rPr lang="cs-CZ" i="1" dirty="0" err="1"/>
              <a:t>Výkladovy</a:t>
            </a:r>
            <a:r>
              <a:rPr lang="cs-CZ" i="1" dirty="0"/>
              <a:t>́ </a:t>
            </a:r>
            <a:r>
              <a:rPr lang="cs-CZ" i="1" dirty="0" err="1"/>
              <a:t>slovník</a:t>
            </a:r>
            <a:r>
              <a:rPr lang="cs-CZ" i="1" dirty="0"/>
              <a:t> </a:t>
            </a:r>
            <a:r>
              <a:rPr lang="cs-CZ" i="1" dirty="0" err="1"/>
              <a:t>výpočetni</a:t>
            </a:r>
            <a:r>
              <a:rPr lang="cs-CZ" i="1" dirty="0"/>
              <a:t>́ techniky a komunikací: 5500 pojmů z oblasti výpočetní techniky: přes 7000 křížových vazeb: výklad anglických a českých odborných pojmů</a:t>
            </a:r>
            <a:r>
              <a:rPr lang="cs-CZ" dirty="0"/>
              <a:t>. 3. vyd. Praha: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1997. ISBN 80-7226-023-5.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PŘISPĚVATELÉ WIKIPEDIE. Applet. In: </a:t>
            </a:r>
            <a:r>
              <a:rPr lang="cs-CZ" i="1" dirty="0"/>
              <a:t>Wikipedie: otevřená encyklopedie</a:t>
            </a:r>
            <a:r>
              <a:rPr lang="cs-CZ" dirty="0"/>
              <a:t> [online].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©2013, datum poslední úpravy 13. 07. 2013 [cit. 2013-07-30]. Dostupné z: http://</a:t>
            </a:r>
            <a:r>
              <a:rPr lang="cs-CZ" dirty="0" smtClean="0"/>
              <a:t>cs.wikipedia.org/w/index.php?title=Applet&amp;oldid=10517643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dirty="0" smtClean="0"/>
              <a:t>NÁDBĚLA</a:t>
            </a:r>
            <a:r>
              <a:rPr lang="cs-CZ" dirty="0"/>
              <a:t>, J. Velký počítačový slovník. Kralice na Hané: </a:t>
            </a:r>
            <a:r>
              <a:rPr lang="cs-CZ" dirty="0" err="1"/>
              <a:t>Computer</a:t>
            </a:r>
            <a:r>
              <a:rPr lang="cs-CZ" dirty="0"/>
              <a:t> Media, 2004. ISBN 80-86686-21-3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dirty="0"/>
              <a:t>WINKLER, P. </a:t>
            </a:r>
            <a:r>
              <a:rPr lang="cs-CZ" i="1" dirty="0"/>
              <a:t>Velký počítačový lexikon: co je co ve světě počítačů</a:t>
            </a:r>
            <a:r>
              <a:rPr lang="cs-CZ" dirty="0"/>
              <a:t>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2009. ISBN 978-80-251-2331-7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www.jakpsatweb.cz/editory.html</a:t>
            </a:r>
            <a:endParaRPr lang="cs-CZ" dirty="0" smtClean="0"/>
          </a:p>
          <a:p>
            <a:pPr marL="514350" lvl="0" indent="-514350">
              <a:buFont typeface="+mj-lt"/>
              <a:buAutoNum type="arabicPeriod" startAt="5"/>
            </a:pPr>
            <a:r>
              <a:rPr lang="cs-CZ" dirty="0"/>
              <a:t>NEUMAJER, O. </a:t>
            </a:r>
            <a:r>
              <a:rPr lang="cs-CZ" i="1" dirty="0"/>
              <a:t>Budujeme školní web</a:t>
            </a:r>
            <a:r>
              <a:rPr lang="cs-CZ" dirty="0"/>
              <a:t>. Brno: CP </a:t>
            </a:r>
            <a:r>
              <a:rPr lang="cs-CZ" dirty="0" err="1"/>
              <a:t>Books</a:t>
            </a:r>
            <a:r>
              <a:rPr lang="cs-CZ" dirty="0"/>
              <a:t>, 2005. Česká škola. ISBN 80-251-0612-8</a:t>
            </a:r>
            <a:r>
              <a:rPr lang="cs-CZ" dirty="0" smtClean="0"/>
              <a:t>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cs-CZ" dirty="0"/>
              <a:t>Co znamená CMS, publikační a redakční systém? </a:t>
            </a:r>
            <a:r>
              <a:rPr lang="cs-CZ" i="1" dirty="0"/>
              <a:t>Publikační systém </a:t>
            </a:r>
            <a:r>
              <a:rPr lang="cs-CZ" i="1" dirty="0" err="1"/>
              <a:t>Toolkit</a:t>
            </a:r>
            <a:r>
              <a:rPr lang="cs-CZ" dirty="0"/>
              <a:t> [online]. </a:t>
            </a:r>
            <a:r>
              <a:rPr lang="cs-CZ" dirty="0" err="1"/>
              <a:t>Econnect</a:t>
            </a:r>
            <a:r>
              <a:rPr lang="cs-CZ" dirty="0"/>
              <a:t>, ©2005 [cit. 2013-07-30]. Dostupné z: http://publikacni-system.ecn.cz/faq/co-je-cms-publikacni-system-redakcni-system.shtml</a:t>
            </a:r>
            <a:endParaRPr lang="cs-CZ" dirty="0" smtClean="0"/>
          </a:p>
          <a:p>
            <a:pPr marL="514350" lvl="0" indent="-514350">
              <a:buFont typeface="+mj-lt"/>
              <a:buAutoNum type="arabicPeriod" startAt="5"/>
            </a:pPr>
            <a:endParaRPr lang="cs-CZ" dirty="0"/>
          </a:p>
          <a:p>
            <a:pPr marL="514350" indent="-514350">
              <a:buFont typeface="+mj-lt"/>
              <a:buAutoNum type="arabicPeriod" startAt="5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4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2.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Elektronické výukové </a:t>
            </a: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materiály</a:t>
            </a:r>
            <a:endParaRPr lang="cs-CZ" sz="2000" dirty="0"/>
          </a:p>
          <a:p>
            <a:r>
              <a:rPr lang="cs-CZ" sz="2000" dirty="0"/>
              <a:t>Typy elektronických výukových materiálů, multimediální výukové materiály, informační zdroje na webu, databáze výukových materiálů a seznamy odkazů.</a:t>
            </a:r>
          </a:p>
          <a:p>
            <a:r>
              <a:rPr lang="cs-CZ" sz="2000" dirty="0" smtClean="0"/>
              <a:t>Praktická </a:t>
            </a:r>
            <a:r>
              <a:rPr lang="cs-CZ" sz="2000" dirty="0"/>
              <a:t>část: Praktická část: Zpracování záznamů do databáze materiálů. Animace a simulace. Redakční systémy pro tvorbu webových stránek, základy tvorby www </a:t>
            </a:r>
            <a:r>
              <a:rPr lang="cs-CZ" sz="2000" dirty="0" smtClean="0"/>
              <a:t>stránek.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/>
          </a:bodyPr>
          <a:lstStyle/>
          <a:p>
            <a:r>
              <a:rPr lang="cs-CZ" dirty="0" smtClean="0"/>
              <a:t>počítačové modely:</a:t>
            </a:r>
          </a:p>
          <a:p>
            <a:pPr lvl="1"/>
            <a:r>
              <a:rPr lang="cs-CZ" dirty="0" smtClean="0"/>
              <a:t>statické (</a:t>
            </a:r>
            <a:r>
              <a:rPr lang="cs-CZ" b="1" dirty="0"/>
              <a:t>grafické modely</a:t>
            </a:r>
            <a:r>
              <a:rPr lang="cs-CZ" dirty="0"/>
              <a:t>, především</a:t>
            </a:r>
            <a:r>
              <a:rPr lang="cs-CZ" b="1" dirty="0"/>
              <a:t> modely molekul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dynamické </a:t>
            </a:r>
            <a:r>
              <a:rPr lang="cs-CZ" dirty="0"/>
              <a:t>(</a:t>
            </a:r>
            <a:r>
              <a:rPr lang="cs-CZ" b="1" dirty="0"/>
              <a:t>animace</a:t>
            </a:r>
            <a:r>
              <a:rPr lang="cs-CZ" dirty="0"/>
              <a:t> a </a:t>
            </a:r>
            <a:r>
              <a:rPr lang="cs-CZ" b="1" dirty="0"/>
              <a:t>simulace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vlastnosti modelu:</a:t>
            </a:r>
          </a:p>
          <a:p>
            <a:pPr lvl="1"/>
            <a:r>
              <a:rPr lang="cs-CZ" b="1" dirty="0"/>
              <a:t>zobrazovací</a:t>
            </a:r>
            <a:r>
              <a:rPr lang="cs-CZ" dirty="0"/>
              <a:t> </a:t>
            </a:r>
            <a:r>
              <a:rPr lang="cs-CZ" dirty="0" smtClean="0"/>
              <a:t>aspekt</a:t>
            </a:r>
          </a:p>
          <a:p>
            <a:pPr lvl="1"/>
            <a:r>
              <a:rPr lang="cs-CZ" b="1" dirty="0" smtClean="0"/>
              <a:t>zjednodušovací</a:t>
            </a:r>
            <a:r>
              <a:rPr lang="cs-CZ" dirty="0" smtClean="0"/>
              <a:t> aspekt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sz="4400" dirty="0">
                <a:solidFill>
                  <a:srgbClr val="2F5897"/>
                </a:solidFill>
              </a:rPr>
              <a:t>Animace a simulace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6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aplet </a:t>
            </a:r>
            <a:r>
              <a:rPr lang="cs-CZ" dirty="0"/>
              <a:t>(</a:t>
            </a:r>
            <a:r>
              <a:rPr lang="cs-CZ" dirty="0" smtClean="0"/>
              <a:t>applet</a:t>
            </a:r>
            <a:r>
              <a:rPr lang="cs-CZ" dirty="0"/>
              <a:t>): program, který plní zcela konkrétní, spíše úzce specializovanou úlohu − může to být např. zobrazení animace v </a:t>
            </a:r>
            <a:r>
              <a:rPr lang="cs-CZ" dirty="0" smtClean="0"/>
              <a:t>okně;</a:t>
            </a:r>
          </a:p>
          <a:p>
            <a:r>
              <a:rPr lang="cs-CZ" b="1" dirty="0" smtClean="0"/>
              <a:t>příklady</a:t>
            </a:r>
            <a:r>
              <a:rPr lang="cs-CZ" dirty="0" smtClean="0"/>
              <a:t> apletů: animace a simulace</a:t>
            </a:r>
          </a:p>
          <a:p>
            <a:pPr lvl="1"/>
            <a:r>
              <a:rPr lang="cs-CZ" b="1" dirty="0"/>
              <a:t>animace</a:t>
            </a:r>
            <a:r>
              <a:rPr lang="cs-CZ" dirty="0"/>
              <a:t>: </a:t>
            </a:r>
            <a:r>
              <a:rPr lang="cs-CZ" dirty="0" smtClean="0"/>
              <a:t>sekvence </a:t>
            </a:r>
            <a:r>
              <a:rPr lang="cs-CZ" dirty="0"/>
              <a:t>jednotlivých obrázků vytvářejících u pozorovatele dojem plynulého </a:t>
            </a:r>
            <a:r>
              <a:rPr lang="cs-CZ" dirty="0" smtClean="0"/>
              <a:t>pohybu, zobrazení </a:t>
            </a:r>
            <a:r>
              <a:rPr lang="cs-CZ" dirty="0"/>
              <a:t>děje určuje tvůrce </a:t>
            </a:r>
            <a:r>
              <a:rPr lang="cs-CZ" dirty="0" smtClean="0"/>
              <a:t>apletu</a:t>
            </a:r>
          </a:p>
          <a:p>
            <a:pPr lvl="1"/>
            <a:r>
              <a:rPr lang="cs-CZ" b="1" dirty="0" smtClean="0"/>
              <a:t>simulace</a:t>
            </a:r>
            <a:r>
              <a:rPr lang="cs-CZ" dirty="0" smtClean="0"/>
              <a:t>: </a:t>
            </a:r>
            <a:r>
              <a:rPr lang="cs-CZ" dirty="0"/>
              <a:t>základem </a:t>
            </a:r>
            <a:r>
              <a:rPr lang="cs-CZ" dirty="0" smtClean="0"/>
              <a:t>je </a:t>
            </a:r>
            <a:r>
              <a:rPr lang="cs-CZ" i="1" dirty="0" smtClean="0"/>
              <a:t>model </a:t>
            </a:r>
            <a:r>
              <a:rPr lang="cs-CZ" i="1" dirty="0"/>
              <a:t>znázorňovaného objektu nebo jevu</a:t>
            </a:r>
            <a:r>
              <a:rPr lang="cs-CZ" dirty="0"/>
              <a:t> </a:t>
            </a:r>
            <a:r>
              <a:rPr lang="cs-CZ" i="1" dirty="0" smtClean="0"/>
              <a:t>s </a:t>
            </a:r>
            <a:r>
              <a:rPr lang="cs-CZ" i="1" dirty="0"/>
              <a:t>nímž se provádějí experimenty. Významnou vlastností je možnost interaktivního nastavení vstupních dat pro zobrazení prezentovaného děje, který pak program simuluje přesně podle zákonitostí příslušného děje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typy</a:t>
            </a:r>
            <a:r>
              <a:rPr lang="cs-CZ" dirty="0" smtClean="0"/>
              <a:t> apletů - příklady: </a:t>
            </a:r>
          </a:p>
          <a:p>
            <a:pPr lvl="1"/>
            <a:r>
              <a:rPr lang="cs-CZ" b="1" dirty="0" smtClean="0"/>
              <a:t>Java applet</a:t>
            </a:r>
            <a:r>
              <a:rPr lang="cs-CZ" dirty="0" smtClean="0"/>
              <a:t> (JAVA)</a:t>
            </a:r>
          </a:p>
          <a:p>
            <a:pPr lvl="1"/>
            <a:r>
              <a:rPr lang="cs-CZ" b="1" dirty="0" err="1" smtClean="0"/>
              <a:t>Flashové</a:t>
            </a:r>
            <a:r>
              <a:rPr lang="cs-CZ" b="1" dirty="0" smtClean="0"/>
              <a:t> aplety </a:t>
            </a:r>
            <a:r>
              <a:rPr lang="cs-CZ" dirty="0" smtClean="0"/>
              <a:t>(Adobe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err="1" smtClean="0"/>
              <a:t>Player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umožňující spouštění videí (</a:t>
            </a:r>
            <a:r>
              <a:rPr lang="cs-CZ" dirty="0" err="1" smtClean="0"/>
              <a:t>Quick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Player</a:t>
            </a:r>
            <a:r>
              <a:rPr lang="cs-CZ" dirty="0" smtClean="0"/>
              <a:t>, Windows Media </a:t>
            </a:r>
            <a:r>
              <a:rPr lang="cs-CZ" dirty="0" err="1" smtClean="0"/>
              <a:t>Player</a:t>
            </a:r>
            <a:r>
              <a:rPr lang="cs-CZ" dirty="0" smtClean="0"/>
              <a:t>)</a:t>
            </a:r>
          </a:p>
          <a:p>
            <a:pPr lvl="1"/>
            <a:endParaRPr lang="cs-CZ" b="1" dirty="0" smtClean="0">
              <a:hlinkClick r:id="rId3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Význam animací </a:t>
            </a:r>
            <a:r>
              <a:rPr lang="cs-CZ" sz="2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a </a:t>
            </a:r>
            <a:r>
              <a:rPr lang="cs-CZ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simulací ve výuce</a:t>
            </a:r>
            <a:endParaRPr lang="cs-CZ" sz="2800" dirty="0" smtClean="0"/>
          </a:p>
          <a:p>
            <a:r>
              <a:rPr lang="cs-CZ" dirty="0" smtClean="0"/>
              <a:t>náhrada </a:t>
            </a:r>
            <a:r>
              <a:rPr lang="cs-CZ" dirty="0"/>
              <a:t>obtížně proveditelných reálných </a:t>
            </a:r>
            <a:r>
              <a:rPr lang="cs-CZ" dirty="0" smtClean="0"/>
              <a:t>experimentů</a:t>
            </a:r>
          </a:p>
          <a:p>
            <a:r>
              <a:rPr lang="cs-CZ" dirty="0"/>
              <a:t>zkoumání vlivu podmínek na průběh zkoumaných </a:t>
            </a:r>
            <a:r>
              <a:rPr lang="cs-CZ" dirty="0" smtClean="0"/>
              <a:t>dějů</a:t>
            </a:r>
          </a:p>
          <a:p>
            <a:r>
              <a:rPr lang="cs-CZ" dirty="0" smtClean="0"/>
              <a:t>pochopení </a:t>
            </a:r>
            <a:r>
              <a:rPr lang="cs-CZ" dirty="0"/>
              <a:t>zákonitostí dějů v reálných </a:t>
            </a:r>
            <a:r>
              <a:rPr lang="cs-CZ" dirty="0" smtClean="0"/>
              <a:t>systémech</a:t>
            </a:r>
            <a:endParaRPr lang="cs-CZ" dirty="0"/>
          </a:p>
          <a:p>
            <a:r>
              <a:rPr lang="cs-CZ" dirty="0" smtClean="0"/>
              <a:t>prezentace </a:t>
            </a:r>
            <a:r>
              <a:rPr lang="cs-CZ" dirty="0"/>
              <a:t>dějů nedostupných pro přímé pozorování (v oblasti </a:t>
            </a:r>
            <a:r>
              <a:rPr lang="cs-CZ" dirty="0" smtClean="0"/>
              <a:t>mikro a </a:t>
            </a:r>
            <a:r>
              <a:rPr lang="cs-CZ" dirty="0"/>
              <a:t>makrosvěta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5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Ukázky českých animací</a:t>
            </a:r>
            <a:endParaRPr lang="cs-CZ" sz="2800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  <a:ea typeface="+mj-ea"/>
              <a:cs typeface="+mj-cs"/>
            </a:endParaRPr>
          </a:p>
          <a:p>
            <a:r>
              <a:rPr lang="cs-CZ" dirty="0" smtClean="0"/>
              <a:t>RNDr. Milada Teplá, Ph.D.:</a:t>
            </a:r>
          </a:p>
          <a:p>
            <a:pPr lvl="1"/>
            <a:r>
              <a:rPr lang="cs-CZ" dirty="0" smtClean="0">
                <a:hlinkClick r:id="rId3"/>
              </a:rPr>
              <a:t>Dýchací řetězec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Fotosyntéza</a:t>
            </a:r>
            <a:endParaRPr lang="cs-CZ" dirty="0" smtClean="0"/>
          </a:p>
          <a:p>
            <a:pPr lvl="1"/>
            <a:r>
              <a:rPr lang="cs-CZ" dirty="0" smtClean="0"/>
              <a:t>další doplňující animace součástí </a:t>
            </a:r>
            <a:r>
              <a:rPr lang="cs-CZ" dirty="0" err="1" smtClean="0"/>
              <a:t>powerpointových</a:t>
            </a:r>
            <a:r>
              <a:rPr lang="cs-CZ" dirty="0" smtClean="0"/>
              <a:t> </a:t>
            </a:r>
            <a:r>
              <a:rPr lang="cs-CZ" dirty="0"/>
              <a:t>prezentací (Přírodní látky, Trávení a metabolismus přírodních látek, Nukleové kyseliny a </a:t>
            </a:r>
            <a:r>
              <a:rPr lang="cs-CZ" b="1" dirty="0"/>
              <a:t>proteosyntéza</a:t>
            </a:r>
            <a:r>
              <a:rPr lang="cs-CZ" dirty="0" smtClean="0"/>
              <a:t>)</a:t>
            </a:r>
          </a:p>
          <a:p>
            <a:r>
              <a:rPr lang="cs-CZ" dirty="0" smtClean="0"/>
              <a:t>Mgr. Veronika Švandová, Ph.D</a:t>
            </a:r>
            <a:r>
              <a:rPr lang="cs-CZ" dirty="0" smtClean="0"/>
              <a:t>.: </a:t>
            </a:r>
            <a:r>
              <a:rPr lang="cs-CZ" dirty="0" smtClean="0">
                <a:hlinkClick r:id="rId5"/>
              </a:rPr>
              <a:t>Proteosyntéza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Mnemotechnické </a:t>
            </a:r>
            <a:r>
              <a:rPr lang="cs-CZ" dirty="0" smtClean="0">
                <a:hlinkClick r:id="rId6"/>
              </a:rPr>
              <a:t>pomůcky</a:t>
            </a:r>
            <a:endParaRPr lang="cs-CZ" dirty="0" smtClean="0"/>
          </a:p>
          <a:p>
            <a:r>
              <a:rPr lang="cs-CZ" dirty="0" smtClean="0"/>
              <a:t>Zažijchemii.cz: </a:t>
            </a:r>
            <a:r>
              <a:rPr lang="cs-CZ" dirty="0" smtClean="0">
                <a:hlinkClick r:id="rId7"/>
              </a:rPr>
              <a:t>Pokusy online</a:t>
            </a:r>
            <a:endParaRPr lang="cs-CZ" dirty="0" smtClean="0"/>
          </a:p>
          <a:p>
            <a:r>
              <a:rPr lang="cs-CZ" dirty="0"/>
              <a:t>RNDr. Jan Taraba, Ph.D</a:t>
            </a:r>
            <a:r>
              <a:rPr lang="cs-CZ" dirty="0" smtClean="0"/>
              <a:t>.: </a:t>
            </a:r>
            <a:r>
              <a:rPr lang="cs-CZ" dirty="0" smtClean="0">
                <a:hlinkClick r:id="rId8"/>
              </a:rPr>
              <a:t>Animace schémat chemických výrob</a:t>
            </a:r>
            <a:r>
              <a:rPr lang="cs-CZ" dirty="0" smtClean="0"/>
              <a:t> (Výroba kyseliny sírové, Výroba železa, Výroba sody, …)</a:t>
            </a:r>
          </a:p>
          <a:p>
            <a:r>
              <a:rPr lang="cs-CZ" dirty="0" smtClean="0"/>
              <a:t>ČEZ: </a:t>
            </a:r>
            <a:r>
              <a:rPr lang="cs-CZ" dirty="0" smtClean="0">
                <a:hlinkClick r:id="rId9"/>
              </a:rPr>
              <a:t>Animovaný model jaderné elektrárny</a:t>
            </a:r>
            <a:endParaRPr lang="cs-CZ" dirty="0" smtClean="0"/>
          </a:p>
          <a:p>
            <a:r>
              <a:rPr lang="cs-CZ" dirty="0"/>
              <a:t>Doc. RNDr. Luděk </a:t>
            </a:r>
            <a:r>
              <a:rPr lang="cs-CZ" dirty="0" err="1"/>
              <a:t>Jančář</a:t>
            </a:r>
            <a:r>
              <a:rPr lang="cs-CZ" dirty="0"/>
              <a:t>, CSc</a:t>
            </a:r>
            <a:r>
              <a:rPr lang="cs-CZ" dirty="0"/>
              <a:t>.: </a:t>
            </a:r>
            <a:r>
              <a:rPr lang="cs-CZ" dirty="0">
                <a:hlinkClick r:id="rId10"/>
              </a:rPr>
              <a:t>Analytická chemie - odměrná </a:t>
            </a:r>
            <a:r>
              <a:rPr lang="cs-CZ" dirty="0" smtClean="0">
                <a:hlinkClick r:id="rId10"/>
              </a:rPr>
              <a:t>analýza</a:t>
            </a:r>
            <a:endParaRPr lang="cs-CZ" dirty="0" smtClean="0"/>
          </a:p>
          <a:p>
            <a:r>
              <a:rPr lang="cs-CZ" dirty="0"/>
              <a:t>Mgr. Jana </a:t>
            </a:r>
            <a:r>
              <a:rPr lang="cs-CZ" dirty="0" smtClean="0"/>
              <a:t>Prášilová: </a:t>
            </a:r>
            <a:r>
              <a:rPr lang="cs-CZ" dirty="0" smtClean="0">
                <a:hlinkClick r:id="rId11" action="ppaction://hlinkpres?slideindex=1&amp;slidetitle="/>
              </a:rPr>
              <a:t>Výroba cukru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Ukázky zahraničních animací a simulací</a:t>
            </a:r>
            <a:endParaRPr lang="cs-CZ" sz="2800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  <a:ea typeface="+mj-ea"/>
              <a:cs typeface="+mj-cs"/>
            </a:endParaRPr>
          </a:p>
          <a:p>
            <a:r>
              <a:rPr lang="cs-CZ" dirty="0" smtClean="0">
                <a:hlinkClick r:id="rId3"/>
              </a:rPr>
              <a:t>University </a:t>
            </a:r>
            <a:r>
              <a:rPr lang="cs-CZ" dirty="0" err="1" smtClean="0">
                <a:hlinkClick r:id="rId3"/>
              </a:rPr>
              <a:t>of</a:t>
            </a:r>
            <a:r>
              <a:rPr lang="cs-CZ" dirty="0" smtClean="0">
                <a:hlinkClick r:id="rId3"/>
              </a:rPr>
              <a:t> Colorado</a:t>
            </a:r>
            <a:r>
              <a:rPr lang="cs-CZ" dirty="0" smtClean="0"/>
              <a:t> (Polarita, Izotopy prvku, Roztoky, Rozpustnost)</a:t>
            </a:r>
          </a:p>
          <a:p>
            <a:r>
              <a:rPr lang="cs-CZ" dirty="0" err="1"/>
              <a:t>Robyn</a:t>
            </a:r>
            <a:r>
              <a:rPr lang="cs-CZ" dirty="0"/>
              <a:t> </a:t>
            </a:r>
            <a:r>
              <a:rPr lang="cs-CZ" dirty="0" err="1" smtClean="0"/>
              <a:t>Rindge</a:t>
            </a:r>
            <a:r>
              <a:rPr lang="cs-CZ" dirty="0" smtClean="0"/>
              <a:t>: </a:t>
            </a:r>
            <a:r>
              <a:rPr lang="cs-CZ" dirty="0" smtClean="0">
                <a:hlinkClick r:id="rId4"/>
              </a:rPr>
              <a:t>Animované molekuly</a:t>
            </a:r>
            <a:endParaRPr lang="cs-CZ" dirty="0" smtClean="0"/>
          </a:p>
          <a:p>
            <a:r>
              <a:rPr lang="cs-CZ" dirty="0"/>
              <a:t>Iowa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smtClean="0"/>
              <a:t>University: </a:t>
            </a:r>
            <a:r>
              <a:rPr lang="en-US" dirty="0">
                <a:hlinkClick r:id="rId5"/>
              </a:rPr>
              <a:t>Chemistry Experiment Simulations and Conceptual Computer Animations</a:t>
            </a:r>
            <a:endParaRPr lang="cs-CZ" dirty="0" smtClean="0"/>
          </a:p>
          <a:p>
            <a:r>
              <a:rPr lang="cs-CZ" dirty="0" smtClean="0"/>
              <a:t>Mark </a:t>
            </a:r>
            <a:r>
              <a:rPr lang="cs-CZ" dirty="0" err="1" smtClean="0"/>
              <a:t>Bishop</a:t>
            </a:r>
            <a:r>
              <a:rPr lang="cs-CZ" dirty="0" smtClean="0"/>
              <a:t>: </a:t>
            </a:r>
            <a:r>
              <a:rPr lang="cs-CZ" dirty="0" err="1" smtClean="0">
                <a:hlinkClick r:id="rId6"/>
              </a:rPr>
              <a:t>An</a:t>
            </a:r>
            <a:r>
              <a:rPr lang="cs-CZ" dirty="0" smtClean="0">
                <a:hlinkClick r:id="rId6"/>
              </a:rPr>
              <a:t> </a:t>
            </a:r>
            <a:r>
              <a:rPr lang="cs-CZ" dirty="0" err="1" smtClean="0">
                <a:hlinkClick r:id="rId6"/>
              </a:rPr>
              <a:t>introdiction</a:t>
            </a:r>
            <a:r>
              <a:rPr lang="cs-CZ" dirty="0" smtClean="0">
                <a:hlinkClick r:id="rId6"/>
              </a:rPr>
              <a:t> to </a:t>
            </a:r>
            <a:r>
              <a:rPr lang="cs-CZ" dirty="0" err="1" smtClean="0">
                <a:hlinkClick r:id="rId6"/>
              </a:rPr>
              <a:t>Chemistry</a:t>
            </a:r>
            <a:endParaRPr lang="cs-CZ" dirty="0" smtClean="0"/>
          </a:p>
          <a:p>
            <a:r>
              <a:rPr lang="cs-CZ" dirty="0"/>
              <a:t>Raymond </a:t>
            </a:r>
            <a:r>
              <a:rPr lang="cs-CZ" dirty="0" err="1" smtClean="0"/>
              <a:t>Chang</a:t>
            </a:r>
            <a:r>
              <a:rPr lang="cs-CZ" dirty="0"/>
              <a:t>: </a:t>
            </a:r>
            <a:r>
              <a:rPr lang="cs-CZ" dirty="0">
                <a:hlinkClick r:id="rId7"/>
              </a:rPr>
              <a:t>Essential </a:t>
            </a:r>
            <a:r>
              <a:rPr lang="cs-CZ" dirty="0" err="1" smtClean="0">
                <a:hlinkClick r:id="rId7"/>
              </a:rPr>
              <a:t>Chemistry</a:t>
            </a:r>
            <a:endParaRPr lang="cs-CZ" dirty="0" smtClean="0"/>
          </a:p>
          <a:p>
            <a:r>
              <a:rPr lang="cs-CZ" dirty="0" smtClean="0"/>
              <a:t>Oklahoma </a:t>
            </a:r>
            <a:r>
              <a:rPr lang="cs-CZ" dirty="0" err="1" smtClean="0"/>
              <a:t>State</a:t>
            </a:r>
            <a:r>
              <a:rPr lang="cs-CZ" dirty="0" smtClean="0"/>
              <a:t> University: </a:t>
            </a:r>
            <a:r>
              <a:rPr lang="cs-CZ" dirty="0" err="1">
                <a:hlinkClick r:id="rId8"/>
              </a:rPr>
              <a:t>Chemistry</a:t>
            </a:r>
            <a:r>
              <a:rPr lang="cs-CZ" dirty="0">
                <a:hlinkClick r:id="rId8"/>
              </a:rPr>
              <a:t> </a:t>
            </a:r>
            <a:r>
              <a:rPr lang="cs-CZ" dirty="0" err="1">
                <a:hlinkClick r:id="rId8"/>
              </a:rPr>
              <a:t>Animations</a:t>
            </a:r>
            <a:endParaRPr lang="cs-CZ" dirty="0" smtClean="0"/>
          </a:p>
          <a:p>
            <a:r>
              <a:rPr lang="cs-CZ" dirty="0"/>
              <a:t>University </a:t>
            </a:r>
            <a:r>
              <a:rPr lang="cs-CZ" dirty="0" err="1"/>
              <a:t>of</a:t>
            </a:r>
            <a:r>
              <a:rPr lang="cs-CZ" dirty="0"/>
              <a:t> Liverpool: </a:t>
            </a:r>
            <a:r>
              <a:rPr lang="cs-CZ" dirty="0">
                <a:hlinkClick r:id="rId9"/>
              </a:rPr>
              <a:t>ChemTube3D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3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Seznamy animací a simulací</a:t>
            </a:r>
            <a:endParaRPr lang="cs-CZ" sz="2800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  <a:ea typeface="+mj-ea"/>
              <a:cs typeface="+mj-cs"/>
            </a:endParaRPr>
          </a:p>
          <a:p>
            <a:r>
              <a:rPr lang="cs-CZ" dirty="0">
                <a:hlinkClick r:id="rId3"/>
              </a:rPr>
              <a:t>http://www.klte.hu/~</a:t>
            </a:r>
            <a:r>
              <a:rPr lang="cs-CZ" dirty="0" smtClean="0">
                <a:hlinkClick r:id="rId3"/>
              </a:rPr>
              <a:t>lenteg/animate.html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pdf.uhk.cz/kch_old/e-Lab/exp.html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old.lf3.cuni.cz/chemie/cesky/animace.htm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www.gybot.cz/clanek/136-Animace-a-videa/index.htm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dotazníku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přehled </a:t>
            </a:r>
            <a:r>
              <a:rPr lang="cs-CZ" dirty="0" smtClean="0">
                <a:hlinkClick r:id="rId2"/>
              </a:rPr>
              <a:t>výsledků</a:t>
            </a:r>
            <a:endParaRPr lang="cs-CZ" dirty="0" smtClean="0"/>
          </a:p>
          <a:p>
            <a:r>
              <a:rPr lang="cs-CZ" dirty="0"/>
              <a:t>Ohodnoťte vaše schopnosti vytvářet následující výukové </a:t>
            </a:r>
            <a:r>
              <a:rPr lang="cs-CZ" dirty="0" smtClean="0"/>
              <a:t>materiály</a:t>
            </a:r>
          </a:p>
          <a:p>
            <a:r>
              <a:rPr lang="cs-CZ" dirty="0" smtClean="0"/>
              <a:t> </a:t>
            </a:r>
            <a:r>
              <a:rPr lang="cs-CZ" sz="2000" dirty="0"/>
              <a:t>- 1 - daný výukový materiál neumíte vytvářet, 0 - daný materiál umíte vytvářet středně dobře, 1 - daný materiál umíte vytvářet velmi dobře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05300"/>
            <a:ext cx="4895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6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7638</TotalTime>
  <Words>906</Words>
  <Application>Microsoft Office PowerPoint</Application>
  <PresentationFormat>Předvádění na obrazovce (4:3)</PresentationFormat>
  <Paragraphs>148</Paragraphs>
  <Slides>17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02 – ELEKTRONICKÉ VÝUKOVÉ MATERIÁLY – ČÁST 2.</vt:lpstr>
      <vt:lpstr>Osnova 2. tématu</vt:lpstr>
      <vt:lpstr>Animace a simulace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Výsledky dotazníku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748</cp:revision>
  <cp:lastPrinted>2013-09-18T20:37:09Z</cp:lastPrinted>
  <dcterms:created xsi:type="dcterms:W3CDTF">2009-11-16T07:55:58Z</dcterms:created>
  <dcterms:modified xsi:type="dcterms:W3CDTF">2014-03-10T21:25:33Z</dcterms:modified>
</cp:coreProperties>
</file>