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6" r:id="rId3"/>
    <p:sldId id="439" r:id="rId4"/>
    <p:sldId id="441" r:id="rId5"/>
    <p:sldId id="442" r:id="rId6"/>
    <p:sldId id="443" r:id="rId7"/>
    <p:sldId id="444" r:id="rId8"/>
    <p:sldId id="445" r:id="rId9"/>
    <p:sldId id="448" r:id="rId10"/>
    <p:sldId id="449" r:id="rId11"/>
    <p:sldId id="450" r:id="rId12"/>
    <p:sldId id="451" r:id="rId13"/>
    <p:sldId id="452" r:id="rId14"/>
    <p:sldId id="453" r:id="rId15"/>
    <p:sldId id="455" r:id="rId16"/>
    <p:sldId id="395" r:id="rId17"/>
    <p:sldId id="454" r:id="rId18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1834" autoAdjust="0"/>
  </p:normalViewPr>
  <p:slideViewPr>
    <p:cSldViewPr>
      <p:cViewPr>
        <p:scale>
          <a:sx n="73" d="100"/>
          <a:sy n="73" d="100"/>
        </p:scale>
        <p:origin x="-200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06" y="1488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31. 3. 2014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Seznam:</a:t>
            </a:r>
          </a:p>
          <a:p>
            <a:pPr lvl="4"/>
            <a:r>
              <a:rPr lang="cs-CZ" noProof="0" dirty="0" smtClean="0"/>
              <a:t>a</a:t>
            </a:r>
          </a:p>
          <a:p>
            <a:pPr lvl="4"/>
            <a:r>
              <a:rPr lang="cs-CZ" noProof="0" dirty="0" smtClean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endParaRPr lang="cs-CZ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214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214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rt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623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</a:pP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623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295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684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923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80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817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137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86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35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C8019-FCAF-4F4F-B2B8-68532C0C4EED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A9EB0-2816-40A2-A686-63C8BCDE420E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C1A5-10A4-4AB7-AB95-474601F9C95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FDC2E-ED36-40C4-87F6-9D9F42322998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F1A0F-76F4-48E3-AEF1-52F41248D8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>
                <a:solidFill>
                  <a:schemeClr val="tx1"/>
                </a:solidFill>
              </a:defRPr>
            </a:lvl1pPr>
            <a:lvl2pPr marL="742950" indent="-28575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>
                <a:solidFill>
                  <a:schemeClr val="tx1"/>
                </a:solidFill>
              </a:defRPr>
            </a:lvl2pPr>
            <a:lvl3pPr marL="1143000" indent="-228600">
              <a:buClr>
                <a:schemeClr val="tx2"/>
              </a:buClr>
              <a:buFont typeface="Century Gothic" panose="020B0502020202020204" pitchFamily="34" charset="0"/>
              <a:buChar char="●"/>
              <a:defRPr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F89150-3DC6-4BA7-9582-02DDF00C4B72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E36C6D-7C95-4DEC-BE06-2010DA00B3F2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77883-1D1D-499C-91E7-D9565F7A305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279C9-4316-484D-A33A-C3DC610BECB7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03B-621B-4E80-9722-CAAC3D825A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FA3036-6EEC-4855-9317-FF767AA36823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77A38-6B0B-43D8-8A84-5307000A977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E28C47-8BC0-49A3-8A73-458D5E81D19C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5FCE0-5544-4F45-BE39-A906BB94E47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97DC3-520D-46EB-9360-71CDBCE6788B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5CF3D-BFA5-4DE3-9714-73153ABF9BB8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62F8-8B27-4995-88FB-34991C19BEA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EBA26-5E5D-41AB-8CC3-E74DFA4A1E49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3EECC-4037-4C42-906F-D29603CB6F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661758B-70A0-4E83-8413-C5200743EE19}" type="datetime1">
              <a:rPr lang="cs-CZ" smtClean="0"/>
              <a:pPr>
                <a:defRPr/>
              </a:pPr>
              <a:t>31. 3. 2014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s.muni.cz/www/106381/kontakt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49oso6DrOCXM1d_Ix2OjbfSyYgk0rSu3bayf_d0Dw3U/viewanalytic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zvyp.upol.cz/publikace/lepil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zakladni-vzdelavani/upraveny-ramcovy-vzdelavaci-program-pro-zakladni-vzdelavani" TargetMode="External"/><Relationship Id="rId2" Type="http://schemas.openxmlformats.org/officeDocument/2006/relationships/hyperlink" Target="http://www.msmt.cz/vzdelavani/schvalovaci-dolozky-k-ucebnicim-cervenec-200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do/1499/el/estud/lf/ps05/mpmp071/edukacni_cile.doc" TargetMode="External"/><Relationship Id="rId4" Type="http://schemas.openxmlformats.org/officeDocument/2006/relationships/hyperlink" Target="http://www.jaroska.cz/sites/default/files/osmilete-vseobecne-2012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36946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03 – UČEBNICE V CHEMICKÉM VZDĚLÁVÁNÍ – část 1.</a:t>
            </a:r>
            <a:endParaRPr lang="cs-CZ" sz="4000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3608" y="3429001"/>
            <a:ext cx="6400800" cy="43204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sz="9600" dirty="0" smtClean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9600" dirty="0">
              <a:latin typeface="Constantia" pitchFamily="18" charset="0"/>
            </a:endParaRPr>
          </a:p>
          <a:p>
            <a:pPr algn="r"/>
            <a:endParaRPr lang="cs-CZ" sz="96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3608" y="4005065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Kamenice 5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pavilón A4 - NCBR, místnost 2.14</a:t>
            </a:r>
          </a:p>
          <a:p>
            <a:pPr algn="r" fontAlgn="auto">
              <a:spcAft>
                <a:spcPts val="0"/>
              </a:spcAft>
            </a:pP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email: 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4"/>
              </a:rPr>
              <a:t>http://is.muni.cz/www/106381/kontakty.html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9600" dirty="0" smtClean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Stanovení vzdělávacích cílů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4114800" cy="4929411"/>
          </a:xfrm>
        </p:spPr>
        <p:txBody>
          <a:bodyPr>
            <a:normAutofit fontScale="55000" lnSpcReduction="20000"/>
          </a:bodyPr>
          <a:lstStyle/>
          <a:p>
            <a:pPr marL="0" indent="0" fontAlgn="auto">
              <a:spcAft>
                <a:spcPts val="0"/>
              </a:spcAft>
              <a:buNone/>
            </a:pPr>
            <a:r>
              <a:rPr lang="cs-CZ" sz="2800" dirty="0"/>
              <a:t>RVP ZV:</a:t>
            </a:r>
          </a:p>
          <a:p>
            <a:pPr marL="0" indent="0">
              <a:buNone/>
            </a:pPr>
            <a:r>
              <a:rPr lang="cs-CZ" sz="2800" b="1" i="1" dirty="0"/>
              <a:t>SMĚSI 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/>
              <a:t>Očekávané výstupy 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žák </a:t>
            </a:r>
          </a:p>
          <a:p>
            <a:r>
              <a:rPr lang="cs-CZ" sz="2800" dirty="0" smtClean="0"/>
              <a:t>rozlišuje </a:t>
            </a:r>
            <a:r>
              <a:rPr lang="cs-CZ" sz="2800" dirty="0"/>
              <a:t>směsi a chemické látky</a:t>
            </a:r>
          </a:p>
          <a:p>
            <a:r>
              <a:rPr lang="cs-CZ" sz="2800" dirty="0" smtClean="0"/>
              <a:t>vypočítá </a:t>
            </a:r>
            <a:r>
              <a:rPr lang="cs-CZ" sz="2800" dirty="0"/>
              <a:t>složení roztoků, připraví prakticky roztok daného složení</a:t>
            </a:r>
          </a:p>
          <a:p>
            <a:r>
              <a:rPr lang="cs-CZ" sz="2800" dirty="0" smtClean="0"/>
              <a:t>vysvětlí </a:t>
            </a:r>
            <a:r>
              <a:rPr lang="cs-CZ" sz="2800" dirty="0"/>
              <a:t>základní faktory ovlivňující rozpouštění pevných látek</a:t>
            </a:r>
          </a:p>
          <a:p>
            <a:r>
              <a:rPr lang="cs-CZ" sz="2800" dirty="0" smtClean="0"/>
              <a:t>navrhne </a:t>
            </a:r>
            <a:r>
              <a:rPr lang="cs-CZ" sz="2800" dirty="0"/>
              <a:t>postupy a prakticky provede oddělování složek směsí o známém složení; uvede příklady oddělování složek v praxi</a:t>
            </a:r>
          </a:p>
          <a:p>
            <a:r>
              <a:rPr lang="cs-CZ" sz="2800" dirty="0" smtClean="0"/>
              <a:t>rozliší </a:t>
            </a:r>
            <a:r>
              <a:rPr lang="cs-CZ" sz="2800" dirty="0"/>
              <a:t>různé druhy vody a uvede příklady jejich výskytu a použití</a:t>
            </a:r>
          </a:p>
          <a:p>
            <a:r>
              <a:rPr lang="cs-CZ" sz="2800" dirty="0" smtClean="0"/>
              <a:t>uvede </a:t>
            </a:r>
            <a:r>
              <a:rPr lang="cs-CZ" sz="2800" dirty="0"/>
              <a:t>příklady znečišťování vody a vzduchu v pracovním prostředí a domácnosti, navrhne nejvhodnější preventivní opatření a způsoby likvidace znečištění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33664" y="1268761"/>
            <a:ext cx="4114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entury Gothic" panose="020B0502020202020204" pitchFamily="34" charset="0"/>
              <a:buChar char="●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r>
              <a:rPr lang="cs-CZ" sz="1500" dirty="0" smtClean="0"/>
              <a:t>ŠVP:</a:t>
            </a:r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r>
              <a:rPr lang="cs-CZ" sz="1500" b="1" i="1" dirty="0" smtClean="0"/>
              <a:t>SMĚSI </a:t>
            </a:r>
            <a:endParaRPr lang="cs-CZ" sz="1500" dirty="0" smtClean="0"/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r>
              <a:rPr lang="cs-CZ" sz="1500" b="1" dirty="0" smtClean="0"/>
              <a:t>Očekávané výstupy </a:t>
            </a:r>
            <a:endParaRPr lang="cs-CZ" sz="1500" dirty="0" smtClean="0"/>
          </a:p>
          <a:p>
            <a:pPr marL="0" indent="0" fontAlgn="auto">
              <a:spcAft>
                <a:spcPts val="0"/>
              </a:spcAft>
              <a:buFont typeface="Century Gothic" panose="020B0502020202020204" pitchFamily="34" charset="0"/>
              <a:buNone/>
            </a:pPr>
            <a:r>
              <a:rPr lang="cs-CZ" sz="1500" dirty="0" smtClean="0"/>
              <a:t>žák </a:t>
            </a:r>
            <a:endParaRPr lang="cs-CZ" sz="15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2348880"/>
            <a:ext cx="4398481" cy="1771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687891" y="4346227"/>
            <a:ext cx="406057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1500" dirty="0" smtClean="0">
                <a:latin typeface="+mj-lt"/>
              </a:rPr>
              <a:t>rozlišuje </a:t>
            </a:r>
            <a:r>
              <a:rPr lang="cs-CZ" sz="1500" dirty="0">
                <a:latin typeface="+mj-lt"/>
              </a:rPr>
              <a:t>směsi a chemické látky.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1500" dirty="0" smtClean="0">
                <a:latin typeface="+mj-lt"/>
              </a:rPr>
              <a:t>navrhne </a:t>
            </a:r>
            <a:r>
              <a:rPr lang="cs-CZ" sz="1500" dirty="0">
                <a:latin typeface="+mj-lt"/>
              </a:rPr>
              <a:t>postupy a prakticky provede oddělování složek </a:t>
            </a:r>
            <a:r>
              <a:rPr lang="cs-CZ" sz="1500" dirty="0" smtClean="0">
                <a:latin typeface="+mj-lt"/>
              </a:rPr>
              <a:t>směsí o známém </a:t>
            </a:r>
            <a:r>
              <a:rPr lang="cs-CZ" sz="1500" dirty="0">
                <a:latin typeface="+mj-lt"/>
              </a:rPr>
              <a:t>složení; uvede příklady oddělování složek v praxi.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1500" dirty="0" smtClean="0">
                <a:latin typeface="+mj-lt"/>
              </a:rPr>
              <a:t>rozliší </a:t>
            </a:r>
            <a:r>
              <a:rPr lang="cs-CZ" sz="1500" dirty="0">
                <a:latin typeface="+mj-lt"/>
              </a:rPr>
              <a:t>různé druhy vody a uvede příklady jejich výskytu a </a:t>
            </a:r>
            <a:r>
              <a:rPr lang="cs-CZ" sz="1500" dirty="0" smtClean="0">
                <a:latin typeface="+mj-lt"/>
              </a:rPr>
              <a:t>použití</a:t>
            </a:r>
            <a:endParaRPr lang="cs-CZ" sz="1500" dirty="0">
              <a:latin typeface="+mj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1500" dirty="0" smtClean="0">
                <a:latin typeface="+mj-lt"/>
              </a:rPr>
              <a:t>uvede </a:t>
            </a:r>
            <a:r>
              <a:rPr lang="cs-CZ" sz="1500" dirty="0">
                <a:latin typeface="+mj-lt"/>
              </a:rPr>
              <a:t>příklady znečišťování vody a vzduchu v pracovním prostředí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1500" dirty="0">
                <a:latin typeface="+mj-lt"/>
              </a:rPr>
              <a:t>a domácnosti, navrhne nejvhodnější preventivní opatření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1500" dirty="0">
                <a:latin typeface="+mj-lt"/>
              </a:rPr>
              <a:t>a způsoby likvidace znečištění.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028384" y="1977114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+mj-lt"/>
              </a:rPr>
              <a:t>Jaroška</a:t>
            </a:r>
            <a:endParaRPr lang="cs-CZ" dirty="0"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189547" y="4174467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j-lt"/>
              </a:rPr>
              <a:t>Fraus</a:t>
            </a:r>
            <a:endParaRPr lang="cs-CZ" dirty="0">
              <a:latin typeface="+mj-lt"/>
            </a:endParaRPr>
          </a:p>
        </p:txBody>
      </p:sp>
      <p:sp>
        <p:nvSpPr>
          <p:cNvPr id="8" name="Ovál 7"/>
          <p:cNvSpPr/>
          <p:nvPr/>
        </p:nvSpPr>
        <p:spPr>
          <a:xfrm>
            <a:off x="4860032" y="3861048"/>
            <a:ext cx="360040" cy="25923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47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Kognitivní (vědomosti a dovednosti s nimi)</a:t>
            </a:r>
          </a:p>
          <a:p>
            <a:pPr lvl="1"/>
            <a:r>
              <a:rPr lang="cs-CZ" dirty="0"/>
              <a:t>žák by měl </a:t>
            </a:r>
            <a:r>
              <a:rPr lang="cs-CZ" b="1" dirty="0"/>
              <a:t>umět</a:t>
            </a:r>
            <a:r>
              <a:rPr lang="cs-CZ" dirty="0"/>
              <a:t> definovat, doplnit</a:t>
            </a:r>
            <a:r>
              <a:rPr lang="cs-CZ" dirty="0" smtClean="0"/>
              <a:t>…</a:t>
            </a:r>
          </a:p>
          <a:p>
            <a:pPr lvl="1"/>
            <a:endParaRPr lang="cs-CZ" sz="4200" dirty="0"/>
          </a:p>
          <a:p>
            <a:endParaRPr lang="cs-CZ" sz="4200" dirty="0" smtClean="0"/>
          </a:p>
          <a:p>
            <a:endParaRPr lang="cs-CZ" sz="4200" dirty="0"/>
          </a:p>
          <a:p>
            <a:endParaRPr lang="cs-CZ" sz="4200" dirty="0" smtClean="0"/>
          </a:p>
          <a:p>
            <a:endParaRPr lang="cs-CZ" sz="4200" dirty="0" smtClean="0"/>
          </a:p>
          <a:p>
            <a:endParaRPr lang="cs-CZ" sz="4200" dirty="0"/>
          </a:p>
          <a:p>
            <a:endParaRPr lang="cs-CZ" sz="4200" dirty="0" smtClean="0"/>
          </a:p>
          <a:p>
            <a:endParaRPr lang="cs-CZ" sz="4200" dirty="0"/>
          </a:p>
          <a:p>
            <a:endParaRPr lang="cs-CZ" sz="4200" dirty="0" smtClean="0"/>
          </a:p>
          <a:p>
            <a:pPr marL="0" indent="0">
              <a:buNone/>
            </a:pPr>
            <a:endParaRPr lang="cs-CZ" sz="4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06731"/>
              </p:ext>
            </p:extLst>
          </p:nvPr>
        </p:nvGraphicFramePr>
        <p:xfrm>
          <a:off x="467544" y="1556792"/>
          <a:ext cx="8280920" cy="4752528"/>
        </p:xfrm>
        <a:graphic>
          <a:graphicData uri="http://schemas.openxmlformats.org/drawingml/2006/table">
            <a:tbl>
              <a:tblPr/>
              <a:tblGrid>
                <a:gridCol w="1451923"/>
                <a:gridCol w="6828997"/>
              </a:tblGrid>
              <a:tr h="748107">
                <a:tc>
                  <a:txBody>
                    <a:bodyPr/>
                    <a:lstStyle/>
                    <a:p>
                      <a:pPr indent="-151130"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</a:rPr>
                        <a:t>1. </a:t>
                      </a:r>
                      <a:r>
                        <a:rPr lang="cs-CZ" sz="1600" b="1" dirty="0">
                          <a:effectLst/>
                          <a:latin typeface="+mj-lt"/>
                          <a:ea typeface="Calibri"/>
                        </a:rPr>
                        <a:t>znalost</a:t>
                      </a:r>
                      <a:r>
                        <a:rPr lang="cs-CZ" sz="1600" dirty="0">
                          <a:effectLst/>
                          <a:latin typeface="+mj-lt"/>
                          <a:ea typeface="Calibri"/>
                        </a:rPr>
                        <a:t> (zapamatování)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definovat, doplnit, napsat, opakovat, pojmenovat, popsat, přiřadit, seřadit, reprodukovat, vybrat, vysvětlit, určit, …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476"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2. </a:t>
                      </a:r>
                      <a:r>
                        <a:rPr lang="cs-CZ" sz="1600" b="1">
                          <a:effectLst/>
                          <a:latin typeface="+mj-lt"/>
                          <a:ea typeface="Calibri"/>
                        </a:rPr>
                        <a:t>porozumění</a:t>
                      </a:r>
                      <a:endParaRPr lang="cs-CZ" sz="16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dokázat, jinak formulovat, uvést příklad, interpretovat, objasnit, vysvětlit, odhadnout, opravit, přeložit, převést, vyjádřit jinak (vlastními slovy, jinou formou), vypočítat, zkontrolovat, změřit,..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476"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3. </a:t>
                      </a:r>
                      <a:r>
                        <a:rPr lang="cs-CZ" sz="1600" b="1">
                          <a:effectLst/>
                          <a:latin typeface="+mj-lt"/>
                          <a:ea typeface="Calibri"/>
                        </a:rPr>
                        <a:t>aplikace</a:t>
                      </a:r>
                      <a:endParaRPr lang="cs-CZ" sz="1600">
                        <a:effectLst/>
                        <a:latin typeface="+mj-lt"/>
                        <a:ea typeface="Calibri"/>
                      </a:endParaRPr>
                    </a:p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+mj-lt"/>
                          <a:ea typeface="Calibri"/>
                        </a:rPr>
                        <a:t> </a:t>
                      </a:r>
                      <a:endParaRPr lang="cs-CZ" sz="16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</a:rPr>
                        <a:t>aplikovat, demonstrovat, diskutovat, interpretovat údaje a vztahy, načrtnout, navrhnout, plánovat, použít, prokázat, registrovat, řešit, uvést vztah mezi …, uspořádat, vyčíslit, vyzkoušet, …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38"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4. </a:t>
                      </a:r>
                      <a:r>
                        <a:rPr lang="cs-CZ" sz="1600" b="1">
                          <a:effectLst/>
                          <a:latin typeface="+mj-lt"/>
                          <a:ea typeface="Calibri"/>
                        </a:rPr>
                        <a:t>analýza</a:t>
                      </a:r>
                      <a:endParaRPr lang="cs-CZ" sz="16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analyzovat, najít princip uspořádání, provést rozbor, rozhodnout, rozlišit, rozdělit, specifikovat, ..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107"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5. </a:t>
                      </a:r>
                      <a:r>
                        <a:rPr lang="cs-CZ" sz="1600" b="1">
                          <a:effectLst/>
                          <a:latin typeface="+mj-lt"/>
                          <a:ea typeface="Calibri"/>
                        </a:rPr>
                        <a:t>syntéza</a:t>
                      </a:r>
                      <a:endParaRPr lang="cs-CZ" sz="160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Calibri"/>
                        </a:rPr>
                        <a:t>kategorizovat, klasifikovat, syntetizovat, kombinovat, skládat, modifikovat, napsat sdělení (zprávu), navrhnout, organizovat, shrnout, vyvodit obecné závěry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624"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</a:rPr>
                        <a:t>6. </a:t>
                      </a:r>
                      <a:r>
                        <a:rPr lang="cs-CZ" sz="1600" b="1" dirty="0">
                          <a:effectLst/>
                          <a:latin typeface="+mj-lt"/>
                          <a:ea typeface="Calibri"/>
                        </a:rPr>
                        <a:t>hodnocení</a:t>
                      </a:r>
                      <a:endParaRPr lang="cs-CZ" sz="16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1130"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</a:rPr>
                        <a:t>argumentovat, obhájit, ocenit, oponovat, podpořit (názory), porovnat, posoudit, provést kritiku, prověřit, srovnat s normou, vybrat, vyvrátit, uvést klady a zápory, zdůvodnit, zhodnotit, ..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42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924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sz="4200" dirty="0"/>
          </a:p>
          <a:p>
            <a:pPr marL="444500" indent="-444500">
              <a:buFont typeface="+mj-lt"/>
              <a:buAutoNum type="alphaLcParenR" startAt="2"/>
            </a:pPr>
            <a:r>
              <a:rPr lang="cs-CZ" sz="5000" b="1" dirty="0" smtClean="0"/>
              <a:t>Afektivní </a:t>
            </a:r>
            <a:r>
              <a:rPr lang="cs-CZ" sz="5000" b="1" dirty="0"/>
              <a:t>(pozornost, postoje, názory, pocity, hodnoty)</a:t>
            </a:r>
          </a:p>
          <a:p>
            <a:pPr lvl="1"/>
            <a:r>
              <a:rPr lang="cs-CZ" sz="4500" dirty="0"/>
              <a:t>např. naslouchat, reagovat, ocenit důležitost, získat povědomí o něčem, vnímat hodnotu</a:t>
            </a:r>
          </a:p>
          <a:p>
            <a:pPr marL="444500" indent="-444500">
              <a:buFont typeface="+mj-lt"/>
              <a:buAutoNum type="alphaLcParenR" startAt="3"/>
            </a:pPr>
            <a:r>
              <a:rPr lang="cs-CZ" sz="5000" b="1" dirty="0"/>
              <a:t>Psychomotorické (činnosti týkající se smyslového vnímání, pohybů a vzájemné koordinace vjemů s pohyby)</a:t>
            </a:r>
          </a:p>
          <a:p>
            <a:pPr lvl="1"/>
            <a:r>
              <a:rPr lang="cs-CZ" sz="4500" dirty="0"/>
              <a:t>plachtit, kreslit, házet, svářet, zacházet s nástrojem, vykonávat činnost podle návodu</a:t>
            </a:r>
          </a:p>
          <a:p>
            <a:pPr marL="444500" indent="-444500">
              <a:buFont typeface="+mj-lt"/>
              <a:buAutoNum type="alphaLcParenR" startAt="4"/>
            </a:pPr>
            <a:r>
              <a:rPr lang="cs-CZ" sz="5000" b="1" dirty="0"/>
              <a:t>Sociální (komunikace</a:t>
            </a:r>
            <a:r>
              <a:rPr lang="cs-CZ" sz="5000" b="1" dirty="0" smtClean="0"/>
              <a:t>)</a:t>
            </a:r>
          </a:p>
          <a:p>
            <a:pPr lvl="1"/>
            <a:r>
              <a:rPr lang="cs-CZ" sz="4800" dirty="0"/>
              <a:t>akceptovat návrhy na spolupráci, činit návrhy na spolupráci</a:t>
            </a:r>
            <a:endParaRPr lang="cs-CZ" sz="4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90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300" dirty="0" smtClean="0"/>
              <a:t>ad 6. tvorba </a:t>
            </a:r>
            <a:r>
              <a:rPr lang="cs-CZ" sz="3300" dirty="0"/>
              <a:t>samotného učebního </a:t>
            </a:r>
            <a:r>
              <a:rPr lang="cs-CZ" sz="3300" dirty="0" smtClean="0"/>
              <a:t>textu</a:t>
            </a:r>
          </a:p>
          <a:p>
            <a:r>
              <a:rPr lang="cs-CZ" sz="2800" dirty="0"/>
              <a:t>promyslete výtvarné a typografické ztvárnění výkladových a nevýkladových složek </a:t>
            </a:r>
            <a:r>
              <a:rPr lang="cs-CZ" sz="2800" dirty="0" smtClean="0"/>
              <a:t>textu, dbejte </a:t>
            </a:r>
            <a:r>
              <a:rPr lang="cs-CZ" sz="2800" dirty="0"/>
              <a:t>na jednotlivý styl daných prvků v celém textu</a:t>
            </a:r>
          </a:p>
          <a:p>
            <a:r>
              <a:rPr lang="cs-CZ" sz="2800" dirty="0"/>
              <a:t>zestručněte odborný text, vynechte odborné detaily</a:t>
            </a:r>
          </a:p>
          <a:p>
            <a:r>
              <a:rPr lang="cs-CZ" sz="2800" dirty="0"/>
              <a:t>vysvětlete abstraktní pojmy, nejlépe na příkladech z žákova okolí</a:t>
            </a:r>
          </a:p>
          <a:p>
            <a:r>
              <a:rPr lang="cs-CZ" sz="2800" dirty="0"/>
              <a:t>u každého oddílu promyslete, který text bude výkladový a který doplňující</a:t>
            </a:r>
          </a:p>
          <a:p>
            <a:r>
              <a:rPr lang="cs-CZ" sz="2800" dirty="0"/>
              <a:t>neustále aktivizujte uživatele</a:t>
            </a:r>
          </a:p>
          <a:p>
            <a:r>
              <a:rPr lang="cs-CZ" sz="2800" dirty="0"/>
              <a:t>v nejvyšší míře využívejte dosavadních vědomostí a dovedností (zkušeností) žáků</a:t>
            </a:r>
          </a:p>
          <a:p>
            <a:r>
              <a:rPr lang="cs-CZ" sz="2800" dirty="0"/>
              <a:t>navrhněte obrazový materiál (obrázky, fotografie, schémata, orientační piktogramy, tabulky a grafy) a multimediální doplňky (audio, video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5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 smtClean="0"/>
              <a:t>snažte </a:t>
            </a:r>
            <a:r>
              <a:rPr lang="cs-CZ" sz="2800" dirty="0"/>
              <a:t>se do textu zahrnout chemické experimenty, případně aktivity podněcující k experimentování</a:t>
            </a:r>
          </a:p>
          <a:p>
            <a:r>
              <a:rPr lang="cs-CZ" sz="2800" dirty="0"/>
              <a:t>připravte příklady a cvičení pro osvojování dovedností (včetně řešení)</a:t>
            </a:r>
          </a:p>
          <a:p>
            <a:r>
              <a:rPr lang="cs-CZ" sz="2800" dirty="0"/>
              <a:t>připravte stručná shrnutí jednotlivých </a:t>
            </a:r>
            <a:r>
              <a:rPr lang="pl-PL" sz="2800" dirty="0"/>
              <a:t>tematických celků</a:t>
            </a:r>
            <a:r>
              <a:rPr lang="cs-CZ" sz="2800" dirty="0"/>
              <a:t>, </a:t>
            </a:r>
          </a:p>
          <a:p>
            <a:r>
              <a:rPr lang="cs-CZ" sz="2800" dirty="0" smtClean="0"/>
              <a:t>navrhněte </a:t>
            </a:r>
            <a:r>
              <a:rPr lang="cs-CZ" sz="2800" dirty="0"/>
              <a:t>úkoly pro samostatné práce (včetně řešení – to není nutné vkládat do textu pro žáky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doporučuje se </a:t>
            </a:r>
            <a:r>
              <a:rPr lang="pl-PL" sz="2800" dirty="0"/>
              <a:t>na konci každého tematického celku </a:t>
            </a:r>
            <a:r>
              <a:rPr lang="cs-CZ" sz="2800" dirty="0"/>
              <a:t>uvést pro žáky dostupnou literaturu, kde si lze prohloubit znalosti v případě zájmu o dané </a:t>
            </a:r>
            <a:r>
              <a:rPr lang="cs-CZ" sz="2800" dirty="0" smtClean="0"/>
              <a:t>téma</a:t>
            </a:r>
            <a:endParaRPr lang="cs-CZ" sz="2800" dirty="0"/>
          </a:p>
          <a:p>
            <a:r>
              <a:rPr lang="cs-CZ" sz="2800" dirty="0"/>
              <a:t>uveďte seznam použité </a:t>
            </a:r>
            <a:r>
              <a:rPr lang="cs-CZ" sz="2800" dirty="0" smtClean="0"/>
              <a:t>literatury, použitých obrázků a jiných multimédií, dodržujte autorský zákon (licence)</a:t>
            </a:r>
            <a:endParaRPr lang="cs-CZ" sz="2800" dirty="0"/>
          </a:p>
          <a:p>
            <a:r>
              <a:rPr lang="cs-CZ" sz="2800" dirty="0"/>
              <a:t>u rozsáhlých textů sestavte rejstřík použitých pojmů</a:t>
            </a:r>
          </a:p>
          <a:p>
            <a:r>
              <a:rPr lang="cs-CZ" sz="2800" dirty="0"/>
              <a:t>nechte text projít odbornou (nejlépe 2 recenzenti) a jazykovou korekturou (alespoň pomocí kontroly pravopisu ve Wordu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38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dotazníku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přehled </a:t>
            </a:r>
            <a:r>
              <a:rPr lang="cs-CZ" dirty="0" smtClean="0">
                <a:hlinkClick r:id="rId3"/>
              </a:rPr>
              <a:t>výsledků</a:t>
            </a:r>
            <a:endParaRPr lang="cs-CZ" dirty="0" smtClean="0"/>
          </a:p>
          <a:p>
            <a:r>
              <a:rPr lang="cs-CZ" dirty="0"/>
              <a:t>Ohodnoťte vaše schopnosti vytvářet následující výukové </a:t>
            </a:r>
            <a:r>
              <a:rPr lang="cs-CZ" dirty="0" smtClean="0"/>
              <a:t>materiály</a:t>
            </a:r>
          </a:p>
          <a:p>
            <a:r>
              <a:rPr lang="cs-CZ" dirty="0" smtClean="0"/>
              <a:t> </a:t>
            </a:r>
            <a:r>
              <a:rPr lang="cs-CZ" sz="2000" dirty="0"/>
              <a:t>- 1 - daný výukový materiál neumíte vytvářet, 0 - daný materiál umíte vytvářet středně dobře, 1 - daný materiál umíte vytvářet velmi dobře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676" y="4221088"/>
            <a:ext cx="48387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8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LEPIL, O. </a:t>
            </a:r>
            <a:r>
              <a:rPr lang="cs-CZ" i="1" dirty="0"/>
              <a:t>Teorie a praxe tvorby výukových materiálů </a:t>
            </a:r>
            <a:r>
              <a:rPr lang="cs-CZ" dirty="0"/>
              <a:t>[online]. Olomouc: Univerzita Palackého v Olomouci, 2010. [cit. 2013-07-30]. ISBN 978-80-244-2489-7.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zvyp.upol.cz/publikace/lepil.pdf</a:t>
            </a:r>
            <a:r>
              <a:rPr lang="cs-CZ" dirty="0" smtClean="0"/>
              <a:t> 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PRŮCHA</a:t>
            </a:r>
            <a:r>
              <a:rPr lang="cs-CZ" dirty="0"/>
              <a:t>, Jan. </a:t>
            </a:r>
            <a:r>
              <a:rPr lang="cs-CZ" i="1" dirty="0"/>
              <a:t>Moderní pedagogika</a:t>
            </a:r>
            <a:r>
              <a:rPr lang="cs-CZ" dirty="0"/>
              <a:t>. 5., </a:t>
            </a:r>
            <a:r>
              <a:rPr lang="cs-CZ" dirty="0" err="1"/>
              <a:t>aktualiz</a:t>
            </a:r>
            <a:r>
              <a:rPr lang="cs-CZ" dirty="0"/>
              <a:t>. a dopl. vyd. Praha: Portál, 2013, 483 s. ISBN 9788026204565.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KALHOUS, Zdeněk a Otto OBST. </a:t>
            </a:r>
            <a:r>
              <a:rPr lang="cs-CZ" i="1" dirty="0"/>
              <a:t>Školní didaktika</a:t>
            </a:r>
            <a:r>
              <a:rPr lang="cs-CZ" dirty="0"/>
              <a:t>. Vyd. 2. Praha: Portál, 2009, 447 s. ISBN 9788073675714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Bednařík, M.: Problematika informační struktury učebnice fyziky. In: </a:t>
            </a:r>
            <a:r>
              <a:rPr lang="cs-CZ" dirty="0" smtClean="0"/>
              <a:t>Acta UPOL</a:t>
            </a:r>
            <a:r>
              <a:rPr lang="cs-CZ" dirty="0"/>
              <a:t>, </a:t>
            </a:r>
            <a:r>
              <a:rPr lang="cs-CZ" dirty="0" err="1"/>
              <a:t>Fac</a:t>
            </a:r>
            <a:r>
              <a:rPr lang="cs-CZ" dirty="0"/>
              <a:t> RN-Tom 69, Olomouc 1981, s. </a:t>
            </a:r>
            <a:r>
              <a:rPr lang="cs-CZ" dirty="0" smtClean="0"/>
              <a:t>225-233.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PRŮCHA</a:t>
            </a:r>
            <a:r>
              <a:rPr lang="cs-CZ" dirty="0"/>
              <a:t>, J</a:t>
            </a:r>
            <a:r>
              <a:rPr lang="cs-CZ" b="1" dirty="0"/>
              <a:t>. </a:t>
            </a:r>
            <a:r>
              <a:rPr lang="cs-CZ" i="1" dirty="0"/>
              <a:t>Učebnice: teorie a analýzy edukačního média,. </a:t>
            </a:r>
            <a:r>
              <a:rPr lang="cs-CZ" dirty="0" err="1"/>
              <a:t>Paido</a:t>
            </a:r>
            <a:r>
              <a:rPr lang="cs-CZ" dirty="0"/>
              <a:t>, Brno </a:t>
            </a:r>
            <a:r>
              <a:rPr lang="cs-CZ" dirty="0" smtClean="0"/>
              <a:t>1998. ISBN </a:t>
            </a:r>
            <a:r>
              <a:rPr lang="cs-CZ" dirty="0"/>
              <a:t>80–85931–49–4.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PODLAHOVÁ, Libuše. </a:t>
            </a:r>
            <a:r>
              <a:rPr lang="cs-CZ" i="1" dirty="0"/>
              <a:t>Didaktika pro vysokoškolské učitele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2012, 154 s. ISBN 9788024742175.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HUVAROVÁ</a:t>
            </a:r>
            <a:r>
              <a:rPr lang="cs-CZ" dirty="0"/>
              <a:t>, Marie. </a:t>
            </a:r>
            <a:r>
              <a:rPr lang="cs-CZ" i="1" dirty="0"/>
              <a:t>Nejpoužívanější středoškolské učebnice chemie na gymnáziích</a:t>
            </a:r>
            <a:r>
              <a:rPr lang="cs-CZ" dirty="0"/>
              <a:t> [online]. 2010 [cit. 2014-03-14]. Bakalářská práce. Univerzita Palackého, Přírodovědecká fakulta. Vedoucí práce Marta Klečková. Dostupné z: &lt;http://theses.cz/id/bmn3n5</a:t>
            </a:r>
            <a:r>
              <a:rPr lang="cs-CZ" dirty="0" smtClean="0"/>
              <a:t>/&gt;.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PRIESTLY</a:t>
            </a:r>
            <a:r>
              <a:rPr lang="en-US" dirty="0"/>
              <a:t>, W.: </a:t>
            </a:r>
            <a:r>
              <a:rPr lang="en-US" i="1" dirty="0"/>
              <a:t>Instructional typographies using desktop publishing techniques </a:t>
            </a:r>
            <a:r>
              <a:rPr lang="en-US" i="1" dirty="0" smtClean="0"/>
              <a:t>to</a:t>
            </a:r>
            <a:r>
              <a:rPr lang="cs-CZ" i="1" dirty="0" smtClean="0"/>
              <a:t> </a:t>
            </a:r>
            <a:r>
              <a:rPr lang="en-US" i="1" dirty="0" smtClean="0"/>
              <a:t>produce </a:t>
            </a:r>
            <a:r>
              <a:rPr lang="en-US" i="1" dirty="0"/>
              <a:t>effective learning and training materials</a:t>
            </a:r>
            <a:r>
              <a:rPr lang="en-US" dirty="0"/>
              <a:t>. Australian Journal of </a:t>
            </a:r>
            <a:r>
              <a:rPr lang="en-US" dirty="0" smtClean="0"/>
              <a:t>Educational</a:t>
            </a:r>
            <a:r>
              <a:rPr lang="cs-CZ" dirty="0" smtClean="0"/>
              <a:t> Technology</a:t>
            </a:r>
            <a:r>
              <a:rPr lang="cs-CZ" dirty="0"/>
              <a:t>, 1991, 7(2), pp. 153–163 [online]. [cit. </a:t>
            </a:r>
            <a:r>
              <a:rPr lang="cs-CZ" dirty="0" smtClean="0"/>
              <a:t>2010–03–14] </a:t>
            </a:r>
            <a:r>
              <a:rPr lang="cs-CZ" dirty="0"/>
              <a:t>Dostupné </a:t>
            </a:r>
            <a:r>
              <a:rPr lang="cs-CZ" dirty="0" smtClean="0"/>
              <a:t>z: http</a:t>
            </a:r>
            <a:r>
              <a:rPr lang="cs-CZ" dirty="0"/>
              <a:t>://www.ascilite.org.au/ajet/ajet7/priestly.html</a:t>
            </a:r>
            <a:endParaRPr lang="cs-CZ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cs-CZ" dirty="0" smtClean="0"/>
              <a:t>SIKOROVÁ</a:t>
            </a:r>
            <a:r>
              <a:rPr lang="cs-CZ" dirty="0"/>
              <a:t>, Z. Výběr učebnic na základních a středních školách. Ostrava: </a:t>
            </a:r>
            <a:r>
              <a:rPr lang="cs-CZ" dirty="0" smtClean="0"/>
              <a:t>Ostravská univerzita</a:t>
            </a:r>
            <a:r>
              <a:rPr lang="cs-CZ" dirty="0"/>
              <a:t>, 2004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cs-CZ" i="1" dirty="0"/>
              <a:t>Sdělení Ministerstva školství, mládeže a tělovýchovy k postupu a stanoveným </a:t>
            </a:r>
            <a:r>
              <a:rPr lang="cs-CZ" i="1" dirty="0" smtClean="0"/>
              <a:t>podmínkám pro </a:t>
            </a:r>
            <a:r>
              <a:rPr lang="cs-CZ" i="1" dirty="0"/>
              <a:t>udělování a odnímání schvalovacích doložek učebnicím a učebním textům a k </a:t>
            </a:r>
            <a:r>
              <a:rPr lang="cs-CZ" i="1" dirty="0" smtClean="0"/>
              <a:t>zařazování učebnic </a:t>
            </a:r>
            <a:r>
              <a:rPr lang="cs-CZ" i="1" dirty="0"/>
              <a:t>a učebních textů do seznamu </a:t>
            </a:r>
            <a:r>
              <a:rPr lang="cs-CZ" i="1" dirty="0" smtClean="0"/>
              <a:t>učebnic</a:t>
            </a:r>
            <a:r>
              <a:rPr lang="cs-CZ" dirty="0" smtClean="0"/>
              <a:t>[online]. </a:t>
            </a:r>
            <a:r>
              <a:rPr lang="cs-CZ" dirty="0"/>
              <a:t>[cit. 2014-03-15</a:t>
            </a:r>
            <a:r>
              <a:rPr lang="cs-CZ" dirty="0" smtClean="0"/>
              <a:t>]. Dostupné z: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www.msmt.cz/vzdelavani/schvalovaci-dolozky-k-ucebnicim-cervenec-2009</a:t>
            </a:r>
            <a:endParaRPr lang="cs-CZ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cs-CZ" dirty="0">
                <a:hlinkClick r:id="rId3"/>
              </a:rPr>
              <a:t>http://www.msmt.cz/vzdelavani/zakladni-vzdelavani/upraveny-ramcovy-vzdelavaci-program-pro-zakladni-vzdelavani</a:t>
            </a:r>
            <a:endParaRPr lang="cs-CZ" dirty="0"/>
          </a:p>
          <a:p>
            <a:pPr marL="514350" indent="-514350">
              <a:buFont typeface="+mj-lt"/>
              <a:buAutoNum type="arabicPeriod" startAt="7"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www.jaroska.cz/sites/default/files/osmilete-vseobecne-2012.pdf</a:t>
            </a:r>
            <a:r>
              <a:rPr lang="cs-CZ" dirty="0" smtClean="0"/>
              <a:t>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cs-CZ" dirty="0"/>
              <a:t>PETTY, </a:t>
            </a:r>
            <a:r>
              <a:rPr lang="cs-CZ" dirty="0" err="1"/>
              <a:t>Geoffrey</a:t>
            </a:r>
            <a:r>
              <a:rPr lang="cs-CZ" dirty="0"/>
              <a:t>. </a:t>
            </a:r>
            <a:r>
              <a:rPr lang="cs-CZ" i="1" dirty="0"/>
              <a:t>Moderní vyučování</a:t>
            </a:r>
            <a:r>
              <a:rPr lang="cs-CZ" dirty="0"/>
              <a:t>. Vyd. 5. Praha: Portál, c2008, 380 s. ISBN 9788073674274. </a:t>
            </a:r>
            <a:endParaRPr lang="cs-CZ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cs-CZ" u="sng" dirty="0">
                <a:hlinkClick r:id="rId5"/>
              </a:rPr>
              <a:t>http://is.muni.cz/do/1499/el/estud/lf/ps05/mpmp071/edukacni_cile.doc</a:t>
            </a:r>
            <a:endParaRPr lang="cs-CZ" dirty="0"/>
          </a:p>
          <a:p>
            <a:pPr marL="514350" indent="-514350">
              <a:buFont typeface="+mj-lt"/>
              <a:buAutoNum type="arabicPeriod" startAt="7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4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3.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Učebnice v chemickém vzdělávání</a:t>
            </a:r>
            <a:endParaRPr lang="cs-CZ" sz="2000" dirty="0"/>
          </a:p>
          <a:p>
            <a:r>
              <a:rPr lang="cs-CZ" sz="2000" dirty="0"/>
              <a:t>Funkce učebnice v procesu vyučování a </a:t>
            </a:r>
            <a:r>
              <a:rPr lang="cs-CZ" sz="2000" dirty="0" smtClean="0"/>
              <a:t>učení, strukturní </a:t>
            </a:r>
            <a:r>
              <a:rPr lang="cs-CZ" sz="2000" dirty="0"/>
              <a:t>prvky učebnice, požadavky na učebnici, učebnice a nové výukové technologie (interaktivní učebnice), doplňující literatura pro učitele a žáka.</a:t>
            </a:r>
          </a:p>
          <a:p>
            <a:r>
              <a:rPr lang="cs-CZ" sz="2000" dirty="0"/>
              <a:t>Praktická část: Tvorba pracovního listu, výukového textu, didaktického testu, hodnocení učebnic, výukových textů a dalších materiálů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 a její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Podle </a:t>
            </a:r>
            <a:r>
              <a:rPr lang="cs-CZ" dirty="0" smtClean="0"/>
              <a:t>Průchy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b="1" dirty="0"/>
              <a:t>učebnice</a:t>
            </a:r>
            <a:r>
              <a:rPr lang="cs-CZ" dirty="0"/>
              <a:t>:</a:t>
            </a:r>
          </a:p>
          <a:p>
            <a:pPr lvl="1"/>
            <a:r>
              <a:rPr lang="cs-CZ" dirty="0" err="1" smtClean="0"/>
              <a:t>kurikulární</a:t>
            </a:r>
            <a:r>
              <a:rPr lang="cs-CZ" dirty="0" smtClean="0"/>
              <a:t> </a:t>
            </a:r>
            <a:r>
              <a:rPr lang="cs-CZ" dirty="0"/>
              <a:t>projekt,</a:t>
            </a:r>
          </a:p>
          <a:p>
            <a:pPr lvl="1"/>
            <a:r>
              <a:rPr lang="cs-CZ" dirty="0" smtClean="0"/>
              <a:t>zdroj </a:t>
            </a:r>
            <a:r>
              <a:rPr lang="cs-CZ" dirty="0"/>
              <a:t>obsahu vzdělávání pro žáky,</a:t>
            </a:r>
          </a:p>
          <a:p>
            <a:pPr lvl="1"/>
            <a:r>
              <a:rPr lang="cs-CZ" dirty="0" smtClean="0"/>
              <a:t>didaktický </a:t>
            </a:r>
            <a:r>
              <a:rPr lang="cs-CZ" dirty="0"/>
              <a:t>prostředek pro učitele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Funkce</a:t>
            </a:r>
            <a:r>
              <a:rPr lang="cs-CZ" dirty="0" smtClean="0"/>
              <a:t> </a:t>
            </a:r>
            <a:r>
              <a:rPr lang="cs-CZ" dirty="0" smtClean="0"/>
              <a:t>učebnice</a:t>
            </a:r>
            <a:r>
              <a:rPr lang="cs-CZ" baseline="30000" dirty="0" smtClean="0"/>
              <a:t>3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smtClean="0"/>
              <a:t>funkce </a:t>
            </a:r>
            <a:r>
              <a:rPr lang="cs-CZ" b="1" dirty="0" smtClean="0"/>
              <a:t>didaktické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funkce </a:t>
            </a:r>
            <a:r>
              <a:rPr lang="cs-CZ" b="1" dirty="0" smtClean="0"/>
              <a:t>informativní</a:t>
            </a:r>
            <a:r>
              <a:rPr lang="cs-CZ" dirty="0" smtClean="0"/>
              <a:t> (zprostředkování informací o učivu)</a:t>
            </a:r>
          </a:p>
          <a:p>
            <a:pPr lvl="2"/>
            <a:r>
              <a:rPr lang="cs-CZ" dirty="0" smtClean="0"/>
              <a:t>funkce </a:t>
            </a:r>
            <a:r>
              <a:rPr lang="cs-CZ" b="1" dirty="0" smtClean="0"/>
              <a:t>formativní</a:t>
            </a:r>
            <a:r>
              <a:rPr lang="cs-CZ" dirty="0" smtClean="0"/>
              <a:t> (aby se osvojené vědomosti a dovednosti staly vnitřními hodnotami žáků)</a:t>
            </a:r>
          </a:p>
          <a:p>
            <a:pPr lvl="2"/>
            <a:r>
              <a:rPr lang="cs-CZ" dirty="0" smtClean="0"/>
              <a:t>funkce </a:t>
            </a:r>
            <a:r>
              <a:rPr lang="cs-CZ" b="1" dirty="0" smtClean="0"/>
              <a:t>metodologické</a:t>
            </a:r>
            <a:r>
              <a:rPr lang="cs-CZ" dirty="0" smtClean="0"/>
              <a:t> (aby si žáci osvojili metody poznání)</a:t>
            </a:r>
          </a:p>
          <a:p>
            <a:pPr lvl="1"/>
            <a:r>
              <a:rPr lang="cs-CZ" dirty="0" smtClean="0"/>
              <a:t>funkce </a:t>
            </a:r>
            <a:r>
              <a:rPr lang="cs-CZ" b="1" dirty="0" smtClean="0"/>
              <a:t>organizační</a:t>
            </a:r>
            <a:r>
              <a:rPr lang="cs-CZ" dirty="0" smtClean="0"/>
              <a:t>: funkce plánovací, motivační, řídící proces výuky, kontrolní a sebekontrolní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8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Strukturní prvky učebnice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pt-BR" b="1" dirty="0" smtClean="0"/>
              <a:t>Výkladové </a:t>
            </a:r>
            <a:r>
              <a:rPr lang="pt-BR" b="1" dirty="0"/>
              <a:t>složky </a:t>
            </a:r>
            <a:r>
              <a:rPr lang="pt-BR" dirty="0"/>
              <a:t>(</a:t>
            </a:r>
            <a:r>
              <a:rPr lang="pt-BR" i="1" dirty="0"/>
              <a:t>prezentace učiva</a:t>
            </a:r>
            <a:r>
              <a:rPr lang="pt-BR" dirty="0"/>
              <a:t>)</a:t>
            </a:r>
          </a:p>
          <a:p>
            <a:pPr lvl="1"/>
            <a:r>
              <a:rPr lang="cs-CZ" b="1" dirty="0" smtClean="0"/>
              <a:t>výkladový </a:t>
            </a:r>
            <a:r>
              <a:rPr lang="cs-CZ" b="1" dirty="0"/>
              <a:t>text </a:t>
            </a:r>
            <a:r>
              <a:rPr lang="cs-CZ" dirty="0"/>
              <a:t>(základní a objasňující text, vzorové úlohy, </a:t>
            </a:r>
            <a:r>
              <a:rPr lang="cs-CZ" dirty="0" smtClean="0"/>
              <a:t>aplikace učiva v praxi</a:t>
            </a:r>
            <a:r>
              <a:rPr lang="cs-CZ" dirty="0"/>
              <a:t>, přehledy poznatků, shrnutí),</a:t>
            </a:r>
          </a:p>
          <a:p>
            <a:pPr lvl="1"/>
            <a:r>
              <a:rPr lang="cs-CZ" b="1" dirty="0" smtClean="0"/>
              <a:t>doplňující </a:t>
            </a:r>
            <a:r>
              <a:rPr lang="cs-CZ" b="1" dirty="0"/>
              <a:t>text </a:t>
            </a:r>
            <a:r>
              <a:rPr lang="cs-CZ" dirty="0"/>
              <a:t>(motivační text uvozující učivo, rozšiřující </a:t>
            </a:r>
            <a:r>
              <a:rPr lang="cs-CZ" dirty="0" smtClean="0"/>
              <a:t>poznatky, historické </a:t>
            </a:r>
            <a:r>
              <a:rPr lang="cs-CZ" dirty="0"/>
              <a:t>poznámky, ilustrační příklady, doplňující přílohy apod.),</a:t>
            </a:r>
          </a:p>
          <a:p>
            <a:pPr lvl="1"/>
            <a:r>
              <a:rPr lang="cs-CZ" b="1" dirty="0" smtClean="0"/>
              <a:t>vysvětlující </a:t>
            </a:r>
            <a:r>
              <a:rPr lang="cs-CZ" b="1" dirty="0"/>
              <a:t>text </a:t>
            </a:r>
            <a:r>
              <a:rPr lang="cs-CZ" dirty="0"/>
              <a:t>(vysvětlení původu cizích slov, poznámky pod </a:t>
            </a:r>
            <a:r>
              <a:rPr lang="cs-CZ" dirty="0" smtClean="0"/>
              <a:t>čarou, texty pod obrázky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cs-CZ" b="1" dirty="0" smtClean="0"/>
              <a:t>Obrazový </a:t>
            </a:r>
            <a:r>
              <a:rPr lang="cs-CZ" b="1" dirty="0"/>
              <a:t>materiál</a:t>
            </a:r>
          </a:p>
          <a:p>
            <a:pPr lvl="1"/>
            <a:r>
              <a:rPr lang="cs-CZ" b="1" dirty="0" smtClean="0"/>
              <a:t>navazující </a:t>
            </a:r>
            <a:r>
              <a:rPr lang="cs-CZ" b="1" dirty="0"/>
              <a:t>na </a:t>
            </a:r>
            <a:r>
              <a:rPr lang="cs-CZ" dirty="0"/>
              <a:t>věcný obsah </a:t>
            </a:r>
            <a:r>
              <a:rPr lang="cs-CZ" b="1" dirty="0"/>
              <a:t>výkladových</a:t>
            </a:r>
            <a:r>
              <a:rPr lang="cs-CZ" dirty="0"/>
              <a:t> složek (např. </a:t>
            </a:r>
            <a:r>
              <a:rPr lang="cs-CZ" dirty="0" smtClean="0"/>
              <a:t>schematické kresby</a:t>
            </a:r>
            <a:r>
              <a:rPr lang="cs-CZ" dirty="0"/>
              <a:t>, </a:t>
            </a:r>
            <a:r>
              <a:rPr lang="cs-CZ" dirty="0" smtClean="0"/>
              <a:t>chemické rovnice, náčrtky aparatur, vyobrazení experimentů</a:t>
            </a:r>
            <a:r>
              <a:rPr lang="cs-CZ" dirty="0"/>
              <a:t>, grafické modely a grafy funkčních závislostí atd.)</a:t>
            </a:r>
          </a:p>
          <a:p>
            <a:pPr lvl="1"/>
            <a:r>
              <a:rPr lang="cs-CZ" b="1" dirty="0" smtClean="0"/>
              <a:t>doplňující </a:t>
            </a:r>
            <a:r>
              <a:rPr lang="cs-CZ" b="1" dirty="0"/>
              <a:t>ilustrace </a:t>
            </a:r>
            <a:r>
              <a:rPr lang="cs-CZ" dirty="0"/>
              <a:t>volně navazující na výkladové složky (</a:t>
            </a:r>
            <a:r>
              <a:rPr lang="cs-CZ" dirty="0" smtClean="0"/>
              <a:t>např. motivační </a:t>
            </a:r>
            <a:r>
              <a:rPr lang="cs-CZ" dirty="0"/>
              <a:t>fotografie a kresby, historická vyobrazení, </a:t>
            </a:r>
            <a:r>
              <a:rPr lang="cs-CZ" dirty="0" smtClean="0"/>
              <a:t>portréty významných </a:t>
            </a:r>
            <a:r>
              <a:rPr lang="cs-CZ" dirty="0"/>
              <a:t>vědců apod.),</a:t>
            </a:r>
          </a:p>
          <a:p>
            <a:pPr lvl="1"/>
            <a:r>
              <a:rPr lang="cs-CZ" b="1" dirty="0" smtClean="0"/>
              <a:t>grafické symboly usnadňující orientaci </a:t>
            </a:r>
            <a:r>
              <a:rPr lang="cs-CZ" dirty="0" smtClean="0"/>
              <a:t>ve struktuře učebního textu (např. piktogramy).</a:t>
            </a:r>
          </a:p>
          <a:p>
            <a:pPr marL="514350" indent="-514350">
              <a:buFont typeface="+mj-lt"/>
              <a:buAutoNum type="arabicParenR"/>
            </a:pPr>
            <a:r>
              <a:rPr lang="cs-CZ" b="1" dirty="0" smtClean="0"/>
              <a:t>Nevýkladové </a:t>
            </a:r>
            <a:r>
              <a:rPr lang="cs-CZ" b="1" dirty="0"/>
              <a:t>složky</a:t>
            </a:r>
            <a:r>
              <a:rPr lang="cs-CZ" dirty="0"/>
              <a:t> (</a:t>
            </a:r>
            <a:r>
              <a:rPr lang="cs-CZ" i="1" dirty="0"/>
              <a:t>řídící vyučování a učení</a:t>
            </a:r>
            <a:r>
              <a:rPr lang="cs-CZ" dirty="0"/>
              <a:t>)</a:t>
            </a:r>
          </a:p>
          <a:p>
            <a:pPr lvl="1"/>
            <a:r>
              <a:rPr lang="cs-CZ" b="1" dirty="0" smtClean="0"/>
              <a:t>procesuální </a:t>
            </a:r>
            <a:r>
              <a:rPr lang="cs-CZ" b="1" dirty="0"/>
              <a:t>aparát </a:t>
            </a:r>
            <a:r>
              <a:rPr lang="cs-CZ" dirty="0"/>
              <a:t>(např. otázky a úlohy, odpovědi a řešení, </a:t>
            </a:r>
            <a:r>
              <a:rPr lang="cs-CZ" dirty="0" smtClean="0"/>
              <a:t>návody k žákovským </a:t>
            </a:r>
            <a:r>
              <a:rPr lang="cs-CZ" dirty="0"/>
              <a:t>činnostem),</a:t>
            </a:r>
          </a:p>
          <a:p>
            <a:pPr lvl="1"/>
            <a:r>
              <a:rPr lang="cs-CZ" b="1" dirty="0" smtClean="0"/>
              <a:t>orientační aparát </a:t>
            </a:r>
            <a:r>
              <a:rPr lang="cs-CZ" dirty="0" smtClean="0"/>
              <a:t>(např. nadpisy, odkazy na předchozí text, vyobrazení nebo literaturu, marginálie – hesla na okraji textu, rejstřík, obsah)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7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učebnice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odborné</a:t>
            </a:r>
            <a:r>
              <a:rPr lang="cs-CZ" sz="2800" i="1" dirty="0" smtClean="0"/>
              <a:t> </a:t>
            </a:r>
            <a:r>
              <a:rPr lang="cs-CZ" sz="2800" dirty="0"/>
              <a:t>(souhlas učiva s poznatky dané vědní disciplíny</a:t>
            </a:r>
            <a:r>
              <a:rPr lang="cs-CZ" sz="2800" dirty="0" smtClean="0"/>
              <a:t>)</a:t>
            </a:r>
            <a:endParaRPr lang="cs-CZ" sz="2800" dirty="0"/>
          </a:p>
          <a:p>
            <a:r>
              <a:rPr lang="cs-CZ" sz="2800" b="1" dirty="0" smtClean="0"/>
              <a:t>didaktické</a:t>
            </a:r>
            <a:r>
              <a:rPr lang="cs-CZ" sz="2800" i="1" dirty="0" smtClean="0"/>
              <a:t> </a:t>
            </a:r>
            <a:r>
              <a:rPr lang="cs-CZ" sz="2800" dirty="0"/>
              <a:t>(soulad s kurikulem, správný výběr poznatků)</a:t>
            </a:r>
          </a:p>
          <a:p>
            <a:r>
              <a:rPr lang="cs-CZ" sz="2800" b="1" dirty="0" smtClean="0"/>
              <a:t>metodické</a:t>
            </a:r>
            <a:r>
              <a:rPr lang="cs-CZ" sz="2800" i="1" dirty="0" smtClean="0"/>
              <a:t> </a:t>
            </a:r>
            <a:r>
              <a:rPr lang="cs-CZ" sz="2800" dirty="0"/>
              <a:t>(volba adekvátních prostředků výkladu učiva</a:t>
            </a:r>
            <a:r>
              <a:rPr lang="cs-CZ" sz="2800" dirty="0" smtClean="0"/>
              <a:t>)</a:t>
            </a:r>
            <a:endParaRPr lang="cs-CZ" sz="2800" dirty="0"/>
          </a:p>
          <a:p>
            <a:r>
              <a:rPr lang="cs-CZ" sz="2800" b="1" dirty="0" smtClean="0"/>
              <a:t>logické</a:t>
            </a:r>
            <a:r>
              <a:rPr lang="cs-CZ" sz="2800" i="1" dirty="0" smtClean="0"/>
              <a:t> </a:t>
            </a:r>
            <a:r>
              <a:rPr lang="cs-CZ" sz="2800" dirty="0"/>
              <a:t>(ucelená struktura poznatků a rozčlenění </a:t>
            </a:r>
            <a:r>
              <a:rPr lang="cs-CZ" sz="2800" dirty="0" smtClean="0"/>
              <a:t>učiva)</a:t>
            </a:r>
            <a:endParaRPr lang="cs-CZ" sz="2800" dirty="0"/>
          </a:p>
          <a:p>
            <a:r>
              <a:rPr lang="cs-CZ" sz="2800" b="1" dirty="0" smtClean="0"/>
              <a:t>psychologické</a:t>
            </a:r>
            <a:r>
              <a:rPr lang="cs-CZ" sz="2800" i="1" dirty="0" smtClean="0"/>
              <a:t> </a:t>
            </a:r>
            <a:r>
              <a:rPr lang="cs-CZ" sz="2800" dirty="0"/>
              <a:t>(přiměřenost učiva věkovému stupni žáků</a:t>
            </a:r>
            <a:r>
              <a:rPr lang="cs-CZ" sz="2800" dirty="0" smtClean="0"/>
              <a:t>)</a:t>
            </a:r>
            <a:endParaRPr lang="cs-CZ" sz="2800" dirty="0"/>
          </a:p>
          <a:p>
            <a:r>
              <a:rPr lang="cs-CZ" sz="2800" b="1" dirty="0" smtClean="0"/>
              <a:t>lingvistické</a:t>
            </a:r>
            <a:r>
              <a:rPr lang="cs-CZ" sz="2800" i="1" dirty="0" smtClean="0"/>
              <a:t> </a:t>
            </a:r>
            <a:r>
              <a:rPr lang="cs-CZ" sz="2800" dirty="0"/>
              <a:t>(jazyková správnost a stylistická úroveň</a:t>
            </a:r>
            <a:r>
              <a:rPr lang="cs-CZ" sz="2800" dirty="0" smtClean="0"/>
              <a:t>)</a:t>
            </a:r>
            <a:endParaRPr lang="cs-CZ" sz="2800" dirty="0"/>
          </a:p>
          <a:p>
            <a:r>
              <a:rPr lang="cs-CZ" sz="2800" b="1" dirty="0" smtClean="0"/>
              <a:t>estetické</a:t>
            </a:r>
            <a:r>
              <a:rPr lang="cs-CZ" sz="2800" i="1" dirty="0" smtClean="0"/>
              <a:t> </a:t>
            </a:r>
            <a:r>
              <a:rPr lang="cs-CZ" sz="2800" dirty="0"/>
              <a:t>(vhodné výtvarné a typografické ztvárnění učebnice</a:t>
            </a:r>
            <a:r>
              <a:rPr lang="cs-CZ" sz="2800" dirty="0" smtClean="0"/>
              <a:t>)</a:t>
            </a:r>
            <a:endParaRPr lang="cs-CZ" sz="2800" dirty="0"/>
          </a:p>
          <a:p>
            <a:r>
              <a:rPr lang="cs-CZ" sz="2800" b="1" dirty="0" smtClean="0"/>
              <a:t>hygienické</a:t>
            </a:r>
            <a:r>
              <a:rPr lang="cs-CZ" sz="2800" i="1" dirty="0" smtClean="0"/>
              <a:t> </a:t>
            </a:r>
            <a:r>
              <a:rPr lang="cs-CZ" sz="2800" dirty="0"/>
              <a:t>(přiměřený objem a hmotnost učebnice, kvalita papíru</a:t>
            </a:r>
            <a:r>
              <a:rPr lang="cs-CZ" sz="2800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85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výběru </a:t>
            </a:r>
            <a:r>
              <a:rPr lang="cs-CZ" dirty="0" smtClean="0"/>
              <a:t>učebnice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didaktické zpracování</a:t>
            </a:r>
          </a:p>
          <a:p>
            <a:pPr lvl="1"/>
            <a:r>
              <a:rPr lang="cs-CZ" dirty="0" smtClean="0"/>
              <a:t>prezentace </a:t>
            </a:r>
            <a:r>
              <a:rPr lang="cs-CZ" dirty="0"/>
              <a:t>učiva ve verbální, obrazové, popř. kombinované </a:t>
            </a:r>
            <a:r>
              <a:rPr lang="cs-CZ" dirty="0" smtClean="0"/>
              <a:t>podobě</a:t>
            </a:r>
            <a:endParaRPr lang="cs-CZ" dirty="0"/>
          </a:p>
          <a:p>
            <a:pPr lvl="1"/>
            <a:r>
              <a:rPr lang="cs-CZ" dirty="0" smtClean="0"/>
              <a:t>řízení </a:t>
            </a:r>
            <a:r>
              <a:rPr lang="cs-CZ" dirty="0"/>
              <a:t>vyučování (např. určováním posloupnosti a proporcí učiva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organizaci </a:t>
            </a:r>
            <a:r>
              <a:rPr lang="cs-CZ" dirty="0"/>
              <a:t>práce s učebnicí (např. pomocí pokynů k </a:t>
            </a:r>
            <a:r>
              <a:rPr lang="cs-CZ" dirty="0" smtClean="0"/>
              <a:t>činnostem, obsahu</a:t>
            </a:r>
            <a:r>
              <a:rPr lang="cs-CZ" dirty="0"/>
              <a:t>, rejstříku 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náročnost učebnice</a:t>
            </a:r>
          </a:p>
          <a:p>
            <a:pPr lvl="1"/>
            <a:r>
              <a:rPr lang="cs-CZ" dirty="0"/>
              <a:t>motivační složky </a:t>
            </a:r>
            <a:r>
              <a:rPr lang="cs-CZ" dirty="0" smtClean="0"/>
              <a:t>učebnice</a:t>
            </a:r>
          </a:p>
          <a:p>
            <a:pPr lvl="1"/>
            <a:r>
              <a:rPr lang="cs-CZ" dirty="0"/>
              <a:t>řízení učení žáka (např. pomocí otázek a úkolů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2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3629000"/>
          </a:xfrm>
        </p:spPr>
        <p:txBody>
          <a:bodyPr/>
          <a:lstStyle/>
          <a:p>
            <a:r>
              <a:rPr lang="cs-CZ" sz="2400" dirty="0"/>
              <a:t>obsah učiva, jeho aktuálnost nebo zastaralost</a:t>
            </a:r>
          </a:p>
          <a:p>
            <a:r>
              <a:rPr lang="cs-CZ" sz="2400" dirty="0"/>
              <a:t>logicko-strukturální uspořádání</a:t>
            </a:r>
          </a:p>
          <a:p>
            <a:r>
              <a:rPr lang="cs-CZ" sz="2400" dirty="0"/>
              <a:t>grafická a typografická úroveň</a:t>
            </a:r>
          </a:p>
          <a:p>
            <a:r>
              <a:rPr lang="cs-CZ" sz="2400" dirty="0"/>
              <a:t>jazyk, styl a terminologická správnost textu</a:t>
            </a:r>
          </a:p>
          <a:p>
            <a:r>
              <a:rPr lang="cs-CZ" sz="2400" dirty="0"/>
              <a:t>kvantitativní kritéria (formát, rozsah, cena)</a:t>
            </a:r>
          </a:p>
          <a:p>
            <a:r>
              <a:rPr lang="cs-CZ" sz="2400" dirty="0"/>
              <a:t>výukové materiály rozšiřující učebnici</a:t>
            </a:r>
          </a:p>
          <a:p>
            <a:r>
              <a:rPr lang="cs-CZ" sz="2400" dirty="0"/>
              <a:t>metodická příručka pro </a:t>
            </a:r>
            <a:r>
              <a:rPr lang="cs-CZ" sz="2400" dirty="0" smtClean="0"/>
              <a:t>učitele</a:t>
            </a:r>
          </a:p>
          <a:p>
            <a:r>
              <a:rPr lang="cs-CZ" sz="2400" dirty="0"/>
              <a:t>schvalovací doložka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09600" y="4293096"/>
            <a:ext cx="3314328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entury Gothic" panose="020B0502020202020204" pitchFamily="34" charset="0"/>
              <a:buChar char="●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cs-CZ" sz="2400" dirty="0" smtClean="0"/>
              <a:t>Sikorová</a:t>
            </a:r>
            <a:r>
              <a:rPr lang="cs-CZ" sz="2400" baseline="30000" dirty="0"/>
              <a:t>8</a:t>
            </a:r>
            <a:r>
              <a:rPr lang="cs-CZ" sz="2400" dirty="0" smtClean="0"/>
              <a:t>:</a:t>
            </a:r>
            <a:endParaRPr lang="cs-CZ" sz="2400" dirty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cs-CZ" sz="2000" dirty="0" smtClean="0"/>
              <a:t>schvalovací doložka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cs-CZ" sz="2000" dirty="0"/>
              <a:t>dostupnost informací o </a:t>
            </a:r>
            <a:r>
              <a:rPr lang="cs-CZ" sz="2000" dirty="0" smtClean="0"/>
              <a:t>učebnicích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cs-CZ" sz="2000" dirty="0"/>
              <a:t>finanční situace </a:t>
            </a:r>
            <a:endParaRPr lang="cs-CZ" sz="20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endParaRPr lang="cs-CZ" sz="24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210000" y="4293096"/>
            <a:ext cx="4178424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entury Gothic" panose="020B0502020202020204" pitchFamily="34" charset="0"/>
              <a:buChar char="●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endParaRPr lang="pl-PL" sz="20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pl-PL" sz="2000" dirty="0" smtClean="0"/>
              <a:t>na </a:t>
            </a:r>
            <a:r>
              <a:rPr lang="pl-PL" sz="2000" dirty="0"/>
              <a:t>základě dohody s </a:t>
            </a:r>
            <a:r>
              <a:rPr lang="pl-PL" sz="2000" dirty="0" smtClean="0"/>
              <a:t>kolegy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cs-CZ" sz="2000" dirty="0"/>
              <a:t>učebnice byla již zavedena</a:t>
            </a:r>
            <a:endParaRPr lang="cs-CZ" sz="20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cs-CZ" sz="2000" dirty="0"/>
              <a:t>vlastní </a:t>
            </a:r>
            <a:r>
              <a:rPr lang="cs-CZ" sz="2000" dirty="0" smtClean="0"/>
              <a:t>volba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80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Schvalovací doložka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základní x střední školy</a:t>
            </a:r>
          </a:p>
          <a:p>
            <a:r>
              <a:rPr lang="cs-CZ" sz="2800" dirty="0" smtClean="0"/>
              <a:t>měla by být </a:t>
            </a:r>
            <a:r>
              <a:rPr lang="cs-CZ" sz="2800" dirty="0"/>
              <a:t>zárukou, že </a:t>
            </a:r>
            <a:r>
              <a:rPr lang="cs-CZ" sz="2800" dirty="0" smtClean="0"/>
              <a:t>učebnice:</a:t>
            </a:r>
          </a:p>
          <a:p>
            <a:pPr lvl="1"/>
            <a:r>
              <a:rPr lang="cs-CZ" dirty="0" smtClean="0"/>
              <a:t>respektuje Ústavu </a:t>
            </a:r>
            <a:r>
              <a:rPr lang="cs-CZ" dirty="0"/>
              <a:t>ČR a </a:t>
            </a:r>
            <a:r>
              <a:rPr lang="cs-CZ" dirty="0" smtClean="0"/>
              <a:t>právní </a:t>
            </a:r>
            <a:r>
              <a:rPr lang="cs-CZ" dirty="0"/>
              <a:t>předpisy platné </a:t>
            </a:r>
            <a:r>
              <a:rPr lang="cs-CZ" dirty="0" smtClean="0"/>
              <a:t>na území ČR</a:t>
            </a:r>
          </a:p>
          <a:p>
            <a:pPr lvl="1"/>
            <a:r>
              <a:rPr lang="cs-CZ" dirty="0"/>
              <a:t>je v souladu s příslušným rámcovým vzdělávacím </a:t>
            </a:r>
            <a:r>
              <a:rPr lang="cs-CZ" dirty="0" smtClean="0"/>
              <a:t>programem</a:t>
            </a:r>
          </a:p>
          <a:p>
            <a:pPr lvl="1"/>
            <a:r>
              <a:rPr lang="cs-CZ" dirty="0"/>
              <a:t>je zpracována na dostatečné odborné úrovni a ve shodě s efektivními </a:t>
            </a:r>
            <a:r>
              <a:rPr lang="cs-CZ" dirty="0" smtClean="0"/>
              <a:t>didaktickými postupy </a:t>
            </a:r>
            <a:r>
              <a:rPr lang="cs-CZ" dirty="0"/>
              <a:t>vhodnými pro věk </a:t>
            </a:r>
            <a:r>
              <a:rPr lang="cs-CZ" dirty="0" smtClean="0"/>
              <a:t>žáků</a:t>
            </a:r>
          </a:p>
          <a:p>
            <a:pPr lvl="1"/>
            <a:r>
              <a:rPr lang="cs-CZ" dirty="0"/>
              <a:t>po jazykové a grafické stránce odpovídá věku žáků a specifikám daného vzdělávacího oboru nebo průřezového tématu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25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učebního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definování obsahu </a:t>
            </a:r>
            <a:r>
              <a:rPr lang="cs-CZ" sz="2400" dirty="0" smtClean="0"/>
              <a:t>a rozsahu učebního </a:t>
            </a:r>
            <a:r>
              <a:rPr lang="cs-CZ" sz="2400" dirty="0"/>
              <a:t>textu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studium literatury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promyslete, pro koho je text určen, jaké jsou </a:t>
            </a:r>
            <a:r>
              <a:rPr lang="cs-CZ" sz="2400" dirty="0"/>
              <a:t>jejich vstupní vědomosti a </a:t>
            </a:r>
            <a:r>
              <a:rPr lang="cs-CZ" sz="2400" dirty="0" smtClean="0"/>
              <a:t>dovednosti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f</a:t>
            </a:r>
            <a:r>
              <a:rPr lang="cs-CZ" sz="2400" dirty="0" smtClean="0"/>
              <a:t>ormulujte  </a:t>
            </a:r>
            <a:r>
              <a:rPr lang="cs-CZ" sz="2400" dirty="0">
                <a:hlinkClick r:id="rId3" action="ppaction://hlinksldjump"/>
              </a:rPr>
              <a:t>vzdělávací (didaktické) </a:t>
            </a:r>
            <a:r>
              <a:rPr lang="cs-CZ" sz="2400" dirty="0" smtClean="0">
                <a:hlinkClick r:id="rId3" action="ppaction://hlinksldjump"/>
              </a:rPr>
              <a:t>cíle</a:t>
            </a:r>
            <a:r>
              <a:rPr lang="cs-CZ" sz="2400" dirty="0" smtClean="0"/>
              <a:t> (v jednoznačné </a:t>
            </a:r>
            <a:r>
              <a:rPr lang="cs-CZ" sz="2400" dirty="0"/>
              <a:t>a kontrolovatelné podobě</a:t>
            </a:r>
            <a:r>
              <a:rPr lang="cs-CZ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zpracujte osnovu </a:t>
            </a:r>
            <a:r>
              <a:rPr lang="cs-CZ" sz="2400" dirty="0"/>
              <a:t>celého </a:t>
            </a:r>
            <a:r>
              <a:rPr lang="cs-CZ" sz="2400" dirty="0" smtClean="0"/>
              <a:t>textu (témata </a:t>
            </a:r>
            <a:r>
              <a:rPr lang="cs-CZ" sz="2400" dirty="0"/>
              <a:t>a podtémata</a:t>
            </a:r>
            <a:r>
              <a:rPr lang="cs-CZ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vytvořte samotný učební text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9797</TotalTime>
  <Words>1471</Words>
  <Application>Microsoft Office PowerPoint</Application>
  <PresentationFormat>Předvádění na obrazovce (4:3)</PresentationFormat>
  <Paragraphs>208</Paragraphs>
  <Slides>17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03 – UČEBNICE V CHEMICKÉM VZDĚLÁVÁNÍ – část 1.</vt:lpstr>
      <vt:lpstr>Osnova 3. tématu</vt:lpstr>
      <vt:lpstr>Učebnice a její funkce</vt:lpstr>
      <vt:lpstr>Strukturní prvky učebnice</vt:lpstr>
      <vt:lpstr>Požadavky na učebnice</vt:lpstr>
      <vt:lpstr>Kritéria výběru učebnice</vt:lpstr>
      <vt:lpstr>Prezentace aplikace PowerPoint</vt:lpstr>
      <vt:lpstr>Schvalovací doložka</vt:lpstr>
      <vt:lpstr>Tvorba učebního textu</vt:lpstr>
      <vt:lpstr>Stanovení vzdělávacích cílů</vt:lpstr>
      <vt:lpstr>Prezentace aplikace PowerPoint</vt:lpstr>
      <vt:lpstr>Prezentace aplikace PowerPoint</vt:lpstr>
      <vt:lpstr>Prezentace aplikace PowerPoint</vt:lpstr>
      <vt:lpstr>Prezentace aplikace PowerPoint</vt:lpstr>
      <vt:lpstr>Výsledky dotazníku</vt:lpstr>
      <vt:lpstr>Literatura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 Švandová</cp:lastModifiedBy>
  <cp:revision>824</cp:revision>
  <cp:lastPrinted>2013-09-18T20:37:09Z</cp:lastPrinted>
  <dcterms:created xsi:type="dcterms:W3CDTF">2009-11-16T07:55:58Z</dcterms:created>
  <dcterms:modified xsi:type="dcterms:W3CDTF">2014-03-31T19:53:49Z</dcterms:modified>
</cp:coreProperties>
</file>