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6" r:id="rId3"/>
    <p:sldId id="446" r:id="rId4"/>
    <p:sldId id="440" r:id="rId5"/>
    <p:sldId id="458" r:id="rId6"/>
    <p:sldId id="435" r:id="rId7"/>
    <p:sldId id="436" r:id="rId8"/>
    <p:sldId id="459" r:id="rId9"/>
    <p:sldId id="460" r:id="rId10"/>
    <p:sldId id="461" r:id="rId11"/>
    <p:sldId id="462" r:id="rId12"/>
    <p:sldId id="403" r:id="rId13"/>
    <p:sldId id="434" r:id="rId14"/>
    <p:sldId id="395" r:id="rId15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71834" autoAdjust="0"/>
  </p:normalViewPr>
  <p:slideViewPr>
    <p:cSldViewPr>
      <p:cViewPr>
        <p:scale>
          <a:sx n="73" d="100"/>
          <a:sy n="73" d="100"/>
        </p:scale>
        <p:origin x="-200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31. 3. 2014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EBE9E-9AC0-4929-A07A-508EB8A1BB0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93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+mj-lt"/>
              <a:buNone/>
            </a:pP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9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35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35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35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3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89150-3DC6-4BA7-9582-02DDF00C4B72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31. 3. 2014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.muni.cz/www/106381/kontakt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www.pismak.cz/index.php?data=user&amp;id=418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smak.cz/index.php?data=read&amp;id=119489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cs.google.com/forms/d/149oso6DrOCXM1d_Ix2OjbfSyYgk0rSu3bayf_d0Dw3U/viewanalyti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jiriskoda.webnode.cz/200000017-070eb07d32/Prezentace%20u%C4%8Debnice.pdf?hash=270320081322" TargetMode="External"/><Relationship Id="rId2" Type="http://schemas.openxmlformats.org/officeDocument/2006/relationships/hyperlink" Target="http://zvyp.upol.cz/publikace/lepi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exibooks.cz/prechodne-kovy/d-71562/#.UzlaB4UUl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jiriskoda.webnode.cz/200000017-070eb07d32/Prezentace%20u%C4%8Debnice.pdf?hash=2703200813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flexibooks.cz/prechodne-kovy/d-71562/#.UyNZXoVR2X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cuni.cz/webapps/zzp/detail/85075/" TargetMode="External"/><Relationship Id="rId5" Type="http://schemas.openxmlformats.org/officeDocument/2006/relationships/hyperlink" Target="http://www.kavalirka.cz/download/upload/kavalirka_1390823564_64.pdf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3694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03 – UČEBNICE V CHEMICKÉM VZDĚLÁVÁNÍ – část </a:t>
            </a:r>
            <a:r>
              <a:rPr lang="cs-CZ" sz="4000" dirty="0" smtClean="0"/>
              <a:t>2.</a:t>
            </a:r>
            <a:endParaRPr lang="cs-CZ" sz="4000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843608" y="3429001"/>
            <a:ext cx="6400800" cy="4320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 smtClean="0">
                <a:solidFill>
                  <a:schemeClr val="tx1"/>
                </a:solidFill>
                <a:latin typeface="Constantia" pitchFamily="18" charset="0"/>
              </a:rPr>
              <a:t>Mgr. Veronika Švandová, Ph.D.</a:t>
            </a:r>
            <a:endParaRPr lang="cs-CZ" sz="9600" dirty="0">
              <a:latin typeface="Constantia" pitchFamily="18" charset="0"/>
            </a:endParaRPr>
          </a:p>
          <a:p>
            <a:pPr algn="r"/>
            <a:endParaRPr lang="cs-CZ" sz="9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90B10C-C51D-450F-B81C-B5739480FA7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43608" y="4005065"/>
            <a:ext cx="64008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Kamenice 5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pavilón A4 - NCBR, místnost 2.14</a:t>
            </a:r>
          </a:p>
          <a:p>
            <a:pPr algn="r" fontAlgn="auto">
              <a:spcAft>
                <a:spcPts val="0"/>
              </a:spcAft>
            </a:pP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email: 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veru@mail.muni.cz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http://is.muni.cz/www/106381/kontakty.html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cs-CZ" sz="9600" dirty="0" smtClean="0"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000" dirty="0"/>
              <a:t>OPAVA, Zdeněk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260648"/>
            <a:ext cx="849694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800" dirty="0"/>
              <a:t>Chemie kolem </a:t>
            </a:r>
            <a:r>
              <a:rPr lang="cs-CZ" sz="2800" dirty="0" smtClean="0"/>
              <a:t>nás</a:t>
            </a:r>
            <a:r>
              <a:rPr lang="cs-CZ" sz="2800" baseline="30000" dirty="0" smtClean="0"/>
              <a:t>7</a:t>
            </a:r>
            <a:endParaRPr lang="cs-CZ" sz="2800" baseline="30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5" y="1844824"/>
            <a:ext cx="2931790" cy="39090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8376" y="2301727"/>
            <a:ext cx="4012878" cy="30105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7682" y="2309136"/>
            <a:ext cx="4025098" cy="30197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551" y="2305421"/>
            <a:ext cx="3995360" cy="29973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4141" y="2296386"/>
            <a:ext cx="3923012" cy="29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BÁRTA, Milan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260648"/>
            <a:ext cx="849694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800" dirty="0" smtClean="0"/>
              <a:t>Jak (ne)vyhodit školu do </a:t>
            </a:r>
            <a:r>
              <a:rPr lang="cs-CZ" sz="2800" dirty="0" smtClean="0"/>
              <a:t>povětří</a:t>
            </a:r>
            <a:r>
              <a:rPr lang="cs-CZ" sz="2800" baseline="30000" dirty="0" smtClean="0"/>
              <a:t>8-9</a:t>
            </a:r>
            <a:endParaRPr lang="cs-CZ" sz="28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3984"/>
            <a:ext cx="2679923" cy="39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5566"/>
            <a:ext cx="2664296" cy="38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87" y="1700808"/>
            <a:ext cx="280300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040" y="585209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  <a:hlinkClick r:id="rId6"/>
              </a:rPr>
              <a:t>ukázková povídka</a:t>
            </a:r>
            <a:r>
              <a:rPr lang="cs-CZ" sz="2000" dirty="0">
                <a:latin typeface="+mj-lt"/>
              </a:rPr>
              <a:t>, 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  <a:hlinkClick r:id="rId7"/>
              </a:rPr>
              <a:t>další </a:t>
            </a:r>
            <a:r>
              <a:rPr lang="cs-CZ" sz="2000" dirty="0">
                <a:latin typeface="+mj-lt"/>
                <a:hlinkClick r:id="rId7"/>
              </a:rPr>
              <a:t>vybrané povídky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9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přehled </a:t>
            </a:r>
            <a:r>
              <a:rPr lang="cs-CZ" dirty="0" smtClean="0">
                <a:hlinkClick r:id="rId2"/>
              </a:rPr>
              <a:t>výsledků</a:t>
            </a:r>
            <a:endParaRPr lang="cs-CZ" dirty="0" smtClean="0"/>
          </a:p>
          <a:p>
            <a:r>
              <a:rPr lang="cs-CZ" dirty="0"/>
              <a:t>Ohodnoťte vaše schopnosti vytvářet následující výukové </a:t>
            </a:r>
            <a:r>
              <a:rPr lang="cs-CZ" dirty="0" smtClean="0"/>
              <a:t>materiály</a:t>
            </a:r>
          </a:p>
          <a:p>
            <a:r>
              <a:rPr lang="cs-CZ" dirty="0" smtClean="0"/>
              <a:t> </a:t>
            </a:r>
            <a:r>
              <a:rPr lang="cs-CZ" sz="2000" dirty="0"/>
              <a:t>- 1 - daný výukový materiál neumíte vytvářet, 0 - daný materiál umíte vytvářet středně dobře, 1 - daný materiál umíte vytvářet velmi dobře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4"/>
          <a:stretch/>
        </p:blipFill>
        <p:spPr bwMode="auto">
          <a:xfrm>
            <a:off x="2123728" y="4372224"/>
            <a:ext cx="4895850" cy="16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4"/>
          <a:stretch/>
        </p:blipFill>
        <p:spPr bwMode="auto">
          <a:xfrm>
            <a:off x="2123728" y="620688"/>
            <a:ext cx="4895850" cy="174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9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LEPIL, O. </a:t>
            </a:r>
            <a:r>
              <a:rPr lang="cs-CZ" i="1" dirty="0"/>
              <a:t>Teorie a praxe tvorby výukových materiálů </a:t>
            </a:r>
            <a:r>
              <a:rPr lang="cs-CZ" dirty="0"/>
              <a:t>[online]. Olomouc: Univerzita Palackého v Olomouci, 2010. [cit. 2013-07-30]. ISBN 978-80-244-2489-7.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zvyp.upol.cz/publikace/lepil.pdf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files.jiriskoda.webnode.cz/200000017-070eb07d32/Prezentace%20u%C4%8Debnice.pdf?hash=270320081322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PRŮCHA, J., E. WALTEROVÁ a J. MAREŠ. </a:t>
            </a:r>
            <a:r>
              <a:rPr lang="cs-CZ" i="1" dirty="0"/>
              <a:t>Pedagogický Slovník</a:t>
            </a:r>
            <a:r>
              <a:rPr lang="cs-CZ" dirty="0"/>
              <a:t>. 6.,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aktualiz</a:t>
            </a:r>
            <a:r>
              <a:rPr lang="cs-CZ" dirty="0"/>
              <a:t>. vyd. Praha: Portál, 2009. ISBN 978-80-7367-647-6</a:t>
            </a:r>
            <a:r>
              <a:rPr lang="cs-CZ" dirty="0" smtClean="0"/>
              <a:t>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HUVAROVÁ, Marie. </a:t>
            </a:r>
            <a:r>
              <a:rPr lang="cs-CZ" i="1" dirty="0"/>
              <a:t>Nejpoužívanější středoškolské učebnice chemie na gymnáziích</a:t>
            </a:r>
            <a:r>
              <a:rPr lang="cs-CZ" dirty="0"/>
              <a:t> [online]. 2010 [cit. 2014-03-14]. Bakalářská práce. Univerzita Palackého, Přírodovědecká fakulta. Vedoucí práce Marta Klečková. Dostupné z: &lt;http://theses.cz/id/bmn3n5/&gt;.</a:t>
            </a:r>
            <a:endParaRPr lang="cs-CZ" dirty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PUMPR</a:t>
            </a:r>
            <a:r>
              <a:rPr lang="cs-CZ" dirty="0"/>
              <a:t>, Václav a kol. Chemie: základy přírodovědného vzdělávání pro SOŠ a SOU. 2., </a:t>
            </a:r>
            <a:r>
              <a:rPr lang="cs-CZ" dirty="0" err="1"/>
              <a:t>aktualiz</a:t>
            </a:r>
            <a:r>
              <a:rPr lang="cs-CZ" dirty="0"/>
              <a:t>. vyd. Praha: Fortuna, 2010, 48 s. ISBN 978-80-7373-081-9.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ŠÁRKA, Matoušková. </a:t>
            </a:r>
            <a:r>
              <a:rPr lang="cs-CZ" i="1" dirty="0"/>
              <a:t>Přechodné kovy: Učební texty pro střední školy</a:t>
            </a:r>
            <a:r>
              <a:rPr lang="cs-CZ" dirty="0"/>
              <a:t> [online]. 3. vyd. Praha: Katedra učitelství a didaktiky chemie, Přírodovědecká fakulta Univerzity Karlovy v Praze, 2013 [cit. 2014-03-31]. ISBN 978-80-260-5608-9. Dostupné z: </a:t>
            </a:r>
            <a:r>
              <a:rPr lang="cs-CZ" dirty="0">
                <a:hlinkClick r:id="rId4"/>
              </a:rPr>
              <a:t>http://flexibooks.cz/prechodne-kovy/d-71562/#.UzlaB4UUlpl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OPAVA, Zdeněk. </a:t>
            </a:r>
            <a:r>
              <a:rPr lang="cs-CZ" i="1" dirty="0"/>
              <a:t>Chemie kolem nás</a:t>
            </a:r>
            <a:r>
              <a:rPr lang="cs-CZ" dirty="0"/>
              <a:t>. 1. vyd. Praha: Albatros, 1986, 318 s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BÁRTA, Milan. </a:t>
            </a:r>
            <a:r>
              <a:rPr lang="cs-CZ" i="1" dirty="0"/>
              <a:t>Jak (ne)vyhodit školu do povětří</a:t>
            </a:r>
            <a:r>
              <a:rPr lang="cs-CZ" dirty="0"/>
              <a:t>. Vyd. 1. Brno: </a:t>
            </a:r>
            <a:r>
              <a:rPr lang="cs-CZ" dirty="0" err="1"/>
              <a:t>Didaktis</a:t>
            </a:r>
            <a:r>
              <a:rPr lang="cs-CZ" dirty="0"/>
              <a:t>, 2004, 96 s. ISBN 8086285995.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BÁRTA, Milan. </a:t>
            </a:r>
            <a:r>
              <a:rPr lang="cs-CZ" i="1" dirty="0"/>
              <a:t>Jak (ne)vyhodit školu do povětří 2. </a:t>
            </a:r>
            <a:r>
              <a:rPr lang="cs-CZ" dirty="0"/>
              <a:t>Vyd. 1. Brno: </a:t>
            </a:r>
            <a:r>
              <a:rPr lang="cs-CZ" dirty="0" err="1"/>
              <a:t>Didaktis</a:t>
            </a:r>
            <a:r>
              <a:rPr lang="cs-CZ" dirty="0"/>
              <a:t>, 2005, 96 s. ISBN 8073580179.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3.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Učebnice v chemickém vzdělávání</a:t>
            </a:r>
            <a:endParaRPr lang="cs-CZ" sz="2000" dirty="0"/>
          </a:p>
          <a:p>
            <a:r>
              <a:rPr lang="cs-CZ" sz="2000" dirty="0"/>
              <a:t>Funkce učebnice v procesu vyučování a </a:t>
            </a:r>
            <a:r>
              <a:rPr lang="cs-CZ" sz="2000" dirty="0" smtClean="0"/>
              <a:t>učení, strukturní </a:t>
            </a:r>
            <a:r>
              <a:rPr lang="cs-CZ" sz="2000" dirty="0"/>
              <a:t>prvky učebnice, požadavky na učebnici, učebnice a nové výukové technologie (interaktivní učebnice), doplňující literatura pro učitele a žáka.</a:t>
            </a:r>
          </a:p>
          <a:p>
            <a:r>
              <a:rPr lang="cs-CZ" sz="2000" dirty="0"/>
              <a:t>Praktická část: Tvorba pracovního listu, výukového textu, didaktického testu, hodnocení učebnic, výukových textů a dalších materiálů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Učebnice </a:t>
            </a:r>
            <a:r>
              <a:rPr lang="cs-CZ" sz="3600" dirty="0"/>
              <a:t>a nové výukové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elektronické učebnice</a:t>
            </a:r>
            <a:r>
              <a:rPr lang="cs-CZ" dirty="0" smtClean="0"/>
              <a:t> – vlastnosti:</a:t>
            </a:r>
          </a:p>
          <a:p>
            <a:pPr lvl="1"/>
            <a:r>
              <a:rPr lang="cs-CZ" b="1" dirty="0" smtClean="0"/>
              <a:t>interaktivita</a:t>
            </a:r>
            <a:endParaRPr lang="cs-CZ" dirty="0"/>
          </a:p>
          <a:p>
            <a:pPr lvl="1"/>
            <a:r>
              <a:rPr lang="cs-CZ" b="1" dirty="0" smtClean="0"/>
              <a:t>multimedialita</a:t>
            </a:r>
            <a:endParaRPr lang="cs-CZ" b="1" dirty="0"/>
          </a:p>
          <a:p>
            <a:pPr lvl="1"/>
            <a:r>
              <a:rPr lang="cs-CZ" b="1" dirty="0" err="1" smtClean="0"/>
              <a:t>hypertextovost</a:t>
            </a:r>
            <a:endParaRPr lang="cs-CZ" b="1" dirty="0" smtClean="0"/>
          </a:p>
          <a:p>
            <a:r>
              <a:rPr lang="cs-CZ" b="1" dirty="0" smtClean="0"/>
              <a:t>typy e-učebnic:</a:t>
            </a:r>
          </a:p>
          <a:p>
            <a:pPr lvl="1"/>
            <a:r>
              <a:rPr lang="cs-CZ" dirty="0" smtClean="0"/>
              <a:t>tištěná učebnice + elektronická příloha (</a:t>
            </a:r>
            <a:r>
              <a:rPr lang="cs-CZ" dirty="0" err="1" smtClean="0"/>
              <a:t>Pumpr</a:t>
            </a:r>
            <a:r>
              <a:rPr lang="cs-CZ" dirty="0" smtClean="0"/>
              <a:t> a kol. Základy přírodovědného vzdělávání)</a:t>
            </a:r>
          </a:p>
          <a:p>
            <a:pPr lvl="1"/>
            <a:r>
              <a:rPr lang="cs-CZ" dirty="0" smtClean="0"/>
              <a:t>multimediální učebnice (např. </a:t>
            </a:r>
            <a:r>
              <a:rPr lang="cs-CZ" dirty="0" err="1" smtClean="0"/>
              <a:t>LANGMaster</a:t>
            </a:r>
            <a:r>
              <a:rPr lang="cs-CZ" dirty="0" smtClean="0"/>
              <a:t> – Chemická laboratoř, E-</a:t>
            </a:r>
            <a:r>
              <a:rPr lang="cs-CZ" dirty="0" err="1" smtClean="0"/>
              <a:t>chembook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interaktivní učebnice (Fraus) - </a:t>
            </a:r>
            <a:r>
              <a:rPr lang="cs-CZ" dirty="0" smtClean="0">
                <a:hlinkClick r:id="rId3"/>
              </a:rPr>
              <a:t>prezentace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95" y="2204864"/>
            <a:ext cx="231692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0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(Elektronické) učební texty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</a:t>
            </a:r>
            <a:r>
              <a:rPr lang="cs-CZ" dirty="0" smtClean="0"/>
              <a:t>text</a:t>
            </a:r>
            <a:r>
              <a:rPr lang="cs-CZ" baseline="30000" dirty="0" smtClean="0"/>
              <a:t>3</a:t>
            </a:r>
            <a:r>
              <a:rPr lang="cs-CZ" dirty="0" smtClean="0"/>
              <a:t>: </a:t>
            </a:r>
            <a:endParaRPr lang="cs-CZ" dirty="0" smtClean="0"/>
          </a:p>
          <a:p>
            <a:pPr marL="457200" lvl="1" indent="0">
              <a:buNone/>
            </a:pPr>
            <a:r>
              <a:rPr lang="cs-CZ" sz="2000" dirty="0" smtClean="0"/>
              <a:t>„</a:t>
            </a:r>
            <a:r>
              <a:rPr lang="cs-CZ" sz="2000" i="1" dirty="0"/>
              <a:t>Souhrnné označení pro různé druhy učebnic, skript, instruktivních příruček aj. tištěných, nebo elektronických materiálů, které jsou uzpůsobeny pro učení ve školních a jiných edukačních prostředích</a:t>
            </a:r>
            <a:r>
              <a:rPr lang="cs-CZ" sz="2000" dirty="0"/>
              <a:t>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119166" cy="27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567" y="476672"/>
            <a:ext cx="8229600" cy="1124744"/>
          </a:xfrm>
        </p:spPr>
        <p:txBody>
          <a:bodyPr/>
          <a:lstStyle/>
          <a:p>
            <a:r>
              <a:rPr lang="cs-CZ" sz="4400" dirty="0" smtClean="0"/>
              <a:t>Doplňující literatura pro učitele a žáky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doplňující </a:t>
            </a:r>
            <a:r>
              <a:rPr lang="cs-CZ" dirty="0"/>
              <a:t>literatura pro žáky </a:t>
            </a:r>
            <a:endParaRPr lang="cs-CZ" dirty="0" smtClean="0"/>
          </a:p>
          <a:p>
            <a:pPr lvl="1"/>
            <a:r>
              <a:rPr lang="cs-CZ" dirty="0" smtClean="0"/>
              <a:t>např</a:t>
            </a:r>
            <a:r>
              <a:rPr lang="cs-CZ" dirty="0"/>
              <a:t>. pracovní sešity (listy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cvičebnice</a:t>
            </a:r>
          </a:p>
          <a:p>
            <a:pPr lvl="1"/>
            <a:r>
              <a:rPr lang="cs-CZ" dirty="0" smtClean="0"/>
              <a:t>sbírky </a:t>
            </a:r>
            <a:r>
              <a:rPr lang="cs-CZ" dirty="0"/>
              <a:t>úloh </a:t>
            </a:r>
            <a:r>
              <a:rPr lang="cs-CZ" dirty="0" smtClean="0"/>
              <a:t>a testů (příklady </a:t>
            </a:r>
            <a:r>
              <a:rPr lang="cs-CZ" dirty="0"/>
              <a:t>k </a:t>
            </a:r>
            <a:r>
              <a:rPr lang="cs-CZ" dirty="0" smtClean="0"/>
              <a:t>procvičení či didaktické testy)</a:t>
            </a:r>
          </a:p>
          <a:p>
            <a:pPr lvl="1"/>
            <a:r>
              <a:rPr lang="cs-CZ" dirty="0" smtClean="0"/>
              <a:t>návody </a:t>
            </a:r>
            <a:r>
              <a:rPr lang="cs-CZ" dirty="0"/>
              <a:t>na </a:t>
            </a:r>
            <a:r>
              <a:rPr lang="cs-CZ" dirty="0" smtClean="0"/>
              <a:t>pokusů</a:t>
            </a:r>
          </a:p>
          <a:p>
            <a:pPr lvl="1"/>
            <a:r>
              <a:rPr lang="cs-CZ" dirty="0" smtClean="0"/>
              <a:t>tabulky </a:t>
            </a:r>
            <a:r>
              <a:rPr lang="cs-CZ" dirty="0"/>
              <a:t>a </a:t>
            </a:r>
            <a:r>
              <a:rPr lang="cs-CZ" dirty="0" smtClean="0"/>
              <a:t>schémata</a:t>
            </a:r>
          </a:p>
          <a:p>
            <a:pPr lvl="1"/>
            <a:r>
              <a:rPr lang="cs-CZ" dirty="0" smtClean="0"/>
              <a:t>čítanky</a:t>
            </a:r>
            <a:r>
              <a:rPr lang="cs-CZ" dirty="0"/>
              <a:t>, encyklopedie, články, </a:t>
            </a:r>
            <a:r>
              <a:rPr lang="cs-CZ" dirty="0" smtClean="0"/>
              <a:t>časopisy</a:t>
            </a:r>
          </a:p>
          <a:p>
            <a:pPr lvl="1"/>
            <a:r>
              <a:rPr lang="cs-CZ" dirty="0" smtClean="0"/>
              <a:t>seznamy odkazů</a:t>
            </a:r>
          </a:p>
          <a:p>
            <a:pPr lvl="1"/>
            <a:r>
              <a:rPr lang="cs-CZ" dirty="0" smtClean="0"/>
              <a:t>přehledy poznatků</a:t>
            </a:r>
          </a:p>
          <a:p>
            <a:r>
              <a:rPr lang="cs-CZ" dirty="0" smtClean="0"/>
              <a:t>odborná </a:t>
            </a:r>
            <a:r>
              <a:rPr lang="cs-CZ" dirty="0"/>
              <a:t>a metodická literatura pro učitele </a:t>
            </a:r>
            <a:endParaRPr lang="cs-CZ" dirty="0" smtClean="0"/>
          </a:p>
          <a:p>
            <a:pPr lvl="1"/>
            <a:r>
              <a:rPr lang="cs-CZ" dirty="0" smtClean="0"/>
              <a:t>výše uvedené </a:t>
            </a:r>
          </a:p>
          <a:p>
            <a:pPr lvl="1"/>
            <a:r>
              <a:rPr lang="cs-CZ" dirty="0" smtClean="0"/>
              <a:t>dále např</a:t>
            </a:r>
            <a:r>
              <a:rPr lang="cs-CZ" dirty="0"/>
              <a:t>. didaktické příručky, sborníky z konferencí, závěrečné práce učitelských </a:t>
            </a:r>
            <a:r>
              <a:rPr lang="cs-CZ" dirty="0" smtClean="0"/>
              <a:t>oborů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2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2696"/>
          </a:xfrm>
        </p:spPr>
        <p:txBody>
          <a:bodyPr/>
          <a:lstStyle/>
          <a:p>
            <a:r>
              <a:rPr lang="cs-CZ" sz="3200" dirty="0" smtClean="0"/>
              <a:t>Nejpoužívanější „učebnice“ na gymnáziích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Huvarová</a:t>
            </a:r>
            <a:r>
              <a:rPr lang="cs-CZ" baseline="30000" dirty="0" smtClean="0"/>
              <a:t>4</a:t>
            </a:r>
            <a:r>
              <a:rPr lang="cs-CZ" dirty="0" smtClean="0"/>
              <a:t>, </a:t>
            </a:r>
            <a:r>
              <a:rPr lang="cs-CZ" dirty="0" smtClean="0"/>
              <a:t>2009: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7339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3" y="3858791"/>
            <a:ext cx="1857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44516"/>
            <a:ext cx="1381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03" y="3934991"/>
            <a:ext cx="1781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543277" y="6160196"/>
            <a:ext cx="561975" cy="365125"/>
          </a:xfrm>
        </p:spPr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1" r="-1"/>
          <a:stretch/>
        </p:blipFill>
        <p:spPr bwMode="auto">
          <a:xfrm rot="5400000">
            <a:off x="3494503" y="1745927"/>
            <a:ext cx="2028979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78749" y="411259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11197" y="451427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79" y="4861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12171" y="487273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59631" y="488361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0231" y="50465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2565268" y="5681118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188640"/>
            <a:ext cx="8229600" cy="692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200" dirty="0" smtClean="0"/>
              <a:t>„Učebnice“ doporučované </a:t>
            </a:r>
            <a:r>
              <a:rPr lang="cs-CZ" sz="3200" dirty="0" smtClean="0"/>
              <a:t>studentům</a:t>
            </a:r>
            <a:r>
              <a:rPr lang="cs-CZ" sz="3200" baseline="30000" dirty="0" smtClean="0"/>
              <a:t>4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2699791" y="4448341"/>
            <a:ext cx="432048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079208" y="1052736"/>
            <a:ext cx="6859570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000" dirty="0"/>
              <a:t>[10] MAREČEK, A.; HONZA, J. Chemie pro čtyřletá gymnázia 1. díl. Olomouc: Nakladatelství Olomouc, 2004.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/>
              <a:t>[11] MAREČEK, A.; HONZA, J. Chemie pro čtyřletá gymnázia 2. díl. Olomouc: Nakladatelství Olomouc, 2003.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/>
              <a:t>[12] MAREČEK, A.; HONZA, J. Chemie pro čtyřletá gymnázia 3. díl. Olomouc: Nakladatelství Olomouc, 2000. 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[21] VACÍK, J.; et. al. Přehled středoškolské chemie. Praha: SPN, 1999.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[23] </a:t>
            </a:r>
            <a:r>
              <a:rPr lang="da-DK" sz="1000" dirty="0"/>
              <a:t>BENEŠOVÁ, M.; et. al. Odmaturuj z chemie. Brno: Didaktis, 2002.</a:t>
            </a:r>
            <a:endParaRPr lang="cs-CZ" sz="1000" dirty="0"/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[9] KOLÁŘ, K.; et. al. Chemie pro gymnázia II. (Organická a biochemie). Praha: SPN, 2005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dirty="0"/>
              <a:t>[8] FLEMR, V.; DUŠEK, B. Chemie pro gymnázia I. (Obecná a anorganická). Praha: SPN, 2001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[22] KOTLÍK, B. Chemie I, II v kostce pro střední školy. Praha: Fragment, 2009.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[14] VACÍK, J.; et. al. Chemie pro I. ročník gymnázií. Praha: SPN, 1995.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[19] PEČ, P.; PEČOVÁ, D. Učebnice středoškolské chemie a biochemie. Olomouc: Nakladatelství Olomouc, 2001.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[15] PACÁK, J.; et. al. a kol. Chemie pro II. ročník gymnázií. Praha: SPN, 1992.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[18] ŠRÁMEK, V.; KOSINA, L. Chemie obecná a anorganická. Olomouc: FIN, 1996.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[17] ČIPERA, J.; et. al. Seminář a cviční z chemie pro IV. ročník gymnázií. Praha: SPN, 1987.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[20] BANÝR, J.; et. al. Chemie pro střední školy. Praha: SPN, 2001</a:t>
            </a:r>
          </a:p>
          <a:p>
            <a:pPr marL="228600" indent="-228600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sz="1000" dirty="0"/>
              <a:t>[16] ČÁRSKÝ, J.; et. al. Chemie pro III. ročník gymnázií. Praha: SPN, 1992.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00" dirty="0"/>
              <a:t>[13] EISNER, W.; et. al. Chemie pro střední školy 1a, 1b, 2a, 2b. Praha: Scienta, 1997</a:t>
            </a:r>
            <a:r>
              <a:rPr lang="it-IT" sz="1000" dirty="0" smtClean="0"/>
              <a:t>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0367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Vybrané učebnice a učební texty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cs-CZ" sz="2400" dirty="0"/>
              <a:t>PUMPR, Václav a kol.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052736"/>
            <a:ext cx="8496944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800" dirty="0" smtClean="0"/>
              <a:t>Chemie</a:t>
            </a:r>
            <a:r>
              <a:rPr lang="cs-CZ" sz="2800" dirty="0"/>
              <a:t>: základy přírodovědného vzdělávání </a:t>
            </a:r>
            <a:r>
              <a:rPr lang="cs-CZ" sz="2800" dirty="0" smtClean="0"/>
              <a:t>pro SOŠ </a:t>
            </a:r>
            <a:r>
              <a:rPr lang="cs-CZ" sz="2800" dirty="0"/>
              <a:t>a </a:t>
            </a:r>
            <a:r>
              <a:rPr lang="cs-CZ" sz="2800" dirty="0" smtClean="0"/>
              <a:t>SOU</a:t>
            </a:r>
            <a:r>
              <a:rPr lang="cs-CZ" sz="2800" baseline="30000" dirty="0" smtClean="0"/>
              <a:t>5</a:t>
            </a:r>
            <a:endParaRPr lang="cs-CZ" sz="28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304256" cy="32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3150"/>
          <a:stretch/>
        </p:blipFill>
        <p:spPr bwMode="auto">
          <a:xfrm>
            <a:off x="3592286" y="3396343"/>
            <a:ext cx="4940154" cy="28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MATOUŠKOVÁ, </a:t>
            </a:r>
            <a:r>
              <a:rPr lang="cs-CZ" sz="2000" dirty="0"/>
              <a:t>Šárka </a:t>
            </a:r>
          </a:p>
          <a:p>
            <a:r>
              <a:rPr lang="cs-CZ" sz="2000" dirty="0"/>
              <a:t>součást disertační práce vedené Prof. RNDr. Hanou </a:t>
            </a:r>
            <a:r>
              <a:rPr lang="cs-CZ" sz="2000" dirty="0" err="1"/>
              <a:t>Čtrnáctovou</a:t>
            </a:r>
            <a:r>
              <a:rPr lang="cs-CZ" sz="2000" dirty="0"/>
              <a:t>, CSc. konzultované s RNDr. Janem Rohovcem, PhD. a Prof. Dr. Hansem Joachimem </a:t>
            </a:r>
            <a:r>
              <a:rPr lang="cs-CZ" sz="2000" dirty="0" err="1" smtClean="0"/>
              <a:t>Baderem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260648"/>
            <a:ext cx="849694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800" dirty="0" smtClean="0"/>
              <a:t>Přechodné kovy: Učební texty pro střední </a:t>
            </a:r>
            <a:r>
              <a:rPr lang="cs-CZ" sz="2800" dirty="0" smtClean="0"/>
              <a:t>školy</a:t>
            </a:r>
            <a:r>
              <a:rPr lang="cs-CZ" sz="2800" baseline="30000" dirty="0" smtClean="0"/>
              <a:t>6</a:t>
            </a:r>
            <a:endParaRPr lang="cs-CZ" sz="28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/>
        </p:blipFill>
        <p:spPr bwMode="auto">
          <a:xfrm>
            <a:off x="899592" y="2852936"/>
            <a:ext cx="2573883" cy="35503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52" y="2780928"/>
            <a:ext cx="5143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79912" y="6021288"/>
            <a:ext cx="503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odkaz na </a:t>
            </a:r>
            <a:r>
              <a:rPr lang="cs-CZ" sz="2000" dirty="0" smtClean="0">
                <a:latin typeface="+mj-lt"/>
                <a:hlinkClick r:id="rId5"/>
              </a:rPr>
              <a:t>1</a:t>
            </a:r>
            <a:r>
              <a:rPr lang="cs-CZ" sz="2000" dirty="0">
                <a:latin typeface="+mj-lt"/>
                <a:hlinkClick r:id="rId5"/>
              </a:rPr>
              <a:t>. verzi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smtClean="0">
                <a:latin typeface="+mj-lt"/>
                <a:hlinkClick r:id="rId6"/>
              </a:rPr>
              <a:t>3. verzi (příloha disertace)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smtClean="0">
                <a:latin typeface="+mj-lt"/>
                <a:hlinkClick r:id="rId7"/>
              </a:rPr>
              <a:t>e-knihu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7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11099</TotalTime>
  <Words>1057</Words>
  <Application>Microsoft Office PowerPoint</Application>
  <PresentationFormat>Předvádění na obrazovce (4:3)</PresentationFormat>
  <Paragraphs>113</Paragraphs>
  <Slides>14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Exekutivní</vt:lpstr>
      <vt:lpstr>03 – UČEBNICE V CHEMICKÉM VZDĚLÁVÁNÍ – část 2.</vt:lpstr>
      <vt:lpstr>Osnova 3. tématu</vt:lpstr>
      <vt:lpstr>Učebnice a nové výukové technologie</vt:lpstr>
      <vt:lpstr>(Elektronické) učební texty</vt:lpstr>
      <vt:lpstr>Doplňující literatura pro učitele a žáky</vt:lpstr>
      <vt:lpstr>Nejpoužívanější „učebnice“ na gymnáziích</vt:lpstr>
      <vt:lpstr>Prezentace aplikace PowerPoint</vt:lpstr>
      <vt:lpstr>Vybrané učebnice a učební texty</vt:lpstr>
      <vt:lpstr>Prezentace aplikace PowerPoint</vt:lpstr>
      <vt:lpstr>Prezentace aplikace PowerPoint</vt:lpstr>
      <vt:lpstr>Prezentace aplikace PowerPoint</vt:lpstr>
      <vt:lpstr>Výsledky dotazníku</vt:lpstr>
      <vt:lpstr>Prezentace aplikace PowerPoint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 Švandová</cp:lastModifiedBy>
  <cp:revision>873</cp:revision>
  <cp:lastPrinted>2013-09-18T20:37:09Z</cp:lastPrinted>
  <dcterms:created xsi:type="dcterms:W3CDTF">2009-11-16T07:55:58Z</dcterms:created>
  <dcterms:modified xsi:type="dcterms:W3CDTF">2014-03-31T20:09:17Z</dcterms:modified>
</cp:coreProperties>
</file>