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56" r:id="rId1"/>
  </p:sldMasterIdLst>
  <p:notesMasterIdLst>
    <p:notesMasterId r:id="rId9"/>
  </p:notesMasterIdLst>
  <p:handoutMasterIdLst>
    <p:handoutMasterId r:id="rId10"/>
  </p:handoutMasterIdLst>
  <p:sldIdLst>
    <p:sldId id="256" r:id="rId2"/>
    <p:sldId id="457" r:id="rId3"/>
    <p:sldId id="376" r:id="rId4"/>
    <p:sldId id="439" r:id="rId5"/>
    <p:sldId id="458" r:id="rId6"/>
    <p:sldId id="459" r:id="rId7"/>
    <p:sldId id="395" r:id="rId8"/>
  </p:sldIdLst>
  <p:sldSz cx="9144000" cy="6858000" type="screen4x3"/>
  <p:notesSz cx="6858000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E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71834" autoAdjust="0"/>
  </p:normalViewPr>
  <p:slideViewPr>
    <p:cSldViewPr>
      <p:cViewPr>
        <p:scale>
          <a:sx n="73" d="100"/>
          <a:sy n="73" d="100"/>
        </p:scale>
        <p:origin x="-200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1806" y="1488"/>
      </p:cViewPr>
      <p:guideLst>
        <p:guide orient="horz" pos="311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463" y="1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/>
          <a:lstStyle>
            <a:lvl1pPr algn="r">
              <a:defRPr sz="1200"/>
            </a:lvl1pPr>
          </a:lstStyle>
          <a:p>
            <a:fld id="{FDE3C571-681B-4EA1-805B-12BF79F07205}" type="datetimeFigureOut">
              <a:rPr lang="cs-CZ" smtClean="0"/>
              <a:t>24. 3. 2014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9542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463" y="9379542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 anchor="b"/>
          <a:lstStyle>
            <a:lvl1pPr algn="r">
              <a:defRPr sz="1200"/>
            </a:lvl1pPr>
          </a:lstStyle>
          <a:p>
            <a:fld id="{A4E26265-3BB4-4C97-9A0A-F8DB0F4F00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052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E07CE5-2A22-4408-8C4C-C7BCDDA52D33}" type="datetimeFigureOut">
              <a:rPr lang="cs-CZ"/>
              <a:pPr>
                <a:defRPr/>
              </a:pPr>
              <a:t>24. 3. 2014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4" tIns="45722" rIns="91444" bIns="45722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691063"/>
            <a:ext cx="5486400" cy="4441825"/>
          </a:xfrm>
          <a:prstGeom prst="rect">
            <a:avLst/>
          </a:prstGeom>
        </p:spPr>
        <p:txBody>
          <a:bodyPr vert="horz" lIns="91444" tIns="45722" rIns="91444" bIns="45722" rtlCol="0">
            <a:normAutofit/>
          </a:bodyPr>
          <a:lstStyle/>
          <a:p>
            <a:pPr lvl="0"/>
            <a:r>
              <a:rPr lang="cs-CZ" noProof="0" dirty="0" smtClean="0"/>
              <a:t>Klepnutím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Seznam:</a:t>
            </a:r>
          </a:p>
          <a:p>
            <a:pPr lvl="4"/>
            <a:r>
              <a:rPr lang="cs-CZ" noProof="0" dirty="0" smtClean="0"/>
              <a:t>a</a:t>
            </a:r>
          </a:p>
          <a:p>
            <a:pPr lvl="4"/>
            <a:r>
              <a:rPr lang="cs-CZ" noProof="0" dirty="0" smtClean="0"/>
              <a:t>b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895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37895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64DFA36-F18A-40AF-A67E-E1C2295523B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873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8256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7313" indent="-87313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92500"/>
          </a:bodyPr>
          <a:lstStyle/>
          <a:p>
            <a:endParaRPr lang="cs-CZ" i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FEBE9E-9AC0-4929-A07A-508EB8A1BB03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388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388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388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CC8019-FCAF-4F4F-B2B8-68532C0C4EED}" type="datetime1">
              <a:rPr lang="cs-CZ" smtClean="0"/>
              <a:pPr>
                <a:defRPr/>
              </a:pPr>
              <a:t>24. 3. 2014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5138DF-D68B-419E-BC28-5D4254268AD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5A9EB0-2816-40A2-A686-63C8BCDE420E}" type="datetime1">
              <a:rPr lang="cs-CZ" smtClean="0"/>
              <a:pPr>
                <a:defRPr/>
              </a:pPr>
              <a:t>24. 3. 2014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DC1A5-10A4-4AB7-AB95-474601F9C95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DFDC2E-ED36-40C4-87F6-9D9F42322998}" type="datetime1">
              <a:rPr lang="cs-CZ" smtClean="0"/>
              <a:pPr>
                <a:defRPr/>
              </a:pPr>
              <a:t>24. 3. 2014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0F1A0F-76F4-48E3-AEF1-52F41248D845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600">
                <a:solidFill>
                  <a:schemeClr val="tx1"/>
                </a:solidFill>
              </a:defRPr>
            </a:lvl1pPr>
            <a:lvl2pPr marL="742950" indent="-285750"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400">
                <a:solidFill>
                  <a:schemeClr val="tx1"/>
                </a:solidFill>
              </a:defRPr>
            </a:lvl2pPr>
            <a:lvl3pPr marL="1143000" indent="-228600">
              <a:buClr>
                <a:schemeClr val="tx2"/>
              </a:buClr>
              <a:buFont typeface="Century Gothic" panose="020B0502020202020204" pitchFamily="34" charset="0"/>
              <a:buChar char="●"/>
              <a:defRPr>
                <a:solidFill>
                  <a:schemeClr val="tx1"/>
                </a:solidFill>
              </a:defRPr>
            </a:lvl3pPr>
            <a:lvl4pPr>
              <a:buClr>
                <a:schemeClr val="tx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2"/>
              </a:buClr>
              <a:defRPr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F89150-3DC6-4BA7-9582-02DDF00C4B72}" type="datetime1">
              <a:rPr lang="cs-CZ" smtClean="0"/>
              <a:pPr>
                <a:defRPr/>
              </a:pPr>
              <a:t>24. 3. 2014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E36C6D-7C95-4DEC-BE06-2010DA00B3F2}" type="datetime1">
              <a:rPr lang="cs-CZ" smtClean="0"/>
              <a:pPr>
                <a:defRPr/>
              </a:pPr>
              <a:t>24. 3. 2014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77883-1D1D-499C-91E7-D9565F7A305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4279C9-4316-484D-A33A-C3DC610BECB7}" type="datetime1">
              <a:rPr lang="cs-CZ" smtClean="0"/>
              <a:pPr>
                <a:defRPr/>
              </a:pPr>
              <a:t>24. 3. 2014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74803B-621B-4E80-9722-CAAC3D825A4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FA3036-6EEC-4855-9317-FF767AA36823}" type="datetime1">
              <a:rPr lang="cs-CZ" smtClean="0"/>
              <a:pPr>
                <a:defRPr/>
              </a:pPr>
              <a:t>24. 3. 2014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E77A38-6B0B-43D8-8A84-5307000A977D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E28C47-8BC0-49A3-8A73-458D5E81D19C}" type="datetime1">
              <a:rPr lang="cs-CZ" smtClean="0"/>
              <a:pPr>
                <a:defRPr/>
              </a:pPr>
              <a:t>24. 3. 2014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65FCE0-5544-4F45-BE39-A906BB94E474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C97DC3-520D-46EB-9360-71CDBCE6788B}" type="datetime1">
              <a:rPr lang="cs-CZ" smtClean="0"/>
              <a:pPr>
                <a:defRPr/>
              </a:pPr>
              <a:t>24. 3. 2014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668AB-1F25-4100-AF48-32F7D1E3A10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75CF3D-BFA5-4DE3-9714-73153ABF9BB8}" type="datetime1">
              <a:rPr lang="cs-CZ" smtClean="0"/>
              <a:pPr>
                <a:defRPr/>
              </a:pPr>
              <a:t>24. 3. 2014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162F8-8B27-4995-88FB-34991C19BEA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EBA26-5E5D-41AB-8CC3-E74DFA4A1E49}" type="datetime1">
              <a:rPr lang="cs-CZ" smtClean="0"/>
              <a:pPr>
                <a:defRPr/>
              </a:pPr>
              <a:t>24. 3. 2014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3EECC-4037-4C42-906F-D29603CB6F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A661758B-70A0-4E83-8413-C5200743EE19}" type="datetime1">
              <a:rPr lang="cs-CZ" smtClean="0"/>
              <a:pPr>
                <a:defRPr/>
              </a:pPr>
              <a:t>24. 3. 2014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eru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is.muni.cz/www/106381/kontakty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dlabs.com/resources/freeware/chemsketch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vogadro.openmolecules.net/wiki/Main_Page" TargetMode="External"/><Relationship Id="rId5" Type="http://schemas.openxmlformats.org/officeDocument/2006/relationships/hyperlink" Target="http://www.chemaxon.com/" TargetMode="External"/><Relationship Id="rId4" Type="http://schemas.openxmlformats.org/officeDocument/2006/relationships/hyperlink" Target="http://accelrys.com/products/informatics/cheminformatics/draw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n.me.uk/chemix/index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ebqc.org/moleculareditor.php" TargetMode="External"/><Relationship Id="rId5" Type="http://schemas.openxmlformats.org/officeDocument/2006/relationships/hyperlink" Target="http://www.webqc.org/moleculareditor2.php" TargetMode="External"/><Relationship Id="rId4" Type="http://schemas.openxmlformats.org/officeDocument/2006/relationships/hyperlink" Target="http://ggasoftware.com/opensource/ketcher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nda.hu/dprogs/" TargetMode="External"/><Relationship Id="rId2" Type="http://schemas.openxmlformats.org/officeDocument/2006/relationships/hyperlink" Target="http://www.sciencegeek.net/Chemistry/chemware/chemware.s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36946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04 – CHEMICKÝ DIDAKTICKÝ SOFTWARE – část 1.</a:t>
            </a:r>
            <a:endParaRPr lang="cs-CZ" sz="4000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1843608" y="3429001"/>
            <a:ext cx="6400800" cy="432047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cs-CZ" sz="9600" dirty="0" smtClean="0">
                <a:solidFill>
                  <a:schemeClr val="tx1"/>
                </a:solidFill>
                <a:latin typeface="Constantia" pitchFamily="18" charset="0"/>
              </a:rPr>
              <a:t>Mgr. Veronika Švandová, Ph.D.</a:t>
            </a:r>
            <a:endParaRPr lang="cs-CZ" sz="9600" dirty="0">
              <a:latin typeface="Constantia" pitchFamily="18" charset="0"/>
            </a:endParaRPr>
          </a:p>
          <a:p>
            <a:pPr algn="r"/>
            <a:endParaRPr lang="cs-CZ" sz="9600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R="0" eaLnBrk="1" hangingPunct="1"/>
            <a:endParaRPr lang="cs-CZ" sz="9600" dirty="0" smtClean="0">
              <a:latin typeface="Constantia" panose="02030602050306030303" pitchFamily="18" charset="0"/>
            </a:endParaRPr>
          </a:p>
          <a:p>
            <a:pPr marR="0" eaLnBrk="1" hangingPunct="1"/>
            <a:endParaRPr lang="cs-CZ" sz="9600" dirty="0" smtClean="0">
              <a:latin typeface="Constantia" panose="02030602050306030303" pitchFamily="18" charset="0"/>
            </a:endParaRPr>
          </a:p>
          <a:p>
            <a:pPr marR="0" eaLnBrk="1" hangingPunct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90B10C-C51D-450F-B81C-B5739480FA70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843608" y="4005065"/>
            <a:ext cx="6400800" cy="1728191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</a:pP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</a:rPr>
              <a:t>Kamenice 5</a:t>
            </a:r>
            <a:endParaRPr lang="cs-CZ" sz="5000" dirty="0">
              <a:solidFill>
                <a:schemeClr val="tx1"/>
              </a:solidFill>
              <a:latin typeface="Constantia" pitchFamily="18" charset="0"/>
            </a:endParaRPr>
          </a:p>
          <a:p>
            <a:pPr algn="r" fontAlgn="auto">
              <a:spcAft>
                <a:spcPts val="0"/>
              </a:spcAft>
            </a:pPr>
            <a:r>
              <a:rPr lang="cs-CZ" sz="5000" dirty="0">
                <a:solidFill>
                  <a:schemeClr val="tx1"/>
                </a:solidFill>
                <a:latin typeface="Constantia" pitchFamily="18" charset="0"/>
              </a:rPr>
              <a:t>pavilón A4 - NCBR, místnost 2.14</a:t>
            </a:r>
          </a:p>
          <a:p>
            <a:pPr algn="r" fontAlgn="auto">
              <a:spcAft>
                <a:spcPts val="0"/>
              </a:spcAft>
            </a:pPr>
            <a:endParaRPr lang="cs-CZ" sz="5000" dirty="0">
              <a:solidFill>
                <a:schemeClr val="tx1"/>
              </a:solidFill>
              <a:latin typeface="Constantia" pitchFamily="18" charset="0"/>
            </a:endParaRPr>
          </a:p>
          <a:p>
            <a:pPr algn="r" fontAlgn="auto">
              <a:spcAft>
                <a:spcPts val="0"/>
              </a:spcAft>
            </a:pPr>
            <a:r>
              <a:rPr lang="cs-CZ" sz="5000" dirty="0">
                <a:solidFill>
                  <a:schemeClr val="tx1"/>
                </a:solidFill>
                <a:latin typeface="Constantia" pitchFamily="18" charset="0"/>
              </a:rPr>
              <a:t>email: </a:t>
            </a: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  <a:hlinkClick r:id="rId3"/>
              </a:rPr>
              <a:t>veru@mail.muni.cz</a:t>
            </a: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endParaRPr lang="cs-CZ" sz="5000" dirty="0">
              <a:solidFill>
                <a:schemeClr val="tx1"/>
              </a:solidFill>
              <a:latin typeface="Constantia" pitchFamily="18" charset="0"/>
            </a:endParaRPr>
          </a:p>
          <a:p>
            <a:pPr algn="r" fontAlgn="auto">
              <a:spcAft>
                <a:spcPts val="0"/>
              </a:spcAft>
            </a:pP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  <a:hlinkClick r:id="rId4"/>
              </a:rPr>
              <a:t>http://is.muni.cz/www/106381/kontakty.html</a:t>
            </a: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</a:p>
          <a:p>
            <a:pPr fontAlgn="auto">
              <a:spcAft>
                <a:spcPts val="0"/>
              </a:spcAft>
            </a:pPr>
            <a:endParaRPr lang="cs-CZ" sz="9600" dirty="0" smtClean="0">
              <a:latin typeface="Constantia" panose="02030602050306030303" pitchFamily="18" charset="0"/>
            </a:endParaRPr>
          </a:p>
          <a:p>
            <a:pPr fontAlgn="auto">
              <a:spcAft>
                <a:spcPts val="0"/>
              </a:spcAft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Změna harmonogramu semestru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18</a:t>
            </a:r>
            <a:r>
              <a:rPr lang="cs-CZ" sz="2000" dirty="0"/>
              <a:t>. 2., 25. 2. Výukové materiály a východiska jejich tvorby </a:t>
            </a:r>
          </a:p>
          <a:p>
            <a:r>
              <a:rPr lang="cs-CZ" sz="2000" dirty="0"/>
              <a:t>4. 3., 11. 3. Elektronické výukové materiály</a:t>
            </a:r>
          </a:p>
          <a:p>
            <a:r>
              <a:rPr lang="cs-CZ" sz="2000" dirty="0"/>
              <a:t>18. 2. Učebnice v chemickém vzdělávání</a:t>
            </a:r>
          </a:p>
          <a:p>
            <a:r>
              <a:rPr lang="cs-CZ" sz="2000" dirty="0"/>
              <a:t>25. 2. </a:t>
            </a:r>
            <a:r>
              <a:rPr lang="cs-CZ" sz="2000" b="1" dirty="0"/>
              <a:t>Chemický didaktický </a:t>
            </a:r>
            <a:r>
              <a:rPr lang="cs-CZ" sz="2000" b="1" dirty="0" smtClean="0"/>
              <a:t>software – Chemické editory</a:t>
            </a:r>
            <a:endParaRPr lang="cs-CZ" sz="2000" b="1" dirty="0"/>
          </a:p>
          <a:p>
            <a:r>
              <a:rPr lang="cs-CZ" sz="2000" dirty="0"/>
              <a:t>1. 4. Učebnice v chemickém vzdělávání</a:t>
            </a:r>
          </a:p>
          <a:p>
            <a:r>
              <a:rPr lang="cs-CZ" sz="2000" dirty="0"/>
              <a:t>8. 4. </a:t>
            </a:r>
            <a:r>
              <a:rPr lang="cs-CZ" sz="2000" b="1" dirty="0"/>
              <a:t>Chemický didaktický software</a:t>
            </a:r>
          </a:p>
          <a:p>
            <a:r>
              <a:rPr lang="cs-CZ" sz="2000" dirty="0"/>
              <a:t>15. 4., 22. 4. </a:t>
            </a:r>
            <a:r>
              <a:rPr lang="cs-CZ" sz="2000" b="1" dirty="0"/>
              <a:t>Experimenty ve výuce chemie </a:t>
            </a:r>
          </a:p>
          <a:p>
            <a:r>
              <a:rPr lang="cs-CZ" sz="2000" dirty="0"/>
              <a:t>29. 4. </a:t>
            </a:r>
            <a:r>
              <a:rPr lang="cs-CZ" sz="2000" b="1" dirty="0"/>
              <a:t>Popularizace chemie</a:t>
            </a:r>
            <a:r>
              <a:rPr lang="cs-CZ" sz="2000" dirty="0"/>
              <a:t> </a:t>
            </a:r>
          </a:p>
          <a:p>
            <a:r>
              <a:rPr lang="cs-CZ" sz="2000" dirty="0"/>
              <a:t>6. 5. </a:t>
            </a:r>
            <a:r>
              <a:rPr lang="cs-CZ" sz="2000" dirty="0" err="1"/>
              <a:t>Dies</a:t>
            </a:r>
            <a:r>
              <a:rPr lang="cs-CZ" sz="2000" dirty="0"/>
              <a:t> </a:t>
            </a:r>
            <a:r>
              <a:rPr lang="cs-CZ" sz="2000" dirty="0" err="1"/>
              <a:t>academicus</a:t>
            </a:r>
            <a:r>
              <a:rPr lang="cs-CZ" sz="2000" dirty="0"/>
              <a:t> 2014 (rektorské volno)</a:t>
            </a:r>
          </a:p>
          <a:p>
            <a:r>
              <a:rPr lang="cs-CZ" sz="2000" dirty="0"/>
              <a:t>13. 5. </a:t>
            </a:r>
            <a:r>
              <a:rPr lang="cs-CZ" sz="2000" b="1" dirty="0"/>
              <a:t>Popularizace chemie</a:t>
            </a:r>
          </a:p>
          <a:p>
            <a:r>
              <a:rPr lang="cs-CZ" sz="2000" dirty="0"/>
              <a:t>20. 5. Udělování zápočtu (při splnění všech podmínek)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88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4.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Chemický didaktický software</a:t>
            </a:r>
            <a:endParaRPr lang="cs-CZ" sz="2000" dirty="0"/>
          </a:p>
          <a:p>
            <a:r>
              <a:rPr lang="cs-CZ" sz="2000" dirty="0" smtClean="0"/>
              <a:t>Multimediální </a:t>
            </a:r>
            <a:r>
              <a:rPr lang="cs-CZ" sz="2000" dirty="0"/>
              <a:t>výukové programy, kancelářské balíky a programy pro tvorbu interaktivních prezentací, </a:t>
            </a:r>
            <a:r>
              <a:rPr lang="cs-CZ" sz="2000" b="1" dirty="0"/>
              <a:t>chemické editory</a:t>
            </a:r>
            <a:r>
              <a:rPr lang="cs-CZ" sz="2000" dirty="0"/>
              <a:t>.</a:t>
            </a:r>
          </a:p>
          <a:p>
            <a:r>
              <a:rPr lang="cs-CZ" sz="2000" dirty="0"/>
              <a:t>Praktická část: Zápis chemických vzorců. Vytváření prezentací pro interaktivní tabule</a:t>
            </a:r>
            <a:r>
              <a:rPr lang="cs-CZ" sz="2000" dirty="0" smtClean="0"/>
              <a:t>.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85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484784"/>
          </a:xfrm>
        </p:spPr>
        <p:txBody>
          <a:bodyPr/>
          <a:lstStyle/>
          <a:p>
            <a:r>
              <a:rPr lang="cs-CZ" sz="4400" dirty="0" smtClean="0"/>
              <a:t>Chemické editory</a:t>
            </a:r>
            <a:br>
              <a:rPr lang="cs-CZ" sz="4400" dirty="0" smtClean="0"/>
            </a:br>
            <a:r>
              <a:rPr lang="cs-CZ" sz="4400" dirty="0" smtClean="0"/>
              <a:t>(chemické grafické programy)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cs-CZ" dirty="0"/>
              <a:t>editory chemických </a:t>
            </a:r>
            <a:r>
              <a:rPr lang="cs-CZ" dirty="0" smtClean="0"/>
              <a:t>vzorců</a:t>
            </a:r>
          </a:p>
          <a:p>
            <a:r>
              <a:rPr lang="cs-CZ" dirty="0" smtClean="0"/>
              <a:t>editory </a:t>
            </a:r>
            <a:r>
              <a:rPr lang="cs-CZ" dirty="0"/>
              <a:t>struktur, </a:t>
            </a:r>
            <a:endParaRPr lang="cs-CZ" dirty="0" smtClean="0"/>
          </a:p>
          <a:p>
            <a:r>
              <a:rPr lang="cs-CZ" dirty="0"/>
              <a:t>editory </a:t>
            </a:r>
            <a:r>
              <a:rPr lang="cs-CZ" dirty="0" smtClean="0"/>
              <a:t>spekter,</a:t>
            </a:r>
          </a:p>
          <a:p>
            <a:r>
              <a:rPr lang="cs-CZ" dirty="0"/>
              <a:t>editory </a:t>
            </a:r>
            <a:r>
              <a:rPr lang="cs-CZ" dirty="0" smtClean="0"/>
              <a:t>schémat,</a:t>
            </a:r>
          </a:p>
          <a:p>
            <a:r>
              <a:rPr lang="cs-CZ" dirty="0" smtClean="0"/>
              <a:t>kombinace výše uvedených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86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484784"/>
          </a:xfrm>
        </p:spPr>
        <p:txBody>
          <a:bodyPr/>
          <a:lstStyle/>
          <a:p>
            <a:r>
              <a:rPr lang="cs-CZ" sz="4400" dirty="0" smtClean="0"/>
              <a:t>Zdarma dostupné chemické editory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ACD/</a:t>
            </a:r>
            <a:r>
              <a:rPr lang="cs-CZ" b="1" dirty="0" err="1" smtClean="0"/>
              <a:t>ChemSketch</a:t>
            </a:r>
            <a:r>
              <a:rPr lang="cs-CZ" dirty="0"/>
              <a:t>: </a:t>
            </a:r>
            <a:r>
              <a:rPr lang="cs-CZ" dirty="0">
                <a:hlinkClick r:id="rId3"/>
              </a:rPr>
              <a:t>http://www.acdlabs.com/resources/freeware/chemsketch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sz="2800" b="1" dirty="0" err="1"/>
              <a:t>Accelrys</a:t>
            </a:r>
            <a:r>
              <a:rPr lang="cs-CZ" sz="2800" b="1" dirty="0"/>
              <a:t> </a:t>
            </a:r>
            <a:r>
              <a:rPr lang="cs-CZ" sz="2800" b="1" dirty="0" err="1"/>
              <a:t>Draw</a:t>
            </a:r>
            <a:r>
              <a:rPr lang="cs-CZ" sz="2800" b="1" dirty="0"/>
              <a:t> </a:t>
            </a:r>
            <a:r>
              <a:rPr lang="cs-CZ" sz="2800" dirty="0" smtClean="0"/>
              <a:t>(dříve </a:t>
            </a:r>
            <a:r>
              <a:rPr lang="cs-CZ" sz="2800" dirty="0" err="1" smtClean="0"/>
              <a:t>Symix</a:t>
            </a:r>
            <a:r>
              <a:rPr lang="cs-CZ" sz="2800" dirty="0" smtClean="0"/>
              <a:t> </a:t>
            </a:r>
            <a:r>
              <a:rPr lang="cs-CZ" sz="2800" dirty="0" err="1" smtClean="0"/>
              <a:t>Draw</a:t>
            </a:r>
            <a:r>
              <a:rPr lang="cs-CZ" sz="2800" dirty="0" smtClean="0"/>
              <a:t> či ISIS/</a:t>
            </a:r>
            <a:r>
              <a:rPr lang="cs-CZ" sz="2800" dirty="0" err="1" smtClean="0"/>
              <a:t>Draw</a:t>
            </a:r>
            <a:r>
              <a:rPr lang="cs-CZ" sz="2800" dirty="0"/>
              <a:t>): </a:t>
            </a:r>
            <a:r>
              <a:rPr lang="cs-CZ" sz="2800" dirty="0">
                <a:hlinkClick r:id="rId4"/>
              </a:rPr>
              <a:t>http://accelrys.com/products/informatics/cheminformatics/draw</a:t>
            </a:r>
            <a:r>
              <a:rPr lang="cs-CZ" sz="2800" dirty="0" smtClean="0">
                <a:hlinkClick r:id="rId4"/>
              </a:rPr>
              <a:t>/</a:t>
            </a:r>
            <a:endParaRPr lang="cs-CZ" sz="2800" dirty="0" smtClean="0"/>
          </a:p>
          <a:p>
            <a:r>
              <a:rPr lang="cs-CZ" sz="2800" b="1" dirty="0" err="1" smtClean="0"/>
              <a:t>ChemAxon</a:t>
            </a:r>
            <a:r>
              <a:rPr lang="cs-CZ" sz="2800" dirty="0" smtClean="0"/>
              <a:t>: </a:t>
            </a:r>
            <a:r>
              <a:rPr lang="cs-CZ" sz="2800" dirty="0" smtClean="0">
                <a:hlinkClick r:id="rId5"/>
              </a:rPr>
              <a:t>http</a:t>
            </a:r>
            <a:r>
              <a:rPr lang="cs-CZ" sz="2800" dirty="0">
                <a:hlinkClick r:id="rId5"/>
              </a:rPr>
              <a:t>://www.chemaxon.com</a:t>
            </a:r>
            <a:r>
              <a:rPr lang="cs-CZ" sz="2800" dirty="0" smtClean="0">
                <a:hlinkClick r:id="rId5"/>
              </a:rPr>
              <a:t>/</a:t>
            </a:r>
            <a:endParaRPr lang="cs-CZ" sz="2800" dirty="0" smtClean="0"/>
          </a:p>
          <a:p>
            <a:r>
              <a:rPr lang="cs-CZ" sz="2800" b="1" dirty="0" err="1" smtClean="0"/>
              <a:t>Avogadro</a:t>
            </a:r>
            <a:r>
              <a:rPr lang="cs-CZ" sz="2800" dirty="0"/>
              <a:t>: </a:t>
            </a:r>
            <a:r>
              <a:rPr lang="cs-CZ" sz="2800" dirty="0">
                <a:hlinkClick r:id="rId6"/>
              </a:rPr>
              <a:t>http://</a:t>
            </a:r>
            <a:r>
              <a:rPr lang="cs-CZ" sz="2800" dirty="0" smtClean="0">
                <a:hlinkClick r:id="rId6"/>
              </a:rPr>
              <a:t>avogadro.openmolecules.net/wiki/Main_Page</a:t>
            </a:r>
            <a:r>
              <a:rPr lang="cs-CZ" sz="2800" dirty="0" smtClean="0"/>
              <a:t> </a:t>
            </a:r>
          </a:p>
          <a:p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168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484784"/>
          </a:xfrm>
        </p:spPr>
        <p:txBody>
          <a:bodyPr/>
          <a:lstStyle/>
          <a:p>
            <a:r>
              <a:rPr lang="cs-CZ" sz="4400" dirty="0" smtClean="0"/>
              <a:t>Online zdarma dostupné chemické editory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 lvl="0"/>
            <a:r>
              <a:rPr lang="cs-CZ" b="1" dirty="0" err="1"/>
              <a:t>Chemix</a:t>
            </a:r>
            <a:r>
              <a:rPr lang="cs-CZ" dirty="0"/>
              <a:t>: </a:t>
            </a:r>
            <a:r>
              <a:rPr lang="cs-CZ" u="sng" dirty="0">
                <a:hlinkClick r:id="rId3"/>
              </a:rPr>
              <a:t>http://www.micron.me.uk/chemix/index.htm</a:t>
            </a:r>
            <a:endParaRPr lang="cs-CZ" dirty="0"/>
          </a:p>
          <a:p>
            <a:pPr lvl="0"/>
            <a:r>
              <a:rPr lang="cs-CZ" b="1" dirty="0" err="1"/>
              <a:t>Ketcher</a:t>
            </a:r>
            <a:r>
              <a:rPr lang="cs-CZ" dirty="0"/>
              <a:t>: </a:t>
            </a:r>
            <a:r>
              <a:rPr lang="cs-CZ" u="sng" dirty="0">
                <a:hlinkClick r:id="rId4"/>
              </a:rPr>
              <a:t>http://ggasoftware.com/opensource/ketcher</a:t>
            </a:r>
            <a:endParaRPr lang="cs-CZ" dirty="0"/>
          </a:p>
          <a:p>
            <a:pPr lvl="0"/>
            <a:r>
              <a:rPr lang="cs-CZ" b="1" dirty="0" err="1"/>
              <a:t>MarvinSketch</a:t>
            </a:r>
            <a:r>
              <a:rPr lang="cs-CZ" dirty="0"/>
              <a:t>: </a:t>
            </a:r>
            <a:r>
              <a:rPr lang="cs-CZ" u="sng" dirty="0">
                <a:hlinkClick r:id="rId5"/>
              </a:rPr>
              <a:t>http://www.webqc.org/moleculareditor2.php</a:t>
            </a:r>
            <a:endParaRPr lang="cs-CZ" dirty="0"/>
          </a:p>
          <a:p>
            <a:pPr lvl="0"/>
            <a:r>
              <a:rPr lang="cs-CZ" b="1" dirty="0" err="1"/>
              <a:t>JchemPaint</a:t>
            </a:r>
            <a:r>
              <a:rPr lang="cs-CZ" dirty="0"/>
              <a:t>: </a:t>
            </a:r>
            <a:r>
              <a:rPr lang="cs-CZ" u="sng" dirty="0">
                <a:hlinkClick r:id="rId6"/>
              </a:rPr>
              <a:t>http://www.webqc.org/moleculareditor.php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01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BÍLEK</a:t>
            </a:r>
            <a:r>
              <a:rPr lang="cs-CZ" dirty="0"/>
              <a:t>, M. </a:t>
            </a:r>
            <a:r>
              <a:rPr lang="cs-CZ" i="1" dirty="0"/>
              <a:t>ICT ve výuce chemie: studijní materiály pro realizaci volitelného modulu P v rámci Státní informační politiky ve vzdělávání</a:t>
            </a:r>
            <a:r>
              <a:rPr lang="cs-CZ" dirty="0"/>
              <a:t>. Hradec Králové: </a:t>
            </a:r>
            <a:r>
              <a:rPr lang="cs-CZ" dirty="0" err="1"/>
              <a:t>Gaudeamus</a:t>
            </a:r>
            <a:r>
              <a:rPr lang="cs-CZ" dirty="0"/>
              <a:t>, 2005. ISBN 80-7041-631-9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www.sciencegeek.net/Chemistry/chemware/chemware.shtml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>
                <a:hlinkClick r:id="rId3"/>
              </a:rPr>
              <a:t>http://www.gunda.hu/dprogs</a:t>
            </a:r>
            <a:r>
              <a:rPr lang="cs-CZ" smtClean="0">
                <a:hlinkClick r:id="rId3"/>
              </a:rPr>
              <a:t>/</a:t>
            </a:r>
            <a:r>
              <a:rPr lang="cs-CZ" smtClean="0"/>
              <a:t>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90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9842</TotalTime>
  <Words>304</Words>
  <Application>Microsoft Office PowerPoint</Application>
  <PresentationFormat>Předvádění na obrazovce (4:3)</PresentationFormat>
  <Paragraphs>56</Paragraphs>
  <Slides>7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Exekutivní</vt:lpstr>
      <vt:lpstr>04 – CHEMICKÝ DIDAKTICKÝ SOFTWARE – část 1.</vt:lpstr>
      <vt:lpstr>Změna harmonogramu semestru</vt:lpstr>
      <vt:lpstr>Osnova 4. tématu</vt:lpstr>
      <vt:lpstr>Chemické editory (chemické grafické programy)</vt:lpstr>
      <vt:lpstr>Zdarma dostupné chemické editory</vt:lpstr>
      <vt:lpstr>Online zdarma dostupné chemické editory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VM</dc:creator>
  <cp:lastModifiedBy>Veronika Švandová</cp:lastModifiedBy>
  <cp:revision>830</cp:revision>
  <cp:lastPrinted>2013-09-18T20:37:09Z</cp:lastPrinted>
  <dcterms:created xsi:type="dcterms:W3CDTF">2009-11-16T07:55:58Z</dcterms:created>
  <dcterms:modified xsi:type="dcterms:W3CDTF">2014-03-24T21:01:31Z</dcterms:modified>
</cp:coreProperties>
</file>