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256" r:id="rId2"/>
    <p:sldId id="461" r:id="rId3"/>
    <p:sldId id="464" r:id="rId4"/>
    <p:sldId id="465" r:id="rId5"/>
    <p:sldId id="467" r:id="rId6"/>
    <p:sldId id="466" r:id="rId7"/>
    <p:sldId id="468" r:id="rId8"/>
    <p:sldId id="469" r:id="rId9"/>
    <p:sldId id="471" r:id="rId10"/>
    <p:sldId id="472" r:id="rId11"/>
    <p:sldId id="473" r:id="rId12"/>
    <p:sldId id="474" r:id="rId13"/>
    <p:sldId id="475" r:id="rId14"/>
    <p:sldId id="476" r:id="rId15"/>
    <p:sldId id="462" r:id="rId16"/>
    <p:sldId id="470" r:id="rId17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E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71834" autoAdjust="0"/>
  </p:normalViewPr>
  <p:slideViewPr>
    <p:cSldViewPr>
      <p:cViewPr>
        <p:scale>
          <a:sx n="90" d="100"/>
          <a:sy n="90" d="100"/>
        </p:scale>
        <p:origin x="-152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06" y="1488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463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r">
              <a:defRPr sz="1200"/>
            </a:lvl1pPr>
          </a:lstStyle>
          <a:p>
            <a:fld id="{FDE3C571-681B-4EA1-805B-12BF79F07205}" type="datetimeFigureOut">
              <a:rPr lang="cs-CZ" smtClean="0"/>
              <a:t>8. 4. 2014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463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r">
              <a:defRPr sz="1200"/>
            </a:lvl1pPr>
          </a:lstStyle>
          <a:p>
            <a:fld id="{A4E26265-3BB4-4C97-9A0A-F8DB0F4F0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05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E07CE5-2A22-4408-8C4C-C7BCDDA52D33}" type="datetimeFigureOut">
              <a:rPr lang="cs-CZ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4" tIns="45722" rIns="91444" bIns="45722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1825"/>
          </a:xfrm>
          <a:prstGeom prst="rect">
            <a:avLst/>
          </a:prstGeom>
        </p:spPr>
        <p:txBody>
          <a:bodyPr vert="horz" lIns="91444" tIns="45722" rIns="91444" bIns="45722" rtlCol="0">
            <a:normAutofit/>
          </a:bodyPr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Seznam:</a:t>
            </a:r>
          </a:p>
          <a:p>
            <a:pPr lvl="4"/>
            <a:r>
              <a:rPr lang="cs-CZ" noProof="0" dirty="0" smtClean="0"/>
              <a:t>a</a:t>
            </a:r>
          </a:p>
          <a:p>
            <a:pPr lvl="4"/>
            <a:r>
              <a:rPr lang="cs-CZ" noProof="0" dirty="0" smtClean="0"/>
              <a:t>b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4DFA36-F18A-40AF-A67E-E1C2295523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87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25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7313" indent="-87313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EBE9E-9AC0-4929-A07A-508EB8A1BB03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492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37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77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7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7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77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7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C8019-FCAF-4F4F-B2B8-68532C0C4EED}" type="datetime1">
              <a:rPr lang="cs-CZ" smtClean="0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5138DF-D68B-419E-BC28-5D4254268AD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A9EB0-2816-40A2-A686-63C8BCDE420E}" type="datetime1">
              <a:rPr lang="cs-CZ" smtClean="0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DC1A5-10A4-4AB7-AB95-474601F9C95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FDC2E-ED36-40C4-87F6-9D9F42322998}" type="datetime1">
              <a:rPr lang="cs-CZ" smtClean="0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F1A0F-76F4-48E3-AEF1-52F41248D84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>
                <a:solidFill>
                  <a:schemeClr val="tx1"/>
                </a:solidFill>
              </a:defRPr>
            </a:lvl1pPr>
            <a:lvl2pPr marL="742950" indent="-28575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89150-3DC6-4BA7-9582-02DDF00C4B72}" type="datetime1">
              <a:rPr lang="cs-CZ" smtClean="0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36C6D-7C95-4DEC-BE06-2010DA00B3F2}" type="datetime1">
              <a:rPr lang="cs-CZ" smtClean="0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77883-1D1D-499C-91E7-D9565F7A305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279C9-4316-484D-A33A-C3DC610BECB7}" type="datetime1">
              <a:rPr lang="cs-CZ" smtClean="0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4803B-621B-4E80-9722-CAAC3D825A4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A3036-6EEC-4855-9317-FF767AA36823}" type="datetime1">
              <a:rPr lang="cs-CZ" smtClean="0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7A38-6B0B-43D8-8A84-5307000A977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28C47-8BC0-49A3-8A73-458D5E81D19C}" type="datetime1">
              <a:rPr lang="cs-CZ" smtClean="0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FCE0-5544-4F45-BE39-A906BB94E47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97DC3-520D-46EB-9360-71CDBCE6788B}" type="datetime1">
              <a:rPr lang="cs-CZ" smtClean="0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68AB-1F25-4100-AF48-32F7D1E3A10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5CF3D-BFA5-4DE3-9714-73153ABF9BB8}" type="datetime1">
              <a:rPr lang="cs-CZ" smtClean="0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162F8-8B27-4995-88FB-34991C19BEA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EBA26-5E5D-41AB-8CC3-E74DFA4A1E49}" type="datetime1">
              <a:rPr lang="cs-CZ" smtClean="0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3EECC-4037-4C42-906F-D29603CB6F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661758B-70A0-4E83-8413-C5200743EE19}" type="datetime1">
              <a:rPr lang="cs-CZ" smtClean="0"/>
              <a:pPr>
                <a:defRPr/>
              </a:pPr>
              <a:t>8. 4. 2014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AC8ED04-2E5B-4C44-917F-DD00ED2827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ru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s.muni.cz/www/106381/kontakty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kole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imeinteraktivne.cz/studentske-prace/chemie/" TargetMode="External"/><Relationship Id="rId5" Type="http://schemas.openxmlformats.org/officeDocument/2006/relationships/hyperlink" Target="http://gym.nmnm.cz/board/?ln=cz&amp;id=1&amp;cat=c&amp;typ=menu" TargetMode="External"/><Relationship Id="rId4" Type="http://schemas.openxmlformats.org/officeDocument/2006/relationships/hyperlink" Target="http://gym.nmnm.cz/board/index.php?ln=cz&amp;id=21&amp;cat=c&amp;typ=list_all&amp;bi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zvyp.upol.cz/publikace/lepil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azykovyobchod.cz/product.asp?id=523" TargetMode="External"/><Relationship Id="rId3" Type="http://schemas.openxmlformats.org/officeDocument/2006/relationships/hyperlink" Target="http://zebrasystems.eu/e-learning-multimedia/" TargetMode="External"/><Relationship Id="rId7" Type="http://schemas.openxmlformats.org/officeDocument/2006/relationships/hyperlink" Target="http://www.jazykovyobchod.cz/product.asp?id=522" TargetMode="External"/><Relationship Id="rId12" Type="http://schemas.openxmlformats.org/officeDocument/2006/relationships/hyperlink" Target="http://didaktika.tym.cz/interaktivka.pdf" TargetMode="External"/><Relationship Id="rId2" Type="http://schemas.openxmlformats.org/officeDocument/2006/relationships/hyperlink" Target="http://pachner.inshop.cz/inshop/chem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rasoft.cz/index2.htm" TargetMode="External"/><Relationship Id="rId11" Type="http://schemas.openxmlformats.org/officeDocument/2006/relationships/hyperlink" Target="http://www.avmedia.cz/smart-produkty/smart-notebook-software.html" TargetMode="External"/><Relationship Id="rId5" Type="http://schemas.openxmlformats.org/officeDocument/2006/relationships/hyperlink" Target="http://shop.backup-store.cz/chemie1-1.html" TargetMode="External"/><Relationship Id="rId10" Type="http://schemas.openxmlformats.org/officeDocument/2006/relationships/hyperlink" Target="http://moderniucitel.pilsedu.cz/index.php/ke-staeni/materialy-k-samostudiu/209-ii" TargetMode="External"/><Relationship Id="rId4" Type="http://schemas.openxmlformats.org/officeDocument/2006/relationships/hyperlink" Target="http://shop.backup-store.cz/chemie1.html?___store=cz" TargetMode="External"/><Relationship Id="rId9" Type="http://schemas.openxmlformats.org/officeDocument/2006/relationships/hyperlink" Target="http://eshop.flexilearn.cz/Kategorie/iuc-druhy-stupen-cap-chemi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bra.cz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asoft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gmaster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gmaster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us.cz/&#8206;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iucitel.pilsedu.cz/index.php/ke-staeni/materialy-k-samostudiu/209-ii" TargetMode="External"/><Relationship Id="rId3" Type="http://schemas.openxmlformats.org/officeDocument/2006/relationships/hyperlink" Target="http://prezi.com/" TargetMode="External"/><Relationship Id="rId7" Type="http://schemas.openxmlformats.org/officeDocument/2006/relationships/hyperlink" Target="http://www.e-legamaster.com/content/downloads/Software/eBeamEducationSuiteSetup_2_5_0_25.exe.zi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legamaster.com/cnt/en/content/support/downloads/downloads" TargetMode="External"/><Relationship Id="rId5" Type="http://schemas.openxmlformats.org/officeDocument/2006/relationships/hyperlink" Target="http://express.smarttech.com/" TargetMode="External"/><Relationship Id="rId4" Type="http://schemas.openxmlformats.org/officeDocument/2006/relationships/hyperlink" Target="http://smarttech.com/Support/Browse+Support/Download+Software/Software/SMART+Notebook+Interactive+Viewer+software/SMART+Notebook+Interactive+Viewer/SMART+Notebook+Interactive+Viewer+Windo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36946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/>
              <a:t>04 – CHEMICKÝ DIDAKTICKÝ SOFTWARE – část 2.</a:t>
            </a:r>
            <a:endParaRPr lang="cs-CZ" sz="4000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843608" y="3429001"/>
            <a:ext cx="6400800" cy="432047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cs-CZ" sz="9600" dirty="0" smtClean="0">
                <a:solidFill>
                  <a:schemeClr val="tx1"/>
                </a:solidFill>
                <a:latin typeface="Constantia" pitchFamily="18" charset="0"/>
              </a:rPr>
              <a:t>Mgr. Veronika Švandová, Ph.D.</a:t>
            </a:r>
            <a:endParaRPr lang="cs-CZ" sz="9600" dirty="0">
              <a:latin typeface="Constantia" pitchFamily="18" charset="0"/>
            </a:endParaRPr>
          </a:p>
          <a:p>
            <a:pPr algn="r"/>
            <a:endParaRPr lang="cs-CZ" sz="9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R="0" eaLnBrk="1" hangingPunct="1"/>
            <a:endParaRPr lang="cs-CZ" sz="9600" dirty="0" smtClean="0">
              <a:latin typeface="Constantia" panose="02030602050306030303" pitchFamily="18" charset="0"/>
            </a:endParaRPr>
          </a:p>
          <a:p>
            <a:pPr marR="0" eaLnBrk="1" hangingPunct="1"/>
            <a:endParaRPr lang="cs-CZ" sz="9600" dirty="0" smtClean="0">
              <a:latin typeface="Constantia" panose="02030602050306030303" pitchFamily="18" charset="0"/>
            </a:endParaRPr>
          </a:p>
          <a:p>
            <a:pPr marR="0"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90B10C-C51D-450F-B81C-B5739480FA70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843608" y="4005065"/>
            <a:ext cx="6400800" cy="1728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Kamenice 5</a:t>
            </a: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>
                <a:solidFill>
                  <a:schemeClr val="tx1"/>
                </a:solidFill>
                <a:latin typeface="Constantia" pitchFamily="18" charset="0"/>
              </a:rPr>
              <a:t>pavilón A4 - NCBR, místnost 2.14</a:t>
            </a:r>
          </a:p>
          <a:p>
            <a:pPr algn="r" fontAlgn="auto">
              <a:spcAft>
                <a:spcPts val="0"/>
              </a:spcAft>
            </a:pP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>
                <a:solidFill>
                  <a:schemeClr val="tx1"/>
                </a:solidFill>
                <a:latin typeface="Constantia" pitchFamily="18" charset="0"/>
              </a:rPr>
              <a:t>email: 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  <a:hlinkClick r:id="rId3"/>
              </a:rPr>
              <a:t>veru@mail.muni.cz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  <a:hlinkClick r:id="rId4"/>
              </a:rPr>
              <a:t>http://is.muni.cz/www/106381/kontakty.html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endParaRPr lang="cs-CZ" sz="9600" dirty="0" smtClean="0">
              <a:latin typeface="Constantia" panose="02030602050306030303" pitchFamily="18" charset="0"/>
            </a:endParaRPr>
          </a:p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/>
          <a:lstStyle/>
          <a:p>
            <a:r>
              <a:rPr lang="cs-CZ" sz="3200" dirty="0" smtClean="0"/>
              <a:t>Interaktivní tabule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interaktivní </a:t>
            </a:r>
            <a:r>
              <a:rPr lang="cs-CZ" dirty="0"/>
              <a:t>plocha, ke které je připojen počítač a </a:t>
            </a:r>
            <a:r>
              <a:rPr lang="cs-CZ" dirty="0" smtClean="0"/>
              <a:t>dataprojektor </a:t>
            </a:r>
            <a:endParaRPr lang="cs-CZ" dirty="0"/>
          </a:p>
          <a:p>
            <a:pPr lvl="0"/>
            <a:r>
              <a:rPr lang="cs-CZ" dirty="0" smtClean="0"/>
              <a:t>velkoplošná </a:t>
            </a:r>
            <a:r>
              <a:rPr lang="cs-CZ" dirty="0"/>
              <a:t>obrazovka s dotykovým </a:t>
            </a:r>
            <a:r>
              <a:rPr lang="cs-CZ" dirty="0" smtClean="0"/>
              <a:t>senzorem</a:t>
            </a:r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r>
              <a:rPr lang="cs-CZ" dirty="0" smtClean="0"/>
              <a:t>ovládání:</a:t>
            </a:r>
          </a:p>
          <a:p>
            <a:pPr lvl="1"/>
            <a:r>
              <a:rPr lang="cs-CZ" dirty="0" smtClean="0"/>
              <a:t>prst, speciální fixy</a:t>
            </a:r>
            <a:r>
              <a:rPr lang="cs-CZ" dirty="0"/>
              <a:t>, </a:t>
            </a:r>
            <a:r>
              <a:rPr lang="cs-CZ" dirty="0" smtClean="0"/>
              <a:t>ukazovátko, elektronické pero </a:t>
            </a:r>
            <a:r>
              <a:rPr lang="cs-CZ" dirty="0"/>
              <a:t>nebo </a:t>
            </a:r>
            <a:r>
              <a:rPr lang="cs-CZ" dirty="0" smtClean="0"/>
              <a:t>další nástroje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040857" cy="186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/>
          <a:lstStyle/>
          <a:p>
            <a:r>
              <a:rPr lang="cs-CZ" sz="3200" dirty="0" smtClean="0"/>
              <a:t>Zdroje </a:t>
            </a:r>
            <a:r>
              <a:rPr lang="cs-CZ" sz="3200" smtClean="0"/>
              <a:t>prezentací pro interaktivní </a:t>
            </a:r>
            <a:r>
              <a:rPr lang="cs-CZ" sz="3200" dirty="0" smtClean="0"/>
              <a:t>tabule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www.veskole.cz</a:t>
            </a:r>
            <a:endParaRPr lang="cs-CZ" dirty="0" smtClean="0"/>
          </a:p>
          <a:p>
            <a:pPr lvl="0"/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dum.rvp.cz/index.html</a:t>
            </a:r>
          </a:p>
          <a:p>
            <a:pPr lvl="0"/>
            <a:r>
              <a:rPr lang="cs-CZ" dirty="0">
                <a:hlinkClick r:id="rId4"/>
              </a:rPr>
              <a:t>http://www.pekarjeucitelonline.cz/predmety/chemie/?grade=</a:t>
            </a:r>
            <a:endParaRPr lang="cs-CZ" dirty="0" smtClean="0">
              <a:hlinkClick r:id="rId4"/>
            </a:endParaRPr>
          </a:p>
          <a:p>
            <a:pPr lvl="0"/>
            <a:r>
              <a:rPr lang="pt-BR" dirty="0" smtClean="0">
                <a:hlinkClick r:id="rId4"/>
              </a:rPr>
              <a:t>http</a:t>
            </a:r>
            <a:r>
              <a:rPr lang="pt-BR" dirty="0">
                <a:hlinkClick r:id="rId4"/>
              </a:rPr>
              <a:t>://</a:t>
            </a:r>
            <a:r>
              <a:rPr lang="pt-BR" dirty="0" smtClean="0">
                <a:hlinkClick r:id="rId4"/>
              </a:rPr>
              <a:t>gym.nmnm.cz/board/index.php?ln=cz&amp;id=21&amp;cat=c&amp;typ=list_all&amp;bi=1</a:t>
            </a:r>
            <a:r>
              <a:rPr lang="cs-CZ" dirty="0" smtClean="0"/>
              <a:t> </a:t>
            </a:r>
            <a:r>
              <a:rPr lang="pt-BR" dirty="0" smtClean="0"/>
              <a:t> </a:t>
            </a:r>
            <a:r>
              <a:rPr lang="pt-BR" dirty="0"/>
              <a:t>a </a:t>
            </a:r>
            <a:r>
              <a:rPr lang="pt-BR" dirty="0">
                <a:hlinkClick r:id="rId5"/>
              </a:rPr>
              <a:t>http://gym.nmnm.cz/board/?</a:t>
            </a:r>
            <a:r>
              <a:rPr lang="pt-BR" dirty="0" smtClean="0">
                <a:hlinkClick r:id="rId5"/>
              </a:rPr>
              <a:t>ln=cz&amp;id=1&amp;cat=c&amp;typ=menu</a:t>
            </a:r>
            <a:r>
              <a:rPr lang="cs-CZ" dirty="0" smtClean="0"/>
              <a:t> </a:t>
            </a:r>
            <a:endParaRPr lang="pt-BR" dirty="0"/>
          </a:p>
          <a:p>
            <a:pPr lvl="0"/>
            <a:r>
              <a:rPr lang="pt-BR" dirty="0">
                <a:hlinkClick r:id="rId6"/>
              </a:rPr>
              <a:t>http://www.ucimeinteraktivne.cz/studentske-prace/chemie</a:t>
            </a:r>
            <a:r>
              <a:rPr lang="pt-BR" dirty="0" smtClean="0">
                <a:hlinkClick r:id="rId6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5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/>
          <a:lstStyle/>
          <a:p>
            <a:r>
              <a:rPr lang="cs-CZ" sz="3200" dirty="0" smtClean="0"/>
              <a:t>Elektronické pero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02" y="980728"/>
            <a:ext cx="6305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12" y="4581128"/>
            <a:ext cx="17811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179512" y="4077072"/>
            <a:ext cx="338437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200" dirty="0" smtClean="0"/>
              <a:t>Paleta </a:t>
            </a:r>
            <a:r>
              <a:rPr lang="cs-CZ" sz="3200" dirty="0" err="1" smtClean="0"/>
              <a:t>eBeam</a:t>
            </a:r>
            <a:endParaRPr lang="cs-CZ" sz="3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48101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5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68AB-1F25-4100-AF48-32F7D1E3A102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3456384" cy="33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1"/>
            <a:ext cx="3857012" cy="36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2" y="188641"/>
            <a:ext cx="2160240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800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0536"/>
            <a:ext cx="3535230" cy="152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555776" y="4000536"/>
            <a:ext cx="1008112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652" y="4144522"/>
            <a:ext cx="3581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97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68AB-1F25-4100-AF48-32F7D1E3A102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953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019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1916" y="752509"/>
            <a:ext cx="2160240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17" y="2136148"/>
            <a:ext cx="1609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56" y="2421542"/>
            <a:ext cx="4972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94203" y="3356992"/>
            <a:ext cx="86084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 </a:t>
            </a:r>
            <a:r>
              <a:rPr lang="cs-CZ" dirty="0">
                <a:latin typeface="+mj-lt"/>
              </a:rPr>
              <a:t>– 4 </a:t>
            </a:r>
            <a:r>
              <a:rPr lang="cs-CZ" b="1" dirty="0">
                <a:latin typeface="+mj-lt"/>
              </a:rPr>
              <a:t>zobrazení snímků </a:t>
            </a:r>
            <a:r>
              <a:rPr lang="cs-CZ" dirty="0">
                <a:latin typeface="+mj-lt"/>
              </a:rPr>
              <a:t>– rozložení snímků ve </a:t>
            </a:r>
            <a:r>
              <a:rPr lang="cs-CZ" dirty="0" err="1">
                <a:latin typeface="+mj-lt"/>
              </a:rPr>
              <a:t>Scrapbooku</a:t>
            </a:r>
            <a:r>
              <a:rPr lang="cs-CZ" dirty="0">
                <a:latin typeface="+mj-lt"/>
              </a:rPr>
              <a:t> </a:t>
            </a:r>
          </a:p>
          <a:p>
            <a:r>
              <a:rPr lang="cs-CZ" dirty="0">
                <a:latin typeface="+mj-lt"/>
              </a:rPr>
              <a:t>5 – </a:t>
            </a:r>
            <a:r>
              <a:rPr lang="cs-CZ" b="1" dirty="0">
                <a:latin typeface="+mj-lt"/>
              </a:rPr>
              <a:t>nová stránka </a:t>
            </a:r>
            <a:r>
              <a:rPr lang="cs-CZ" dirty="0">
                <a:latin typeface="+mj-lt"/>
              </a:rPr>
              <a:t>prezentace, vytváří novou prázdnou stránku </a:t>
            </a:r>
            <a:r>
              <a:rPr lang="cs-CZ" dirty="0" err="1">
                <a:latin typeface="+mj-lt"/>
              </a:rPr>
              <a:t>Scrapbook</a:t>
            </a:r>
            <a:r>
              <a:rPr lang="cs-CZ" dirty="0">
                <a:latin typeface="+mj-lt"/>
              </a:rPr>
              <a:t>. </a:t>
            </a:r>
          </a:p>
          <a:p>
            <a:r>
              <a:rPr lang="cs-CZ" dirty="0">
                <a:latin typeface="+mj-lt"/>
              </a:rPr>
              <a:t>6 – </a:t>
            </a:r>
            <a:r>
              <a:rPr lang="cs-CZ" b="1" dirty="0">
                <a:latin typeface="+mj-lt"/>
              </a:rPr>
              <a:t>duplikovat </a:t>
            </a:r>
            <a:r>
              <a:rPr lang="cs-CZ" dirty="0">
                <a:latin typeface="+mj-lt"/>
              </a:rPr>
              <a:t>stránku, vytváří kopii zobrazené stránky a tuto stránku zobrazí </a:t>
            </a:r>
          </a:p>
          <a:p>
            <a:r>
              <a:rPr lang="cs-CZ" dirty="0">
                <a:latin typeface="+mj-lt"/>
              </a:rPr>
              <a:t>7 – </a:t>
            </a:r>
            <a:r>
              <a:rPr lang="cs-CZ" b="1" dirty="0">
                <a:latin typeface="+mj-lt"/>
              </a:rPr>
              <a:t>smazat </a:t>
            </a:r>
            <a:r>
              <a:rPr lang="cs-CZ" dirty="0">
                <a:latin typeface="+mj-lt"/>
              </a:rPr>
              <a:t>stránku </a:t>
            </a:r>
          </a:p>
          <a:p>
            <a:r>
              <a:rPr lang="cs-CZ" dirty="0">
                <a:latin typeface="+mj-lt"/>
              </a:rPr>
              <a:t>8 – </a:t>
            </a:r>
            <a:r>
              <a:rPr lang="cs-CZ" b="1" dirty="0">
                <a:latin typeface="+mj-lt"/>
              </a:rPr>
              <a:t>smazat obsah </a:t>
            </a:r>
            <a:r>
              <a:rPr lang="cs-CZ" dirty="0">
                <a:latin typeface="+mj-lt"/>
              </a:rPr>
              <a:t>stránky </a:t>
            </a:r>
          </a:p>
          <a:p>
            <a:r>
              <a:rPr lang="cs-CZ" dirty="0">
                <a:latin typeface="+mj-lt"/>
              </a:rPr>
              <a:t>9 – přecházení pořadí snímků Manuál k práci s interaktivní </a:t>
            </a:r>
            <a:r>
              <a:rPr lang="cs-CZ" dirty="0" smtClean="0">
                <a:latin typeface="+mj-lt"/>
              </a:rPr>
              <a:t>tabulí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10 – </a:t>
            </a:r>
            <a:r>
              <a:rPr lang="cs-CZ" dirty="0" err="1">
                <a:latin typeface="+mj-lt"/>
              </a:rPr>
              <a:t>maţe</a:t>
            </a:r>
            <a:r>
              <a:rPr lang="cs-CZ" dirty="0">
                <a:latin typeface="+mj-lt"/>
              </a:rPr>
              <a:t>/vkládá poslední akci </a:t>
            </a:r>
          </a:p>
          <a:p>
            <a:r>
              <a:rPr lang="cs-CZ" dirty="0">
                <a:latin typeface="+mj-lt"/>
              </a:rPr>
              <a:t>11 – </a:t>
            </a:r>
            <a:r>
              <a:rPr lang="cs-CZ" dirty="0" err="1">
                <a:latin typeface="+mj-lt"/>
              </a:rPr>
              <a:t>eBeam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meeting</a:t>
            </a:r>
          </a:p>
          <a:p>
            <a:r>
              <a:rPr lang="cs-CZ" dirty="0"/>
              <a:t>12 – </a:t>
            </a:r>
            <a:r>
              <a:rPr lang="cs-CZ" b="1" dirty="0"/>
              <a:t>Galerie </a:t>
            </a:r>
            <a:r>
              <a:rPr lang="cs-CZ" dirty="0" smtClean="0"/>
              <a:t>obrázků</a:t>
            </a:r>
          </a:p>
          <a:p>
            <a:r>
              <a:rPr lang="cs-CZ" dirty="0"/>
              <a:t>13 – aplikace </a:t>
            </a:r>
            <a:r>
              <a:rPr lang="cs-CZ" b="1" dirty="0" smtClean="0"/>
              <a:t>roleta</a:t>
            </a:r>
          </a:p>
          <a:p>
            <a:r>
              <a:rPr lang="cs-CZ" dirty="0"/>
              <a:t>14 – aplikace </a:t>
            </a:r>
            <a:r>
              <a:rPr lang="cs-CZ" b="1" dirty="0"/>
              <a:t>reflektor </a:t>
            </a:r>
            <a:endParaRPr lang="cs-CZ" b="1" dirty="0" smtClean="0"/>
          </a:p>
          <a:p>
            <a:r>
              <a:rPr lang="cs-CZ" dirty="0"/>
              <a:t>15 – propojit s </a:t>
            </a:r>
            <a:r>
              <a:rPr lang="cs-CZ" b="1" dirty="0" err="1"/>
              <a:t>vizualizerem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685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HLAVENKA, J. </a:t>
            </a:r>
            <a:r>
              <a:rPr lang="cs-CZ" i="1" dirty="0" smtClean="0"/>
              <a:t>Výkladový slovník výpočetní </a:t>
            </a:r>
            <a:r>
              <a:rPr lang="cs-CZ" i="1" dirty="0"/>
              <a:t>techniky a komunikací: 5500 pojmů z oblasti výpočetní techniky: přes 7000 křížových vazeb: výklad anglických a českých odborných pojmů</a:t>
            </a:r>
            <a:r>
              <a:rPr lang="cs-CZ" dirty="0"/>
              <a:t>. 3. vyd. Praha: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1997. ISBN 80-7226-023-5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BÍLEK, M. </a:t>
            </a:r>
            <a:r>
              <a:rPr lang="cs-CZ" i="1" dirty="0"/>
              <a:t>ICT ve výuce chemie: studijní materiály pro realizaci volitelného modulu P v rámci Státní informační politiky ve vzdělávání</a:t>
            </a:r>
            <a:r>
              <a:rPr lang="cs-CZ" dirty="0"/>
              <a:t>. Hradec Králové: </a:t>
            </a:r>
            <a:r>
              <a:rPr lang="cs-CZ" dirty="0" err="1"/>
              <a:t>Gaudeamus</a:t>
            </a:r>
            <a:r>
              <a:rPr lang="cs-CZ" dirty="0"/>
              <a:t>, 2005. ISBN 80-7041-631-9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LEPIL, O. </a:t>
            </a:r>
            <a:r>
              <a:rPr lang="cs-CZ" i="1" dirty="0"/>
              <a:t>Teorie a praxe tvorby výukových materiálů</a:t>
            </a:r>
            <a:r>
              <a:rPr lang="cs-CZ" dirty="0"/>
              <a:t> [online]. Olomouc: Univerzita Palackého v Olomouci, 2010. [cit. 2013-07-30]. ISBN 978-80-244-2489-7. 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zvyp.upol.cz/publikace/lepil.pdf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DOSTÁL, J. Výukový software a počítačové hry - nástroje moderního vzdělávání. </a:t>
            </a:r>
            <a:r>
              <a:rPr lang="cs-CZ" i="1" dirty="0"/>
              <a:t>Časopis pro technickou a informační výchovu</a:t>
            </a:r>
            <a:r>
              <a:rPr lang="cs-CZ" dirty="0"/>
              <a:t>. 2009, roč. 1, č. 1, s. 23–28. ISSN 1803-537X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MAZÁK, E. </a:t>
            </a:r>
            <a:r>
              <a:rPr lang="cs-CZ" i="1" dirty="0"/>
              <a:t>Počítačové výukové programy a metodika jejich tvorby</a:t>
            </a:r>
            <a:r>
              <a:rPr lang="cs-CZ" dirty="0"/>
              <a:t>. Praha: Ústav školských informací při ministerstvu školství ČSR, 1988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8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://pachner.inshop.cz/inshop/chemie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3"/>
              </a:rPr>
              <a:t>http://zebrasystems.eu/e-learning-multimedia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4"/>
              </a:rPr>
              <a:t>http://shop.backup-store.cz/chemie1.html?___</a:t>
            </a:r>
            <a:r>
              <a:rPr lang="cs-CZ" dirty="0" smtClean="0">
                <a:hlinkClick r:id="rId4"/>
              </a:rPr>
              <a:t>store=cz</a:t>
            </a: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shop.backup-store.cz/chemie1-1.html</a:t>
            </a: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www.terasoft.cz/index2.htm</a:t>
            </a:r>
            <a:endParaRPr lang="cs-CZ" dirty="0"/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www.jazykovyobchod.cz/product.asp?id=522</a:t>
            </a: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www.jazykovyobchod.cz/product.asp?id=523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eshop.flexilearn.cz/Kategorie/iuc-druhy-stupen-cap-chemie</a:t>
            </a: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moderniucitel.pilsedu.cz/index.php/ke-staeni/materialy-k-samostudiu/209-ii</a:t>
            </a: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www.avmedia.cz/smart-produkty/smart-notebook-software.html</a:t>
            </a: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didaktika.tym.cz/interaktivka.pdf</a:t>
            </a:r>
            <a:r>
              <a:rPr lang="cs-CZ" dirty="0" smtClean="0"/>
              <a:t> </a:t>
            </a: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endParaRPr lang="cs-CZ" dirty="0"/>
          </a:p>
          <a:p>
            <a:pPr marL="514350" indent="-514350">
              <a:buFont typeface="+mj-lt"/>
              <a:buAutoNum type="arabicPeriod" startAt="6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0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84784"/>
          </a:xfrm>
        </p:spPr>
        <p:txBody>
          <a:bodyPr/>
          <a:lstStyle/>
          <a:p>
            <a:r>
              <a:rPr lang="cs-CZ" sz="4400" dirty="0"/>
              <a:t>Multimediální výukové programy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Program</a:t>
            </a:r>
            <a:r>
              <a:rPr lang="cs-CZ" baseline="30000" dirty="0" smtClean="0"/>
              <a:t>1</a:t>
            </a:r>
            <a:r>
              <a:rPr lang="cs-CZ" dirty="0" smtClean="0"/>
              <a:t>: </a:t>
            </a:r>
            <a:r>
              <a:rPr lang="cs-CZ" dirty="0"/>
              <a:t>„</a:t>
            </a:r>
            <a:r>
              <a:rPr lang="cs-CZ" i="1" dirty="0"/>
              <a:t>ucelený souhrn instrukcí (příkazů), pomocí kterých provádí počítač určitou činnost. Program je tvořen souborem nebo více soubory, které jsou v úhrnu dostatečně schopné provádět předepsanou činnost.</a:t>
            </a:r>
            <a:r>
              <a:rPr lang="cs-CZ" dirty="0"/>
              <a:t>“</a:t>
            </a:r>
          </a:p>
          <a:p>
            <a:r>
              <a:rPr lang="cs-CZ" b="1" dirty="0"/>
              <a:t>Výukový (didaktický) program (výukový </a:t>
            </a:r>
            <a:r>
              <a:rPr lang="cs-CZ" b="1" dirty="0" smtClean="0"/>
              <a:t>software)</a:t>
            </a:r>
            <a:r>
              <a:rPr lang="cs-CZ" baseline="30000" dirty="0" smtClean="0"/>
              <a:t>2,3,4</a:t>
            </a:r>
            <a:r>
              <a:rPr lang="cs-CZ" b="1" dirty="0" smtClean="0"/>
              <a:t> </a:t>
            </a:r>
            <a:r>
              <a:rPr lang="cs-CZ" dirty="0"/>
              <a:t>– </a:t>
            </a:r>
            <a:r>
              <a:rPr lang="cs-CZ" i="1" dirty="0"/>
              <a:t>je jakýkoli počítačový program využitelný ve výuce, který dokáže plnit alespoň některou z didaktických </a:t>
            </a:r>
            <a:r>
              <a:rPr lang="cs-CZ" i="1" dirty="0" smtClean="0"/>
              <a:t>funkcí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program </a:t>
            </a:r>
            <a:r>
              <a:rPr lang="en-GB" dirty="0" smtClean="0"/>
              <a:t>~</a:t>
            </a:r>
            <a:r>
              <a:rPr lang="cs-CZ" baseline="30000" dirty="0" smtClean="0"/>
              <a:t>2</a:t>
            </a:r>
            <a:r>
              <a:rPr lang="en-GB" baseline="30000" dirty="0" smtClean="0"/>
              <a:t>,</a:t>
            </a:r>
            <a:r>
              <a:rPr lang="cs-CZ" baseline="30000" dirty="0" smtClean="0"/>
              <a:t>5 </a:t>
            </a:r>
            <a:r>
              <a:rPr lang="cs-CZ" dirty="0" smtClean="0"/>
              <a:t>software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9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dirty="0" smtClean="0"/>
              <a:t>výukový </a:t>
            </a:r>
            <a:r>
              <a:rPr lang="cs-CZ" dirty="0"/>
              <a:t>program </a:t>
            </a:r>
            <a:r>
              <a:rPr lang="cs-CZ" dirty="0" smtClean="0"/>
              <a:t>(v užším pojetí) </a:t>
            </a:r>
            <a:r>
              <a:rPr lang="en-GB" dirty="0" smtClean="0"/>
              <a:t>~</a:t>
            </a:r>
            <a:r>
              <a:rPr lang="cs-CZ" baseline="30000" dirty="0" smtClean="0"/>
              <a:t>4</a:t>
            </a:r>
            <a:r>
              <a:rPr lang="en-GB" baseline="30000" dirty="0" smtClean="0"/>
              <a:t>,</a:t>
            </a:r>
            <a:r>
              <a:rPr lang="cs-CZ" baseline="30000" dirty="0" smtClean="0"/>
              <a:t>5</a:t>
            </a:r>
            <a:r>
              <a:rPr lang="en-GB" dirty="0" smtClean="0"/>
              <a:t> </a:t>
            </a:r>
            <a:r>
              <a:rPr lang="cs-CZ" dirty="0" smtClean="0"/>
              <a:t>didaktický </a:t>
            </a:r>
            <a:r>
              <a:rPr lang="cs-CZ" dirty="0"/>
              <a:t>program (program, který něco vyučuje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didaktické funkce</a:t>
            </a:r>
            <a:r>
              <a:rPr lang="cs-CZ" baseline="30000" dirty="0" smtClean="0"/>
              <a:t>4</a:t>
            </a:r>
            <a:r>
              <a:rPr lang="cs-CZ" dirty="0" smtClean="0"/>
              <a:t>: </a:t>
            </a:r>
            <a:r>
              <a:rPr lang="cs-CZ" dirty="0"/>
              <a:t>motivační, expoziční, fixační, </a:t>
            </a:r>
            <a:r>
              <a:rPr lang="cs-CZ" dirty="0" smtClean="0"/>
              <a:t>verifikační</a:t>
            </a:r>
          </a:p>
          <a:p>
            <a:pPr lvl="1"/>
            <a:r>
              <a:rPr lang="cs-CZ" dirty="0"/>
              <a:t>didaktické </a:t>
            </a:r>
            <a:r>
              <a:rPr lang="cs-CZ" dirty="0" smtClean="0"/>
              <a:t>funkce</a:t>
            </a:r>
            <a:r>
              <a:rPr lang="cs-CZ" baseline="30000" dirty="0"/>
              <a:t>5</a:t>
            </a:r>
            <a:r>
              <a:rPr lang="cs-CZ" dirty="0" smtClean="0"/>
              <a:t>:</a:t>
            </a:r>
          </a:p>
          <a:p>
            <a:pPr lvl="2"/>
            <a:r>
              <a:rPr lang="cs-CZ" dirty="0"/>
              <a:t>prezentace látky (např. výklad a simulace), </a:t>
            </a:r>
            <a:endParaRPr lang="cs-CZ" dirty="0" smtClean="0"/>
          </a:p>
          <a:p>
            <a:pPr lvl="2"/>
            <a:r>
              <a:rPr lang="cs-CZ" dirty="0" smtClean="0"/>
              <a:t>řízení </a:t>
            </a:r>
            <a:r>
              <a:rPr lang="cs-CZ" dirty="0"/>
              <a:t>osvojovacího procesu (např. </a:t>
            </a:r>
            <a:r>
              <a:rPr lang="cs-CZ" dirty="0" smtClean="0"/>
              <a:t>programované učení, počítačová </a:t>
            </a:r>
            <a:r>
              <a:rPr lang="cs-CZ" dirty="0"/>
              <a:t>didaktická hra), </a:t>
            </a:r>
            <a:endParaRPr lang="cs-CZ" dirty="0" smtClean="0"/>
          </a:p>
          <a:p>
            <a:pPr lvl="2"/>
            <a:r>
              <a:rPr lang="cs-CZ" dirty="0" smtClean="0"/>
              <a:t>řízení </a:t>
            </a:r>
            <a:r>
              <a:rPr lang="cs-CZ" dirty="0"/>
              <a:t>procvičování (např. programovaná cvičení), </a:t>
            </a:r>
            <a:endParaRPr lang="cs-CZ" dirty="0" smtClean="0"/>
          </a:p>
          <a:p>
            <a:pPr lvl="2"/>
            <a:r>
              <a:rPr lang="cs-CZ" dirty="0" err="1" smtClean="0"/>
              <a:t>autokontrola</a:t>
            </a:r>
            <a:r>
              <a:rPr lang="cs-CZ" dirty="0" smtClean="0"/>
              <a:t> </a:t>
            </a:r>
            <a:r>
              <a:rPr lang="cs-CZ" dirty="0"/>
              <a:t>dosažení výukových cílů s případnou korekcí chyb (např. </a:t>
            </a:r>
            <a:r>
              <a:rPr lang="cs-CZ" dirty="0" err="1"/>
              <a:t>autotest</a:t>
            </a:r>
            <a:r>
              <a:rPr lang="cs-CZ" dirty="0"/>
              <a:t> pro potřeby studenta s vyhodnocením a případnou opravou chyb), </a:t>
            </a:r>
            <a:endParaRPr lang="cs-CZ" dirty="0" smtClean="0"/>
          </a:p>
          <a:p>
            <a:pPr lvl="2"/>
            <a:r>
              <a:rPr lang="cs-CZ" dirty="0" smtClean="0"/>
              <a:t>učitelova </a:t>
            </a:r>
            <a:r>
              <a:rPr lang="cs-CZ" dirty="0"/>
              <a:t>kontrola dosažení výukových cílů (např. test s vyhodnocením výsledků, klasifikací a jejich evidencí pro učitele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10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48680"/>
          </a:xfrm>
        </p:spPr>
        <p:txBody>
          <a:bodyPr/>
          <a:lstStyle/>
          <a:p>
            <a:r>
              <a:rPr lang="cs-CZ" sz="3200" dirty="0" smtClean="0"/>
              <a:t>MVP na CD ROM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3970784" cy="5073427"/>
          </a:xfrm>
        </p:spPr>
        <p:txBody>
          <a:bodyPr>
            <a:normAutofit/>
          </a:bodyPr>
          <a:lstStyle/>
          <a:p>
            <a:r>
              <a:rPr lang="cs-CZ" b="1" dirty="0" smtClean="0"/>
              <a:t>Chemie I</a:t>
            </a:r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46493" y="764704"/>
            <a:ext cx="39707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b="1" dirty="0">
                <a:hlinkClick r:id="rId3"/>
              </a:rPr>
              <a:t>Zebra </a:t>
            </a:r>
            <a:r>
              <a:rPr lang="cs-CZ" b="1" dirty="0" err="1">
                <a:hlinkClick r:id="rId3"/>
              </a:rPr>
              <a:t>systems</a:t>
            </a:r>
            <a:endParaRPr lang="cs-CZ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826663" y="1412776"/>
            <a:ext cx="3970784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b="1" dirty="0" smtClean="0"/>
              <a:t>Chemie II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7961" y="3717032"/>
            <a:ext cx="424847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Obsah:</a:t>
            </a:r>
          </a:p>
          <a:p>
            <a:r>
              <a:rPr lang="cs-CZ" sz="1600" dirty="0">
                <a:latin typeface="+mj-lt"/>
              </a:rPr>
              <a:t>Mikrostruktura látek a chemická vazba</a:t>
            </a:r>
          </a:p>
          <a:p>
            <a:r>
              <a:rPr lang="cs-CZ" sz="1600" dirty="0">
                <a:latin typeface="+mj-lt"/>
              </a:rPr>
              <a:t>Makrostruktura chemických látek</a:t>
            </a:r>
          </a:p>
          <a:p>
            <a:r>
              <a:rPr lang="cs-CZ" sz="1600" dirty="0">
                <a:latin typeface="+mj-lt"/>
              </a:rPr>
              <a:t>Stavba chemických sloučenin</a:t>
            </a:r>
          </a:p>
          <a:p>
            <a:r>
              <a:rPr lang="cs-CZ" sz="1600" dirty="0">
                <a:latin typeface="+mj-lt"/>
              </a:rPr>
              <a:t>Radioaktivita</a:t>
            </a:r>
          </a:p>
          <a:p>
            <a:r>
              <a:rPr lang="cs-CZ" sz="1600" dirty="0">
                <a:latin typeface="+mj-lt"/>
              </a:rPr>
              <a:t>Chemická reakce</a:t>
            </a:r>
          </a:p>
          <a:p>
            <a:r>
              <a:rPr lang="cs-CZ" sz="1600" dirty="0">
                <a:latin typeface="+mj-lt"/>
              </a:rPr>
              <a:t>Redoxní a oxidační děje</a:t>
            </a:r>
          </a:p>
          <a:p>
            <a:r>
              <a:rPr lang="cs-CZ" sz="1600" dirty="0">
                <a:latin typeface="+mj-lt"/>
              </a:rPr>
              <a:t>Kyseliny a zásady</a:t>
            </a:r>
          </a:p>
          <a:p>
            <a:r>
              <a:rPr lang="cs-CZ" sz="1600" dirty="0">
                <a:latin typeface="+mj-lt"/>
              </a:rPr>
              <a:t>Chemické směsi</a:t>
            </a:r>
          </a:p>
          <a:p>
            <a:r>
              <a:rPr lang="cs-CZ" sz="1600" dirty="0">
                <a:latin typeface="+mj-lt"/>
              </a:rPr>
              <a:t>Anorganická výroba</a:t>
            </a:r>
          </a:p>
          <a:p>
            <a:r>
              <a:rPr lang="cs-CZ" sz="1600" dirty="0">
                <a:latin typeface="+mj-lt"/>
              </a:rPr>
              <a:t>Názvosloví organické chemie</a:t>
            </a:r>
          </a:p>
          <a:p>
            <a:r>
              <a:rPr lang="cs-CZ" sz="1600" dirty="0">
                <a:latin typeface="+mj-lt"/>
              </a:rPr>
              <a:t>Periodická tabulka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56164" y="3717032"/>
            <a:ext cx="39363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</a:t>
            </a:r>
            <a:r>
              <a:rPr lang="cs-CZ" sz="1500" b="1" dirty="0">
                <a:latin typeface="+mj-lt"/>
              </a:rPr>
              <a:t>: </a:t>
            </a:r>
            <a:endParaRPr lang="cs-CZ" sz="1500" b="1" dirty="0" smtClean="0">
              <a:latin typeface="+mj-lt"/>
            </a:endParaRPr>
          </a:p>
          <a:p>
            <a:pPr algn="just"/>
            <a:r>
              <a:rPr lang="cs-CZ" sz="1600" dirty="0">
                <a:latin typeface="+mj-lt"/>
              </a:rPr>
              <a:t>Chemie a život</a:t>
            </a:r>
          </a:p>
          <a:p>
            <a:pPr algn="just"/>
            <a:r>
              <a:rPr lang="cs-CZ" sz="1600" dirty="0">
                <a:latin typeface="+mj-lt"/>
              </a:rPr>
              <a:t>Organická chemie 1</a:t>
            </a:r>
          </a:p>
          <a:p>
            <a:pPr algn="just"/>
            <a:r>
              <a:rPr lang="cs-CZ" sz="1600" dirty="0">
                <a:latin typeface="+mj-lt"/>
              </a:rPr>
              <a:t>Organická chemie 2</a:t>
            </a:r>
          </a:p>
          <a:p>
            <a:pPr algn="just"/>
            <a:r>
              <a:rPr lang="cs-CZ" sz="1600" dirty="0">
                <a:latin typeface="+mj-lt"/>
              </a:rPr>
              <a:t>Bílkoviny a nukleové kyseliny</a:t>
            </a:r>
          </a:p>
          <a:p>
            <a:pPr algn="just"/>
            <a:r>
              <a:rPr lang="cs-CZ" sz="1600" dirty="0">
                <a:latin typeface="+mj-lt"/>
              </a:rPr>
              <a:t>Analytická chemie</a:t>
            </a:r>
          </a:p>
          <a:p>
            <a:pPr algn="just"/>
            <a:r>
              <a:rPr lang="cs-CZ" sz="1600" dirty="0">
                <a:latin typeface="+mj-lt"/>
              </a:rPr>
              <a:t>Chemická organická výroba</a:t>
            </a:r>
          </a:p>
          <a:p>
            <a:pPr algn="just"/>
            <a:r>
              <a:rPr lang="cs-CZ" sz="1600" dirty="0">
                <a:latin typeface="+mj-lt"/>
              </a:rPr>
              <a:t>Chemická vazba</a:t>
            </a:r>
          </a:p>
          <a:p>
            <a:pPr algn="just"/>
            <a:r>
              <a:rPr lang="cs-CZ" sz="1600" dirty="0">
                <a:latin typeface="+mj-lt"/>
              </a:rPr>
              <a:t>Chemické vzorce a názvosloví organické chemie</a:t>
            </a:r>
          </a:p>
          <a:p>
            <a:pPr algn="just"/>
            <a:r>
              <a:rPr lang="cs-CZ" sz="1600" dirty="0">
                <a:latin typeface="+mj-lt"/>
              </a:rPr>
              <a:t>Periodická tabulka prvků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995623"/>
            <a:ext cx="934662" cy="9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2251"/>
            <a:ext cx="1134878" cy="11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131840" y="2449175"/>
            <a:ext cx="1013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575 Kč</a:t>
            </a:r>
          </a:p>
          <a:p>
            <a:r>
              <a:rPr lang="cs-CZ" dirty="0" smtClean="0"/>
              <a:t>1130 Kč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68344" y="24487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690 Kč</a:t>
            </a:r>
          </a:p>
          <a:p>
            <a:r>
              <a:rPr lang="cs-CZ" dirty="0" smtClean="0"/>
              <a:t>1400 Kč</a:t>
            </a:r>
            <a:endParaRPr lang="cs-CZ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18" y="2307792"/>
            <a:ext cx="1107854" cy="157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60283"/>
            <a:ext cx="1116525" cy="158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73285"/>
            <a:ext cx="3970784" cy="5073427"/>
          </a:xfrm>
        </p:spPr>
        <p:txBody>
          <a:bodyPr>
            <a:normAutofit/>
          </a:bodyPr>
          <a:lstStyle/>
          <a:p>
            <a:r>
              <a:rPr lang="cs-CZ" b="1" dirty="0"/>
              <a:t>TS Chemie 1 - Názvosloví anorganické chemie</a:t>
            </a:r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46493" y="332656"/>
            <a:ext cx="39707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b="1" dirty="0" err="1" smtClean="0">
                <a:hlinkClick r:id="rId3"/>
              </a:rPr>
              <a:t>Terasoft</a:t>
            </a:r>
            <a:endParaRPr lang="cs-CZ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95869" y="1182563"/>
            <a:ext cx="3970784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57025" y="2780928"/>
            <a:ext cx="4248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</a:t>
            </a:r>
            <a:r>
              <a:rPr lang="cs-CZ" sz="1500" b="1" dirty="0">
                <a:latin typeface="+mj-lt"/>
              </a:rPr>
              <a:t>: </a:t>
            </a:r>
            <a:endParaRPr lang="cs-CZ" sz="1500" b="1" dirty="0" smtClean="0">
              <a:latin typeface="+mj-lt"/>
            </a:endParaRPr>
          </a:p>
          <a:p>
            <a:pPr algn="just"/>
            <a:r>
              <a:rPr lang="cs-CZ" sz="1600" dirty="0">
                <a:latin typeface="+mj-lt"/>
              </a:rPr>
              <a:t>N</a:t>
            </a:r>
            <a:r>
              <a:rPr lang="cs-CZ" sz="1600" dirty="0" smtClean="0">
                <a:latin typeface="+mj-lt"/>
              </a:rPr>
              <a:t>ázvosloví anorganické chemie:</a:t>
            </a:r>
          </a:p>
          <a:p>
            <a:pPr algn="just"/>
            <a:r>
              <a:rPr lang="cs-CZ" sz="1600" dirty="0">
                <a:latin typeface="+mj-lt"/>
              </a:rPr>
              <a:t>P</a:t>
            </a:r>
            <a:r>
              <a:rPr lang="cs-CZ" sz="1600" dirty="0" smtClean="0">
                <a:latin typeface="+mj-lt"/>
              </a:rPr>
              <a:t>rvky</a:t>
            </a:r>
          </a:p>
          <a:p>
            <a:pPr algn="just"/>
            <a:r>
              <a:rPr lang="cs-CZ" sz="1600" dirty="0">
                <a:latin typeface="+mj-lt"/>
              </a:rPr>
              <a:t>S</a:t>
            </a:r>
            <a:r>
              <a:rPr lang="cs-CZ" sz="1600" dirty="0" smtClean="0">
                <a:latin typeface="+mj-lt"/>
              </a:rPr>
              <a:t>loučeniny</a:t>
            </a:r>
            <a:endParaRPr lang="cs-CZ" sz="16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1939851" cy="27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768297" y="4145263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630 Kč</a:t>
            </a:r>
          </a:p>
          <a:p>
            <a:r>
              <a:rPr lang="cs-CZ" dirty="0" smtClean="0"/>
              <a:t>4400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0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73285"/>
            <a:ext cx="3970784" cy="5073427"/>
          </a:xfrm>
        </p:spPr>
        <p:txBody>
          <a:bodyPr>
            <a:normAutofit/>
          </a:bodyPr>
          <a:lstStyle/>
          <a:p>
            <a:r>
              <a:rPr lang="cs-CZ" b="1" dirty="0" smtClean="0"/>
              <a:t>Škola </a:t>
            </a:r>
            <a:r>
              <a:rPr lang="cs-CZ" b="1" dirty="0"/>
              <a:t>hrou: Chemie 1 (12 -16 let</a:t>
            </a:r>
            <a:r>
              <a:rPr lang="cs-CZ" b="1" dirty="0" smtClean="0"/>
              <a:t>)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46493" y="332656"/>
            <a:ext cx="39707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b="1" dirty="0" err="1" smtClean="0">
                <a:hlinkClick r:id="rId3"/>
              </a:rPr>
              <a:t>Langmaster</a:t>
            </a:r>
            <a:endParaRPr lang="cs-CZ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95869" y="1182563"/>
            <a:ext cx="3970784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b="1" dirty="0" smtClean="0"/>
              <a:t>Škola hrou: Chemie 2 (12 -16 let)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45" y="2490079"/>
            <a:ext cx="1272032" cy="137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25" y="2456528"/>
            <a:ext cx="139818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07692" y="3947954"/>
            <a:ext cx="42484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Obsah:</a:t>
            </a:r>
          </a:p>
          <a:p>
            <a:r>
              <a:rPr lang="cs-CZ" sz="1600" dirty="0">
                <a:latin typeface="+mj-lt"/>
              </a:rPr>
              <a:t>Chemické látky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Směsi a chemické sloučeniny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Struktura atomu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Periodická tabulka prvků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Chemické rovnice, zákon stálých poměrů slučovacích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Stechiometrické výpočty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Voda - sloučenina vodíku a kyslíku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Rozpustnost a koncentrace látek </a:t>
            </a:r>
            <a:r>
              <a:rPr lang="cs-CZ" sz="1600" dirty="0" smtClean="0">
                <a:latin typeface="+mj-lt"/>
              </a:rPr>
              <a:t>v roztoku</a:t>
            </a:r>
            <a:endParaRPr lang="cs-CZ" sz="1600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56164" y="3953777"/>
            <a:ext cx="424847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</a:t>
            </a:r>
            <a:r>
              <a:rPr lang="cs-CZ" sz="1500" b="1" dirty="0">
                <a:latin typeface="+mj-lt"/>
              </a:rPr>
              <a:t>: </a:t>
            </a:r>
            <a:endParaRPr lang="cs-CZ" sz="1500" b="1" dirty="0" smtClean="0">
              <a:latin typeface="+mj-lt"/>
            </a:endParaRPr>
          </a:p>
          <a:p>
            <a:pPr algn="just"/>
            <a:r>
              <a:rPr lang="cs-CZ" sz="1600" dirty="0" smtClean="0">
                <a:latin typeface="+mj-lt"/>
              </a:rPr>
              <a:t>Kyslíkaté kyseliny</a:t>
            </a:r>
          </a:p>
          <a:p>
            <a:pPr algn="just"/>
            <a:r>
              <a:rPr lang="cs-CZ" sz="1600" dirty="0" smtClean="0">
                <a:latin typeface="+mj-lt"/>
              </a:rPr>
              <a:t>Bezkyslíkaté kyseliny</a:t>
            </a:r>
          </a:p>
          <a:p>
            <a:pPr algn="just"/>
            <a:r>
              <a:rPr lang="cs-CZ" sz="1600" dirty="0" smtClean="0">
                <a:latin typeface="+mj-lt"/>
              </a:rPr>
              <a:t>Hydroxidy</a:t>
            </a:r>
          </a:p>
          <a:p>
            <a:pPr algn="just"/>
            <a:r>
              <a:rPr lang="cs-CZ" sz="1600" dirty="0" smtClean="0">
                <a:latin typeface="+mj-lt"/>
              </a:rPr>
              <a:t>Příprava solí</a:t>
            </a:r>
          </a:p>
          <a:p>
            <a:pPr algn="just"/>
            <a:r>
              <a:rPr lang="cs-CZ" sz="1600" dirty="0" smtClean="0">
                <a:latin typeface="+mj-lt"/>
              </a:rPr>
              <a:t>Vlastnosti solí</a:t>
            </a:r>
          </a:p>
          <a:p>
            <a:pPr algn="just"/>
            <a:r>
              <a:rPr lang="cs-CZ" sz="1600" dirty="0" smtClean="0">
                <a:latin typeface="+mj-lt"/>
              </a:rPr>
              <a:t>Vápencové horniny</a:t>
            </a:r>
          </a:p>
          <a:p>
            <a:pPr algn="just"/>
            <a:r>
              <a:rPr lang="cs-CZ" sz="1600" dirty="0" smtClean="0">
                <a:latin typeface="+mj-lt"/>
              </a:rPr>
              <a:t>Nerosty ze zemské kůry</a:t>
            </a:r>
          </a:p>
          <a:p>
            <a:pPr algn="just"/>
            <a:r>
              <a:rPr lang="cs-CZ" sz="1600" dirty="0" smtClean="0">
                <a:latin typeface="+mj-lt"/>
              </a:rPr>
              <a:t>Nerostné látky</a:t>
            </a: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1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73285"/>
            <a:ext cx="4104456" cy="5073427"/>
          </a:xfrm>
        </p:spPr>
        <p:txBody>
          <a:bodyPr>
            <a:normAutofit/>
          </a:bodyPr>
          <a:lstStyle/>
          <a:p>
            <a:r>
              <a:rPr lang="cs-CZ" b="1" dirty="0" smtClean="0"/>
              <a:t>Chemická laboratoř 1</a:t>
            </a:r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46493" y="332656"/>
            <a:ext cx="39707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b="1" dirty="0" err="1" smtClean="0">
                <a:hlinkClick r:id="rId3"/>
              </a:rPr>
              <a:t>Langmaster</a:t>
            </a:r>
            <a:endParaRPr lang="cs-CZ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95868" y="1182563"/>
            <a:ext cx="4096611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b="1" dirty="0"/>
              <a:t>Chemická laboratoř </a:t>
            </a:r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7692" y="3947954"/>
            <a:ext cx="42484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Obsah:</a:t>
            </a:r>
          </a:p>
          <a:p>
            <a:r>
              <a:rPr lang="cs-CZ" sz="1600" dirty="0">
                <a:latin typeface="+mj-lt"/>
              </a:rPr>
              <a:t>Chemické látky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Směsi a chemické sloučeniny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Struktura atomu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Periodická tabulka prvků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Chemické rovnice, zákon stálých poměrů slučovacích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Stechiometrické výpočty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Voda - sloučenina vodíku a kyslíku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Rozpustnost a koncentrace látek </a:t>
            </a:r>
            <a:r>
              <a:rPr lang="cs-CZ" sz="1600" dirty="0" smtClean="0">
                <a:latin typeface="+mj-lt"/>
              </a:rPr>
              <a:t>v roztoku</a:t>
            </a:r>
            <a:endParaRPr lang="cs-CZ" sz="1600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56164" y="3953777"/>
            <a:ext cx="424847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</a:t>
            </a:r>
            <a:r>
              <a:rPr lang="cs-CZ" sz="1500" b="1" dirty="0">
                <a:latin typeface="+mj-lt"/>
              </a:rPr>
              <a:t>: </a:t>
            </a:r>
            <a:endParaRPr lang="cs-CZ" sz="1500" b="1" dirty="0" smtClean="0">
              <a:latin typeface="+mj-lt"/>
            </a:endParaRPr>
          </a:p>
          <a:p>
            <a:pPr algn="just"/>
            <a:r>
              <a:rPr lang="cs-CZ" sz="1600" dirty="0" smtClean="0">
                <a:latin typeface="+mj-lt"/>
              </a:rPr>
              <a:t>Kyslíkaté kyseliny</a:t>
            </a:r>
          </a:p>
          <a:p>
            <a:pPr algn="just"/>
            <a:r>
              <a:rPr lang="cs-CZ" sz="1600" dirty="0" smtClean="0">
                <a:latin typeface="+mj-lt"/>
              </a:rPr>
              <a:t>Bezkyslíkaté kyseliny</a:t>
            </a:r>
          </a:p>
          <a:p>
            <a:pPr algn="just"/>
            <a:r>
              <a:rPr lang="cs-CZ" sz="1600" dirty="0" smtClean="0">
                <a:latin typeface="+mj-lt"/>
              </a:rPr>
              <a:t>Hydroxidy</a:t>
            </a:r>
          </a:p>
          <a:p>
            <a:pPr algn="just"/>
            <a:r>
              <a:rPr lang="cs-CZ" sz="1600" dirty="0" smtClean="0">
                <a:latin typeface="+mj-lt"/>
              </a:rPr>
              <a:t>Příprava solí</a:t>
            </a:r>
          </a:p>
          <a:p>
            <a:pPr algn="just"/>
            <a:r>
              <a:rPr lang="cs-CZ" sz="1600" dirty="0" smtClean="0">
                <a:latin typeface="+mj-lt"/>
              </a:rPr>
              <a:t>Vlastnosti solí</a:t>
            </a:r>
          </a:p>
          <a:p>
            <a:pPr algn="just"/>
            <a:r>
              <a:rPr lang="cs-CZ" sz="1600" dirty="0" smtClean="0">
                <a:latin typeface="+mj-lt"/>
              </a:rPr>
              <a:t>Vápencové horniny</a:t>
            </a:r>
          </a:p>
          <a:p>
            <a:pPr algn="just"/>
            <a:r>
              <a:rPr lang="cs-CZ" sz="1600" dirty="0" smtClean="0">
                <a:latin typeface="+mj-lt"/>
              </a:rPr>
              <a:t>Nerosty ze zemské kůry</a:t>
            </a:r>
          </a:p>
          <a:p>
            <a:pPr algn="just"/>
            <a:r>
              <a:rPr lang="cs-CZ" sz="1600" dirty="0" smtClean="0">
                <a:latin typeface="+mj-lt"/>
              </a:rPr>
              <a:t>Nerostné látky</a:t>
            </a:r>
            <a:endParaRPr lang="cs-CZ" sz="16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15" y="1787302"/>
            <a:ext cx="1966589" cy="19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55979"/>
            <a:ext cx="1936626" cy="195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290461" y="238888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30 Kč</a:t>
            </a:r>
          </a:p>
        </p:txBody>
      </p:sp>
    </p:spTree>
    <p:extLst>
      <p:ext uri="{BB962C8B-B14F-4D97-AF65-F5344CB8AC3E}">
        <p14:creationId xmlns:p14="http://schemas.microsoft.com/office/powerpoint/2010/main" val="11813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73285"/>
            <a:ext cx="4104456" cy="5073427"/>
          </a:xfrm>
        </p:spPr>
        <p:txBody>
          <a:bodyPr>
            <a:normAutofit/>
          </a:bodyPr>
          <a:lstStyle/>
          <a:p>
            <a:r>
              <a:rPr lang="cs-CZ" b="1" dirty="0" smtClean="0"/>
              <a:t>Chemie 8</a:t>
            </a:r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46493" y="332656"/>
            <a:ext cx="39707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b="1" dirty="0" smtClean="0">
                <a:hlinkClick r:id="rId3"/>
              </a:rPr>
              <a:t>Fraus</a:t>
            </a:r>
            <a:endParaRPr lang="cs-CZ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95868" y="1182563"/>
            <a:ext cx="4096611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Chemie 9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77144" y="3961861"/>
            <a:ext cx="4248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>
                <a:latin typeface="+mj-lt"/>
              </a:rPr>
              <a:t>demoverze: </a:t>
            </a:r>
            <a:r>
              <a:rPr lang="cs-CZ" sz="1500" dirty="0">
                <a:latin typeface="+mj-lt"/>
              </a:rPr>
              <a:t>http://ucitel.flexilearn.cz/demoverze-interaktivnich-ucebnic/</a:t>
            </a:r>
            <a:endParaRPr lang="cs-CZ" sz="1600" dirty="0"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24980" y="2385446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7000 + 2000 Kč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29564" y="1997693"/>
            <a:ext cx="1217162" cy="175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1250" y="2023321"/>
            <a:ext cx="1217162" cy="175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84784"/>
          </a:xfrm>
        </p:spPr>
        <p:txBody>
          <a:bodyPr/>
          <a:lstStyle/>
          <a:p>
            <a:r>
              <a:rPr lang="cs-CZ" sz="4400" dirty="0" smtClean="0"/>
              <a:t>Programy pro tvorbu (interaktivních) prezentací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klasické prezentační programy: </a:t>
            </a:r>
            <a:r>
              <a:rPr lang="en-US" dirty="0" smtClean="0"/>
              <a:t>Microsoft </a:t>
            </a:r>
            <a:r>
              <a:rPr lang="en-US" dirty="0"/>
              <a:t>Office PowerPoint, </a:t>
            </a:r>
            <a:r>
              <a:rPr lang="en-US" dirty="0" err="1"/>
              <a:t>OpenOffice</a:t>
            </a:r>
            <a:r>
              <a:rPr lang="en-US" dirty="0"/>
              <a:t> Impress) – </a:t>
            </a:r>
            <a:r>
              <a:rPr lang="en-US" dirty="0" err="1"/>
              <a:t>formáty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, </a:t>
            </a:r>
            <a:r>
              <a:rPr lang="en-US" dirty="0" err="1"/>
              <a:t>pptx</a:t>
            </a:r>
            <a:r>
              <a:rPr lang="en-US" dirty="0"/>
              <a:t>, </a:t>
            </a:r>
            <a:r>
              <a:rPr lang="en-US" dirty="0" err="1"/>
              <a:t>odp</a:t>
            </a:r>
            <a:endParaRPr lang="cs-CZ" dirty="0" smtClean="0"/>
          </a:p>
          <a:p>
            <a:pPr lvl="0"/>
            <a:r>
              <a:rPr lang="cs-CZ" dirty="0" smtClean="0"/>
              <a:t>„</a:t>
            </a:r>
            <a:r>
              <a:rPr lang="cs-CZ" dirty="0" err="1" smtClean="0"/>
              <a:t>zoomovací</a:t>
            </a:r>
            <a:r>
              <a:rPr lang="cs-CZ" dirty="0" smtClean="0"/>
              <a:t>“ prezentace </a:t>
            </a:r>
            <a:r>
              <a:rPr lang="cs-CZ" dirty="0" err="1" smtClean="0">
                <a:hlinkClick r:id="rId3"/>
              </a:rPr>
              <a:t>Prezi</a:t>
            </a:r>
            <a:endParaRPr lang="cs-CZ" dirty="0" smtClean="0"/>
          </a:p>
          <a:p>
            <a:pPr lvl="0"/>
            <a:r>
              <a:rPr lang="cs-CZ" dirty="0" smtClean="0"/>
              <a:t>prezentace pro interaktivní tabule:</a:t>
            </a:r>
          </a:p>
          <a:p>
            <a:pPr lvl="1"/>
            <a:r>
              <a:rPr lang="cs-CZ" dirty="0" smtClean="0"/>
              <a:t>SMART </a:t>
            </a:r>
            <a:r>
              <a:rPr lang="cs-CZ" dirty="0" err="1" smtClean="0"/>
              <a:t>Board</a:t>
            </a:r>
            <a:r>
              <a:rPr lang="cs-CZ" dirty="0" smtClean="0"/>
              <a:t>: </a:t>
            </a:r>
            <a:r>
              <a:rPr lang="en-US" dirty="0" smtClean="0"/>
              <a:t>Smart </a:t>
            </a:r>
            <a:r>
              <a:rPr lang="en-US" dirty="0"/>
              <a:t>notebook software, </a:t>
            </a:r>
            <a:r>
              <a:rPr lang="en-US" dirty="0">
                <a:hlinkClick r:id="rId4"/>
              </a:rPr>
              <a:t>SMART Notebook Interactive </a:t>
            </a:r>
            <a:r>
              <a:rPr lang="en-US" dirty="0" smtClean="0">
                <a:hlinkClick r:id="rId4"/>
              </a:rPr>
              <a:t>Viewer</a:t>
            </a:r>
            <a:r>
              <a:rPr lang="cs-CZ" dirty="0" smtClean="0"/>
              <a:t>, </a:t>
            </a:r>
            <a:r>
              <a:rPr lang="cs-CZ" dirty="0">
                <a:hlinkClick r:id="rId5"/>
              </a:rPr>
              <a:t>SMART Notebook </a:t>
            </a:r>
            <a:r>
              <a:rPr lang="cs-CZ" dirty="0" smtClean="0">
                <a:hlinkClick r:id="rId5"/>
              </a:rPr>
              <a:t>Express</a:t>
            </a:r>
            <a:endParaRPr lang="cs-CZ" dirty="0" smtClean="0"/>
          </a:p>
          <a:p>
            <a:pPr lvl="1"/>
            <a:r>
              <a:rPr lang="cs-CZ" dirty="0" err="1" smtClean="0"/>
              <a:t>ActivBoard</a:t>
            </a:r>
            <a:r>
              <a:rPr lang="cs-CZ" dirty="0"/>
              <a:t>: </a:t>
            </a:r>
            <a:r>
              <a:rPr lang="cs-CZ" dirty="0" err="1" smtClean="0"/>
              <a:t>ActivClassroom</a:t>
            </a:r>
            <a:r>
              <a:rPr lang="cs-CZ" dirty="0" smtClean="0"/>
              <a:t>, </a:t>
            </a:r>
            <a:r>
              <a:rPr lang="cs-CZ" dirty="0" err="1" smtClean="0"/>
              <a:t>ActivPrimary</a:t>
            </a:r>
            <a:r>
              <a:rPr lang="cs-CZ" dirty="0"/>
              <a:t>, </a:t>
            </a:r>
            <a:r>
              <a:rPr lang="cs-CZ" dirty="0" err="1" smtClean="0"/>
              <a:t>ActivInspire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eBeam</a:t>
            </a:r>
            <a:r>
              <a:rPr lang="cs-CZ" dirty="0"/>
              <a:t>: </a:t>
            </a:r>
            <a:r>
              <a:rPr lang="cs-CZ" dirty="0" err="1"/>
              <a:t>eBeam</a:t>
            </a:r>
            <a:r>
              <a:rPr lang="cs-CZ" dirty="0"/>
              <a:t> </a:t>
            </a:r>
            <a:r>
              <a:rPr lang="cs-CZ" dirty="0" err="1" smtClean="0"/>
              <a:t>Interact</a:t>
            </a:r>
            <a:r>
              <a:rPr lang="cs-CZ" dirty="0" smtClean="0"/>
              <a:t>, </a:t>
            </a:r>
            <a:r>
              <a:rPr lang="cs-CZ" dirty="0" err="1" smtClean="0"/>
              <a:t>eBeam</a:t>
            </a:r>
            <a:r>
              <a:rPr lang="cs-CZ" dirty="0" smtClean="0"/>
              <a:t> </a:t>
            </a:r>
            <a:r>
              <a:rPr lang="cs-CZ" dirty="0" err="1" smtClean="0"/>
              <a:t>Scrapbook</a:t>
            </a:r>
            <a:r>
              <a:rPr lang="cs-CZ" dirty="0" smtClean="0"/>
              <a:t>, </a:t>
            </a:r>
            <a:r>
              <a:rPr lang="cs-CZ" dirty="0" smtClean="0">
                <a:hlinkClick r:id="rId6"/>
              </a:rPr>
              <a:t>instalace zkušební verze </a:t>
            </a:r>
            <a:r>
              <a:rPr lang="cs-CZ" dirty="0" err="1">
                <a:hlinkClick r:id="rId6"/>
              </a:rPr>
              <a:t>E</a:t>
            </a:r>
            <a:r>
              <a:rPr lang="cs-CZ" dirty="0" err="1" smtClean="0">
                <a:hlinkClick r:id="rId6"/>
              </a:rPr>
              <a:t>ducation</a:t>
            </a:r>
            <a:r>
              <a:rPr lang="cs-CZ" dirty="0" smtClean="0"/>
              <a:t> </a:t>
            </a:r>
            <a:r>
              <a:rPr lang="cs-CZ" dirty="0" smtClean="0">
                <a:hlinkClick r:id="rId7"/>
              </a:rPr>
              <a:t>2.5.0.25</a:t>
            </a:r>
            <a:r>
              <a:rPr lang="cs-CZ" dirty="0"/>
              <a:t>, návod: </a:t>
            </a:r>
            <a:r>
              <a:rPr lang="cs-CZ" dirty="0">
                <a:hlinkClick r:id="rId8"/>
              </a:rPr>
              <a:t>http://moderniucitel.pilsedu.cz/index.php/ke-staeni/materialy-k-samostudiu/209-ii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65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10935</TotalTime>
  <Words>828</Words>
  <Application>Microsoft Office PowerPoint</Application>
  <PresentationFormat>Předvádění na obrazovce (4:3)</PresentationFormat>
  <Paragraphs>188</Paragraphs>
  <Slides>16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Exekutivní</vt:lpstr>
      <vt:lpstr>04 – CHEMICKÝ DIDAKTICKÝ SOFTWARE – část 2.</vt:lpstr>
      <vt:lpstr>Multimediální výukové programy</vt:lpstr>
      <vt:lpstr>Prezentace aplikace PowerPoint</vt:lpstr>
      <vt:lpstr>MVP na CD ROM</vt:lpstr>
      <vt:lpstr>Prezentace aplikace PowerPoint</vt:lpstr>
      <vt:lpstr>Prezentace aplikace PowerPoint</vt:lpstr>
      <vt:lpstr>Prezentace aplikace PowerPoint</vt:lpstr>
      <vt:lpstr>Prezentace aplikace PowerPoint</vt:lpstr>
      <vt:lpstr>Programy pro tvorbu (interaktivních) prezentací</vt:lpstr>
      <vt:lpstr>Interaktivní tabule</vt:lpstr>
      <vt:lpstr>Zdroje prezentací pro interaktivní tabule</vt:lpstr>
      <vt:lpstr>Elektronické pero</vt:lpstr>
      <vt:lpstr>Prezentace aplikace PowerPoint</vt:lpstr>
      <vt:lpstr>Prezentace aplikace PowerPoint</vt:lpstr>
      <vt:lpstr>Literatura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VM</dc:creator>
  <cp:lastModifiedBy>Veronika Švandová</cp:lastModifiedBy>
  <cp:revision>868</cp:revision>
  <cp:lastPrinted>2013-09-18T20:37:09Z</cp:lastPrinted>
  <dcterms:created xsi:type="dcterms:W3CDTF">2009-11-16T07:55:58Z</dcterms:created>
  <dcterms:modified xsi:type="dcterms:W3CDTF">2014-04-08T09:30:29Z</dcterms:modified>
</cp:coreProperties>
</file>