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6" r:id="rId1"/>
  </p:sldMasterIdLst>
  <p:notesMasterIdLst>
    <p:notesMasterId r:id="rId15"/>
  </p:notesMasterIdLst>
  <p:handoutMasterIdLst>
    <p:handoutMasterId r:id="rId16"/>
  </p:handoutMasterIdLst>
  <p:sldIdLst>
    <p:sldId id="256" r:id="rId2"/>
    <p:sldId id="376" r:id="rId3"/>
    <p:sldId id="474" r:id="rId4"/>
    <p:sldId id="475" r:id="rId5"/>
    <p:sldId id="477" r:id="rId6"/>
    <p:sldId id="480" r:id="rId7"/>
    <p:sldId id="476" r:id="rId8"/>
    <p:sldId id="479" r:id="rId9"/>
    <p:sldId id="478" r:id="rId10"/>
    <p:sldId id="482" r:id="rId11"/>
    <p:sldId id="481" r:id="rId12"/>
    <p:sldId id="483" r:id="rId13"/>
    <p:sldId id="395" r:id="rId14"/>
  </p:sldIdLst>
  <p:sldSz cx="9144000" cy="6858000" type="screen4x3"/>
  <p:notesSz cx="6858000" cy="987425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E1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5073" autoAdjust="0"/>
  </p:normalViewPr>
  <p:slideViewPr>
    <p:cSldViewPr>
      <p:cViewPr>
        <p:scale>
          <a:sx n="90" d="100"/>
          <a:sy n="90" d="100"/>
        </p:scale>
        <p:origin x="1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1806" y="1488"/>
      </p:cViewPr>
      <p:guideLst>
        <p:guide orient="horz" pos="311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004" cy="493176"/>
          </a:xfrm>
          <a:prstGeom prst="rect">
            <a:avLst/>
          </a:prstGeom>
        </p:spPr>
        <p:txBody>
          <a:bodyPr vert="horz" lIns="88258" tIns="44129" rIns="88258" bIns="4412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463" y="1"/>
            <a:ext cx="2972004" cy="493176"/>
          </a:xfrm>
          <a:prstGeom prst="rect">
            <a:avLst/>
          </a:prstGeom>
        </p:spPr>
        <p:txBody>
          <a:bodyPr vert="horz" lIns="88258" tIns="44129" rIns="88258" bIns="44129" rtlCol="0"/>
          <a:lstStyle>
            <a:lvl1pPr algn="r">
              <a:defRPr sz="1200"/>
            </a:lvl1pPr>
          </a:lstStyle>
          <a:p>
            <a:fld id="{FDE3C571-681B-4EA1-805B-12BF79F07205}" type="datetimeFigureOut">
              <a:rPr lang="cs-CZ" smtClean="0"/>
              <a:t>15. 4. 2014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379542"/>
            <a:ext cx="2972004" cy="493176"/>
          </a:xfrm>
          <a:prstGeom prst="rect">
            <a:avLst/>
          </a:prstGeom>
        </p:spPr>
        <p:txBody>
          <a:bodyPr vert="horz" lIns="88258" tIns="44129" rIns="88258" bIns="4412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463" y="9379542"/>
            <a:ext cx="2972004" cy="493176"/>
          </a:xfrm>
          <a:prstGeom prst="rect">
            <a:avLst/>
          </a:prstGeom>
        </p:spPr>
        <p:txBody>
          <a:bodyPr vert="horz" lIns="88258" tIns="44129" rIns="88258" bIns="44129" rtlCol="0" anchor="b"/>
          <a:lstStyle>
            <a:lvl1pPr algn="r">
              <a:defRPr sz="1200"/>
            </a:lvl1pPr>
          </a:lstStyle>
          <a:p>
            <a:fld id="{A4E26265-3BB4-4C97-9A0A-F8DB0F4F00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052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1800" cy="493713"/>
          </a:xfrm>
          <a:prstGeom prst="rect">
            <a:avLst/>
          </a:prstGeom>
        </p:spPr>
        <p:txBody>
          <a:bodyPr vert="horz" lIns="91444" tIns="45722" rIns="91444" bIns="457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93713"/>
          </a:xfrm>
          <a:prstGeom prst="rect">
            <a:avLst/>
          </a:prstGeom>
        </p:spPr>
        <p:txBody>
          <a:bodyPr vert="horz" lIns="91444" tIns="45722" rIns="91444" bIns="457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DE07CE5-2A22-4408-8C4C-C7BCDDA52D33}" type="datetimeFigureOut">
              <a:rPr lang="cs-CZ"/>
              <a:pPr>
                <a:defRPr/>
              </a:pPr>
              <a:t>15. 4. 2014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4" tIns="45722" rIns="91444" bIns="45722" rtlCol="0" anchor="ctr"/>
          <a:lstStyle/>
          <a:p>
            <a:pPr lvl="0"/>
            <a:endParaRPr lang="cs-CZ" noProof="0" dirty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691063"/>
            <a:ext cx="5486400" cy="4441825"/>
          </a:xfrm>
          <a:prstGeom prst="rect">
            <a:avLst/>
          </a:prstGeom>
        </p:spPr>
        <p:txBody>
          <a:bodyPr vert="horz" lIns="91444" tIns="45722" rIns="91444" bIns="45722" rtlCol="0">
            <a:normAutofit/>
          </a:bodyPr>
          <a:lstStyle/>
          <a:p>
            <a:pPr lvl="0"/>
            <a:r>
              <a:rPr lang="cs-CZ" noProof="0" dirty="0" smtClean="0"/>
              <a:t>Klepnutím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Seznam:</a:t>
            </a:r>
          </a:p>
          <a:p>
            <a:pPr lvl="4"/>
            <a:r>
              <a:rPr lang="cs-CZ" noProof="0" dirty="0" smtClean="0"/>
              <a:t>a</a:t>
            </a:r>
          </a:p>
          <a:p>
            <a:pPr lvl="4"/>
            <a:r>
              <a:rPr lang="cs-CZ" noProof="0" dirty="0" smtClean="0"/>
              <a:t>b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8952"/>
            <a:ext cx="2971800" cy="493713"/>
          </a:xfrm>
          <a:prstGeom prst="rect">
            <a:avLst/>
          </a:prstGeom>
        </p:spPr>
        <p:txBody>
          <a:bodyPr vert="horz" lIns="91444" tIns="45722" rIns="91444" bIns="457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378952"/>
            <a:ext cx="2971800" cy="493713"/>
          </a:xfrm>
          <a:prstGeom prst="rect">
            <a:avLst/>
          </a:prstGeom>
        </p:spPr>
        <p:txBody>
          <a:bodyPr vert="horz" lIns="91444" tIns="45722" rIns="91444" bIns="457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4DFA36-F18A-40AF-A67E-E1C2295523B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6873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256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7313" indent="-87313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endParaRPr lang="cs-CZ" i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FEBE9E-9AC0-4929-A07A-508EB8A1BB03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2497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2497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 smtClean="0"/>
          </a:p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1777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1388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1388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1388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1388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l-PL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1388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1388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2497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FA36-F18A-40AF-A67E-E1C2295523B2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2497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CC8019-FCAF-4F4F-B2B8-68532C0C4EED}" type="datetime1">
              <a:rPr lang="cs-CZ" smtClean="0"/>
              <a:pPr>
                <a:defRPr/>
              </a:pPr>
              <a:t>15. 4. 2014</a:t>
            </a:fld>
            <a:endParaRPr lang="cs-CZ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5138DF-D68B-419E-BC28-5D4254268ADE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A9EB0-2816-40A2-A686-63C8BCDE420E}" type="datetime1">
              <a:rPr lang="cs-CZ" smtClean="0"/>
              <a:pPr>
                <a:defRPr/>
              </a:pPr>
              <a:t>15. 4. 2014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BDC1A5-10A4-4AB7-AB95-474601F9C952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FDC2E-ED36-40C4-87F6-9D9F42322998}" type="datetime1">
              <a:rPr lang="cs-CZ" smtClean="0"/>
              <a:pPr>
                <a:defRPr/>
              </a:pPr>
              <a:t>15. 4. 2014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F1A0F-76F4-48E3-AEF1-52F41248D845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tx2"/>
              </a:buClr>
              <a:buSzPct val="100000"/>
              <a:buFont typeface="Century Gothic" panose="020B0502020202020204" pitchFamily="34" charset="0"/>
              <a:buChar char="●"/>
              <a:defRPr sz="2600">
                <a:solidFill>
                  <a:schemeClr val="tx1"/>
                </a:solidFill>
              </a:defRPr>
            </a:lvl1pPr>
            <a:lvl2pPr marL="742950" indent="-285750">
              <a:buClr>
                <a:schemeClr val="tx2"/>
              </a:buClr>
              <a:buSzPct val="100000"/>
              <a:buFont typeface="Century Gothic" panose="020B0502020202020204" pitchFamily="34" charset="0"/>
              <a:buChar char="●"/>
              <a:defRPr sz="2400">
                <a:solidFill>
                  <a:schemeClr val="tx1"/>
                </a:solidFill>
              </a:defRPr>
            </a:lvl2pPr>
            <a:lvl3pPr marL="11430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F89150-3DC6-4BA7-9582-02DDF00C4B72}" type="datetime1">
              <a:rPr lang="cs-CZ" smtClean="0"/>
              <a:pPr>
                <a:defRPr/>
              </a:pPr>
              <a:t>15. 4. 2014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E36C6D-7C95-4DEC-BE06-2010DA00B3F2}" type="datetime1">
              <a:rPr lang="cs-CZ" smtClean="0"/>
              <a:pPr>
                <a:defRPr/>
              </a:pPr>
              <a:t>15. 4. 2014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77883-1D1D-499C-91E7-D9565F7A3058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279C9-4316-484D-A33A-C3DC610BECB7}" type="datetime1">
              <a:rPr lang="cs-CZ" smtClean="0"/>
              <a:pPr>
                <a:defRPr/>
              </a:pPr>
              <a:t>15. 4. 2014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4803B-621B-4E80-9722-CAAC3D825A48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FA3036-6EEC-4855-9317-FF767AA36823}" type="datetime1">
              <a:rPr lang="cs-CZ" smtClean="0"/>
              <a:pPr>
                <a:defRPr/>
              </a:pPr>
              <a:t>15. 4. 2014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77A38-6B0B-43D8-8A84-5307000A977D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E28C47-8BC0-49A3-8A73-458D5E81D19C}" type="datetime1">
              <a:rPr lang="cs-CZ" smtClean="0"/>
              <a:pPr>
                <a:defRPr/>
              </a:pPr>
              <a:t>15. 4. 2014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5FCE0-5544-4F45-BE39-A906BB94E474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C97DC3-520D-46EB-9360-71CDBCE6788B}" type="datetime1">
              <a:rPr lang="cs-CZ" smtClean="0"/>
              <a:pPr>
                <a:defRPr/>
              </a:pPr>
              <a:t>15. 4. 2014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8668AB-1F25-4100-AF48-32F7D1E3A102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75CF3D-BFA5-4DE3-9714-73153ABF9BB8}" type="datetime1">
              <a:rPr lang="cs-CZ" smtClean="0"/>
              <a:pPr>
                <a:defRPr/>
              </a:pPr>
              <a:t>15. 4. 2014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162F8-8B27-4995-88FB-34991C19BEA2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6EBA26-5E5D-41AB-8CC3-E74DFA4A1E49}" type="datetime1">
              <a:rPr lang="cs-CZ" smtClean="0"/>
              <a:pPr>
                <a:defRPr/>
              </a:pPr>
              <a:t>15. 4. 2014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3EECC-4037-4C42-906F-D29603CB6F6E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A661758B-70A0-4E83-8413-C5200743EE19}" type="datetime1">
              <a:rPr lang="cs-CZ" smtClean="0"/>
              <a:pPr>
                <a:defRPr/>
              </a:pPr>
              <a:t>15. 4. 2014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9AC8ED04-2E5B-4C44-917F-DD00ED28276E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eru@mail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is.muni.cz/www/106381/kontakty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ebchemie.cz/seznam_chemikalii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portal.gov.cz/app/zakony/zakonPar.jsp?page=0&amp;idBiblio=55849&amp;recShow=5&amp;nr=288~2F2003&amp;rpp=15#parCnt" TargetMode="External"/><Relationship Id="rId3" Type="http://schemas.openxmlformats.org/officeDocument/2006/relationships/hyperlink" Target="http://www.studiumchemie.cz/pokusy.php" TargetMode="External"/><Relationship Id="rId7" Type="http://schemas.openxmlformats.org/officeDocument/2006/relationships/hyperlink" Target="http://eagri.cz/public/web/mze/legislativa/ostatni/100060165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citelchemie.upol.cz/materialy/experimenty/experimenty_solarova_domaci_chemicke_pokusy.pdf" TargetMode="External"/><Relationship Id="rId5" Type="http://schemas.openxmlformats.org/officeDocument/2006/relationships/hyperlink" Target="http://chemie.gfxs.cz/index.php?pg=videa" TargetMode="External"/><Relationship Id="rId4" Type="http://schemas.openxmlformats.org/officeDocument/2006/relationships/hyperlink" Target="http://kch.zf.jcu.cz/didaktika/didaktika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iumchemie.cz/pokusy.ph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kch.zf.jcu.cz/didaktika/didaktika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hemie.gfxs.cz/index.php?pg=vide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generation.com/cz/chainreaction/fyzik%C3%A1ln%C3%AD-a-chemick%C3%A9-pokusy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eb.natur.cuni.cz/~kudch/main/JPD3/index.htm" TargetMode="External"/><Relationship Id="rId13" Type="http://schemas.openxmlformats.org/officeDocument/2006/relationships/hyperlink" Target="http://theses.cz/id/yyk6w9/" TargetMode="External"/><Relationship Id="rId3" Type="http://schemas.openxmlformats.org/officeDocument/2006/relationships/hyperlink" Target="http://lide.uhk.cz/pdf/student/psopatp1/Chemie/Pokusy.pdf" TargetMode="External"/><Relationship Id="rId7" Type="http://schemas.openxmlformats.org/officeDocument/2006/relationships/hyperlink" Target="http://www.portal-ctyrlistek.cz/cs/metodiky-f-ch-pr-bio/metodiky-chemie.html" TargetMode="External"/><Relationship Id="rId12" Type="http://schemas.openxmlformats.org/officeDocument/2006/relationships/hyperlink" Target="https://socv2.nidm.cz/archiv31/getWork/hash/6dccd44e-5d69-102c-aea7-001e6886262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b.natur.cuni.cz/~kudch/main/JPD3/navody2007/4seminar.pdf" TargetMode="External"/><Relationship Id="rId11" Type="http://schemas.openxmlformats.org/officeDocument/2006/relationships/hyperlink" Target="https://socv2.nidm.cz/archiv33/getWork/hash/459fe242-2f71-11e0-a0b3-001e6886262a" TargetMode="External"/><Relationship Id="rId5" Type="http://schemas.openxmlformats.org/officeDocument/2006/relationships/hyperlink" Target="http://archiv.otevrena-veda.cz/users/Image/default/C1Kurzy/NH2006pdf/14.pdf" TargetMode="External"/><Relationship Id="rId15" Type="http://schemas.openxmlformats.org/officeDocument/2006/relationships/hyperlink" Target="http://theses.cz/id/kqy9mp/" TargetMode="External"/><Relationship Id="rId10" Type="http://schemas.openxmlformats.org/officeDocument/2006/relationships/hyperlink" Target="http://rena.sulcova.sweb.cz/zajimave_experimenty/Zajimave_experimenty.pdf" TargetMode="External"/><Relationship Id="rId4" Type="http://schemas.openxmlformats.org/officeDocument/2006/relationships/hyperlink" Target="http://chempok.wz.cz/" TargetMode="External"/><Relationship Id="rId9" Type="http://schemas.openxmlformats.org/officeDocument/2006/relationships/hyperlink" Target="http://rena.sulcova.sweb.cz/netradicni_experimenty/Netradicni_experimenty.pdf" TargetMode="External"/><Relationship Id="rId14" Type="http://schemas.openxmlformats.org/officeDocument/2006/relationships/hyperlink" Target="http://is.muni.cz/th/173971/pedf_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citelchemie.upol.cz/materialy/experimenty/experimenty_solarova_domaci_chemicke_pokusy.pdf" TargetMode="External"/><Relationship Id="rId7" Type="http://schemas.openxmlformats.org/officeDocument/2006/relationships/hyperlink" Target="http://j-chem.webnode.cz/domaci-pokusy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emiehrou.funsite.cz/chempokusy.html" TargetMode="External"/><Relationship Id="rId5" Type="http://schemas.openxmlformats.org/officeDocument/2006/relationships/hyperlink" Target="http://www.chempokusy.webzdarma.cz/" TargetMode="External"/><Relationship Id="rId4" Type="http://schemas.openxmlformats.org/officeDocument/2006/relationships/hyperlink" Target="https://sites.google.com/site/dochepo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72400" cy="1436946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 smtClean="0"/>
              <a:t>05 – </a:t>
            </a:r>
            <a:r>
              <a:rPr lang="cs-CZ" sz="4000" dirty="0"/>
              <a:t>Experimenty ve výuce chemie </a:t>
            </a:r>
            <a:r>
              <a:rPr lang="cs-CZ" sz="4000" dirty="0" smtClean="0"/>
              <a:t>– část 1.</a:t>
            </a:r>
            <a:endParaRPr lang="cs-CZ" sz="4000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1843608" y="3429001"/>
            <a:ext cx="6400800" cy="432047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cs-CZ" sz="9600" dirty="0" smtClean="0">
                <a:solidFill>
                  <a:schemeClr val="tx1"/>
                </a:solidFill>
                <a:latin typeface="Constantia" pitchFamily="18" charset="0"/>
              </a:rPr>
              <a:t>Mgr. Veronika Švandová, Ph.D.</a:t>
            </a:r>
            <a:endParaRPr lang="cs-CZ" sz="9600" dirty="0">
              <a:latin typeface="Constantia" pitchFamily="18" charset="0"/>
            </a:endParaRPr>
          </a:p>
          <a:p>
            <a:pPr algn="r"/>
            <a:endParaRPr lang="cs-CZ" sz="96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marR="0" eaLnBrk="1" hangingPunct="1"/>
            <a:endParaRPr lang="cs-CZ" sz="9600" dirty="0" smtClean="0">
              <a:latin typeface="Constantia" panose="02030602050306030303" pitchFamily="18" charset="0"/>
            </a:endParaRPr>
          </a:p>
          <a:p>
            <a:pPr marR="0" eaLnBrk="1" hangingPunct="1"/>
            <a:endParaRPr lang="cs-CZ" sz="9600" dirty="0" smtClean="0">
              <a:latin typeface="Constantia" panose="02030602050306030303" pitchFamily="18" charset="0"/>
            </a:endParaRPr>
          </a:p>
          <a:p>
            <a:pPr marR="0" eaLnBrk="1" hangingPunct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90B10C-C51D-450F-B81C-B5739480FA70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1843608" y="4005065"/>
            <a:ext cx="6400800" cy="1728191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cs-CZ" sz="5000" dirty="0" smtClean="0">
                <a:solidFill>
                  <a:schemeClr val="tx1"/>
                </a:solidFill>
                <a:latin typeface="Constantia" pitchFamily="18" charset="0"/>
              </a:rPr>
              <a:t>Kamenice 5</a:t>
            </a:r>
            <a:endParaRPr lang="cs-CZ" sz="5000" dirty="0">
              <a:solidFill>
                <a:schemeClr val="tx1"/>
              </a:solidFill>
              <a:latin typeface="Constantia" pitchFamily="18" charset="0"/>
            </a:endParaRPr>
          </a:p>
          <a:p>
            <a:pPr algn="r" fontAlgn="auto">
              <a:spcAft>
                <a:spcPts val="0"/>
              </a:spcAft>
            </a:pPr>
            <a:r>
              <a:rPr lang="cs-CZ" sz="5000" dirty="0">
                <a:solidFill>
                  <a:schemeClr val="tx1"/>
                </a:solidFill>
                <a:latin typeface="Constantia" pitchFamily="18" charset="0"/>
              </a:rPr>
              <a:t>pavilón A4 - NCBR, místnost 2.14</a:t>
            </a:r>
          </a:p>
          <a:p>
            <a:pPr algn="r" fontAlgn="auto">
              <a:spcAft>
                <a:spcPts val="0"/>
              </a:spcAft>
            </a:pPr>
            <a:endParaRPr lang="cs-CZ" sz="5000" dirty="0">
              <a:solidFill>
                <a:schemeClr val="tx1"/>
              </a:solidFill>
              <a:latin typeface="Constantia" pitchFamily="18" charset="0"/>
            </a:endParaRPr>
          </a:p>
          <a:p>
            <a:pPr algn="r" fontAlgn="auto">
              <a:spcAft>
                <a:spcPts val="0"/>
              </a:spcAft>
            </a:pPr>
            <a:r>
              <a:rPr lang="cs-CZ" sz="5000" dirty="0">
                <a:solidFill>
                  <a:schemeClr val="tx1"/>
                </a:solidFill>
                <a:latin typeface="Constantia" pitchFamily="18" charset="0"/>
              </a:rPr>
              <a:t>email: </a:t>
            </a:r>
            <a:r>
              <a:rPr lang="cs-CZ" sz="5000" dirty="0" smtClean="0">
                <a:solidFill>
                  <a:schemeClr val="tx1"/>
                </a:solidFill>
                <a:latin typeface="Constantia" pitchFamily="18" charset="0"/>
                <a:hlinkClick r:id="rId3"/>
              </a:rPr>
              <a:t>veru@mail.muni.cz</a:t>
            </a:r>
            <a:r>
              <a:rPr lang="cs-CZ" sz="50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endParaRPr lang="cs-CZ" sz="5000" dirty="0">
              <a:solidFill>
                <a:schemeClr val="tx1"/>
              </a:solidFill>
              <a:latin typeface="Constantia" pitchFamily="18" charset="0"/>
            </a:endParaRPr>
          </a:p>
          <a:p>
            <a:pPr algn="r" fontAlgn="auto">
              <a:spcAft>
                <a:spcPts val="0"/>
              </a:spcAft>
            </a:pPr>
            <a:r>
              <a:rPr lang="cs-CZ" sz="5000" dirty="0" smtClean="0">
                <a:solidFill>
                  <a:schemeClr val="tx1"/>
                </a:solidFill>
                <a:latin typeface="Constantia" pitchFamily="18" charset="0"/>
                <a:hlinkClick r:id="rId4"/>
              </a:rPr>
              <a:t>http://is.muni.cz/www/106381/kontakty.html</a:t>
            </a:r>
            <a:r>
              <a:rPr lang="cs-CZ" sz="50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</a:p>
          <a:p>
            <a:pPr fontAlgn="auto">
              <a:spcAft>
                <a:spcPts val="0"/>
              </a:spcAft>
            </a:pPr>
            <a:endParaRPr lang="cs-CZ" sz="9600" dirty="0" smtClean="0">
              <a:latin typeface="Constantia" panose="02030602050306030303" pitchFamily="18" charset="0"/>
            </a:endParaRPr>
          </a:p>
          <a:p>
            <a:pPr fontAlgn="auto">
              <a:spcAft>
                <a:spcPts val="0"/>
              </a:spcAft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b="1" dirty="0"/>
              <a:t>Vyhláška 288/2003 Sb.</a:t>
            </a:r>
            <a:r>
              <a:rPr lang="cs-CZ" dirty="0"/>
              <a:t>, kterou se stanoví práce a pracoviště, které jsou zakázány těhotným ženám, kojícím ženám, matkám do konce devátého měsíce po porodu a mladistvým, a podmínky, za nichž mohou mladiství výjimečně tyto práce konat z důvodu přípravy na povolání (§ 6</a:t>
            </a:r>
            <a:r>
              <a:rPr lang="cs-CZ" dirty="0" smtClean="0"/>
              <a:t>):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(1) </a:t>
            </a:r>
            <a:r>
              <a:rPr lang="cs-CZ" b="1" dirty="0"/>
              <a:t>Mladistvým</a:t>
            </a:r>
            <a:r>
              <a:rPr lang="cs-CZ" dirty="0"/>
              <a:t> jsou </a:t>
            </a:r>
            <a:r>
              <a:rPr lang="cs-CZ" b="1" dirty="0"/>
              <a:t>zakázány</a:t>
            </a:r>
            <a:r>
              <a:rPr lang="cs-CZ" dirty="0"/>
              <a:t> práce:</a:t>
            </a:r>
          </a:p>
          <a:p>
            <a:pPr marL="0" indent="0">
              <a:buNone/>
            </a:pPr>
            <a:r>
              <a:rPr lang="cs-CZ" dirty="0"/>
              <a:t>f) s karcinogeny a mutageny </a:t>
            </a:r>
          </a:p>
          <a:p>
            <a:pPr marL="0" indent="0">
              <a:buFontTx/>
              <a:buNone/>
            </a:pPr>
            <a:r>
              <a:rPr lang="cs-CZ" dirty="0"/>
              <a:t>g) s azbestem, </a:t>
            </a:r>
          </a:p>
          <a:p>
            <a:pPr marL="0" indent="0">
              <a:buFontTx/>
              <a:buNone/>
            </a:pPr>
            <a:r>
              <a:rPr lang="cs-CZ" dirty="0"/>
              <a:t>h) s chemickými látkami a přípravky </a:t>
            </a:r>
          </a:p>
          <a:p>
            <a:pPr marL="182563" lvl="1" indent="0">
              <a:buFontTx/>
              <a:buNone/>
            </a:pPr>
            <a:r>
              <a:rPr lang="cs-CZ" dirty="0"/>
              <a:t>1. </a:t>
            </a:r>
            <a:r>
              <a:rPr lang="cs-CZ" b="1" dirty="0"/>
              <a:t>způsobujícími</a:t>
            </a:r>
            <a:r>
              <a:rPr lang="cs-CZ" dirty="0"/>
              <a:t> akutní nebo chronické </a:t>
            </a:r>
            <a:r>
              <a:rPr lang="cs-CZ" b="1" dirty="0"/>
              <a:t>otravy</a:t>
            </a:r>
            <a:r>
              <a:rPr lang="cs-CZ" dirty="0"/>
              <a:t> s těžkými nebo nevratnými následky pro zdraví označovanými větami </a:t>
            </a:r>
            <a:r>
              <a:rPr lang="cs-CZ" b="1" dirty="0"/>
              <a:t>R </a:t>
            </a:r>
            <a:r>
              <a:rPr lang="cs-CZ" b="1" dirty="0" smtClean="0"/>
              <a:t>23</a:t>
            </a:r>
            <a:r>
              <a:rPr lang="cs-CZ" dirty="0" smtClean="0"/>
              <a:t>,</a:t>
            </a:r>
            <a:r>
              <a:rPr lang="cs-CZ" b="1" dirty="0" smtClean="0"/>
              <a:t> </a:t>
            </a:r>
            <a:r>
              <a:rPr lang="cs-CZ" b="1" dirty="0"/>
              <a:t>R </a:t>
            </a:r>
            <a:r>
              <a:rPr lang="cs-CZ" b="1" dirty="0" smtClean="0"/>
              <a:t>25, R 26</a:t>
            </a:r>
            <a:r>
              <a:rPr lang="cs-CZ" dirty="0" smtClean="0"/>
              <a:t>,</a:t>
            </a:r>
            <a:r>
              <a:rPr lang="cs-CZ" b="1" dirty="0" smtClean="0"/>
              <a:t> R 28</a:t>
            </a:r>
            <a:r>
              <a:rPr lang="cs-CZ" dirty="0" smtClean="0"/>
              <a:t>,</a:t>
            </a:r>
            <a:r>
              <a:rPr lang="cs-CZ" b="1" dirty="0" smtClean="0"/>
              <a:t> </a:t>
            </a:r>
            <a:r>
              <a:rPr lang="cs-CZ" b="1" dirty="0"/>
              <a:t>R 39 </a:t>
            </a:r>
            <a:r>
              <a:rPr lang="cs-CZ" dirty="0" smtClean="0"/>
              <a:t>a</a:t>
            </a:r>
            <a:r>
              <a:rPr lang="cs-CZ" b="1" dirty="0" smtClean="0"/>
              <a:t> </a:t>
            </a:r>
            <a:r>
              <a:rPr lang="cs-CZ" b="1" dirty="0"/>
              <a:t>R </a:t>
            </a:r>
            <a:r>
              <a:rPr lang="cs-CZ" b="1" dirty="0" smtClean="0"/>
              <a:t>48</a:t>
            </a:r>
            <a:r>
              <a:rPr lang="cs-CZ" dirty="0" smtClean="0"/>
              <a:t> </a:t>
            </a:r>
            <a:endParaRPr lang="cs-CZ" dirty="0"/>
          </a:p>
          <a:p>
            <a:pPr marL="182563" lvl="1" indent="0">
              <a:buFontTx/>
              <a:buNone/>
            </a:pPr>
            <a:r>
              <a:rPr lang="cs-CZ" dirty="0"/>
              <a:t>2. </a:t>
            </a:r>
            <a:r>
              <a:rPr lang="cs-CZ" b="1" dirty="0"/>
              <a:t>poškozujícími reprodukční schopnost anebo plod </a:t>
            </a:r>
            <a:r>
              <a:rPr lang="cs-CZ" dirty="0"/>
              <a:t>v těle matky označovanými větami </a:t>
            </a:r>
            <a:r>
              <a:rPr lang="cs-CZ" b="1" dirty="0"/>
              <a:t>R 60, R 61, R 62 </a:t>
            </a:r>
            <a:r>
              <a:rPr lang="cs-CZ" dirty="0"/>
              <a:t>a </a:t>
            </a:r>
            <a:r>
              <a:rPr lang="cs-CZ" b="1" dirty="0"/>
              <a:t>R </a:t>
            </a:r>
            <a:r>
              <a:rPr lang="cs-CZ" b="1" dirty="0" smtClean="0"/>
              <a:t>63</a:t>
            </a:r>
          </a:p>
          <a:p>
            <a:pPr marL="182563" lvl="1" indent="0">
              <a:buFontTx/>
              <a:buNone/>
            </a:pPr>
            <a:r>
              <a:rPr lang="cs-CZ" dirty="0" smtClean="0"/>
              <a:t>3</a:t>
            </a:r>
            <a:r>
              <a:rPr lang="cs-CZ" dirty="0"/>
              <a:t>. vyvolávajícími těžká </a:t>
            </a:r>
            <a:r>
              <a:rPr lang="cs-CZ" b="1" dirty="0"/>
              <a:t>poškození</a:t>
            </a:r>
            <a:r>
              <a:rPr lang="cs-CZ" dirty="0"/>
              <a:t> zdraví při </a:t>
            </a:r>
            <a:r>
              <a:rPr lang="cs-CZ" b="1" dirty="0"/>
              <a:t>vstřebávání kůží </a:t>
            </a:r>
            <a:r>
              <a:rPr lang="cs-CZ" dirty="0"/>
              <a:t>označovanými větou </a:t>
            </a:r>
            <a:r>
              <a:rPr lang="cs-CZ" b="1" dirty="0"/>
              <a:t>R 24</a:t>
            </a:r>
            <a:r>
              <a:rPr lang="cs-CZ" dirty="0"/>
              <a:t> nebo větou </a:t>
            </a:r>
            <a:r>
              <a:rPr lang="cs-CZ" b="1" dirty="0"/>
              <a:t>R 27 </a:t>
            </a:r>
            <a:r>
              <a:rPr lang="cs-CZ" dirty="0"/>
              <a:t>nebo majícími výrazné </a:t>
            </a:r>
            <a:r>
              <a:rPr lang="cs-CZ" b="1" dirty="0"/>
              <a:t>senzibilizující účinky </a:t>
            </a:r>
            <a:r>
              <a:rPr lang="cs-CZ" dirty="0"/>
              <a:t>na dýchací ústrojí nebo kůži označovanými větami </a:t>
            </a:r>
            <a:r>
              <a:rPr lang="cs-CZ" b="1" dirty="0"/>
              <a:t>R 42, R </a:t>
            </a:r>
            <a:r>
              <a:rPr lang="cs-CZ" b="1" dirty="0" smtClean="0"/>
              <a:t>43</a:t>
            </a:r>
          </a:p>
          <a:p>
            <a:pPr marL="182563" lvl="1" indent="0">
              <a:buFontTx/>
              <a:buNone/>
            </a:pPr>
            <a:r>
              <a:rPr lang="cs-CZ" dirty="0" smtClean="0"/>
              <a:t>4</a:t>
            </a:r>
            <a:r>
              <a:rPr lang="cs-CZ" dirty="0"/>
              <a:t>. </a:t>
            </a:r>
            <a:r>
              <a:rPr lang="cs-CZ" b="1" dirty="0"/>
              <a:t>žíravými</a:t>
            </a:r>
            <a:r>
              <a:rPr lang="cs-CZ" dirty="0"/>
              <a:t>, označovanými větami </a:t>
            </a:r>
            <a:r>
              <a:rPr lang="cs-CZ" b="1" dirty="0"/>
              <a:t>R 34 a R </a:t>
            </a:r>
            <a:r>
              <a:rPr lang="cs-CZ" b="1" dirty="0" smtClean="0"/>
              <a:t>35</a:t>
            </a:r>
          </a:p>
          <a:p>
            <a:pPr marL="182563" lvl="1" indent="0">
              <a:buFontTx/>
              <a:buNone/>
            </a:pPr>
            <a:r>
              <a:rPr lang="cs-CZ" dirty="0" smtClean="0"/>
              <a:t>5</a:t>
            </a:r>
            <a:r>
              <a:rPr lang="cs-CZ" dirty="0"/>
              <a:t>. omezujícími dělení </a:t>
            </a:r>
            <a:r>
              <a:rPr lang="cs-CZ" dirty="0" smtClean="0"/>
              <a:t>buněk,</a:t>
            </a:r>
          </a:p>
          <a:p>
            <a:pPr marL="182563" lvl="1" indent="0">
              <a:buFontTx/>
              <a:buNone/>
            </a:pPr>
            <a:r>
              <a:rPr lang="cs-CZ" dirty="0" smtClean="0"/>
              <a:t>6</a:t>
            </a:r>
            <a:r>
              <a:rPr lang="cs-CZ" dirty="0"/>
              <a:t>. při kombinací R vět uvedených v bodech 1 až 3</a:t>
            </a:r>
          </a:p>
          <a:p>
            <a:pPr marL="0" indent="0">
              <a:buFontTx/>
              <a:buNone/>
            </a:pPr>
            <a:r>
              <a:rPr lang="cs-CZ" dirty="0"/>
              <a:t>i) s chemickými látkami a přípravky </a:t>
            </a:r>
            <a:r>
              <a:rPr lang="cs-CZ" b="1" dirty="0"/>
              <a:t>zdraví škodlivými</a:t>
            </a:r>
            <a:r>
              <a:rPr lang="cs-CZ" dirty="0"/>
              <a:t>, označovanými větami </a:t>
            </a:r>
            <a:r>
              <a:rPr lang="cs-CZ" b="1" dirty="0"/>
              <a:t>R 20, R 21, R 22 </a:t>
            </a:r>
            <a:r>
              <a:rPr lang="cs-CZ" dirty="0"/>
              <a:t>a chemickými látkami a přípravky </a:t>
            </a:r>
            <a:r>
              <a:rPr lang="cs-CZ" b="1" dirty="0"/>
              <a:t>dráždivými</a:t>
            </a:r>
            <a:r>
              <a:rPr lang="cs-CZ" dirty="0"/>
              <a:t>, označovanými větami </a:t>
            </a:r>
            <a:r>
              <a:rPr lang="cs-CZ" b="1" dirty="0"/>
              <a:t>R 36, R 38 a R 41</a:t>
            </a:r>
            <a:endParaRPr lang="cs-CZ" dirty="0"/>
          </a:p>
          <a:p>
            <a:pPr marL="0" indent="0">
              <a:buFontTx/>
              <a:buNone/>
            </a:pPr>
            <a:r>
              <a:rPr lang="cs-CZ" dirty="0"/>
              <a:t>j) spojené s </a:t>
            </a:r>
            <a:r>
              <a:rPr lang="cs-CZ" b="1" dirty="0"/>
              <a:t>expozicí oxidu uhelnatému</a:t>
            </a:r>
          </a:p>
          <a:p>
            <a:pPr marL="0" indent="0">
              <a:buFontTx/>
              <a:buNone/>
            </a:pPr>
            <a:r>
              <a:rPr lang="cs-CZ" dirty="0"/>
              <a:t>k) spojené s </a:t>
            </a:r>
            <a:r>
              <a:rPr lang="cs-CZ" b="1" dirty="0"/>
              <a:t>expozicí olovu</a:t>
            </a:r>
          </a:p>
          <a:p>
            <a:pPr marL="0" indent="0">
              <a:buFontTx/>
              <a:buNone/>
            </a:pPr>
            <a:r>
              <a:rPr lang="cs-CZ" dirty="0"/>
              <a:t>l) při výrobě léčiv a veterinárních přípravků, obsahujících </a:t>
            </a:r>
            <a:r>
              <a:rPr lang="cs-CZ" b="1" dirty="0"/>
              <a:t>hormony, antibiotika a jiné biologicky vysoce účinné látky</a:t>
            </a:r>
            <a:r>
              <a:rPr lang="cs-CZ" dirty="0"/>
              <a:t>, </a:t>
            </a:r>
          </a:p>
          <a:p>
            <a:pPr marL="0" indent="0">
              <a:buFontTx/>
              <a:buNone/>
            </a:pPr>
            <a:r>
              <a:rPr lang="cs-CZ" dirty="0"/>
              <a:t>m) při </a:t>
            </a:r>
            <a:r>
              <a:rPr lang="cs-CZ" b="1" dirty="0"/>
              <a:t>výrobě cytostatik</a:t>
            </a:r>
            <a:r>
              <a:rPr lang="cs-CZ" dirty="0"/>
              <a:t>, jejich přípravě k injekční aplikaci, při jejím provádění a při ošetřování pacientů léčených cytostatiky</a:t>
            </a:r>
            <a:r>
              <a:rPr lang="cs-CZ" dirty="0" smtClean="0"/>
              <a:t>,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973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70000" lnSpcReduction="20000"/>
          </a:bodyPr>
          <a:lstStyle/>
          <a:p>
            <a:pPr marL="0" indent="0">
              <a:buFontTx/>
              <a:buNone/>
            </a:pPr>
            <a:r>
              <a:rPr lang="cs-CZ" dirty="0" smtClean="0"/>
              <a:t>o) se zvýšeným </a:t>
            </a:r>
            <a:r>
              <a:rPr lang="cs-CZ" b="1" dirty="0" smtClean="0"/>
              <a:t>rizikem úrazů</a:t>
            </a:r>
            <a:r>
              <a:rPr lang="cs-CZ" dirty="0" smtClean="0"/>
              <a:t>, zejména práce </a:t>
            </a:r>
          </a:p>
          <a:p>
            <a:pPr marL="182563" lvl="1" indent="0">
              <a:buNone/>
            </a:pPr>
            <a:r>
              <a:rPr lang="cs-CZ" dirty="0" smtClean="0"/>
              <a:t>1. při výrobě a </a:t>
            </a:r>
            <a:r>
              <a:rPr lang="cs-CZ" b="1" dirty="0" smtClean="0"/>
              <a:t>zpracování výbušnin a výbušných předmětů </a:t>
            </a:r>
            <a:r>
              <a:rPr lang="cs-CZ" dirty="0" smtClean="0"/>
              <a:t>a zacházení s nimi, </a:t>
            </a:r>
          </a:p>
          <a:p>
            <a:pPr marL="182563" lvl="1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2. </a:t>
            </a:r>
            <a:r>
              <a:rPr lang="cs-CZ" dirty="0" err="1" smtClean="0">
                <a:solidFill>
                  <a:srgbClr val="FF0000"/>
                </a:solidFill>
              </a:rPr>
              <a:t>xxx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s kapalinami označovanými větami </a:t>
            </a:r>
            <a:r>
              <a:rPr lang="cs-CZ" b="1" dirty="0" smtClean="0"/>
              <a:t>R 11 </a:t>
            </a:r>
            <a:r>
              <a:rPr lang="cs-CZ" dirty="0" smtClean="0"/>
              <a:t>(</a:t>
            </a:r>
            <a:r>
              <a:rPr lang="cs-CZ" dirty="0"/>
              <a:t>Vysoce hořlavý</a:t>
            </a:r>
            <a:r>
              <a:rPr lang="cs-CZ" dirty="0" smtClean="0"/>
              <a:t>)</a:t>
            </a:r>
            <a:r>
              <a:rPr lang="cs-CZ" b="1" dirty="0" smtClean="0"/>
              <a:t> </a:t>
            </a:r>
            <a:r>
              <a:rPr lang="cs-CZ" dirty="0" smtClean="0"/>
              <a:t>a</a:t>
            </a:r>
            <a:r>
              <a:rPr lang="cs-CZ" b="1" dirty="0" smtClean="0"/>
              <a:t> R 12 </a:t>
            </a:r>
            <a:r>
              <a:rPr lang="cs-CZ" dirty="0" smtClean="0"/>
              <a:t>(</a:t>
            </a:r>
            <a:r>
              <a:rPr lang="cs-CZ" dirty="0"/>
              <a:t>Extrémně hořlavý</a:t>
            </a:r>
            <a:r>
              <a:rPr lang="cs-CZ" dirty="0" smtClean="0"/>
              <a:t>), nejde-li o jejich používání v laboratořích nebo při poskytování zdravotní nebo veterinární péče, </a:t>
            </a:r>
          </a:p>
          <a:p>
            <a:pPr marL="182563" lvl="1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7. </a:t>
            </a:r>
            <a:r>
              <a:rPr lang="cs-CZ" dirty="0" err="1" smtClean="0">
                <a:solidFill>
                  <a:srgbClr val="FF0000"/>
                </a:solidFill>
              </a:rPr>
              <a:t>xxx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na zařízeních pro výrobu, uskladňování a používání stlačených, kapalných nebo rozpuštěných plynů,</a:t>
            </a:r>
          </a:p>
          <a:p>
            <a:pPr marL="182563" lvl="1" indent="0">
              <a:buNone/>
            </a:pPr>
            <a:r>
              <a:rPr lang="cs-CZ" dirty="0" smtClean="0"/>
              <a:t>11. práce se </a:t>
            </a:r>
            <a:r>
              <a:rPr lang="cs-CZ" b="1" dirty="0" smtClean="0"/>
              <a:t>sudy, kanystry, demižony </a:t>
            </a:r>
            <a:r>
              <a:rPr lang="cs-CZ" dirty="0" smtClean="0"/>
              <a:t>a podobnými nádobami, které obsahují chemické látky nebo přípravky uvedené pod písmeny f) až i), cytostatika, výbušniny, hořlavé kapaliny a stlačené plyny.</a:t>
            </a:r>
          </a:p>
          <a:p>
            <a:pPr lvl="1"/>
            <a:endParaRPr lang="cs-CZ" dirty="0" smtClean="0"/>
          </a:p>
          <a:p>
            <a:pPr marL="0" lvl="0" indent="0">
              <a:buNone/>
            </a:pPr>
            <a:r>
              <a:rPr lang="cs-CZ" dirty="0" smtClean="0"/>
              <a:t>(2) </a:t>
            </a:r>
            <a:r>
              <a:rPr lang="cs-CZ" b="1" dirty="0" smtClean="0"/>
              <a:t>Zákazy</a:t>
            </a:r>
            <a:r>
              <a:rPr lang="cs-CZ" dirty="0" smtClean="0"/>
              <a:t> práce mladistvých se </a:t>
            </a:r>
            <a:r>
              <a:rPr lang="cs-CZ" b="1" dirty="0" smtClean="0"/>
              <a:t>netýkají</a:t>
            </a:r>
            <a:r>
              <a:rPr lang="cs-CZ" dirty="0" smtClean="0"/>
              <a:t> prací uvedených</a:t>
            </a:r>
          </a:p>
          <a:p>
            <a:r>
              <a:rPr lang="cs-CZ" dirty="0" smtClean="0"/>
              <a:t>d) v odstavci 1 písm. o) bodu </a:t>
            </a:r>
            <a:r>
              <a:rPr lang="cs-CZ" dirty="0" smtClean="0">
                <a:solidFill>
                  <a:srgbClr val="FF0000"/>
                </a:solidFill>
              </a:rPr>
              <a:t>2</a:t>
            </a:r>
            <a:r>
              <a:rPr lang="cs-CZ" dirty="0" smtClean="0"/>
              <a:t>, konaných z důvodu přípravy na povolání, pokud je při nich soustavným </a:t>
            </a:r>
            <a:r>
              <a:rPr lang="cs-CZ" dirty="0" smtClean="0">
                <a:solidFill>
                  <a:srgbClr val="FF0000"/>
                </a:solidFill>
              </a:rPr>
              <a:t>odborným dozorem zajištěna dostatečná ochrana zdraví mladistvých</a:t>
            </a:r>
            <a:r>
              <a:rPr lang="cs-CZ" dirty="0" smtClean="0"/>
              <a:t>,</a:t>
            </a:r>
          </a:p>
          <a:p>
            <a:r>
              <a:rPr lang="cs-CZ" dirty="0" smtClean="0"/>
              <a:t>e) v odstavci 1 písm. o) bodu </a:t>
            </a:r>
            <a:r>
              <a:rPr lang="cs-CZ" dirty="0" smtClean="0">
                <a:solidFill>
                  <a:srgbClr val="FF0000"/>
                </a:solidFill>
              </a:rPr>
              <a:t>7</a:t>
            </a:r>
            <a:r>
              <a:rPr lang="cs-CZ" dirty="0" smtClean="0"/>
              <a:t>, spojených s používáním zařízení obsahujících stlačené, kapalné nebo rozpuštěné plyny, konaných z důvodu přípravy na povolání, pokud je při nich soustavným </a:t>
            </a:r>
            <a:r>
              <a:rPr lang="cs-CZ" dirty="0" smtClean="0">
                <a:solidFill>
                  <a:srgbClr val="FF0000"/>
                </a:solidFill>
              </a:rPr>
              <a:t>odborným dozorem zajištěna dostatečná ochrana zdraví mladistvých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307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2800" b="1" dirty="0"/>
              <a:t>Vyhláška č. 232/2004 </a:t>
            </a:r>
            <a:r>
              <a:rPr lang="cs-CZ" sz="2800" b="1" dirty="0" err="1"/>
              <a:t>Sb</a:t>
            </a:r>
            <a:r>
              <a:rPr lang="cs-CZ" sz="2800" b="1" dirty="0"/>
              <a:t> </a:t>
            </a:r>
            <a:r>
              <a:rPr lang="cs-CZ" sz="2800" dirty="0"/>
              <a:t>(Tabulka C přílohy č. </a:t>
            </a:r>
            <a:r>
              <a:rPr lang="cs-CZ" sz="2800" dirty="0" smtClean="0"/>
              <a:t>1 s pozdějšími změnami) </a:t>
            </a:r>
            <a:r>
              <a:rPr lang="cs-CZ" sz="2800" dirty="0"/>
              <a:t>obsahuje </a:t>
            </a:r>
            <a:r>
              <a:rPr lang="cs-CZ" sz="2800" b="1" dirty="0"/>
              <a:t>Seznam závazně klasifikovaných nebezpečných chemických látek</a:t>
            </a:r>
            <a:r>
              <a:rPr lang="cs-CZ" sz="2800" dirty="0"/>
              <a:t> </a:t>
            </a:r>
            <a:r>
              <a:rPr lang="cs-CZ" sz="2800" dirty="0" smtClean="0"/>
              <a:t>(„</a:t>
            </a:r>
            <a:r>
              <a:rPr lang="cs-CZ" sz="2800" b="1" dirty="0"/>
              <a:t>Seznam</a:t>
            </a:r>
            <a:r>
              <a:rPr lang="cs-CZ" sz="2800" dirty="0" smtClean="0"/>
              <a:t>“)</a:t>
            </a:r>
            <a:endParaRPr lang="cs-CZ" sz="2800" dirty="0"/>
          </a:p>
          <a:p>
            <a:r>
              <a:rPr lang="cs-CZ" sz="2800" dirty="0" smtClean="0"/>
              <a:t>koncentrační </a:t>
            </a:r>
            <a:r>
              <a:rPr lang="cs-CZ" sz="2800" dirty="0"/>
              <a:t>limity, které mohou zmírňovat klasifikaci </a:t>
            </a:r>
            <a:r>
              <a:rPr lang="cs-CZ" sz="2800" dirty="0" smtClean="0"/>
              <a:t>nebezpečnosti</a:t>
            </a:r>
          </a:p>
          <a:p>
            <a:r>
              <a:rPr lang="cs-CZ" sz="2800" b="1" dirty="0" smtClean="0"/>
              <a:t>kyselina sírovou</a:t>
            </a:r>
            <a:r>
              <a:rPr lang="cs-CZ" sz="2800" dirty="0" smtClean="0"/>
              <a:t>: v</a:t>
            </a:r>
            <a:r>
              <a:rPr lang="cs-CZ" sz="2800" dirty="0"/>
              <a:t> čistém stavu klasifikována jako </a:t>
            </a:r>
            <a:r>
              <a:rPr lang="cs-CZ" sz="2800" b="1" dirty="0"/>
              <a:t>žíravá</a:t>
            </a:r>
            <a:r>
              <a:rPr lang="cs-CZ" sz="2800" dirty="0"/>
              <a:t> (C), ale její roztok o koncentraci 5 – 15 % je pouze </a:t>
            </a:r>
            <a:r>
              <a:rPr lang="cs-CZ" sz="2800" b="1" dirty="0"/>
              <a:t>dráždivý</a:t>
            </a:r>
            <a:r>
              <a:rPr lang="cs-CZ" sz="2800" dirty="0"/>
              <a:t> (</a:t>
            </a:r>
            <a:r>
              <a:rPr lang="cs-CZ" sz="2800" dirty="0" err="1"/>
              <a:t>Xi</a:t>
            </a:r>
            <a:r>
              <a:rPr lang="cs-CZ" sz="2800" dirty="0"/>
              <a:t>) a je-li koncentrace jejího roztoku menší než 5 %, není již řazena mezi nebezpečné </a:t>
            </a:r>
            <a:r>
              <a:rPr lang="cs-CZ" sz="2800" dirty="0" smtClean="0"/>
              <a:t>látky</a:t>
            </a:r>
          </a:p>
          <a:p>
            <a:r>
              <a:rPr lang="cs-CZ" sz="2800" dirty="0" smtClean="0"/>
              <a:t>pokud </a:t>
            </a:r>
            <a:r>
              <a:rPr lang="cs-CZ" sz="2800" dirty="0"/>
              <a:t>látka v Seznamu zařazena není, však neznamená, že nemá nebezpečné vlastnosti. Vlastnosti takové látky je potřeba vyhledat v literatuře </a:t>
            </a:r>
            <a:r>
              <a:rPr lang="cs-CZ" sz="2800" dirty="0" smtClean="0"/>
              <a:t>(bezpečnostní listy).</a:t>
            </a:r>
            <a:endParaRPr lang="cs-CZ" sz="2800" dirty="0"/>
          </a:p>
          <a:p>
            <a:r>
              <a:rPr lang="cs-CZ" sz="2800" dirty="0" smtClean="0"/>
              <a:t>bez </a:t>
            </a:r>
            <a:r>
              <a:rPr lang="cs-CZ" sz="2800" dirty="0"/>
              <a:t>jakéhokoli právního významu lze využít seznam informativního charakteru uvedený na </a:t>
            </a:r>
            <a:r>
              <a:rPr lang="cs-CZ" sz="2800" dirty="0">
                <a:hlinkClick r:id="rId3"/>
              </a:rPr>
              <a:t>http://</a:t>
            </a:r>
            <a:r>
              <a:rPr lang="cs-CZ" sz="2800" dirty="0" smtClean="0">
                <a:hlinkClick r:id="rId3"/>
              </a:rPr>
              <a:t>webchemie.cz/seznam_chemikalii.html</a:t>
            </a:r>
            <a:endParaRPr lang="cs-CZ" sz="2800" dirty="0"/>
          </a:p>
          <a:p>
            <a:endParaRPr lang="cs-CZ" sz="2800" dirty="0"/>
          </a:p>
          <a:p>
            <a:pPr marL="0" indent="0">
              <a:buNone/>
            </a:pPr>
            <a:r>
              <a:rPr lang="cs-CZ" sz="2800" dirty="0"/>
              <a:t>Podle </a:t>
            </a:r>
            <a:r>
              <a:rPr lang="cs-CZ" sz="2800" b="1" dirty="0"/>
              <a:t>zákona 356/2003 §3 </a:t>
            </a:r>
            <a:r>
              <a:rPr lang="cs-CZ" sz="2800" dirty="0"/>
              <a:t>se při klasifikaci nepřihlíží k nebezpečným látkám, jejichž </a:t>
            </a:r>
            <a:r>
              <a:rPr lang="cs-CZ" sz="2800" b="1" dirty="0"/>
              <a:t>koncentrace je nižší, než jsou minimální </a:t>
            </a:r>
            <a:r>
              <a:rPr lang="cs-CZ" sz="2800" dirty="0"/>
              <a:t>koncentrace uvedené v příloze 1 tohoto zákona – pokud nejsou stanoveny v Seznamu závazně klasifikovaných nebezpečných chemických látek (viz dále) koncentrace nižší. Např. tedy AgNO</a:t>
            </a:r>
            <a:r>
              <a:rPr lang="cs-CZ" sz="2800" baseline="-25000" dirty="0"/>
              <a:t>3</a:t>
            </a:r>
            <a:r>
              <a:rPr lang="cs-CZ" sz="2800" dirty="0"/>
              <a:t> je v Seznamu klasifikována jako žíravina bez uvedení koncentračních limitů a v </a:t>
            </a:r>
            <a:r>
              <a:rPr lang="cs-CZ" sz="2800" b="1" dirty="0"/>
              <a:t>příloze č. 1 zákona 356/2003</a:t>
            </a:r>
            <a:r>
              <a:rPr lang="cs-CZ" sz="2800" dirty="0"/>
              <a:t> je </a:t>
            </a:r>
            <a:r>
              <a:rPr lang="cs-CZ" sz="2800" b="1" dirty="0"/>
              <a:t>minimální koncentrace</a:t>
            </a:r>
            <a:r>
              <a:rPr lang="cs-CZ" sz="2800" dirty="0"/>
              <a:t> </a:t>
            </a:r>
            <a:r>
              <a:rPr lang="cs-CZ" sz="2800" b="1" dirty="0"/>
              <a:t>pro neplynné látky – žíraviny </a:t>
            </a:r>
            <a:r>
              <a:rPr lang="cs-CZ" sz="2800" dirty="0"/>
              <a:t>stanovena na 1 hmotnostní %. Použijeme-li v chemickém pokusu AgNO</a:t>
            </a:r>
            <a:r>
              <a:rPr lang="cs-CZ" sz="2800" baseline="-25000" dirty="0"/>
              <a:t>3</a:t>
            </a:r>
            <a:r>
              <a:rPr lang="cs-CZ" sz="2800" dirty="0"/>
              <a:t> o koncentraci nižší než 1 % (např. 0,9% roztok), již se nejedná o žíravinu.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317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u="sng" dirty="0">
                <a:hlinkClick r:id="rId3"/>
              </a:rPr>
              <a:t>http://</a:t>
            </a:r>
            <a:r>
              <a:rPr lang="cs-CZ" u="sng" dirty="0" smtClean="0">
                <a:hlinkClick r:id="rId3"/>
              </a:rPr>
              <a:t>www.studiumchemie.cz/pokusy.php</a:t>
            </a:r>
            <a:endParaRPr lang="cs-CZ" u="sng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kch.zf.jcu.cz/didaktika/didaktika.htm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chemie.gfxs.cz/index.php?pg=videa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hlinkClick r:id="rId6"/>
              </a:rPr>
              <a:t>http://rena.sulcova.sweb.cz/netradicni_experimenty/Netradicni_experimenty.pdf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>
                <a:hlinkClick r:id="rId6"/>
              </a:rPr>
              <a:t>http</a:t>
            </a:r>
            <a:r>
              <a:rPr lang="cs-CZ" dirty="0">
                <a:hlinkClick r:id="rId6"/>
              </a:rPr>
              <a:t>://</a:t>
            </a:r>
            <a:r>
              <a:rPr lang="cs-CZ" dirty="0" smtClean="0">
                <a:hlinkClick r:id="rId6"/>
              </a:rPr>
              <a:t>ucitelchemie.upol.cz/materialy/experimenty/experimenty_solarova_domaci_chemicke_pokusy.pdf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hlinkClick r:id="rId7"/>
              </a:rPr>
              <a:t>http://</a:t>
            </a:r>
            <a:r>
              <a:rPr lang="cs-CZ" dirty="0" smtClean="0">
                <a:hlinkClick r:id="rId7"/>
              </a:rPr>
              <a:t>eagri.cz/public/web/mze/legislativa/ostatni/100060165.html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hlinkClick r:id="rId8"/>
              </a:rPr>
              <a:t>http://</a:t>
            </a:r>
            <a:r>
              <a:rPr lang="cs-CZ" dirty="0" smtClean="0">
                <a:hlinkClick r:id="rId8"/>
              </a:rPr>
              <a:t>portal.gov.cz/app/zakony/zakonPar.jsp?page=0&amp;idBiblio=55849&amp;recShow=5&amp;nr=288~2F2003&amp;rpp=15#parCnt</a:t>
            </a:r>
            <a:r>
              <a:rPr lang="cs-CZ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090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 5. tématu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Experimenty ve výuce </a:t>
            </a:r>
            <a:r>
              <a:rPr lang="cs-CZ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chemie</a:t>
            </a:r>
            <a:endParaRPr lang="cs-CZ" sz="2000" dirty="0"/>
          </a:p>
          <a:p>
            <a:r>
              <a:rPr lang="cs-CZ" sz="2000" dirty="0" smtClean="0"/>
              <a:t>Databáze </a:t>
            </a:r>
            <a:r>
              <a:rPr lang="cs-CZ" sz="2000" dirty="0"/>
              <a:t>chemických pokusů. Počítačové systémy pro podporu experimentu, příklady počítačem podporovaného experimentu, vzdálená laboratoř. </a:t>
            </a:r>
          </a:p>
          <a:p>
            <a:r>
              <a:rPr lang="cs-CZ" sz="2000" dirty="0"/>
              <a:t>Praktická část: Tvorba návodu na chemický pokus (školní, domácí), příprava záznamů do databáze chemických pokusů</a:t>
            </a:r>
            <a:r>
              <a:rPr lang="cs-CZ" sz="2000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85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76064"/>
          </a:xfrm>
        </p:spPr>
        <p:txBody>
          <a:bodyPr/>
          <a:lstStyle/>
          <a:p>
            <a:r>
              <a:rPr lang="cs-CZ" sz="3600" dirty="0" smtClean="0"/>
              <a:t>Video databáze chemických pokusů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Studiumchemie.cz</a:t>
            </a:r>
            <a:r>
              <a:rPr lang="cs-CZ" dirty="0" smtClean="0"/>
              <a:t>: </a:t>
            </a:r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28021"/>
            <a:ext cx="5514765" cy="43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aoblený obdélník 5"/>
          <p:cNvSpPr/>
          <p:nvPr/>
        </p:nvSpPr>
        <p:spPr>
          <a:xfrm>
            <a:off x="4860032" y="5937885"/>
            <a:ext cx="1296144" cy="22684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9" name="Skupina 8"/>
          <p:cNvGrpSpPr/>
          <p:nvPr/>
        </p:nvGrpSpPr>
        <p:grpSpPr>
          <a:xfrm>
            <a:off x="899592" y="1828021"/>
            <a:ext cx="6336704" cy="4743140"/>
            <a:chOff x="899592" y="1828021"/>
            <a:chExt cx="6336704" cy="4743140"/>
          </a:xfrm>
        </p:grpSpPr>
        <p:sp>
          <p:nvSpPr>
            <p:cNvPr id="8" name="Obdélník 7"/>
            <p:cNvSpPr/>
            <p:nvPr/>
          </p:nvSpPr>
          <p:spPr>
            <a:xfrm>
              <a:off x="899592" y="1828021"/>
              <a:ext cx="6336704" cy="47431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1828021"/>
              <a:ext cx="4464496" cy="4743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216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76064"/>
          </a:xfrm>
        </p:spPr>
        <p:txBody>
          <a:bodyPr/>
          <a:lstStyle/>
          <a:p>
            <a:r>
              <a:rPr lang="cs-CZ" sz="3600" dirty="0">
                <a:solidFill>
                  <a:srgbClr val="2F5897"/>
                </a:solidFill>
              </a:rPr>
              <a:t>Video databáze chemických pokusů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Oddělení </a:t>
            </a:r>
            <a:r>
              <a:rPr lang="cs-CZ" dirty="0">
                <a:hlinkClick r:id="rId3"/>
              </a:rPr>
              <a:t>didaktiky </a:t>
            </a:r>
            <a:r>
              <a:rPr lang="cs-CZ" dirty="0" smtClean="0">
                <a:hlinkClick r:id="rId3"/>
              </a:rPr>
              <a:t>chemie Jihočeské </a:t>
            </a:r>
            <a:r>
              <a:rPr lang="cs-CZ" dirty="0">
                <a:hlinkClick r:id="rId3"/>
              </a:rPr>
              <a:t>univerzity</a:t>
            </a:r>
            <a:r>
              <a:rPr lang="cs-CZ" dirty="0"/>
              <a:t>: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94137"/>
            <a:ext cx="47625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94137"/>
            <a:ext cx="32004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Skupina 10"/>
          <p:cNvGrpSpPr/>
          <p:nvPr/>
        </p:nvGrpSpPr>
        <p:grpSpPr>
          <a:xfrm>
            <a:off x="395536" y="1124744"/>
            <a:ext cx="8280920" cy="5112568"/>
            <a:chOff x="395536" y="1124744"/>
            <a:chExt cx="8280920" cy="5112568"/>
          </a:xfrm>
        </p:grpSpPr>
        <p:sp>
          <p:nvSpPr>
            <p:cNvPr id="10" name="Obdélník 9"/>
            <p:cNvSpPr/>
            <p:nvPr/>
          </p:nvSpPr>
          <p:spPr>
            <a:xfrm>
              <a:off x="395536" y="1124744"/>
              <a:ext cx="8280920" cy="51125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124744"/>
              <a:ext cx="4608512" cy="5058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3983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76064"/>
          </a:xfrm>
        </p:spPr>
        <p:txBody>
          <a:bodyPr/>
          <a:lstStyle/>
          <a:p>
            <a:r>
              <a:rPr lang="cs-CZ" sz="3600" dirty="0">
                <a:solidFill>
                  <a:srgbClr val="2F5897"/>
                </a:solidFill>
              </a:rPr>
              <a:t>Video databáze chemických pokusů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Chemie.gfxs.cz</a:t>
            </a:r>
            <a:r>
              <a:rPr lang="cs-CZ" dirty="0" smtClean="0"/>
              <a:t>: </a:t>
            </a:r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15" y="1988840"/>
            <a:ext cx="8736700" cy="427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Skupina 9"/>
          <p:cNvGrpSpPr/>
          <p:nvPr/>
        </p:nvGrpSpPr>
        <p:grpSpPr>
          <a:xfrm>
            <a:off x="192715" y="1752065"/>
            <a:ext cx="8736700" cy="4582239"/>
            <a:chOff x="192715" y="1752065"/>
            <a:chExt cx="8736700" cy="4582239"/>
          </a:xfrm>
        </p:grpSpPr>
        <p:sp>
          <p:nvSpPr>
            <p:cNvPr id="8" name="Obdélník 7"/>
            <p:cNvSpPr/>
            <p:nvPr/>
          </p:nvSpPr>
          <p:spPr>
            <a:xfrm>
              <a:off x="192715" y="1772816"/>
              <a:ext cx="8736700" cy="44957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1752065"/>
              <a:ext cx="2448272" cy="4582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2492896"/>
              <a:ext cx="3038475" cy="2428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472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76064"/>
          </a:xfrm>
        </p:spPr>
        <p:txBody>
          <a:bodyPr/>
          <a:lstStyle/>
          <a:p>
            <a:r>
              <a:rPr lang="cs-CZ" sz="3600" dirty="0">
                <a:solidFill>
                  <a:srgbClr val="2F5897"/>
                </a:solidFill>
              </a:rPr>
              <a:t>Video databáze chemických pokusů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Chemgeneration.com</a:t>
            </a:r>
            <a:r>
              <a:rPr lang="cs-CZ" dirty="0" smtClean="0"/>
              <a:t>: </a:t>
            </a:r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296200" cy="440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1547664" y="2996951"/>
            <a:ext cx="1440160" cy="112340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35" y="1891128"/>
            <a:ext cx="885031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aoblený obdélník 5"/>
          <p:cNvSpPr/>
          <p:nvPr/>
        </p:nvSpPr>
        <p:spPr>
          <a:xfrm>
            <a:off x="6588224" y="3140968"/>
            <a:ext cx="2448272" cy="288032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995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76064"/>
          </a:xfrm>
        </p:spPr>
        <p:txBody>
          <a:bodyPr/>
          <a:lstStyle/>
          <a:p>
            <a:r>
              <a:rPr lang="cs-CZ" sz="3600" dirty="0" smtClean="0"/>
              <a:t>Textové návody na chemické pokusy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55000" lnSpcReduction="20000"/>
          </a:bodyPr>
          <a:lstStyle/>
          <a:p>
            <a:r>
              <a:rPr lang="pl-PL" dirty="0" smtClean="0"/>
              <a:t>Kouzelnické </a:t>
            </a:r>
            <a:r>
              <a:rPr lang="pl-PL" dirty="0"/>
              <a:t>pokusy z chemie </a:t>
            </a:r>
            <a:r>
              <a:rPr lang="pl-PL" dirty="0">
                <a:hlinkClick r:id="rId3"/>
              </a:rPr>
              <a:t>http://</a:t>
            </a:r>
            <a:r>
              <a:rPr lang="pl-PL" dirty="0" smtClean="0">
                <a:hlinkClick r:id="rId3"/>
              </a:rPr>
              <a:t>lide.uhk.cz/pdf/student/psopatp1/Chemie/Pokusy.pdf</a:t>
            </a:r>
            <a:r>
              <a:rPr lang="pl-PL" dirty="0" smtClean="0"/>
              <a:t> </a:t>
            </a:r>
            <a:endParaRPr lang="pl-PL" dirty="0"/>
          </a:p>
          <a:p>
            <a:r>
              <a:rPr lang="pl-PL" dirty="0"/>
              <a:t>Zajímavé </a:t>
            </a:r>
            <a:r>
              <a:rPr lang="pl-PL" dirty="0" smtClean="0"/>
              <a:t>chemické pokusy </a:t>
            </a:r>
            <a:r>
              <a:rPr lang="pl-PL" dirty="0">
                <a:hlinkClick r:id="rId4"/>
              </a:rPr>
              <a:t>http://chempok.wz.cz</a:t>
            </a:r>
            <a:r>
              <a:rPr lang="pl-PL" dirty="0" smtClean="0">
                <a:hlinkClick r:id="rId4"/>
              </a:rPr>
              <a:t>/</a:t>
            </a:r>
            <a:endParaRPr lang="pl-PL" dirty="0" smtClean="0"/>
          </a:p>
          <a:p>
            <a:r>
              <a:rPr lang="pl-PL" dirty="0"/>
              <a:t>Zajímavé a jednoduché chemické pokusy II. </a:t>
            </a:r>
            <a:r>
              <a:rPr lang="pl-PL" dirty="0">
                <a:hlinkClick r:id="rId5"/>
              </a:rPr>
              <a:t>http://</a:t>
            </a:r>
            <a:r>
              <a:rPr lang="pl-PL" dirty="0" smtClean="0">
                <a:hlinkClick r:id="rId5"/>
              </a:rPr>
              <a:t>archiv.otevrena-veda.cz/users/Image/default/C1Kurzy/NH2006pdf/14.pdf</a:t>
            </a:r>
            <a:r>
              <a:rPr lang="pl-PL" dirty="0" smtClean="0"/>
              <a:t> </a:t>
            </a:r>
          </a:p>
          <a:p>
            <a:r>
              <a:rPr lang="cs-CZ" dirty="0"/>
              <a:t>Jednoduché a efektní </a:t>
            </a:r>
            <a:r>
              <a:rPr lang="cs-CZ" dirty="0" smtClean="0"/>
              <a:t>chemické </a:t>
            </a:r>
            <a:r>
              <a:rPr lang="cs-CZ" dirty="0"/>
              <a:t>pokusy 2006-2007 </a:t>
            </a:r>
            <a:r>
              <a:rPr lang="cs-CZ" dirty="0">
                <a:hlinkClick r:id="rId6"/>
              </a:rPr>
              <a:t>http://web.natur.cuni.cz/~</a:t>
            </a:r>
            <a:r>
              <a:rPr lang="cs-CZ" dirty="0" smtClean="0">
                <a:hlinkClick r:id="rId6"/>
              </a:rPr>
              <a:t>kudch/main/JPD3/navody2007/4seminar.pdf</a:t>
            </a:r>
            <a:r>
              <a:rPr lang="cs-CZ" dirty="0" smtClean="0"/>
              <a:t> </a:t>
            </a:r>
            <a:endParaRPr lang="cs-CZ" dirty="0"/>
          </a:p>
          <a:p>
            <a:r>
              <a:rPr lang="pl-PL" dirty="0" smtClean="0"/>
              <a:t>Portál </a:t>
            </a:r>
            <a:r>
              <a:rPr lang="pl-PL" dirty="0"/>
              <a:t>Čtyřlístek – Metodiky chemie </a:t>
            </a:r>
            <a:r>
              <a:rPr lang="pl-PL" dirty="0">
                <a:hlinkClick r:id="rId7"/>
              </a:rPr>
              <a:t>http://</a:t>
            </a:r>
            <a:r>
              <a:rPr lang="pl-PL" dirty="0" smtClean="0">
                <a:hlinkClick r:id="rId7"/>
              </a:rPr>
              <a:t>www.portal-ctyrlistek.cz/cs/metodiky-f-ch-pr-bio/metodiky-chemie.html</a:t>
            </a:r>
            <a:endParaRPr lang="pl-PL" dirty="0"/>
          </a:p>
          <a:p>
            <a:r>
              <a:rPr lang="pl-PL" dirty="0" smtClean="0"/>
              <a:t>Současné pojetí experimentální výuky chemie na </a:t>
            </a:r>
            <a:r>
              <a:rPr lang="pl-PL" dirty="0"/>
              <a:t>ZŠ a SŠ </a:t>
            </a:r>
            <a:r>
              <a:rPr lang="pl-PL" dirty="0">
                <a:hlinkClick r:id="rId8"/>
              </a:rPr>
              <a:t>http://web.natur.cuni.cz/~</a:t>
            </a:r>
            <a:r>
              <a:rPr lang="pl-PL" dirty="0" smtClean="0">
                <a:hlinkClick r:id="rId8"/>
              </a:rPr>
              <a:t>kudch/main/JPD3/index.htm</a:t>
            </a:r>
            <a:r>
              <a:rPr lang="pl-PL" dirty="0" smtClean="0"/>
              <a:t> </a:t>
            </a:r>
          </a:p>
          <a:p>
            <a:r>
              <a:rPr lang="cs-CZ" dirty="0"/>
              <a:t>Netradiční experimenty z organické a praktické chemie </a:t>
            </a:r>
            <a:r>
              <a:rPr lang="cs-CZ" dirty="0">
                <a:hlinkClick r:id="rId9"/>
              </a:rPr>
              <a:t>http://</a:t>
            </a:r>
            <a:r>
              <a:rPr lang="cs-CZ" dirty="0" smtClean="0">
                <a:hlinkClick r:id="rId9"/>
              </a:rPr>
              <a:t>rena.sulcova.sweb.cz/netradicni_experimenty/Netradicni_experimenty.pdf</a:t>
            </a:r>
            <a:r>
              <a:rPr lang="cs-CZ" dirty="0" smtClean="0"/>
              <a:t> </a:t>
            </a:r>
          </a:p>
          <a:p>
            <a:r>
              <a:rPr lang="pl-PL" dirty="0"/>
              <a:t>Zajímavé experimenty z chemie kolem nás </a:t>
            </a:r>
            <a:r>
              <a:rPr lang="pl-PL" dirty="0">
                <a:hlinkClick r:id="rId10"/>
              </a:rPr>
              <a:t>http://</a:t>
            </a:r>
            <a:r>
              <a:rPr lang="pl-PL" dirty="0" smtClean="0">
                <a:hlinkClick r:id="rId10"/>
              </a:rPr>
              <a:t>rena.sulcova.sweb.cz/zajimave_experimenty/Zajimave_experimenty.pdf</a:t>
            </a:r>
            <a:r>
              <a:rPr lang="pl-PL" dirty="0" smtClean="0"/>
              <a:t> </a:t>
            </a:r>
          </a:p>
          <a:p>
            <a:r>
              <a:rPr lang="pl-PL" dirty="0" smtClean="0"/>
              <a:t>SOČ:</a:t>
            </a:r>
          </a:p>
          <a:p>
            <a:pPr lvl="1"/>
            <a:r>
              <a:rPr lang="pl-PL" dirty="0"/>
              <a:t>Efektní pokusy anorganické chemie </a:t>
            </a:r>
            <a:r>
              <a:rPr lang="pl-PL" dirty="0">
                <a:hlinkClick r:id="rId11"/>
              </a:rPr>
              <a:t>https://socv2.nidm.cz/archiv33/getWork/hash/459fe242-2f71-11e0-a0b3-001e6886262a</a:t>
            </a:r>
            <a:r>
              <a:rPr lang="pl-PL" dirty="0"/>
              <a:t> </a:t>
            </a:r>
          </a:p>
          <a:p>
            <a:pPr lvl="1"/>
            <a:r>
              <a:rPr lang="pl-PL" dirty="0"/>
              <a:t>200 Efektních pokusů pro chemii základních a středních škol i víceletých gymnázií </a:t>
            </a:r>
            <a:r>
              <a:rPr lang="pl-PL" dirty="0">
                <a:hlinkClick r:id="rId12"/>
              </a:rPr>
              <a:t>https://socv2.nidm.cz/archiv31/getWork/hash/6dccd44e-5d69-102c-aea7-001e6886262a</a:t>
            </a:r>
            <a:r>
              <a:rPr lang="pl-PL" dirty="0"/>
              <a:t> </a:t>
            </a:r>
            <a:endParaRPr lang="pl-PL" dirty="0" smtClean="0"/>
          </a:p>
          <a:p>
            <a:r>
              <a:rPr lang="pl-PL" dirty="0" smtClean="0"/>
              <a:t>ZP: </a:t>
            </a:r>
          </a:p>
          <a:p>
            <a:pPr lvl="1"/>
            <a:r>
              <a:rPr lang="pl-PL" dirty="0" smtClean="0"/>
              <a:t>Chemické pokusy s </a:t>
            </a:r>
            <a:r>
              <a:rPr lang="pl-PL" dirty="0"/>
              <a:t>jednoduchými pomůckami </a:t>
            </a:r>
            <a:r>
              <a:rPr lang="pl-PL" dirty="0">
                <a:hlinkClick r:id="rId13"/>
              </a:rPr>
              <a:t>http://theses.cz/id/yyk6w9</a:t>
            </a:r>
            <a:r>
              <a:rPr lang="pl-PL" dirty="0" smtClean="0">
                <a:hlinkClick r:id="rId13"/>
              </a:rPr>
              <a:t>/</a:t>
            </a:r>
            <a:r>
              <a:rPr lang="pl-PL" dirty="0" smtClean="0"/>
              <a:t> </a:t>
            </a:r>
          </a:p>
          <a:p>
            <a:pPr lvl="1"/>
            <a:r>
              <a:rPr lang="pl-PL" dirty="0"/>
              <a:t>Chemická kuchařka pro děti </a:t>
            </a:r>
            <a:r>
              <a:rPr lang="pl-PL" dirty="0">
                <a:hlinkClick r:id="rId14"/>
              </a:rPr>
              <a:t>http://is.muni.cz/th/173971/pedf_m</a:t>
            </a:r>
            <a:r>
              <a:rPr lang="pl-PL" dirty="0" smtClean="0">
                <a:hlinkClick r:id="rId14"/>
              </a:rPr>
              <a:t>/</a:t>
            </a:r>
            <a:r>
              <a:rPr lang="pl-PL" dirty="0" smtClean="0"/>
              <a:t> </a:t>
            </a:r>
          </a:p>
          <a:p>
            <a:pPr lvl="1"/>
            <a:r>
              <a:rPr lang="pl-PL" dirty="0"/>
              <a:t>Mezipředmětové vztahy chemie-biologie </a:t>
            </a:r>
            <a:r>
              <a:rPr lang="pl-PL" dirty="0">
                <a:hlinkClick r:id="rId15"/>
              </a:rPr>
              <a:t>http://theses.cz/id/kqy9mp</a:t>
            </a:r>
            <a:r>
              <a:rPr lang="pl-PL" dirty="0" smtClean="0">
                <a:hlinkClick r:id="rId15"/>
              </a:rPr>
              <a:t>/</a:t>
            </a:r>
            <a:r>
              <a:rPr lang="pl-PL" dirty="0" smtClean="0"/>
              <a:t> 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946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76064"/>
          </a:xfrm>
        </p:spPr>
        <p:txBody>
          <a:bodyPr/>
          <a:lstStyle/>
          <a:p>
            <a:r>
              <a:rPr lang="cs-CZ" sz="3600" dirty="0" smtClean="0"/>
              <a:t>Domácí chemické pokusy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/>
          </a:bodyPr>
          <a:lstStyle/>
          <a:p>
            <a:r>
              <a:rPr lang="cs-CZ" sz="2800" dirty="0"/>
              <a:t>Doc. RNDr. Marie </a:t>
            </a:r>
            <a:r>
              <a:rPr lang="cs-CZ" sz="2800" dirty="0" err="1"/>
              <a:t>Solárová</a:t>
            </a:r>
            <a:r>
              <a:rPr lang="cs-CZ" sz="2800" dirty="0"/>
              <a:t>, Ph.D</a:t>
            </a:r>
            <a:r>
              <a:rPr lang="cs-CZ" sz="2800" dirty="0" smtClean="0"/>
              <a:t>.</a:t>
            </a:r>
          </a:p>
          <a:p>
            <a:pPr lvl="1"/>
            <a:r>
              <a:rPr lang="cs-CZ" dirty="0" smtClean="0">
                <a:hlinkClick r:id="rId3"/>
              </a:rPr>
              <a:t>Domácí chemické pokusy: soubor pracovních listů</a:t>
            </a:r>
            <a:endParaRPr lang="cs-CZ" dirty="0" smtClean="0"/>
          </a:p>
          <a:p>
            <a:r>
              <a:rPr lang="cs-CZ" sz="2800" dirty="0" smtClean="0"/>
              <a:t>weby:</a:t>
            </a:r>
            <a:endParaRPr lang="pl-PL" sz="2800" dirty="0" smtClean="0"/>
          </a:p>
          <a:p>
            <a:pPr lvl="1"/>
            <a:r>
              <a:rPr lang="pl-PL" dirty="0" smtClean="0"/>
              <a:t>Domácí </a:t>
            </a:r>
            <a:r>
              <a:rPr lang="pl-PL" dirty="0"/>
              <a:t>chemické pokusy </a:t>
            </a:r>
            <a:r>
              <a:rPr lang="pl-PL" dirty="0">
                <a:hlinkClick r:id="rId4"/>
              </a:rPr>
              <a:t>https://sites.google.com/site/dochepo</a:t>
            </a:r>
            <a:r>
              <a:rPr lang="pl-PL" dirty="0" smtClean="0">
                <a:hlinkClick r:id="rId4"/>
              </a:rPr>
              <a:t>/</a:t>
            </a:r>
            <a:r>
              <a:rPr lang="pl-PL" dirty="0" smtClean="0"/>
              <a:t> </a:t>
            </a:r>
          </a:p>
          <a:p>
            <a:pPr lvl="1"/>
            <a:r>
              <a:rPr lang="pl-PL" dirty="0" smtClean="0"/>
              <a:t>Chemické </a:t>
            </a:r>
            <a:r>
              <a:rPr lang="pl-PL" dirty="0"/>
              <a:t>pokusy - hravě i doma </a:t>
            </a:r>
            <a:r>
              <a:rPr lang="cs-CZ" dirty="0">
                <a:hlinkClick r:id="rId5"/>
              </a:rPr>
              <a:t>http://www.chempokusy.webzdarma.cz</a:t>
            </a:r>
            <a:r>
              <a:rPr lang="cs-CZ" dirty="0" smtClean="0">
                <a:hlinkClick r:id="rId5"/>
              </a:rPr>
              <a:t>/</a:t>
            </a:r>
            <a:endParaRPr lang="cs-CZ" dirty="0" smtClean="0"/>
          </a:p>
          <a:p>
            <a:pPr lvl="1"/>
            <a:r>
              <a:rPr lang="cs-CZ" dirty="0" smtClean="0"/>
              <a:t>Chemie hrou: databanka </a:t>
            </a:r>
            <a:r>
              <a:rPr lang="cs-CZ" dirty="0"/>
              <a:t>domácích pokusů </a:t>
            </a:r>
            <a:r>
              <a:rPr lang="cs-CZ" dirty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www.chemiehrou.funsite.cz/chempokusy.html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Jacob</a:t>
            </a:r>
            <a:r>
              <a:rPr lang="cs-CZ" dirty="0" smtClean="0"/>
              <a:t> </a:t>
            </a:r>
            <a:r>
              <a:rPr lang="cs-CZ" dirty="0" err="1" smtClean="0"/>
              <a:t>Chemistry</a:t>
            </a:r>
            <a:r>
              <a:rPr lang="cs-CZ" dirty="0"/>
              <a:t> </a:t>
            </a:r>
            <a:r>
              <a:rPr lang="cs-CZ" dirty="0">
                <a:hlinkClick r:id="rId7"/>
              </a:rPr>
              <a:t>http://j-chem.webnode.cz/domaci-pokusy</a:t>
            </a:r>
            <a:r>
              <a:rPr lang="cs-CZ" dirty="0" smtClean="0">
                <a:hlinkClick r:id="rId7"/>
              </a:rPr>
              <a:t>/</a:t>
            </a:r>
            <a:r>
              <a:rPr lang="cs-CZ" dirty="0" smtClean="0"/>
              <a:t> </a:t>
            </a:r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813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48072"/>
          </a:xfrm>
        </p:spPr>
        <p:txBody>
          <a:bodyPr/>
          <a:lstStyle/>
          <a:p>
            <a:r>
              <a:rPr lang="cs-CZ" sz="3200" dirty="0" smtClean="0">
                <a:effectLst/>
              </a:rPr>
              <a:t>Bezpečnost práce a chemický experiment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47500" lnSpcReduction="20000"/>
          </a:bodyPr>
          <a:lstStyle/>
          <a:p>
            <a:r>
              <a:rPr lang="cs-CZ" sz="2700" dirty="0" smtClean="0"/>
              <a:t>zákon </a:t>
            </a:r>
            <a:r>
              <a:rPr lang="cs-CZ" sz="2700" dirty="0"/>
              <a:t>č. </a:t>
            </a:r>
            <a:r>
              <a:rPr lang="cs-CZ" sz="2700" b="1" dirty="0"/>
              <a:t>356/2003 Sb. </a:t>
            </a:r>
            <a:r>
              <a:rPr lang="cs-CZ" sz="2700" dirty="0"/>
              <a:t>o chemických látkách a chemických </a:t>
            </a:r>
            <a:r>
              <a:rPr lang="cs-CZ" sz="2700" dirty="0" smtClean="0"/>
              <a:t>přípravcích („</a:t>
            </a:r>
            <a:r>
              <a:rPr lang="cs-CZ" sz="2700" b="1" dirty="0" smtClean="0"/>
              <a:t>chemický zákon</a:t>
            </a:r>
            <a:r>
              <a:rPr lang="cs-CZ" sz="2700" dirty="0" smtClean="0"/>
              <a:t>“) včetně pozdějších změn a řada vyhlášek zákonných norem</a:t>
            </a:r>
          </a:p>
          <a:p>
            <a:r>
              <a:rPr lang="cs-CZ" sz="2700" dirty="0"/>
              <a:t>demonstrační </a:t>
            </a:r>
            <a:r>
              <a:rPr lang="cs-CZ" sz="2700" dirty="0" smtClean="0"/>
              <a:t>x </a:t>
            </a:r>
            <a:r>
              <a:rPr lang="cs-CZ" sz="2700" dirty="0"/>
              <a:t>žákovské </a:t>
            </a:r>
            <a:r>
              <a:rPr lang="cs-CZ" sz="2700" dirty="0" smtClean="0"/>
              <a:t>pokusy</a:t>
            </a:r>
          </a:p>
          <a:p>
            <a:pPr marL="0" indent="0">
              <a:buNone/>
            </a:pPr>
            <a:endParaRPr lang="cs-CZ" sz="2700" dirty="0" smtClean="0"/>
          </a:p>
          <a:p>
            <a:pPr marL="0" indent="0">
              <a:buNone/>
            </a:pPr>
            <a:r>
              <a:rPr lang="cs-CZ" sz="2700" dirty="0" smtClean="0"/>
              <a:t>Zákon </a:t>
            </a:r>
            <a:r>
              <a:rPr lang="cs-CZ" sz="2700" dirty="0"/>
              <a:t>o </a:t>
            </a:r>
            <a:r>
              <a:rPr lang="cs-CZ" sz="2700" dirty="0" smtClean="0"/>
              <a:t>ochraně veřejného </a:t>
            </a:r>
            <a:r>
              <a:rPr lang="cs-CZ" sz="2700" dirty="0"/>
              <a:t>zdraví </a:t>
            </a:r>
            <a:r>
              <a:rPr lang="cs-CZ" sz="2700" dirty="0" smtClean="0"/>
              <a:t>č. </a:t>
            </a:r>
            <a:r>
              <a:rPr lang="cs-CZ" sz="2700" b="1" dirty="0" smtClean="0"/>
              <a:t>258/2000 </a:t>
            </a:r>
            <a:r>
              <a:rPr lang="cs-CZ" sz="2700" b="1" dirty="0"/>
              <a:t>Sb</a:t>
            </a:r>
            <a:r>
              <a:rPr lang="cs-CZ" sz="2700" b="1" dirty="0" smtClean="0"/>
              <a:t>.</a:t>
            </a:r>
          </a:p>
          <a:p>
            <a:r>
              <a:rPr lang="cs-CZ" sz="2900" dirty="0" smtClean="0"/>
              <a:t>žáci </a:t>
            </a:r>
            <a:r>
              <a:rPr lang="cs-CZ" sz="2900" dirty="0"/>
              <a:t>starší </a:t>
            </a:r>
            <a:r>
              <a:rPr lang="cs-CZ" sz="2900" b="1" dirty="0"/>
              <a:t>15 let a mladší 18 let </a:t>
            </a:r>
            <a:r>
              <a:rPr lang="cs-CZ" sz="2900" dirty="0" smtClean="0"/>
              <a:t>(„</a:t>
            </a:r>
            <a:r>
              <a:rPr lang="cs-CZ" sz="2900" dirty="0"/>
              <a:t>mladiství“) smějí nakládat s </a:t>
            </a:r>
            <a:r>
              <a:rPr lang="cs-CZ" sz="2900" dirty="0" err="1"/>
              <a:t>NCHLaP</a:t>
            </a:r>
            <a:r>
              <a:rPr lang="cs-CZ" sz="2900" dirty="0"/>
              <a:t> klasifikovanými jako </a:t>
            </a:r>
            <a:r>
              <a:rPr lang="cs-CZ" sz="2900" b="1" dirty="0"/>
              <a:t>toxické a žíravé </a:t>
            </a:r>
            <a:r>
              <a:rPr lang="cs-CZ" sz="2900" dirty="0"/>
              <a:t>jen v rámci přípravy na povolání pod přímým dozorem </a:t>
            </a:r>
            <a:r>
              <a:rPr lang="cs-CZ" sz="2900" b="1" dirty="0"/>
              <a:t>odpovědné osoby </a:t>
            </a:r>
            <a:r>
              <a:rPr lang="cs-CZ" sz="2900" dirty="0"/>
              <a:t>(tzn. i učitelem </a:t>
            </a:r>
            <a:r>
              <a:rPr lang="cs-CZ" sz="2900" dirty="0" err="1"/>
              <a:t>nechemikem</a:t>
            </a:r>
            <a:r>
              <a:rPr lang="cs-CZ" sz="2900" dirty="0"/>
              <a:t>)</a:t>
            </a:r>
          </a:p>
          <a:p>
            <a:pPr lvl="1"/>
            <a:r>
              <a:rPr lang="cs-CZ" sz="3500" dirty="0" smtClean="0"/>
              <a:t>s </a:t>
            </a:r>
            <a:r>
              <a:rPr lang="cs-CZ" sz="3500" dirty="0"/>
              <a:t>chemickými látkami nebo přípravky klasifikovanými jako </a:t>
            </a:r>
            <a:r>
              <a:rPr lang="cs-CZ" sz="3500" b="1" dirty="0"/>
              <a:t>vysoce toxické </a:t>
            </a:r>
            <a:r>
              <a:rPr lang="cs-CZ" sz="3500" dirty="0"/>
              <a:t>mohou nakládat jen v rámci přípravy na povolání pod přímým dohledem </a:t>
            </a:r>
            <a:r>
              <a:rPr lang="cs-CZ" sz="3500" b="1" dirty="0"/>
              <a:t>osoby s odbornou způsobilostí </a:t>
            </a:r>
            <a:r>
              <a:rPr lang="cs-CZ" sz="3500" dirty="0"/>
              <a:t>(tzn. jen aprobovaným chemikem či učitelem chemie či dále jmenovanými osobami).</a:t>
            </a:r>
          </a:p>
          <a:p>
            <a:r>
              <a:rPr lang="cs-CZ" sz="2900" dirty="0" smtClean="0"/>
              <a:t>žáci </a:t>
            </a:r>
            <a:r>
              <a:rPr lang="cs-CZ" sz="2900" b="1" dirty="0"/>
              <a:t>starší 10 let a mladší 18 let </a:t>
            </a:r>
            <a:r>
              <a:rPr lang="cs-CZ" sz="2900" dirty="0"/>
              <a:t>smějí nakládat s </a:t>
            </a:r>
            <a:r>
              <a:rPr lang="cs-CZ" sz="2900" dirty="0" err="1"/>
              <a:t>NCHLaP</a:t>
            </a:r>
            <a:r>
              <a:rPr lang="cs-CZ" sz="2900" dirty="0"/>
              <a:t> klasifikovanými jako </a:t>
            </a:r>
            <a:r>
              <a:rPr lang="cs-CZ" sz="2900" b="1" dirty="0"/>
              <a:t>žíravé</a:t>
            </a:r>
            <a:r>
              <a:rPr lang="cs-CZ" sz="2900" dirty="0"/>
              <a:t>, </a:t>
            </a:r>
            <a:r>
              <a:rPr lang="cs-CZ" sz="2900" dirty="0" smtClean="0"/>
              <a:t>jestliže </a:t>
            </a:r>
            <a:r>
              <a:rPr lang="cs-CZ" sz="2900" dirty="0"/>
              <a:t>tyto </a:t>
            </a:r>
            <a:r>
              <a:rPr lang="cs-CZ" sz="2900" dirty="0" err="1"/>
              <a:t>CHLaP</a:t>
            </a:r>
            <a:r>
              <a:rPr lang="cs-CZ" sz="2900" dirty="0"/>
              <a:t> jsou součástí výrobků, které splňují požadavky stanovené zvláštními právními předpisy na hračky.</a:t>
            </a:r>
          </a:p>
          <a:p>
            <a:r>
              <a:rPr lang="cs-CZ" sz="2900" dirty="0" smtClean="0"/>
              <a:t>žáci</a:t>
            </a:r>
            <a:r>
              <a:rPr lang="cs-CZ" sz="2900" dirty="0"/>
              <a:t>, kteří v rámci přípravy na povolání nakládají s </a:t>
            </a:r>
            <a:r>
              <a:rPr lang="cs-CZ" sz="2900" dirty="0" err="1"/>
              <a:t>NCHLaP</a:t>
            </a:r>
            <a:r>
              <a:rPr lang="cs-CZ" sz="2900" dirty="0"/>
              <a:t> klasifikovanými jako </a:t>
            </a:r>
            <a:r>
              <a:rPr lang="cs-CZ" sz="2900" b="1" dirty="0"/>
              <a:t>vysoce toxické, toxické, žíravé</a:t>
            </a:r>
            <a:r>
              <a:rPr lang="cs-CZ" sz="2900" dirty="0"/>
              <a:t> nebo </a:t>
            </a:r>
            <a:r>
              <a:rPr lang="cs-CZ" sz="2900" b="1" dirty="0"/>
              <a:t>karcinogenní</a:t>
            </a:r>
            <a:r>
              <a:rPr lang="cs-CZ" sz="2900" dirty="0"/>
              <a:t> označené R-větou 45 nebo 49, </a:t>
            </a:r>
            <a:r>
              <a:rPr lang="cs-CZ" sz="2900" b="1" dirty="0"/>
              <a:t>mutagenní</a:t>
            </a:r>
            <a:r>
              <a:rPr lang="cs-CZ" sz="2900" dirty="0"/>
              <a:t> označené R-větou 46 a</a:t>
            </a:r>
            <a:r>
              <a:rPr lang="cs-CZ" sz="2900" b="1" dirty="0"/>
              <a:t> toxické pro reprodukci </a:t>
            </a:r>
            <a:r>
              <a:rPr lang="cs-CZ" sz="2900" dirty="0"/>
              <a:t>označené R-větou 60 nebo 61, musí být prokazatelně seznámeny s nebezpečnými vlastnostmi chemických látek a chemických přípravků, se kterými nakládají, zásadami ochrany zdraví a životního prostředí před jejich škodlivými účinky a zásadami první </a:t>
            </a:r>
            <a:r>
              <a:rPr lang="cs-CZ" sz="2900" dirty="0" err="1"/>
              <a:t>předlékařské</a:t>
            </a:r>
            <a:r>
              <a:rPr lang="cs-CZ" sz="2900" dirty="0"/>
              <a:t> pomoci</a:t>
            </a:r>
            <a:r>
              <a:rPr lang="cs-CZ" sz="2900" dirty="0" smtClean="0"/>
              <a:t>.</a:t>
            </a:r>
            <a:endParaRPr lang="cs-CZ" sz="2900" b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779B9-B7CE-43E6-A863-2C97485EF25B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94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11787</TotalTime>
  <Words>690</Words>
  <Application>Microsoft Office PowerPoint</Application>
  <PresentationFormat>Předvádění na obrazovce (4:3)</PresentationFormat>
  <Paragraphs>144</Paragraphs>
  <Slides>13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Exekutivní</vt:lpstr>
      <vt:lpstr>05 – Experimenty ve výuce chemie – část 1.</vt:lpstr>
      <vt:lpstr>Osnova 5. tématu</vt:lpstr>
      <vt:lpstr>Video databáze chemických pokusů</vt:lpstr>
      <vt:lpstr>Video databáze chemických pokusů</vt:lpstr>
      <vt:lpstr>Video databáze chemických pokusů</vt:lpstr>
      <vt:lpstr>Video databáze chemických pokusů</vt:lpstr>
      <vt:lpstr>Textové návody na chemické pokusy</vt:lpstr>
      <vt:lpstr>Domácí chemické pokusy</vt:lpstr>
      <vt:lpstr>Bezpečnost práce a chemický experiment</vt:lpstr>
      <vt:lpstr>Prezentace aplikace PowerPoint</vt:lpstr>
      <vt:lpstr>Prezentace aplikace PowerPoint</vt:lpstr>
      <vt:lpstr>Prezentace aplikace PowerPoint</vt:lpstr>
      <vt:lpstr>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VM</dc:creator>
  <cp:lastModifiedBy>Veronika Švandová</cp:lastModifiedBy>
  <cp:revision>1120</cp:revision>
  <cp:lastPrinted>2013-09-18T20:37:09Z</cp:lastPrinted>
  <dcterms:created xsi:type="dcterms:W3CDTF">2009-11-16T07:55:58Z</dcterms:created>
  <dcterms:modified xsi:type="dcterms:W3CDTF">2014-04-15T11:19:23Z</dcterms:modified>
</cp:coreProperties>
</file>