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14"/>
  </p:notesMasterIdLst>
  <p:handoutMasterIdLst>
    <p:handoutMasterId r:id="rId15"/>
  </p:handoutMasterIdLst>
  <p:sldIdLst>
    <p:sldId id="489" r:id="rId2"/>
    <p:sldId id="376" r:id="rId3"/>
    <p:sldId id="485" r:id="rId4"/>
    <p:sldId id="490" r:id="rId5"/>
    <p:sldId id="491" r:id="rId6"/>
    <p:sldId id="439" r:id="rId7"/>
    <p:sldId id="494" r:id="rId8"/>
    <p:sldId id="492" r:id="rId9"/>
    <p:sldId id="470" r:id="rId10"/>
    <p:sldId id="471" r:id="rId11"/>
    <p:sldId id="472" r:id="rId12"/>
    <p:sldId id="495" r:id="rId13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0142" autoAdjust="0"/>
  </p:normalViewPr>
  <p:slideViewPr>
    <p:cSldViewPr>
      <p:cViewPr>
        <p:scale>
          <a:sx n="80" d="100"/>
          <a:sy n="80" d="100"/>
        </p:scale>
        <p:origin x="-17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6. 5. 2014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i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kern="1200" baseline="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77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9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90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90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cs-CZ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kern="1200" baseline="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6. 5. 2014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nier.cz/experimenty/gml/chemie" TargetMode="External"/><Relationship Id="rId3" Type="http://schemas.openxmlformats.org/officeDocument/2006/relationships/hyperlink" Target="http://www.vernier.cz/experimenty/prehled/oblast/chemie" TargetMode="External"/><Relationship Id="rId7" Type="http://schemas.openxmlformats.org/officeDocument/2006/relationships/hyperlink" Target="http://www.vernier.cz/experimenty/smejkal/index.php#svis-p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rnier.cz/experimenty/bilek/index.php#konduktometr" TargetMode="External"/><Relationship Id="rId5" Type="http://schemas.openxmlformats.org/officeDocument/2006/relationships/hyperlink" Target="http://www.vernier.cz/experimenty/bilek/index.php#pH" TargetMode="External"/><Relationship Id="rId10" Type="http://schemas.openxmlformats.org/officeDocument/2006/relationships/hyperlink" Target="http://www.vernier.cz/experimenty/esv/index.php" TargetMode="External"/><Relationship Id="rId4" Type="http://schemas.openxmlformats.org/officeDocument/2006/relationships/hyperlink" Target="http://www.vernier.cz/experimenty/bilek/index.php#teplomer" TargetMode="External"/><Relationship Id="rId9" Type="http://schemas.openxmlformats.org/officeDocument/2006/relationships/hyperlink" Target="http://www.vernier.cz/experimenty/cwv/index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nier.cz/video/vernier-a-interaktivni-tabul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rnier.cz/podpora/videonavody" TargetMode="External"/><Relationship Id="rId5" Type="http://schemas.openxmlformats.org/officeDocument/2006/relationships/hyperlink" Target="http://www.vernier.cz/produkty/datashare" TargetMode="External"/><Relationship Id="rId4" Type="http://schemas.openxmlformats.org/officeDocument/2006/relationships/hyperlink" Target="http://www.vernier.cz/video/videoanalyza-na-tablet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zvyp.upol.cz/publikace/lepil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sco.cz/" TargetMode="External"/><Relationship Id="rId4" Type="http://schemas.openxmlformats.org/officeDocument/2006/relationships/hyperlink" Target="http://www.ises.info/old-site/index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nier.cz/video/mereni-ph-napoju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://www.vernier.cz/produkty/podrobne-informace/kod/ph-bt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rnier.cz/zapujcka/nabidka" TargetMode="External"/><Relationship Id="rId5" Type="http://schemas.openxmlformats.org/officeDocument/2006/relationships/hyperlink" Target="http://www.vernier.cz/video/soutez-teplomeru" TargetMode="External"/><Relationship Id="rId4" Type="http://schemas.openxmlformats.org/officeDocument/2006/relationships/hyperlink" Target="http://www.vernier.cz/produkty/podrobne-informace/kod/GO-TEMP" TargetMode="Externa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www.vernier.cz/produkty/podrobne-informace/kod/LABQ2" TargetMode="External"/><Relationship Id="rId4" Type="http://schemas.openxmlformats.org/officeDocument/2006/relationships/hyperlink" Target="http://www.vernier.cz/produkty/podrobne-informace/kod/GO-LIN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nier.cz/produkty/podrobne-informace/kod/l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www.vernier.cz/podpora/ukazkovy-workshop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nier.cz/video/okyselovani-vody-co2" TargetMode="External"/><Relationship Id="rId3" Type="http://schemas.openxmlformats.org/officeDocument/2006/relationships/hyperlink" Target="http://www.vernier.cz/video/fotosynteza" TargetMode="External"/><Relationship Id="rId7" Type="http://schemas.openxmlformats.org/officeDocument/2006/relationships/hyperlink" Target="http://www.vernier.cz/video/galvanicke-pomedovani" TargetMode="External"/><Relationship Id="rId12" Type="http://schemas.openxmlformats.org/officeDocument/2006/relationships/hyperlink" Target="http://www.vernier.cz/video/elektricky-proud-ve-vod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rnier.cz/video/mereni-ph-napoju" TargetMode="External"/><Relationship Id="rId11" Type="http://schemas.openxmlformats.org/officeDocument/2006/relationships/hyperlink" Target="http://www.vernier.cz/video/zmena-teploty-pri-vyparovani" TargetMode="External"/><Relationship Id="rId5" Type="http://schemas.openxmlformats.org/officeDocument/2006/relationships/hyperlink" Target="http://www.vernier.cz/video/staceni-roviny-polarizace" TargetMode="External"/><Relationship Id="rId10" Type="http://schemas.openxmlformats.org/officeDocument/2006/relationships/hyperlink" Target="http://www.vernier.cz/video/energie-potrebna-k-rozpusteni-soli" TargetMode="External"/><Relationship Id="rId4" Type="http://schemas.openxmlformats.org/officeDocument/2006/relationships/hyperlink" Target="http://www.vernier.cz/video/teplota-plamene" TargetMode="External"/><Relationship Id="rId9" Type="http://schemas.openxmlformats.org/officeDocument/2006/relationships/hyperlink" Target="http://www.vernier.cz/video/zavody-kostek-l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05 – </a:t>
            </a:r>
            <a:r>
              <a:rPr lang="cs-CZ" sz="4000" dirty="0"/>
              <a:t>Experimenty ve výuce chemie </a:t>
            </a:r>
            <a:r>
              <a:rPr lang="cs-CZ" sz="4000" dirty="0" smtClean="0"/>
              <a:t>– část 3.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55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Návody v </a:t>
            </a:r>
            <a:r>
              <a:rPr lang="cs-CZ" b="1" dirty="0" err="1" smtClean="0"/>
              <a:t>pdf</a:t>
            </a:r>
            <a:endParaRPr lang="cs-CZ" b="1" dirty="0" smtClean="0"/>
          </a:p>
          <a:p>
            <a:r>
              <a:rPr lang="cs-CZ" dirty="0">
                <a:hlinkClick r:id="rId3"/>
              </a:rPr>
              <a:t>http://www.vernier.cz/experimenty/prehled/oblast/chemie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prof</a:t>
            </a:r>
            <a:r>
              <a:rPr lang="cs-CZ" dirty="0"/>
              <a:t>. Martin Bílek &amp; kol. (</a:t>
            </a:r>
            <a:r>
              <a:rPr lang="cs-CZ" dirty="0" err="1"/>
              <a:t>KCh</a:t>
            </a:r>
            <a:r>
              <a:rPr lang="cs-CZ" dirty="0"/>
              <a:t> </a:t>
            </a:r>
            <a:r>
              <a:rPr lang="cs-CZ" dirty="0" err="1"/>
              <a:t>PřF</a:t>
            </a:r>
            <a:r>
              <a:rPr lang="cs-CZ" dirty="0"/>
              <a:t> UHK)</a:t>
            </a:r>
          </a:p>
          <a:p>
            <a:r>
              <a:rPr lang="cs-CZ" dirty="0">
                <a:hlinkClick r:id="rId4"/>
              </a:rPr>
              <a:t>experimenty s chemicky odolným teploměrem</a:t>
            </a:r>
            <a:endParaRPr lang="cs-CZ" dirty="0"/>
          </a:p>
          <a:p>
            <a:r>
              <a:rPr lang="cs-CZ" dirty="0">
                <a:hlinkClick r:id="rId5"/>
              </a:rPr>
              <a:t>experimenty s pH senzorem</a:t>
            </a:r>
            <a:endParaRPr lang="cs-CZ" dirty="0"/>
          </a:p>
          <a:p>
            <a:r>
              <a:rPr lang="cs-CZ" dirty="0">
                <a:hlinkClick r:id="rId6"/>
              </a:rPr>
              <a:t>experimenty s </a:t>
            </a:r>
            <a:r>
              <a:rPr lang="cs-CZ" dirty="0" err="1" smtClean="0">
                <a:hlinkClick r:id="rId6"/>
              </a:rPr>
              <a:t>konduktometrem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RNDr. Petr Šmejkal &amp; kol. (</a:t>
            </a:r>
            <a:r>
              <a:rPr lang="cs-CZ" dirty="0" err="1"/>
              <a:t>KUDCh</a:t>
            </a:r>
            <a:r>
              <a:rPr lang="cs-CZ" dirty="0"/>
              <a:t> </a:t>
            </a:r>
            <a:r>
              <a:rPr lang="cs-CZ" dirty="0" err="1"/>
              <a:t>PřF</a:t>
            </a:r>
            <a:r>
              <a:rPr lang="cs-CZ" dirty="0"/>
              <a:t> UK)</a:t>
            </a:r>
          </a:p>
          <a:p>
            <a:r>
              <a:rPr lang="cs-CZ" dirty="0">
                <a:hlinkClick r:id="rId7"/>
              </a:rPr>
              <a:t>experimenty se </a:t>
            </a:r>
            <a:r>
              <a:rPr lang="cs-CZ" dirty="0" smtClean="0">
                <a:hlinkClick r:id="rId7"/>
              </a:rPr>
              <a:t>spektrofotometrem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Experimenty s Vernierem na Gymnáziu Matyáše Lercha v Brně</a:t>
            </a:r>
          </a:p>
          <a:p>
            <a:r>
              <a:rPr lang="cs-CZ" dirty="0">
                <a:hlinkClick r:id="rId8"/>
              </a:rPr>
              <a:t>Experimenty s Vernierem – Chemie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České stručné náměty na experimenty vycházející z originálních knih od Vernieru</a:t>
            </a:r>
          </a:p>
          <a:p>
            <a:r>
              <a:rPr lang="cs-CZ" dirty="0">
                <a:hlinkClick r:id="rId9"/>
              </a:rPr>
              <a:t>Chemie s Vernierem</a:t>
            </a:r>
            <a:endParaRPr lang="cs-CZ" dirty="0"/>
          </a:p>
          <a:p>
            <a:r>
              <a:rPr lang="cs-CZ" dirty="0">
                <a:hlinkClick r:id="rId10"/>
              </a:rPr>
              <a:t>Vědy o Zemi s Vernierem</a:t>
            </a:r>
            <a:endParaRPr lang="cs-CZ" dirty="0"/>
          </a:p>
          <a:p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0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r>
              <a:rPr lang="cs-CZ" sz="4400" dirty="0" smtClean="0"/>
              <a:t>Další zajímavé odkazy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Vernier </a:t>
            </a:r>
            <a:r>
              <a:rPr lang="cs-CZ" dirty="0">
                <a:hlinkClick r:id="rId3"/>
              </a:rPr>
              <a:t>a interaktivní tabule</a:t>
            </a:r>
            <a:endParaRPr lang="cs-CZ" dirty="0"/>
          </a:p>
          <a:p>
            <a:r>
              <a:rPr lang="cs-CZ" dirty="0" err="1">
                <a:hlinkClick r:id="rId4"/>
              </a:rPr>
              <a:t>Videoanalýza</a:t>
            </a:r>
            <a:r>
              <a:rPr lang="cs-CZ" dirty="0">
                <a:hlinkClick r:id="rId4"/>
              </a:rPr>
              <a:t> pohybu pomocí </a:t>
            </a:r>
            <a:r>
              <a:rPr lang="cs-CZ" dirty="0" smtClean="0">
                <a:hlinkClick r:id="rId4"/>
              </a:rPr>
              <a:t>tabletu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www.vernier.cz/produkty/datashare</a:t>
            </a:r>
            <a:endParaRPr lang="cs-CZ" dirty="0" smtClean="0"/>
          </a:p>
          <a:p>
            <a:r>
              <a:rPr lang="cs-CZ" dirty="0">
                <a:hlinkClick r:id="rId6"/>
              </a:rPr>
              <a:t>Videonávody pro </a:t>
            </a:r>
            <a:r>
              <a:rPr lang="cs-CZ" dirty="0" smtClean="0">
                <a:hlinkClick r:id="rId6"/>
              </a:rPr>
              <a:t>učitele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Zefektivnění </a:t>
            </a:r>
            <a:r>
              <a:rPr lang="cs-CZ" dirty="0"/>
              <a:t>a zrychlení měření pomocí rychlého zaznamenávání a okamžitého kreslení </a:t>
            </a:r>
            <a:r>
              <a:rPr lang="cs-CZ" dirty="0" smtClean="0"/>
              <a:t>grafů</a:t>
            </a:r>
          </a:p>
          <a:p>
            <a:pPr lvl="1"/>
            <a:r>
              <a:rPr lang="cs-CZ" dirty="0"/>
              <a:t>Více grafů (měření) do jednoho obrázku a popis grafů textovými </a:t>
            </a:r>
            <a:r>
              <a:rPr lang="cs-CZ" dirty="0" smtClean="0"/>
              <a:t>poznámkami</a:t>
            </a:r>
          </a:p>
          <a:p>
            <a:pPr lvl="1"/>
            <a:r>
              <a:rPr lang="cs-CZ" dirty="0"/>
              <a:t>Automatické měřítko pro efektivní využití celé plochy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3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LEPIL, O. </a:t>
            </a:r>
            <a:r>
              <a:rPr lang="cs-CZ" i="1" dirty="0"/>
              <a:t>Teorie a praxe tvorby výukových materiálů</a:t>
            </a:r>
            <a:r>
              <a:rPr lang="cs-CZ" dirty="0"/>
              <a:t> [online]. Olomouc: Univerzita Palackého v Olomouci, 2010. [cit. 2013-07-30]. ISBN 978-80-244-2489-7. Dostupné z: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zvyp.upol.cz/publikace/lepil.pdf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linkClick r:id="rId4"/>
              </a:rPr>
              <a:t>http://www.vernier.cz/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www.ises.info/old-site/index.php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linkClick r:id="rId5"/>
              </a:rPr>
              <a:t>http://www.pasco.cz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2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5.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Experimenty ve výuce </a:t>
            </a: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chemie</a:t>
            </a:r>
            <a:endParaRPr lang="cs-CZ" sz="2000" dirty="0"/>
          </a:p>
          <a:p>
            <a:r>
              <a:rPr lang="cs-CZ" sz="2000" dirty="0" smtClean="0"/>
              <a:t>Databáze </a:t>
            </a:r>
            <a:r>
              <a:rPr lang="cs-CZ" sz="2000" dirty="0"/>
              <a:t>chemických pokusů. Počítačové systémy pro podporu experimentu, příklady počítačem podporovaného experimentu, vzdálená laboratoř. </a:t>
            </a:r>
          </a:p>
          <a:p>
            <a:r>
              <a:rPr lang="cs-CZ" sz="2000" dirty="0"/>
              <a:t>Praktická část: Tvorba návodu na chemický pokus (školní, domácí), příprava záznamů do databáze chemických pokusů</a:t>
            </a:r>
            <a:r>
              <a:rPr lang="cs-CZ" sz="200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Počítačem podporovaný experiment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1373581" y="2917659"/>
            <a:ext cx="25922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Reálný experiment </a:t>
            </a:r>
          </a:p>
          <a:p>
            <a:pPr algn="ctr"/>
            <a:r>
              <a:rPr lang="cs-CZ" dirty="0" smtClean="0"/>
              <a:t>+</a:t>
            </a:r>
          </a:p>
          <a:p>
            <a:pPr algn="ctr"/>
            <a:r>
              <a:rPr lang="cs-CZ" dirty="0" smtClean="0"/>
              <a:t>snímače, pomůcky, podpůrné moduly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6126109" y="3169687"/>
            <a:ext cx="172819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PC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965869" y="3277699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65869" y="3421715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4685949" y="3547729"/>
            <a:ext cx="720080" cy="180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A/D</a:t>
            </a:r>
            <a:endParaRPr lang="cs-CZ" sz="11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4685949" y="3898151"/>
            <a:ext cx="720080" cy="180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D/A</a:t>
            </a:r>
            <a:endParaRPr lang="cs-CZ" sz="1100" dirty="0"/>
          </a:p>
        </p:txBody>
      </p:sp>
      <p:cxnSp>
        <p:nvCxnSpPr>
          <p:cNvPr id="17" name="Přímá spojnice 16"/>
          <p:cNvCxnSpPr>
            <a:stCxn id="12" idx="1"/>
            <a:endCxn id="6" idx="3"/>
          </p:cNvCxnSpPr>
          <p:nvPr/>
        </p:nvCxnSpPr>
        <p:spPr>
          <a:xfrm flipH="1">
            <a:off x="3965869" y="3637739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2" idx="3"/>
            <a:endCxn id="7" idx="1"/>
          </p:cNvCxnSpPr>
          <p:nvPr/>
        </p:nvCxnSpPr>
        <p:spPr>
          <a:xfrm>
            <a:off x="5406029" y="3637739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13" idx="1"/>
          </p:cNvCxnSpPr>
          <p:nvPr/>
        </p:nvCxnSpPr>
        <p:spPr>
          <a:xfrm flipH="1">
            <a:off x="3965869" y="3988161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3" idx="3"/>
          </p:cNvCxnSpPr>
          <p:nvPr/>
        </p:nvCxnSpPr>
        <p:spPr>
          <a:xfrm>
            <a:off x="5406029" y="3988161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6630165" y="3866253"/>
            <a:ext cx="792088" cy="180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software</a:t>
            </a:r>
            <a:endParaRPr lang="cs-CZ" sz="11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55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2F5897"/>
                </a:solidFill>
              </a:rPr>
              <a:t>Příklady systémů pro podporu experimentu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cs-CZ" b="1" dirty="0" smtClean="0"/>
              <a:t>Vernier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dirty="0" smtClean="0"/>
              <a:t>i/ISES </a:t>
            </a:r>
            <a:r>
              <a:rPr lang="cs-CZ" dirty="0"/>
              <a:t>(Internet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Experimental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26" y="4365104"/>
            <a:ext cx="2851195" cy="2138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68974"/>
            <a:ext cx="3466944" cy="192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ástupný symbol pro obsah 2"/>
          <p:cNvSpPr txBox="1">
            <a:spLocks/>
          </p:cNvSpPr>
          <p:nvPr/>
        </p:nvSpPr>
        <p:spPr>
          <a:xfrm>
            <a:off x="6732240" y="1639341"/>
            <a:ext cx="21705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PASCO</a:t>
            </a:r>
          </a:p>
          <a:p>
            <a:pPr fontAlgn="auto">
              <a:spcAft>
                <a:spcPts val="0"/>
              </a:spcAft>
            </a:pPr>
            <a:endParaRPr lang="cs-CZ" dirty="0"/>
          </a:p>
          <a:p>
            <a:pPr fontAlgn="auto">
              <a:spcAft>
                <a:spcPts val="0"/>
              </a:spcAft>
            </a:pPr>
            <a:endParaRPr lang="cs-CZ" dirty="0" smtClean="0"/>
          </a:p>
          <a:p>
            <a:pPr fontAlgn="auto">
              <a:spcAft>
                <a:spcPts val="0"/>
              </a:spcAft>
            </a:pPr>
            <a:endParaRPr lang="cs-CZ" dirty="0"/>
          </a:p>
          <a:p>
            <a:pPr fontAlgn="auto">
              <a:spcAft>
                <a:spcPts val="0"/>
              </a:spcAft>
            </a:pPr>
            <a:r>
              <a:rPr lang="cs-CZ" dirty="0" err="1" smtClean="0"/>
              <a:t>Coach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75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Počítačem podporovaný experiment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1026" name="Picture 2" descr="Souprava ISES PCI Professional (panel ISES PCI Professional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7" t="6318" r="6965" b="11801"/>
          <a:stretch/>
        </p:blipFill>
        <p:spPr bwMode="auto">
          <a:xfrm>
            <a:off x="459690" y="2320798"/>
            <a:ext cx="2815120" cy="215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714" y="2060848"/>
            <a:ext cx="28575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264" y="1960758"/>
            <a:ext cx="15621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ástupný symbol pro obsah 2"/>
          <p:cNvSpPr txBox="1">
            <a:spLocks/>
          </p:cNvSpPr>
          <p:nvPr/>
        </p:nvSpPr>
        <p:spPr>
          <a:xfrm>
            <a:off x="457200" y="1268760"/>
            <a:ext cx="82296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cs-CZ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A/D </a:t>
            </a:r>
            <a:r>
              <a:rPr lang="cs-CZ" sz="2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převodník</a:t>
            </a: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endParaRPr lang="cs-CZ" sz="24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cs-CZ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Podpůrné moduly </a:t>
            </a:r>
            <a:r>
              <a:rPr lang="cs-CZ" sz="2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systému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cs-CZ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Prostředky pro realizaci experimentů </a:t>
            </a:r>
            <a:endParaRPr lang="cs-CZ" sz="24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dirty="0" smtClean="0"/>
          </a:p>
          <a:p>
            <a:pPr fontAlgn="auto">
              <a:spcAft>
                <a:spcPts val="0"/>
              </a:spcAft>
            </a:pPr>
            <a:endParaRPr lang="cs-CZ" dirty="0" smtClean="0"/>
          </a:p>
          <a:p>
            <a:pPr fontAlgn="auto">
              <a:spcAft>
                <a:spcPts val="0"/>
              </a:spcAft>
            </a:pPr>
            <a:endParaRPr lang="cs-CZ" dirty="0" smtClean="0"/>
          </a:p>
          <a:p>
            <a:pPr fontAlgn="auto">
              <a:spcAft>
                <a:spcPts val="0"/>
              </a:spcAft>
            </a:pPr>
            <a:endParaRPr lang="cs-CZ" dirty="0" smtClean="0"/>
          </a:p>
          <a:p>
            <a:pPr fontAlgn="auto">
              <a:spcAft>
                <a:spcPts val="0"/>
              </a:spcAft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18436" y="457286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iSES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868144" y="4679834"/>
            <a:ext cx="91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Vernier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29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027" y="3952766"/>
            <a:ext cx="15716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r>
              <a:rPr lang="cs-CZ" sz="4400" dirty="0" smtClean="0"/>
              <a:t>Vernier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5482952" cy="48245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4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Senzory</a:t>
            </a:r>
          </a:p>
          <a:p>
            <a:r>
              <a:rPr lang="cs-CZ" dirty="0" smtClean="0">
                <a:hlinkClick r:id="rId4"/>
              </a:rPr>
              <a:t>teploměr </a:t>
            </a:r>
            <a:r>
              <a:rPr lang="cs-CZ" dirty="0" err="1">
                <a:hlinkClick r:id="rId4"/>
              </a:rPr>
              <a:t>Go!Temp</a:t>
            </a:r>
            <a:r>
              <a:rPr lang="cs-CZ" dirty="0"/>
              <a:t>: </a:t>
            </a:r>
            <a:endParaRPr lang="cs-CZ" dirty="0" smtClean="0"/>
          </a:p>
          <a:p>
            <a:pPr lvl="1"/>
            <a:r>
              <a:rPr lang="cs-CZ" dirty="0" err="1" smtClean="0"/>
              <a:t>videonávod</a:t>
            </a: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Soutěž teploměrů</a:t>
            </a:r>
            <a:endParaRPr lang="cs-CZ" dirty="0" smtClean="0"/>
          </a:p>
          <a:p>
            <a:pPr lvl="1"/>
            <a:r>
              <a:rPr lang="cs-CZ" dirty="0" smtClean="0"/>
              <a:t>lze zdarma zapůjčit na </a:t>
            </a:r>
            <a:r>
              <a:rPr lang="cs-CZ" dirty="0"/>
              <a:t>2 měsíce 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www.vernier.cz/zapujcka/nabidka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součástí je software </a:t>
            </a:r>
            <a:r>
              <a:rPr lang="cs-CZ" dirty="0" err="1"/>
              <a:t>Logger</a:t>
            </a:r>
            <a:r>
              <a:rPr lang="cs-CZ" dirty="0"/>
              <a:t> Lite </a:t>
            </a:r>
            <a:endParaRPr lang="cs-CZ" dirty="0" smtClean="0"/>
          </a:p>
          <a:p>
            <a:pPr lvl="1"/>
            <a:r>
              <a:rPr lang="cs-CZ" dirty="0" smtClean="0"/>
              <a:t>1</a:t>
            </a:r>
            <a:r>
              <a:rPr lang="cs-CZ" dirty="0"/>
              <a:t> 700 </a:t>
            </a:r>
            <a:r>
              <a:rPr lang="cs-CZ" dirty="0" smtClean="0"/>
              <a:t>Kč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>
                <a:hlinkClick r:id="rId7"/>
              </a:rPr>
              <a:t>čidlo kyselosti (pH senzor)</a:t>
            </a:r>
            <a:endParaRPr lang="cs-CZ" dirty="0" smtClean="0"/>
          </a:p>
          <a:p>
            <a:pPr lvl="1"/>
            <a:r>
              <a:rPr lang="cs-CZ" dirty="0" err="1"/>
              <a:t>videonávod</a:t>
            </a:r>
            <a:r>
              <a:rPr lang="cs-CZ" dirty="0"/>
              <a:t>: </a:t>
            </a:r>
            <a:r>
              <a:rPr lang="cs-CZ" dirty="0">
                <a:hlinkClick r:id="rId8"/>
              </a:rPr>
              <a:t>Měření pH </a:t>
            </a:r>
            <a:r>
              <a:rPr lang="cs-CZ" dirty="0" smtClean="0">
                <a:hlinkClick r:id="rId8"/>
              </a:rPr>
              <a:t>nápojů</a:t>
            </a:r>
            <a:endParaRPr lang="cs-CZ" dirty="0" smtClean="0"/>
          </a:p>
          <a:p>
            <a:pPr lvl="1"/>
            <a:r>
              <a:rPr lang="cs-CZ" dirty="0"/>
              <a:t>vyžaduje </a:t>
            </a:r>
            <a:r>
              <a:rPr lang="cs-CZ" dirty="0" smtClean="0"/>
              <a:t>např. USB </a:t>
            </a:r>
            <a:r>
              <a:rPr lang="cs-CZ" dirty="0"/>
              <a:t>rozhraní Go!Link</a:t>
            </a:r>
            <a:endParaRPr lang="cs-CZ" dirty="0" smtClean="0"/>
          </a:p>
          <a:p>
            <a:pPr lvl="1"/>
            <a:r>
              <a:rPr lang="cs-CZ" dirty="0" smtClean="0"/>
              <a:t>3</a:t>
            </a:r>
            <a:r>
              <a:rPr lang="cs-CZ" dirty="0"/>
              <a:t> 334 </a:t>
            </a:r>
            <a:r>
              <a:rPr lang="cs-CZ" dirty="0" smtClean="0"/>
              <a:t>Kč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540" y="1628800"/>
            <a:ext cx="2514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8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126" y="548680"/>
            <a:ext cx="1872208" cy="158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5554960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51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Rozhraní </a:t>
            </a:r>
            <a:r>
              <a:rPr lang="cs-CZ" sz="51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pro připojení</a:t>
            </a:r>
          </a:p>
          <a:p>
            <a:r>
              <a:rPr lang="cs-CZ" dirty="0" smtClean="0">
                <a:hlinkClick r:id="rId4"/>
              </a:rPr>
              <a:t>Go!Link</a:t>
            </a:r>
            <a:endParaRPr lang="pl-PL" dirty="0" smtClean="0"/>
          </a:p>
          <a:p>
            <a:pPr lvl="1"/>
            <a:r>
              <a:rPr lang="pl-PL" dirty="0" smtClean="0"/>
              <a:t>rozhraní </a:t>
            </a:r>
            <a:r>
              <a:rPr lang="pl-PL" dirty="0"/>
              <a:t>pro připojení senzorů k počítači přes </a:t>
            </a:r>
            <a:r>
              <a:rPr lang="pl-PL" dirty="0" smtClean="0"/>
              <a:t>USB</a:t>
            </a:r>
          </a:p>
          <a:p>
            <a:pPr lvl="1"/>
            <a:r>
              <a:rPr lang="pl-PL" dirty="0" smtClean="0"/>
              <a:t>podporuje </a:t>
            </a:r>
            <a:r>
              <a:rPr lang="pl-PL" dirty="0"/>
              <a:t>senzory s analogovým rozhraním (xxx-BTA)</a:t>
            </a:r>
            <a:endParaRPr lang="cs-CZ" dirty="0" smtClean="0"/>
          </a:p>
          <a:p>
            <a:pPr lvl="1"/>
            <a:r>
              <a:rPr lang="cs-CZ" dirty="0" smtClean="0"/>
              <a:t>součástí </a:t>
            </a:r>
            <a:r>
              <a:rPr lang="cs-CZ" dirty="0"/>
              <a:t>je software </a:t>
            </a:r>
            <a:r>
              <a:rPr lang="cs-CZ" dirty="0" err="1"/>
              <a:t>Logger</a:t>
            </a:r>
            <a:r>
              <a:rPr lang="cs-CZ" dirty="0"/>
              <a:t> Lite </a:t>
            </a:r>
            <a:endParaRPr lang="cs-CZ" dirty="0" smtClean="0"/>
          </a:p>
          <a:p>
            <a:pPr lvl="1"/>
            <a:r>
              <a:rPr lang="cs-CZ" dirty="0"/>
              <a:t>k počítači </a:t>
            </a:r>
            <a:r>
              <a:rPr lang="cs-CZ" dirty="0" smtClean="0"/>
              <a:t>lze připojit </a:t>
            </a:r>
            <a:r>
              <a:rPr lang="cs-CZ" dirty="0"/>
              <a:t>více </a:t>
            </a:r>
            <a:r>
              <a:rPr lang="cs-CZ" dirty="0" err="1"/>
              <a:t>Go!Linků</a:t>
            </a:r>
            <a:r>
              <a:rPr lang="cs-CZ" dirty="0"/>
              <a:t> současně </a:t>
            </a:r>
            <a:endParaRPr lang="cs-CZ" dirty="0" smtClean="0"/>
          </a:p>
          <a:p>
            <a:pPr lvl="1"/>
            <a:r>
              <a:rPr lang="cs-CZ" dirty="0" smtClean="0"/>
              <a:t>1 </a:t>
            </a:r>
            <a:r>
              <a:rPr lang="cs-CZ" dirty="0"/>
              <a:t>960 </a:t>
            </a:r>
            <a:r>
              <a:rPr lang="cs-CZ" dirty="0" smtClean="0"/>
              <a:t>Kč (nejlevnější</a:t>
            </a:r>
            <a:r>
              <a:rPr lang="pl-PL" dirty="0" smtClean="0"/>
              <a:t>)</a:t>
            </a:r>
          </a:p>
          <a:p>
            <a:r>
              <a:rPr lang="cs-CZ" dirty="0">
                <a:hlinkClick r:id="rId5"/>
              </a:rPr>
              <a:t>LabQuest </a:t>
            </a:r>
            <a:r>
              <a:rPr lang="cs-CZ" dirty="0" smtClean="0">
                <a:hlinkClick r:id="rId5"/>
              </a:rPr>
              <a:t>2</a:t>
            </a:r>
            <a:endParaRPr lang="cs-CZ" dirty="0" smtClean="0"/>
          </a:p>
          <a:p>
            <a:pPr lvl="1"/>
            <a:r>
              <a:rPr lang="cs-CZ" dirty="0" smtClean="0"/>
              <a:t>přenosný </a:t>
            </a:r>
            <a:r>
              <a:rPr lang="cs-CZ" b="1" dirty="0" err="1" smtClean="0"/>
              <a:t>datalogger</a:t>
            </a:r>
            <a:endParaRPr lang="cs-CZ" dirty="0" smtClean="0"/>
          </a:p>
          <a:p>
            <a:pPr lvl="1"/>
            <a:r>
              <a:rPr lang="cs-CZ" dirty="0"/>
              <a:t>hmotnost 350 g, rozměry 8,8 cm × 15,4 cm × 2,5 </a:t>
            </a:r>
            <a:r>
              <a:rPr lang="cs-CZ" dirty="0" smtClean="0"/>
              <a:t>cm</a:t>
            </a:r>
          </a:p>
          <a:p>
            <a:pPr lvl="1"/>
            <a:r>
              <a:rPr lang="cs-CZ" dirty="0" smtClean="0"/>
              <a:t>barevný </a:t>
            </a:r>
            <a:r>
              <a:rPr lang="cs-CZ" dirty="0"/>
              <a:t>dotykový displej 11,2 cm × 6,7 cm (úhlopříčka 13,1 </a:t>
            </a:r>
            <a:r>
              <a:rPr lang="cs-CZ" dirty="0" smtClean="0"/>
              <a:t>cm)</a:t>
            </a:r>
            <a:endParaRPr lang="cs-CZ" dirty="0"/>
          </a:p>
          <a:p>
            <a:pPr lvl="1"/>
            <a:r>
              <a:rPr lang="cs-CZ" dirty="0" err="1"/>
              <a:t>WiFi</a:t>
            </a:r>
            <a:r>
              <a:rPr lang="cs-CZ" dirty="0"/>
              <a:t> pro propojení s tablety, mobilními telefony, notebooky, možnost odesílat naměřená data e-mailem</a:t>
            </a:r>
          </a:p>
          <a:p>
            <a:pPr lvl="1"/>
            <a:r>
              <a:rPr lang="cs-CZ" dirty="0" err="1"/>
              <a:t>Bluetooth</a:t>
            </a:r>
            <a:r>
              <a:rPr lang="cs-CZ" dirty="0"/>
              <a:t> pro připojení bezdrátových </a:t>
            </a:r>
            <a:r>
              <a:rPr lang="cs-CZ" dirty="0" smtClean="0"/>
              <a:t>senzorů</a:t>
            </a:r>
          </a:p>
          <a:p>
            <a:pPr lvl="1"/>
            <a:r>
              <a:rPr lang="cs-CZ" dirty="0" smtClean="0"/>
              <a:t>senzory: integrovaná </a:t>
            </a:r>
            <a:r>
              <a:rPr lang="cs-CZ" dirty="0"/>
              <a:t>GPS </a:t>
            </a:r>
            <a:r>
              <a:rPr lang="cs-CZ" dirty="0" smtClean="0"/>
              <a:t>navigace, mikrofon</a:t>
            </a:r>
            <a:endParaRPr lang="cs-CZ" dirty="0"/>
          </a:p>
          <a:p>
            <a:pPr lvl="1"/>
            <a:r>
              <a:rPr lang="cs-CZ" dirty="0" smtClean="0"/>
              <a:t>nástroje </a:t>
            </a:r>
            <a:r>
              <a:rPr lang="cs-CZ" dirty="0"/>
              <a:t>jako </a:t>
            </a:r>
            <a:r>
              <a:rPr lang="cs-CZ" dirty="0" smtClean="0"/>
              <a:t>periodická </a:t>
            </a:r>
            <a:r>
              <a:rPr lang="cs-CZ" dirty="0"/>
              <a:t>tabulka prvků, stopky, kalkulačka nebo nástroje pro analýzu a zpracování naměřených dat</a:t>
            </a:r>
          </a:p>
          <a:p>
            <a:pPr lvl="1"/>
            <a:r>
              <a:rPr lang="cs-CZ" dirty="0"/>
              <a:t>možnost vkládat vlastní pracovní instrukce </a:t>
            </a:r>
            <a:r>
              <a:rPr lang="cs-CZ" dirty="0" smtClean="0"/>
              <a:t>pro žáky </a:t>
            </a:r>
          </a:p>
          <a:p>
            <a:pPr lvl="1"/>
            <a:r>
              <a:rPr lang="cs-CZ" dirty="0" smtClean="0"/>
              <a:t>lze </a:t>
            </a:r>
            <a:r>
              <a:rPr lang="cs-CZ" dirty="0"/>
              <a:t>použít jako samostatné zařízení (například </a:t>
            </a:r>
            <a:r>
              <a:rPr lang="cs-CZ" dirty="0" smtClean="0"/>
              <a:t>v terénu</a:t>
            </a:r>
            <a:r>
              <a:rPr lang="cs-CZ" dirty="0"/>
              <a:t>) nebo propojit s počítačem a využívat jen jako rozhraní pro připojení </a:t>
            </a:r>
            <a:r>
              <a:rPr lang="cs-CZ" dirty="0" smtClean="0"/>
              <a:t>senzorů (</a:t>
            </a:r>
            <a:r>
              <a:rPr lang="cs-CZ" dirty="0"/>
              <a:t>vestavěný vysokokapacitní akumulátor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2479461"/>
            <a:ext cx="3200189" cy="174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72094" y="429309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>
                <a:latin typeface="+mj-lt"/>
              </a:rPr>
              <a:t>Cena: 14 970 Kč, PASCO </a:t>
            </a:r>
            <a:r>
              <a:rPr lang="cs-CZ" sz="1500" dirty="0" err="1">
                <a:latin typeface="+mj-lt"/>
              </a:rPr>
              <a:t>Xplorer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>
                <a:latin typeface="+mj-lt"/>
              </a:rPr>
              <a:t>GLX 14 </a:t>
            </a:r>
            <a:r>
              <a:rPr lang="cs-CZ" sz="1500" dirty="0">
                <a:latin typeface="+mj-lt"/>
              </a:rPr>
              <a:t>190,00 Kč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72" y="5125366"/>
            <a:ext cx="2134705" cy="165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13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00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51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Software </a:t>
            </a:r>
            <a:endParaRPr lang="cs-CZ" sz="51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r>
              <a:rPr lang="cs-CZ" dirty="0" err="1" smtClean="0"/>
              <a:t>Logger</a:t>
            </a:r>
            <a:r>
              <a:rPr lang="cs-CZ" dirty="0" smtClean="0"/>
              <a:t> Lite - zdarma např. k teploměru</a:t>
            </a:r>
          </a:p>
          <a:p>
            <a:r>
              <a:rPr lang="cs-CZ" dirty="0" err="1">
                <a:hlinkClick r:id="rId3"/>
              </a:rPr>
              <a:t>Logger</a:t>
            </a:r>
            <a:r>
              <a:rPr lang="cs-CZ" dirty="0">
                <a:hlinkClick r:id="rId3"/>
              </a:rPr>
              <a:t> Pro</a:t>
            </a:r>
            <a:r>
              <a:rPr lang="cs-CZ" dirty="0"/>
              <a:t> - 11 231 </a:t>
            </a:r>
            <a:r>
              <a:rPr lang="cs-CZ" dirty="0" smtClean="0"/>
              <a:t>Kč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51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Workshopy/školení</a:t>
            </a:r>
            <a:endParaRPr lang="cs-CZ" dirty="0"/>
          </a:p>
          <a:p>
            <a:r>
              <a:rPr lang="cs-CZ" dirty="0" smtClean="0">
                <a:hlinkClick r:id="rId4"/>
              </a:rPr>
              <a:t>nabídka workshopu/školení ve Vaší škole zdarma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008" y="2348880"/>
            <a:ext cx="23336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9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4136"/>
          </a:xfrm>
        </p:spPr>
        <p:txBody>
          <a:bodyPr/>
          <a:lstStyle/>
          <a:p>
            <a:r>
              <a:rPr lang="cs-CZ" sz="4400" dirty="0" smtClean="0"/>
              <a:t>Návody na (chemické) experimenty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Videonávody</a:t>
            </a:r>
          </a:p>
          <a:p>
            <a:pPr marL="0" indent="0">
              <a:buNone/>
            </a:pPr>
            <a:r>
              <a:rPr lang="cs-CZ" dirty="0" smtClean="0"/>
              <a:t>Chemie</a:t>
            </a:r>
          </a:p>
          <a:p>
            <a:r>
              <a:rPr lang="cs-CZ" dirty="0" smtClean="0">
                <a:hlinkClick r:id="rId3"/>
              </a:rPr>
              <a:t>Skutečně rostliny vyrábějí kyslík?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Teplota plamene</a:t>
            </a:r>
            <a:endParaRPr lang="cs-CZ" dirty="0" smtClean="0"/>
          </a:p>
          <a:p>
            <a:r>
              <a:rPr lang="cs-CZ" dirty="0">
                <a:hlinkClick r:id="rId5"/>
              </a:rPr>
              <a:t>Stáčení roviny </a:t>
            </a:r>
            <a:r>
              <a:rPr lang="cs-CZ" dirty="0" smtClean="0">
                <a:hlinkClick r:id="rId5"/>
              </a:rPr>
              <a:t>polarizace</a:t>
            </a:r>
            <a:endParaRPr lang="cs-CZ" dirty="0" smtClean="0">
              <a:hlinkClick r:id="rId6"/>
            </a:endParaRPr>
          </a:p>
          <a:p>
            <a:r>
              <a:rPr lang="cs-CZ" dirty="0" smtClean="0">
                <a:hlinkClick r:id="rId6"/>
              </a:rPr>
              <a:t>Měření </a:t>
            </a:r>
            <a:r>
              <a:rPr lang="cs-CZ" dirty="0">
                <a:hlinkClick r:id="rId6"/>
              </a:rPr>
              <a:t>pH </a:t>
            </a:r>
            <a:r>
              <a:rPr lang="cs-CZ" dirty="0" smtClean="0">
                <a:hlinkClick r:id="rId6"/>
              </a:rPr>
              <a:t>nápojů</a:t>
            </a:r>
            <a:endParaRPr lang="cs-CZ" dirty="0" smtClean="0"/>
          </a:p>
          <a:p>
            <a:r>
              <a:rPr lang="cs-CZ" dirty="0">
                <a:hlinkClick r:id="rId7"/>
              </a:rPr>
              <a:t>Galvanické </a:t>
            </a:r>
            <a:r>
              <a:rPr lang="cs-CZ" dirty="0" smtClean="0">
                <a:hlinkClick r:id="rId7"/>
              </a:rPr>
              <a:t>poměďování</a:t>
            </a:r>
            <a:endParaRPr lang="cs-CZ" dirty="0" smtClean="0"/>
          </a:p>
          <a:p>
            <a:r>
              <a:rPr lang="cs-CZ" dirty="0">
                <a:hlinkClick r:id="rId8"/>
              </a:rPr>
              <a:t>Okyselování vody působením </a:t>
            </a:r>
            <a:r>
              <a:rPr lang="cs-CZ" dirty="0" smtClean="0">
                <a:hlinkClick r:id="rId8"/>
              </a:rPr>
              <a:t>CO2</a:t>
            </a:r>
            <a:endParaRPr lang="cs-CZ" dirty="0" smtClean="0"/>
          </a:p>
          <a:p>
            <a:r>
              <a:rPr lang="cs-CZ" dirty="0">
                <a:hlinkClick r:id="rId9"/>
              </a:rPr>
              <a:t>Závody kostek ledu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Chemie + fyzika</a:t>
            </a:r>
          </a:p>
          <a:p>
            <a:r>
              <a:rPr lang="cs-CZ" dirty="0">
                <a:hlinkClick r:id="rId10"/>
              </a:rPr>
              <a:t>Energie potřebná k rozpuštění </a:t>
            </a:r>
            <a:r>
              <a:rPr lang="cs-CZ" dirty="0" smtClean="0">
                <a:hlinkClick r:id="rId10"/>
              </a:rPr>
              <a:t>soli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Změna </a:t>
            </a:r>
            <a:r>
              <a:rPr lang="cs-CZ" dirty="0">
                <a:hlinkClick r:id="rId11"/>
              </a:rPr>
              <a:t>teploty při </a:t>
            </a:r>
            <a:r>
              <a:rPr lang="cs-CZ" dirty="0" smtClean="0">
                <a:hlinkClick r:id="rId11"/>
              </a:rPr>
              <a:t>vypařování</a:t>
            </a:r>
            <a:endParaRPr lang="cs-CZ" dirty="0" smtClean="0"/>
          </a:p>
          <a:p>
            <a:r>
              <a:rPr lang="cs-CZ" dirty="0">
                <a:hlinkClick r:id="rId12"/>
              </a:rPr>
              <a:t>Elektrický proud ve </a:t>
            </a:r>
            <a:r>
              <a:rPr lang="cs-CZ" dirty="0" smtClean="0">
                <a:hlinkClick r:id="rId12"/>
              </a:rPr>
              <a:t>vodě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2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12375</TotalTime>
  <Words>486</Words>
  <Application>Microsoft Office PowerPoint</Application>
  <PresentationFormat>Předvádění na obrazovce (4:3)</PresentationFormat>
  <Paragraphs>187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05 – Experimenty ve výuce chemie – část 3.</vt:lpstr>
      <vt:lpstr>Osnova 5. tématu</vt:lpstr>
      <vt:lpstr>Počítačem podporovaný experiment</vt:lpstr>
      <vt:lpstr>Příklady systémů pro podporu experimentu</vt:lpstr>
      <vt:lpstr>Počítačem podporovaný experiment</vt:lpstr>
      <vt:lpstr>Vernier</vt:lpstr>
      <vt:lpstr>Prezentace aplikace PowerPoint</vt:lpstr>
      <vt:lpstr>Prezentace aplikace PowerPoint</vt:lpstr>
      <vt:lpstr>Návody na (chemické) experimenty</vt:lpstr>
      <vt:lpstr>Prezentace aplikace PowerPoint</vt:lpstr>
      <vt:lpstr>Další zajímavé odkazy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1224</cp:revision>
  <cp:lastPrinted>2013-09-18T20:37:09Z</cp:lastPrinted>
  <dcterms:created xsi:type="dcterms:W3CDTF">2009-11-16T07:55:58Z</dcterms:created>
  <dcterms:modified xsi:type="dcterms:W3CDTF">2014-05-06T07:36:48Z</dcterms:modified>
</cp:coreProperties>
</file>