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</p:sldMasterIdLst>
  <p:notesMasterIdLst>
    <p:notesMasterId r:id="rId14"/>
  </p:notesMasterIdLst>
  <p:handoutMasterIdLst>
    <p:handoutMasterId r:id="rId15"/>
  </p:handoutMasterIdLst>
  <p:sldIdLst>
    <p:sldId id="489" r:id="rId2"/>
    <p:sldId id="376" r:id="rId3"/>
    <p:sldId id="485" r:id="rId4"/>
    <p:sldId id="490" r:id="rId5"/>
    <p:sldId id="491" r:id="rId6"/>
    <p:sldId id="439" r:id="rId7"/>
    <p:sldId id="494" r:id="rId8"/>
    <p:sldId id="492" r:id="rId9"/>
    <p:sldId id="470" r:id="rId10"/>
    <p:sldId id="471" r:id="rId11"/>
    <p:sldId id="472" r:id="rId12"/>
    <p:sldId id="495" r:id="rId13"/>
  </p:sldIdLst>
  <p:sldSz cx="9144000" cy="6858000" type="screen4x3"/>
  <p:notesSz cx="6858000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E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70142" autoAdjust="0"/>
  </p:normalViewPr>
  <p:slideViewPr>
    <p:cSldViewPr>
      <p:cViewPr>
        <p:scale>
          <a:sx n="80" d="100"/>
          <a:sy n="80" d="100"/>
        </p:scale>
        <p:origin x="-17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806" y="1488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463" y="1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r">
              <a:defRPr sz="1200"/>
            </a:lvl1pPr>
          </a:lstStyle>
          <a:p>
            <a:fld id="{FDE3C571-681B-4EA1-805B-12BF79F07205}" type="datetimeFigureOut">
              <a:rPr lang="cs-CZ" smtClean="0"/>
              <a:t>6. 5. 2014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9542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463" y="9379542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r">
              <a:defRPr sz="1200"/>
            </a:lvl1pPr>
          </a:lstStyle>
          <a:p>
            <a:fld id="{A4E26265-3BB4-4C97-9A0A-F8DB0F4F00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05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E07CE5-2A22-4408-8C4C-C7BCDDA52D33}" type="datetimeFigureOut">
              <a:rPr lang="cs-CZ"/>
              <a:pPr>
                <a:defRPr/>
              </a:pPr>
              <a:t>6. 5. 2014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4" tIns="45722" rIns="91444" bIns="45722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691063"/>
            <a:ext cx="5486400" cy="4441825"/>
          </a:xfrm>
          <a:prstGeom prst="rect">
            <a:avLst/>
          </a:prstGeom>
        </p:spPr>
        <p:txBody>
          <a:bodyPr vert="horz" lIns="91444" tIns="45722" rIns="91444" bIns="45722" rtlCol="0">
            <a:normAutofit/>
          </a:bodyPr>
          <a:lstStyle/>
          <a:p>
            <a:pPr lvl="0"/>
            <a:r>
              <a:rPr lang="cs-CZ" noProof="0" dirty="0" smtClean="0"/>
              <a:t>Klepnutím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Seznam:</a:t>
            </a:r>
          </a:p>
          <a:p>
            <a:pPr lvl="4"/>
            <a:r>
              <a:rPr lang="cs-CZ" noProof="0" dirty="0" smtClean="0"/>
              <a:t>a</a:t>
            </a:r>
          </a:p>
          <a:p>
            <a:pPr lvl="4"/>
            <a:r>
              <a:rPr lang="cs-CZ" noProof="0" dirty="0" smtClean="0"/>
              <a:t>b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95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37895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4DFA36-F18A-40AF-A67E-E1C2295523B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873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825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7313" indent="-87313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i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FEBE9E-9AC0-4929-A07A-508EB8A1BB03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sz="1200" b="0" i="0" kern="1200" baseline="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388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 smtClean="0"/>
          </a:p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777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89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890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890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388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cs-CZ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388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sz="1200" b="0" i="0" kern="1200" baseline="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388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388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38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CC8019-FCAF-4F4F-B2B8-68532C0C4EED}" type="datetime1">
              <a:rPr lang="cs-CZ" smtClean="0"/>
              <a:pPr>
                <a:defRPr/>
              </a:pPr>
              <a:t>6. 5. 2014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5138DF-D68B-419E-BC28-5D4254268AD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5A9EB0-2816-40A2-A686-63C8BCDE420E}" type="datetime1">
              <a:rPr lang="cs-CZ" smtClean="0"/>
              <a:pPr>
                <a:defRPr/>
              </a:pPr>
              <a:t>6. 5. 2014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DC1A5-10A4-4AB7-AB95-474601F9C95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FDC2E-ED36-40C4-87F6-9D9F42322998}" type="datetime1">
              <a:rPr lang="cs-CZ" smtClean="0"/>
              <a:pPr>
                <a:defRPr/>
              </a:pPr>
              <a:t>6. 5. 2014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F1A0F-76F4-48E3-AEF1-52F41248D84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600">
                <a:solidFill>
                  <a:schemeClr val="tx1"/>
                </a:solidFill>
              </a:defRPr>
            </a:lvl1pPr>
            <a:lvl2pPr marL="742950" indent="-285750"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400">
                <a:solidFill>
                  <a:schemeClr val="tx1"/>
                </a:solidFill>
              </a:defRPr>
            </a:lvl2pPr>
            <a:lvl3pPr marL="1143000" indent="-228600">
              <a:buClr>
                <a:schemeClr val="tx2"/>
              </a:buClr>
              <a:buFont typeface="Century Gothic" panose="020B0502020202020204" pitchFamily="34" charset="0"/>
              <a:buChar char="●"/>
              <a:defRPr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F89150-3DC6-4BA7-9582-02DDF00C4B72}" type="datetime1">
              <a:rPr lang="cs-CZ" smtClean="0"/>
              <a:pPr>
                <a:defRPr/>
              </a:pPr>
              <a:t>6. 5. 2014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E36C6D-7C95-4DEC-BE06-2010DA00B3F2}" type="datetime1">
              <a:rPr lang="cs-CZ" smtClean="0"/>
              <a:pPr>
                <a:defRPr/>
              </a:pPr>
              <a:t>6. 5. 2014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77883-1D1D-499C-91E7-D9565F7A305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4279C9-4316-484D-A33A-C3DC610BECB7}" type="datetime1">
              <a:rPr lang="cs-CZ" smtClean="0"/>
              <a:pPr>
                <a:defRPr/>
              </a:pPr>
              <a:t>6. 5. 2014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4803B-621B-4E80-9722-CAAC3D825A4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FA3036-6EEC-4855-9317-FF767AA36823}" type="datetime1">
              <a:rPr lang="cs-CZ" smtClean="0"/>
              <a:pPr>
                <a:defRPr/>
              </a:pPr>
              <a:t>6. 5. 2014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77A38-6B0B-43D8-8A84-5307000A977D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28C47-8BC0-49A3-8A73-458D5E81D19C}" type="datetime1">
              <a:rPr lang="cs-CZ" smtClean="0"/>
              <a:pPr>
                <a:defRPr/>
              </a:pPr>
              <a:t>6. 5. 2014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5FCE0-5544-4F45-BE39-A906BB94E474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C97DC3-520D-46EB-9360-71CDBCE6788B}" type="datetime1">
              <a:rPr lang="cs-CZ" smtClean="0"/>
              <a:pPr>
                <a:defRPr/>
              </a:pPr>
              <a:t>6. 5. 2014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668AB-1F25-4100-AF48-32F7D1E3A10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5CF3D-BFA5-4DE3-9714-73153ABF9BB8}" type="datetime1">
              <a:rPr lang="cs-CZ" smtClean="0"/>
              <a:pPr>
                <a:defRPr/>
              </a:pPr>
              <a:t>6. 5. 2014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162F8-8B27-4995-88FB-34991C19BEA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EBA26-5E5D-41AB-8CC3-E74DFA4A1E49}" type="datetime1">
              <a:rPr lang="cs-CZ" smtClean="0"/>
              <a:pPr>
                <a:defRPr/>
              </a:pPr>
              <a:t>6. 5. 2014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3EECC-4037-4C42-906F-D29603CB6F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661758B-70A0-4E83-8413-C5200743EE19}" type="datetime1">
              <a:rPr lang="cs-CZ" smtClean="0"/>
              <a:pPr>
                <a:defRPr/>
              </a:pPr>
              <a:t>6. 5. 2014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ru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s.muni.cz/www/106381/kontakty.html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ernier.cz/experimenty/gml/chemie" TargetMode="External"/><Relationship Id="rId3" Type="http://schemas.openxmlformats.org/officeDocument/2006/relationships/hyperlink" Target="http://www.vernier.cz/experimenty/prehled/oblast/chemie" TargetMode="External"/><Relationship Id="rId7" Type="http://schemas.openxmlformats.org/officeDocument/2006/relationships/hyperlink" Target="http://www.vernier.cz/experimenty/smejkal/index.php#svis-p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ernier.cz/experimenty/bilek/index.php#konduktometr" TargetMode="External"/><Relationship Id="rId5" Type="http://schemas.openxmlformats.org/officeDocument/2006/relationships/hyperlink" Target="http://www.vernier.cz/experimenty/bilek/index.php#pH" TargetMode="External"/><Relationship Id="rId10" Type="http://schemas.openxmlformats.org/officeDocument/2006/relationships/hyperlink" Target="http://www.vernier.cz/experimenty/esv/index.php" TargetMode="External"/><Relationship Id="rId4" Type="http://schemas.openxmlformats.org/officeDocument/2006/relationships/hyperlink" Target="http://www.vernier.cz/experimenty/bilek/index.php#teplomer" TargetMode="External"/><Relationship Id="rId9" Type="http://schemas.openxmlformats.org/officeDocument/2006/relationships/hyperlink" Target="http://www.vernier.cz/experimenty/cwv/index.ph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rnier.cz/video/vernier-a-interaktivni-tabul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ernier.cz/podpora/videonavody" TargetMode="External"/><Relationship Id="rId5" Type="http://schemas.openxmlformats.org/officeDocument/2006/relationships/hyperlink" Target="http://www.vernier.cz/produkty/datashare" TargetMode="External"/><Relationship Id="rId4" Type="http://schemas.openxmlformats.org/officeDocument/2006/relationships/hyperlink" Target="http://www.vernier.cz/video/videoanalyza-na-tabletu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zvyp.upol.cz/publikace/lepil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asco.cz/" TargetMode="External"/><Relationship Id="rId4" Type="http://schemas.openxmlformats.org/officeDocument/2006/relationships/hyperlink" Target="http://www.ises.info/old-site/index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ernier.cz/video/mereni-ph-napoju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://www.vernier.cz/produkty/podrobne-informace/kod/ph-bt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ernier.cz/zapujcka/nabidka" TargetMode="External"/><Relationship Id="rId5" Type="http://schemas.openxmlformats.org/officeDocument/2006/relationships/hyperlink" Target="http://www.vernier.cz/video/soutez-teplomeru" TargetMode="External"/><Relationship Id="rId4" Type="http://schemas.openxmlformats.org/officeDocument/2006/relationships/hyperlink" Target="http://www.vernier.cz/produkty/podrobne-informace/kod/GO-TEMP" TargetMode="External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www.vernier.cz/produkty/podrobne-informace/kod/LABQ2" TargetMode="External"/><Relationship Id="rId4" Type="http://schemas.openxmlformats.org/officeDocument/2006/relationships/hyperlink" Target="http://www.vernier.cz/produkty/podrobne-informace/kod/GO-LIN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rnier.cz/produkty/podrobne-informace/kod/l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://www.vernier.cz/podpora/ukazkovy-workshop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ernier.cz/video/okyselovani-vody-co2" TargetMode="External"/><Relationship Id="rId3" Type="http://schemas.openxmlformats.org/officeDocument/2006/relationships/hyperlink" Target="http://www.vernier.cz/video/fotosynteza" TargetMode="External"/><Relationship Id="rId7" Type="http://schemas.openxmlformats.org/officeDocument/2006/relationships/hyperlink" Target="http://www.vernier.cz/video/galvanicke-pomedovani" TargetMode="External"/><Relationship Id="rId12" Type="http://schemas.openxmlformats.org/officeDocument/2006/relationships/hyperlink" Target="http://www.vernier.cz/video/elektricky-proud-ve-vod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ernier.cz/video/mereni-ph-napoju" TargetMode="External"/><Relationship Id="rId11" Type="http://schemas.openxmlformats.org/officeDocument/2006/relationships/hyperlink" Target="http://www.vernier.cz/video/zmena-teploty-pri-vyparovani" TargetMode="External"/><Relationship Id="rId5" Type="http://schemas.openxmlformats.org/officeDocument/2006/relationships/hyperlink" Target="http://www.vernier.cz/video/staceni-roviny-polarizace" TargetMode="External"/><Relationship Id="rId10" Type="http://schemas.openxmlformats.org/officeDocument/2006/relationships/hyperlink" Target="http://www.vernier.cz/video/energie-potrebna-k-rozpusteni-soli" TargetMode="External"/><Relationship Id="rId4" Type="http://schemas.openxmlformats.org/officeDocument/2006/relationships/hyperlink" Target="http://www.vernier.cz/video/teplota-plamene" TargetMode="External"/><Relationship Id="rId9" Type="http://schemas.openxmlformats.org/officeDocument/2006/relationships/hyperlink" Target="http://www.vernier.cz/video/zavody-kostek-l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36946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05 – </a:t>
            </a:r>
            <a:r>
              <a:rPr lang="cs-CZ" sz="4000" dirty="0"/>
              <a:t>Experimenty ve výuce chemie </a:t>
            </a:r>
            <a:r>
              <a:rPr lang="cs-CZ" sz="4000" dirty="0" smtClean="0"/>
              <a:t>– část 3.</a:t>
            </a:r>
            <a:endParaRPr lang="cs-CZ" sz="4000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843608" y="3429001"/>
            <a:ext cx="6400800" cy="432047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cs-CZ" sz="9600" dirty="0" smtClean="0">
                <a:solidFill>
                  <a:schemeClr val="tx1"/>
                </a:solidFill>
                <a:latin typeface="Constantia" pitchFamily="18" charset="0"/>
              </a:rPr>
              <a:t>Mgr. Veronika Švandová, Ph.D.</a:t>
            </a:r>
            <a:endParaRPr lang="cs-CZ" sz="9600" dirty="0">
              <a:latin typeface="Constantia" pitchFamily="18" charset="0"/>
            </a:endParaRPr>
          </a:p>
          <a:p>
            <a:pPr algn="r"/>
            <a:endParaRPr lang="cs-CZ" sz="9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R="0" eaLnBrk="1" hangingPunct="1"/>
            <a:endParaRPr lang="cs-CZ" sz="9600" dirty="0" smtClean="0">
              <a:latin typeface="Constantia" panose="02030602050306030303" pitchFamily="18" charset="0"/>
            </a:endParaRPr>
          </a:p>
          <a:p>
            <a:pPr marR="0" eaLnBrk="1" hangingPunct="1"/>
            <a:endParaRPr lang="cs-CZ" sz="9600" dirty="0" smtClean="0">
              <a:latin typeface="Constantia" panose="02030602050306030303" pitchFamily="18" charset="0"/>
            </a:endParaRPr>
          </a:p>
          <a:p>
            <a:pPr marR="0" eaLnBrk="1" hangingPunct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90B10C-C51D-450F-B81C-B5739480FA70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843608" y="4005065"/>
            <a:ext cx="6400800" cy="1728191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Kamenice 5</a:t>
            </a: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>
                <a:solidFill>
                  <a:schemeClr val="tx1"/>
                </a:solidFill>
                <a:latin typeface="Constantia" pitchFamily="18" charset="0"/>
              </a:rPr>
              <a:t>pavilón A4 - NCBR, místnost 2.14</a:t>
            </a:r>
          </a:p>
          <a:p>
            <a:pPr algn="r" fontAlgn="auto">
              <a:spcAft>
                <a:spcPts val="0"/>
              </a:spcAft>
            </a:pP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>
                <a:solidFill>
                  <a:schemeClr val="tx1"/>
                </a:solidFill>
                <a:latin typeface="Constantia" pitchFamily="18" charset="0"/>
              </a:rPr>
              <a:t>email: 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  <a:hlinkClick r:id="rId3"/>
              </a:rPr>
              <a:t>veru@mail.muni.cz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  <a:hlinkClick r:id="rId4"/>
              </a:rPr>
              <a:t>http://is.muni.cz/www/106381/kontakty.html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</a:p>
          <a:p>
            <a:pPr fontAlgn="auto">
              <a:spcAft>
                <a:spcPts val="0"/>
              </a:spcAft>
            </a:pPr>
            <a:endParaRPr lang="cs-CZ" sz="9600" dirty="0" smtClean="0">
              <a:latin typeface="Constantia" panose="02030602050306030303" pitchFamily="18" charset="0"/>
            </a:endParaRPr>
          </a:p>
          <a:p>
            <a:pPr fontAlgn="auto">
              <a:spcAft>
                <a:spcPts val="0"/>
              </a:spcAft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155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Návody v </a:t>
            </a:r>
            <a:r>
              <a:rPr lang="cs-CZ" b="1" dirty="0" err="1" smtClean="0"/>
              <a:t>pdf</a:t>
            </a:r>
            <a:endParaRPr lang="cs-CZ" b="1" dirty="0" smtClean="0"/>
          </a:p>
          <a:p>
            <a:r>
              <a:rPr lang="cs-CZ" dirty="0">
                <a:hlinkClick r:id="rId3"/>
              </a:rPr>
              <a:t>http://www.vernier.cz/experimenty/prehled/oblast/chemie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prof</a:t>
            </a:r>
            <a:r>
              <a:rPr lang="cs-CZ" dirty="0"/>
              <a:t>. Martin Bílek &amp; kol. (</a:t>
            </a:r>
            <a:r>
              <a:rPr lang="cs-CZ" dirty="0" err="1"/>
              <a:t>KCh</a:t>
            </a:r>
            <a:r>
              <a:rPr lang="cs-CZ" dirty="0"/>
              <a:t> </a:t>
            </a:r>
            <a:r>
              <a:rPr lang="cs-CZ" dirty="0" err="1"/>
              <a:t>PřF</a:t>
            </a:r>
            <a:r>
              <a:rPr lang="cs-CZ" dirty="0"/>
              <a:t> UHK)</a:t>
            </a:r>
          </a:p>
          <a:p>
            <a:r>
              <a:rPr lang="cs-CZ" dirty="0">
                <a:hlinkClick r:id="rId4"/>
              </a:rPr>
              <a:t>experimenty s chemicky odolným teploměrem</a:t>
            </a:r>
            <a:endParaRPr lang="cs-CZ" dirty="0"/>
          </a:p>
          <a:p>
            <a:r>
              <a:rPr lang="cs-CZ" dirty="0">
                <a:hlinkClick r:id="rId5"/>
              </a:rPr>
              <a:t>experimenty s pH senzorem</a:t>
            </a:r>
            <a:endParaRPr lang="cs-CZ" dirty="0"/>
          </a:p>
          <a:p>
            <a:r>
              <a:rPr lang="cs-CZ" dirty="0">
                <a:hlinkClick r:id="rId6"/>
              </a:rPr>
              <a:t>experimenty s </a:t>
            </a:r>
            <a:r>
              <a:rPr lang="cs-CZ" dirty="0" err="1" smtClean="0">
                <a:hlinkClick r:id="rId6"/>
              </a:rPr>
              <a:t>konduktometrem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RNDr. Petr Šmejkal &amp; kol. (</a:t>
            </a:r>
            <a:r>
              <a:rPr lang="cs-CZ" dirty="0" err="1"/>
              <a:t>KUDCh</a:t>
            </a:r>
            <a:r>
              <a:rPr lang="cs-CZ" dirty="0"/>
              <a:t> </a:t>
            </a:r>
            <a:r>
              <a:rPr lang="cs-CZ" dirty="0" err="1"/>
              <a:t>PřF</a:t>
            </a:r>
            <a:r>
              <a:rPr lang="cs-CZ" dirty="0"/>
              <a:t> UK)</a:t>
            </a:r>
          </a:p>
          <a:p>
            <a:r>
              <a:rPr lang="cs-CZ" dirty="0">
                <a:hlinkClick r:id="rId7"/>
              </a:rPr>
              <a:t>experimenty se </a:t>
            </a:r>
            <a:r>
              <a:rPr lang="cs-CZ" dirty="0" smtClean="0">
                <a:hlinkClick r:id="rId7"/>
              </a:rPr>
              <a:t>spektrofotometrem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Experimenty s Vernierem na Gymnáziu Matyáše Lercha v Brně</a:t>
            </a:r>
          </a:p>
          <a:p>
            <a:r>
              <a:rPr lang="cs-CZ" dirty="0">
                <a:hlinkClick r:id="rId8"/>
              </a:rPr>
              <a:t>Experimenty s Vernierem – Chemie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České stručné náměty na experimenty vycházející z originálních knih od Vernieru</a:t>
            </a:r>
          </a:p>
          <a:p>
            <a:r>
              <a:rPr lang="cs-CZ" dirty="0">
                <a:hlinkClick r:id="rId9"/>
              </a:rPr>
              <a:t>Chemie s Vernierem</a:t>
            </a:r>
            <a:endParaRPr lang="cs-CZ" dirty="0"/>
          </a:p>
          <a:p>
            <a:r>
              <a:rPr lang="cs-CZ" dirty="0">
                <a:hlinkClick r:id="rId10"/>
              </a:rPr>
              <a:t>Vědy o Zemi s Vernierem</a:t>
            </a:r>
            <a:endParaRPr lang="cs-CZ" dirty="0"/>
          </a:p>
          <a:p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0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r>
              <a:rPr lang="cs-CZ" sz="4400" dirty="0" smtClean="0"/>
              <a:t>Další zajímavé odkazy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dirty="0" smtClean="0">
                <a:hlinkClick r:id="rId3"/>
              </a:rPr>
              <a:t>Vernier </a:t>
            </a:r>
            <a:r>
              <a:rPr lang="cs-CZ" dirty="0">
                <a:hlinkClick r:id="rId3"/>
              </a:rPr>
              <a:t>a interaktivní tabule</a:t>
            </a:r>
            <a:endParaRPr lang="cs-CZ" dirty="0"/>
          </a:p>
          <a:p>
            <a:r>
              <a:rPr lang="cs-CZ" dirty="0" err="1">
                <a:hlinkClick r:id="rId4"/>
              </a:rPr>
              <a:t>Videoanalýza</a:t>
            </a:r>
            <a:r>
              <a:rPr lang="cs-CZ" dirty="0">
                <a:hlinkClick r:id="rId4"/>
              </a:rPr>
              <a:t> pohybu pomocí </a:t>
            </a:r>
            <a:r>
              <a:rPr lang="cs-CZ" dirty="0" smtClean="0">
                <a:hlinkClick r:id="rId4"/>
              </a:rPr>
              <a:t>tabletu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www.vernier.cz/produkty/datashare</a:t>
            </a:r>
            <a:endParaRPr lang="cs-CZ" dirty="0" smtClean="0"/>
          </a:p>
          <a:p>
            <a:r>
              <a:rPr lang="cs-CZ" dirty="0">
                <a:hlinkClick r:id="rId6"/>
              </a:rPr>
              <a:t>Videonávody pro </a:t>
            </a:r>
            <a:r>
              <a:rPr lang="cs-CZ" dirty="0" smtClean="0">
                <a:hlinkClick r:id="rId6"/>
              </a:rPr>
              <a:t>učitele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Zefektivnění </a:t>
            </a:r>
            <a:r>
              <a:rPr lang="cs-CZ" dirty="0"/>
              <a:t>a zrychlení měření pomocí rychlého zaznamenávání a okamžitého kreslení </a:t>
            </a:r>
            <a:r>
              <a:rPr lang="cs-CZ" dirty="0" smtClean="0"/>
              <a:t>grafů</a:t>
            </a:r>
          </a:p>
          <a:p>
            <a:pPr lvl="1"/>
            <a:r>
              <a:rPr lang="cs-CZ" dirty="0"/>
              <a:t>Více grafů (měření) do jednoho obrázku a popis grafů textovými </a:t>
            </a:r>
            <a:r>
              <a:rPr lang="cs-CZ" dirty="0" smtClean="0"/>
              <a:t>poznámkami</a:t>
            </a:r>
          </a:p>
          <a:p>
            <a:pPr lvl="1"/>
            <a:r>
              <a:rPr lang="cs-CZ" dirty="0"/>
              <a:t>Automatické měřítko pro efektivní využití celé plochy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33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LEPIL, O. </a:t>
            </a:r>
            <a:r>
              <a:rPr lang="cs-CZ" i="1" dirty="0"/>
              <a:t>Teorie a praxe tvorby výukových materiálů</a:t>
            </a:r>
            <a:r>
              <a:rPr lang="cs-CZ" dirty="0"/>
              <a:t> [online]. Olomouc: Univerzita Palackého v Olomouci, 2010. [cit. 2013-07-30]. ISBN 978-80-244-2489-7. Dostupné z: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zvyp.upol.cz/publikace/lepil.pdf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hlinkClick r:id="rId4"/>
              </a:rPr>
              <a:t>http://www.vernier.cz/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hlinkClick r:id="rId4"/>
              </a:rPr>
              <a:t>http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www.ises.info/old-site/index.php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hlinkClick r:id="rId5"/>
              </a:rPr>
              <a:t>http://www.pasco.cz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smtClean="0"/>
              <a:t>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2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5.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Experimenty ve výuce </a:t>
            </a:r>
            <a:r>
              <a:rPr lang="cs-C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chemie</a:t>
            </a:r>
            <a:endParaRPr lang="cs-CZ" sz="2000" dirty="0"/>
          </a:p>
          <a:p>
            <a:r>
              <a:rPr lang="cs-CZ" sz="2000" dirty="0" smtClean="0"/>
              <a:t>Databáze </a:t>
            </a:r>
            <a:r>
              <a:rPr lang="cs-CZ" sz="2000" dirty="0"/>
              <a:t>chemických pokusů. Počítačové systémy pro podporu experimentu, příklady počítačem podporovaného experimentu, vzdálená laboratoř. </a:t>
            </a:r>
          </a:p>
          <a:p>
            <a:r>
              <a:rPr lang="cs-CZ" sz="2000" dirty="0"/>
              <a:t>Praktická část: Tvorba návodu na chemický pokus (školní, domácí), příprava záznamů do databáze chemických pokusů</a:t>
            </a:r>
            <a:r>
              <a:rPr lang="cs-CZ" sz="200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Počítačem podporovaný experiment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1373581" y="2917659"/>
            <a:ext cx="259228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Reálný experiment </a:t>
            </a:r>
          </a:p>
          <a:p>
            <a:pPr algn="ctr"/>
            <a:r>
              <a:rPr lang="cs-CZ" dirty="0" smtClean="0"/>
              <a:t>+</a:t>
            </a:r>
          </a:p>
          <a:p>
            <a:pPr algn="ctr"/>
            <a:r>
              <a:rPr lang="cs-CZ" dirty="0" smtClean="0"/>
              <a:t>snímače, pomůcky, podpůrné moduly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6126109" y="3169687"/>
            <a:ext cx="172819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PC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3965869" y="3277699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965869" y="3421715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4685949" y="3547729"/>
            <a:ext cx="720080" cy="180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A/D</a:t>
            </a:r>
            <a:endParaRPr lang="cs-CZ" sz="11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4685949" y="3898151"/>
            <a:ext cx="720080" cy="180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D/A</a:t>
            </a:r>
            <a:endParaRPr lang="cs-CZ" sz="1100" dirty="0"/>
          </a:p>
        </p:txBody>
      </p:sp>
      <p:cxnSp>
        <p:nvCxnSpPr>
          <p:cNvPr id="17" name="Přímá spojnice 16"/>
          <p:cNvCxnSpPr>
            <a:stCxn id="12" idx="1"/>
            <a:endCxn id="6" idx="3"/>
          </p:cNvCxnSpPr>
          <p:nvPr/>
        </p:nvCxnSpPr>
        <p:spPr>
          <a:xfrm flipH="1">
            <a:off x="3965869" y="3637739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stCxn id="12" idx="3"/>
            <a:endCxn id="7" idx="1"/>
          </p:cNvCxnSpPr>
          <p:nvPr/>
        </p:nvCxnSpPr>
        <p:spPr>
          <a:xfrm>
            <a:off x="5406029" y="3637739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>
            <a:stCxn id="13" idx="1"/>
          </p:cNvCxnSpPr>
          <p:nvPr/>
        </p:nvCxnSpPr>
        <p:spPr>
          <a:xfrm flipH="1">
            <a:off x="3965869" y="3988161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>
            <a:stCxn id="13" idx="3"/>
          </p:cNvCxnSpPr>
          <p:nvPr/>
        </p:nvCxnSpPr>
        <p:spPr>
          <a:xfrm>
            <a:off x="5406029" y="3988161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aoblený obdélník 14"/>
          <p:cNvSpPr/>
          <p:nvPr/>
        </p:nvSpPr>
        <p:spPr>
          <a:xfrm>
            <a:off x="6630165" y="3866253"/>
            <a:ext cx="792088" cy="180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software</a:t>
            </a:r>
            <a:endParaRPr lang="cs-CZ" sz="11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550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2F5897"/>
                </a:solidFill>
              </a:rPr>
              <a:t>Příklady systémů pro podporu experimentu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cs-CZ" b="1" dirty="0" smtClean="0"/>
              <a:t>Vernier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dirty="0" smtClean="0"/>
              <a:t>i/ISES </a:t>
            </a:r>
            <a:r>
              <a:rPr lang="cs-CZ" dirty="0"/>
              <a:t>(Internet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Experimental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)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626" y="4365104"/>
            <a:ext cx="2851195" cy="2138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68974"/>
            <a:ext cx="3466944" cy="192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ástupný symbol pro obsah 2"/>
          <p:cNvSpPr txBox="1">
            <a:spLocks/>
          </p:cNvSpPr>
          <p:nvPr/>
        </p:nvSpPr>
        <p:spPr>
          <a:xfrm>
            <a:off x="6732240" y="1639341"/>
            <a:ext cx="21705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Century Gothic" panose="020B0502020202020204" pitchFamily="34" charset="0"/>
              <a:buChar char="●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PASCO</a:t>
            </a:r>
          </a:p>
          <a:p>
            <a:pPr fontAlgn="auto">
              <a:spcAft>
                <a:spcPts val="0"/>
              </a:spcAft>
            </a:pPr>
            <a:endParaRPr lang="cs-CZ" dirty="0"/>
          </a:p>
          <a:p>
            <a:pPr fontAlgn="auto">
              <a:spcAft>
                <a:spcPts val="0"/>
              </a:spcAft>
            </a:pPr>
            <a:endParaRPr lang="cs-CZ" dirty="0" smtClean="0"/>
          </a:p>
          <a:p>
            <a:pPr fontAlgn="auto">
              <a:spcAft>
                <a:spcPts val="0"/>
              </a:spcAft>
            </a:pPr>
            <a:endParaRPr lang="cs-CZ" dirty="0"/>
          </a:p>
          <a:p>
            <a:pPr fontAlgn="auto">
              <a:spcAft>
                <a:spcPts val="0"/>
              </a:spcAft>
            </a:pPr>
            <a:r>
              <a:rPr lang="cs-CZ" dirty="0" err="1" smtClean="0"/>
              <a:t>Coach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6756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Počítačem podporovaný experiment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pic>
        <p:nvPicPr>
          <p:cNvPr id="1026" name="Picture 2" descr="Souprava ISES PCI Professional (panel ISES PCI Professional)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7" t="6318" r="6965" b="11801"/>
          <a:stretch/>
        </p:blipFill>
        <p:spPr bwMode="auto">
          <a:xfrm>
            <a:off x="459690" y="2320798"/>
            <a:ext cx="2815120" cy="215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714" y="2060848"/>
            <a:ext cx="28575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264" y="1960758"/>
            <a:ext cx="15621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ástupný symbol pro obsah 2"/>
          <p:cNvSpPr txBox="1">
            <a:spLocks/>
          </p:cNvSpPr>
          <p:nvPr/>
        </p:nvSpPr>
        <p:spPr>
          <a:xfrm>
            <a:off x="457200" y="1268760"/>
            <a:ext cx="8229600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Century Gothic" panose="020B0502020202020204" pitchFamily="34" charset="0"/>
              <a:buChar char="●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Century Gothic" panose="020B0502020202020204" pitchFamily="34" charset="0"/>
              <a:buNone/>
            </a:pPr>
            <a:r>
              <a:rPr lang="cs-CZ" sz="2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A/D </a:t>
            </a:r>
            <a:r>
              <a:rPr lang="cs-CZ" sz="24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převodník</a:t>
            </a:r>
          </a:p>
          <a:p>
            <a:pPr marL="0" indent="0" fontAlgn="auto">
              <a:spcAft>
                <a:spcPts val="0"/>
              </a:spcAft>
              <a:buFont typeface="Century Gothic" panose="020B0502020202020204" pitchFamily="34" charset="0"/>
              <a:buNone/>
            </a:pPr>
            <a:endParaRPr lang="cs-CZ" sz="24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Font typeface="Century Gothic" panose="020B0502020202020204" pitchFamily="34" charset="0"/>
              <a:buNone/>
            </a:pPr>
            <a:endParaRPr lang="cs-CZ" sz="24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Font typeface="Century Gothic" panose="020B0502020202020204" pitchFamily="34" charset="0"/>
              <a:buNone/>
            </a:pPr>
            <a:endParaRPr lang="cs-CZ" sz="24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Font typeface="Century Gothic" panose="020B0502020202020204" pitchFamily="34" charset="0"/>
              <a:buNone/>
            </a:pPr>
            <a:endParaRPr lang="cs-CZ" sz="24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Font typeface="Century Gothic" panose="020B0502020202020204" pitchFamily="34" charset="0"/>
              <a:buNone/>
            </a:pPr>
            <a:endParaRPr lang="cs-CZ" sz="24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Font typeface="Century Gothic" panose="020B0502020202020204" pitchFamily="34" charset="0"/>
              <a:buNone/>
            </a:pPr>
            <a:endParaRPr lang="cs-CZ" sz="24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Font typeface="Century Gothic" panose="020B0502020202020204" pitchFamily="34" charset="0"/>
              <a:buNone/>
            </a:pPr>
            <a:endParaRPr lang="cs-CZ" sz="24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Font typeface="Century Gothic" panose="020B0502020202020204" pitchFamily="34" charset="0"/>
              <a:buNone/>
            </a:pPr>
            <a:endParaRPr lang="cs-CZ" sz="24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cs-CZ" sz="2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Podpůrné moduly </a:t>
            </a:r>
            <a:r>
              <a:rPr lang="cs-CZ" sz="24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systému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cs-CZ" sz="2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Prostředky pro realizaci experimentů </a:t>
            </a:r>
            <a:endParaRPr lang="cs-CZ" sz="24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cs-CZ" dirty="0" smtClean="0"/>
          </a:p>
          <a:p>
            <a:pPr fontAlgn="auto">
              <a:spcAft>
                <a:spcPts val="0"/>
              </a:spcAft>
            </a:pPr>
            <a:endParaRPr lang="cs-CZ" dirty="0" smtClean="0"/>
          </a:p>
          <a:p>
            <a:pPr fontAlgn="auto">
              <a:spcAft>
                <a:spcPts val="0"/>
              </a:spcAft>
            </a:pPr>
            <a:endParaRPr lang="cs-CZ" dirty="0" smtClean="0"/>
          </a:p>
          <a:p>
            <a:pPr fontAlgn="auto">
              <a:spcAft>
                <a:spcPts val="0"/>
              </a:spcAft>
            </a:pPr>
            <a:endParaRPr lang="cs-CZ" dirty="0" smtClean="0"/>
          </a:p>
          <a:p>
            <a:pPr fontAlgn="auto">
              <a:spcAft>
                <a:spcPts val="0"/>
              </a:spcAft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18436" y="457286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iSES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868144" y="4679834"/>
            <a:ext cx="91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Vernier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6294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027" y="3952766"/>
            <a:ext cx="15716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r>
              <a:rPr lang="cs-CZ" sz="4400" dirty="0" smtClean="0"/>
              <a:t>Vernier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5482952" cy="48245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4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Senzory</a:t>
            </a:r>
          </a:p>
          <a:p>
            <a:r>
              <a:rPr lang="cs-CZ" dirty="0" smtClean="0">
                <a:hlinkClick r:id="rId4"/>
              </a:rPr>
              <a:t>teploměr </a:t>
            </a:r>
            <a:r>
              <a:rPr lang="cs-CZ" dirty="0" err="1">
                <a:hlinkClick r:id="rId4"/>
              </a:rPr>
              <a:t>Go!Temp</a:t>
            </a:r>
            <a:r>
              <a:rPr lang="cs-CZ" dirty="0"/>
              <a:t>: </a:t>
            </a:r>
            <a:endParaRPr lang="cs-CZ" dirty="0" smtClean="0"/>
          </a:p>
          <a:p>
            <a:pPr lvl="1"/>
            <a:r>
              <a:rPr lang="cs-CZ" dirty="0" err="1" smtClean="0"/>
              <a:t>videonávod</a:t>
            </a:r>
            <a:r>
              <a:rPr lang="cs-CZ" dirty="0" smtClean="0"/>
              <a:t>: </a:t>
            </a:r>
            <a:r>
              <a:rPr lang="cs-CZ" dirty="0" smtClean="0">
                <a:hlinkClick r:id="rId5"/>
              </a:rPr>
              <a:t>Soutěž teploměrů</a:t>
            </a:r>
            <a:endParaRPr lang="cs-CZ" dirty="0" smtClean="0"/>
          </a:p>
          <a:p>
            <a:pPr lvl="1"/>
            <a:r>
              <a:rPr lang="cs-CZ" dirty="0" smtClean="0"/>
              <a:t>lze zdarma zapůjčit na </a:t>
            </a:r>
            <a:r>
              <a:rPr lang="cs-CZ" dirty="0"/>
              <a:t>2 měsíce </a:t>
            </a:r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www.vernier.cz/zapujcka/nabidka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součástí je software </a:t>
            </a:r>
            <a:r>
              <a:rPr lang="cs-CZ" dirty="0" err="1"/>
              <a:t>Logger</a:t>
            </a:r>
            <a:r>
              <a:rPr lang="cs-CZ" dirty="0"/>
              <a:t> Lite </a:t>
            </a:r>
            <a:endParaRPr lang="cs-CZ" dirty="0" smtClean="0"/>
          </a:p>
          <a:p>
            <a:pPr lvl="1"/>
            <a:r>
              <a:rPr lang="cs-CZ" dirty="0" smtClean="0"/>
              <a:t>1</a:t>
            </a:r>
            <a:r>
              <a:rPr lang="cs-CZ" dirty="0"/>
              <a:t> 700 </a:t>
            </a:r>
            <a:r>
              <a:rPr lang="cs-CZ" dirty="0" smtClean="0"/>
              <a:t>Kč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>
                <a:hlinkClick r:id="rId7"/>
              </a:rPr>
              <a:t>čidlo kyselosti (pH senzor)</a:t>
            </a:r>
            <a:endParaRPr lang="cs-CZ" dirty="0" smtClean="0"/>
          </a:p>
          <a:p>
            <a:pPr lvl="1"/>
            <a:r>
              <a:rPr lang="cs-CZ" dirty="0" err="1"/>
              <a:t>videonávod</a:t>
            </a:r>
            <a:r>
              <a:rPr lang="cs-CZ" dirty="0"/>
              <a:t>: </a:t>
            </a:r>
            <a:r>
              <a:rPr lang="cs-CZ" dirty="0">
                <a:hlinkClick r:id="rId8"/>
              </a:rPr>
              <a:t>Měření pH </a:t>
            </a:r>
            <a:r>
              <a:rPr lang="cs-CZ" dirty="0" smtClean="0">
                <a:hlinkClick r:id="rId8"/>
              </a:rPr>
              <a:t>nápojů</a:t>
            </a:r>
            <a:endParaRPr lang="cs-CZ" dirty="0" smtClean="0"/>
          </a:p>
          <a:p>
            <a:pPr lvl="1"/>
            <a:r>
              <a:rPr lang="cs-CZ" dirty="0"/>
              <a:t>vyžaduje </a:t>
            </a:r>
            <a:r>
              <a:rPr lang="cs-CZ" dirty="0" smtClean="0"/>
              <a:t>např. USB </a:t>
            </a:r>
            <a:r>
              <a:rPr lang="cs-CZ" dirty="0"/>
              <a:t>rozhraní Go!Link</a:t>
            </a:r>
            <a:endParaRPr lang="cs-CZ" dirty="0" smtClean="0"/>
          </a:p>
          <a:p>
            <a:pPr lvl="1"/>
            <a:r>
              <a:rPr lang="cs-CZ" dirty="0" smtClean="0"/>
              <a:t>3</a:t>
            </a:r>
            <a:r>
              <a:rPr lang="cs-CZ" dirty="0"/>
              <a:t> 334 </a:t>
            </a:r>
            <a:r>
              <a:rPr lang="cs-CZ" dirty="0" smtClean="0"/>
              <a:t>Kč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540" y="1628800"/>
            <a:ext cx="2514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8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126" y="548680"/>
            <a:ext cx="1872208" cy="1585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5554960" cy="63367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51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Rozhraní </a:t>
            </a:r>
            <a:r>
              <a:rPr lang="cs-CZ" sz="51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pro připojení</a:t>
            </a:r>
          </a:p>
          <a:p>
            <a:r>
              <a:rPr lang="cs-CZ" dirty="0" smtClean="0">
                <a:hlinkClick r:id="rId4"/>
              </a:rPr>
              <a:t>Go!Link</a:t>
            </a:r>
            <a:endParaRPr lang="pl-PL" dirty="0" smtClean="0"/>
          </a:p>
          <a:p>
            <a:pPr lvl="1"/>
            <a:r>
              <a:rPr lang="pl-PL" dirty="0" smtClean="0"/>
              <a:t>rozhraní </a:t>
            </a:r>
            <a:r>
              <a:rPr lang="pl-PL" dirty="0"/>
              <a:t>pro připojení senzorů k počítači přes </a:t>
            </a:r>
            <a:r>
              <a:rPr lang="pl-PL" dirty="0" smtClean="0"/>
              <a:t>USB</a:t>
            </a:r>
          </a:p>
          <a:p>
            <a:pPr lvl="1"/>
            <a:r>
              <a:rPr lang="pl-PL" dirty="0" smtClean="0"/>
              <a:t>podporuje </a:t>
            </a:r>
            <a:r>
              <a:rPr lang="pl-PL" dirty="0"/>
              <a:t>senzory s analogovým rozhraním (xxx-BTA)</a:t>
            </a:r>
            <a:endParaRPr lang="cs-CZ" dirty="0" smtClean="0"/>
          </a:p>
          <a:p>
            <a:pPr lvl="1"/>
            <a:r>
              <a:rPr lang="cs-CZ" dirty="0" smtClean="0"/>
              <a:t>součástí </a:t>
            </a:r>
            <a:r>
              <a:rPr lang="cs-CZ" dirty="0"/>
              <a:t>je software </a:t>
            </a:r>
            <a:r>
              <a:rPr lang="cs-CZ" dirty="0" err="1"/>
              <a:t>Logger</a:t>
            </a:r>
            <a:r>
              <a:rPr lang="cs-CZ" dirty="0"/>
              <a:t> Lite </a:t>
            </a:r>
            <a:endParaRPr lang="cs-CZ" dirty="0" smtClean="0"/>
          </a:p>
          <a:p>
            <a:pPr lvl="1"/>
            <a:r>
              <a:rPr lang="cs-CZ" dirty="0"/>
              <a:t>k počítači </a:t>
            </a:r>
            <a:r>
              <a:rPr lang="cs-CZ" dirty="0" smtClean="0"/>
              <a:t>lze připojit </a:t>
            </a:r>
            <a:r>
              <a:rPr lang="cs-CZ" dirty="0"/>
              <a:t>více </a:t>
            </a:r>
            <a:r>
              <a:rPr lang="cs-CZ" dirty="0" err="1"/>
              <a:t>Go!Linků</a:t>
            </a:r>
            <a:r>
              <a:rPr lang="cs-CZ" dirty="0"/>
              <a:t> současně </a:t>
            </a:r>
            <a:endParaRPr lang="cs-CZ" dirty="0" smtClean="0"/>
          </a:p>
          <a:p>
            <a:pPr lvl="1"/>
            <a:r>
              <a:rPr lang="cs-CZ" dirty="0" smtClean="0"/>
              <a:t>1 </a:t>
            </a:r>
            <a:r>
              <a:rPr lang="cs-CZ" dirty="0"/>
              <a:t>960 </a:t>
            </a:r>
            <a:r>
              <a:rPr lang="cs-CZ" dirty="0" smtClean="0"/>
              <a:t>Kč (nejlevnější</a:t>
            </a:r>
            <a:r>
              <a:rPr lang="pl-PL" dirty="0" smtClean="0"/>
              <a:t>)</a:t>
            </a:r>
          </a:p>
          <a:p>
            <a:r>
              <a:rPr lang="cs-CZ" dirty="0">
                <a:hlinkClick r:id="rId5"/>
              </a:rPr>
              <a:t>LabQuest </a:t>
            </a:r>
            <a:r>
              <a:rPr lang="cs-CZ" dirty="0" smtClean="0">
                <a:hlinkClick r:id="rId5"/>
              </a:rPr>
              <a:t>2</a:t>
            </a:r>
            <a:endParaRPr lang="cs-CZ" dirty="0" smtClean="0"/>
          </a:p>
          <a:p>
            <a:pPr lvl="1"/>
            <a:r>
              <a:rPr lang="cs-CZ" dirty="0" smtClean="0"/>
              <a:t>přenosný </a:t>
            </a:r>
            <a:r>
              <a:rPr lang="cs-CZ" b="1" dirty="0" err="1" smtClean="0"/>
              <a:t>datalogger</a:t>
            </a:r>
            <a:endParaRPr lang="cs-CZ" dirty="0" smtClean="0"/>
          </a:p>
          <a:p>
            <a:pPr lvl="1"/>
            <a:r>
              <a:rPr lang="cs-CZ" dirty="0"/>
              <a:t>hmotnost 350 g, rozměry 8,8 cm × 15,4 cm × 2,5 </a:t>
            </a:r>
            <a:r>
              <a:rPr lang="cs-CZ" dirty="0" smtClean="0"/>
              <a:t>cm</a:t>
            </a:r>
          </a:p>
          <a:p>
            <a:pPr lvl="1"/>
            <a:r>
              <a:rPr lang="cs-CZ" dirty="0" smtClean="0"/>
              <a:t>barevný </a:t>
            </a:r>
            <a:r>
              <a:rPr lang="cs-CZ" dirty="0"/>
              <a:t>dotykový displej 11,2 cm × 6,7 cm (úhlopříčka 13,1 </a:t>
            </a:r>
            <a:r>
              <a:rPr lang="cs-CZ" dirty="0" smtClean="0"/>
              <a:t>cm)</a:t>
            </a:r>
            <a:endParaRPr lang="cs-CZ" dirty="0"/>
          </a:p>
          <a:p>
            <a:pPr lvl="1"/>
            <a:r>
              <a:rPr lang="cs-CZ" dirty="0" err="1"/>
              <a:t>WiFi</a:t>
            </a:r>
            <a:r>
              <a:rPr lang="cs-CZ" dirty="0"/>
              <a:t> pro propojení s tablety, mobilními telefony, notebooky, možnost odesílat naměřená data e-mailem</a:t>
            </a:r>
          </a:p>
          <a:p>
            <a:pPr lvl="1"/>
            <a:r>
              <a:rPr lang="cs-CZ" dirty="0" err="1"/>
              <a:t>Bluetooth</a:t>
            </a:r>
            <a:r>
              <a:rPr lang="cs-CZ" dirty="0"/>
              <a:t> pro připojení bezdrátových </a:t>
            </a:r>
            <a:r>
              <a:rPr lang="cs-CZ" dirty="0" smtClean="0"/>
              <a:t>senzorů</a:t>
            </a:r>
          </a:p>
          <a:p>
            <a:pPr lvl="1"/>
            <a:r>
              <a:rPr lang="cs-CZ" dirty="0" smtClean="0"/>
              <a:t>senzory: integrovaná </a:t>
            </a:r>
            <a:r>
              <a:rPr lang="cs-CZ" dirty="0"/>
              <a:t>GPS </a:t>
            </a:r>
            <a:r>
              <a:rPr lang="cs-CZ" dirty="0" smtClean="0"/>
              <a:t>navigace, mikrofon</a:t>
            </a:r>
            <a:endParaRPr lang="cs-CZ" dirty="0"/>
          </a:p>
          <a:p>
            <a:pPr lvl="1"/>
            <a:r>
              <a:rPr lang="cs-CZ" dirty="0" smtClean="0"/>
              <a:t>nástroje </a:t>
            </a:r>
            <a:r>
              <a:rPr lang="cs-CZ" dirty="0"/>
              <a:t>jako </a:t>
            </a:r>
            <a:r>
              <a:rPr lang="cs-CZ" dirty="0" smtClean="0"/>
              <a:t>periodická </a:t>
            </a:r>
            <a:r>
              <a:rPr lang="cs-CZ" dirty="0"/>
              <a:t>tabulka prvků, stopky, kalkulačka nebo nástroje pro analýzu a zpracování naměřených dat</a:t>
            </a:r>
          </a:p>
          <a:p>
            <a:pPr lvl="1"/>
            <a:r>
              <a:rPr lang="cs-CZ" dirty="0"/>
              <a:t>možnost vkládat vlastní pracovní instrukce </a:t>
            </a:r>
            <a:r>
              <a:rPr lang="cs-CZ" dirty="0" smtClean="0"/>
              <a:t>pro žáky </a:t>
            </a:r>
          </a:p>
          <a:p>
            <a:pPr lvl="1"/>
            <a:r>
              <a:rPr lang="cs-CZ" dirty="0" smtClean="0"/>
              <a:t>lze </a:t>
            </a:r>
            <a:r>
              <a:rPr lang="cs-CZ" dirty="0"/>
              <a:t>použít jako samostatné zařízení (například </a:t>
            </a:r>
            <a:r>
              <a:rPr lang="cs-CZ" dirty="0" smtClean="0"/>
              <a:t>v terénu</a:t>
            </a:r>
            <a:r>
              <a:rPr lang="cs-CZ" dirty="0"/>
              <a:t>) nebo propojit s počítačem a využívat jen jako rozhraní pro připojení </a:t>
            </a:r>
            <a:r>
              <a:rPr lang="cs-CZ" dirty="0" smtClean="0"/>
              <a:t>senzorů (</a:t>
            </a:r>
            <a:r>
              <a:rPr lang="cs-CZ" dirty="0"/>
              <a:t>vestavěný vysokokapacitní akumulátor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2479461"/>
            <a:ext cx="3200189" cy="1743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172094" y="429309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</a:pPr>
            <a:r>
              <a:rPr lang="cs-CZ" sz="1500" dirty="0">
                <a:latin typeface="+mj-lt"/>
              </a:rPr>
              <a:t>Cena: 14 970 Kč, PASCO </a:t>
            </a:r>
            <a:r>
              <a:rPr lang="cs-CZ" sz="1500" dirty="0" err="1">
                <a:latin typeface="+mj-lt"/>
              </a:rPr>
              <a:t>Xplorer</a:t>
            </a:r>
            <a:r>
              <a:rPr lang="cs-CZ" sz="1500" dirty="0">
                <a:latin typeface="+mj-lt"/>
              </a:rPr>
              <a:t> </a:t>
            </a:r>
            <a:r>
              <a:rPr lang="cs-CZ" sz="1500" dirty="0">
                <a:latin typeface="+mj-lt"/>
              </a:rPr>
              <a:t>GLX 14 </a:t>
            </a:r>
            <a:r>
              <a:rPr lang="cs-CZ" sz="1500" dirty="0">
                <a:latin typeface="+mj-lt"/>
              </a:rPr>
              <a:t>190,00 Kč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272" y="5125366"/>
            <a:ext cx="2134705" cy="165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13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00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51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Software </a:t>
            </a:r>
            <a:endParaRPr lang="cs-CZ" sz="51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r>
              <a:rPr lang="cs-CZ" dirty="0" err="1" smtClean="0"/>
              <a:t>Logger</a:t>
            </a:r>
            <a:r>
              <a:rPr lang="cs-CZ" dirty="0" smtClean="0"/>
              <a:t> Lite - zdarma např. k teploměru</a:t>
            </a:r>
          </a:p>
          <a:p>
            <a:r>
              <a:rPr lang="cs-CZ" dirty="0" err="1">
                <a:hlinkClick r:id="rId3"/>
              </a:rPr>
              <a:t>Logger</a:t>
            </a:r>
            <a:r>
              <a:rPr lang="cs-CZ" dirty="0">
                <a:hlinkClick r:id="rId3"/>
              </a:rPr>
              <a:t> Pro</a:t>
            </a:r>
            <a:r>
              <a:rPr lang="cs-CZ" dirty="0"/>
              <a:t> - 11 231 </a:t>
            </a:r>
            <a:r>
              <a:rPr lang="cs-CZ" dirty="0" smtClean="0"/>
              <a:t>Kč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51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Workshopy/školení</a:t>
            </a:r>
            <a:endParaRPr lang="cs-CZ" dirty="0"/>
          </a:p>
          <a:p>
            <a:r>
              <a:rPr lang="cs-CZ" dirty="0" smtClean="0">
                <a:hlinkClick r:id="rId4"/>
              </a:rPr>
              <a:t>nabídka workshopu/školení ve Vaší škole zdarma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008" y="2348880"/>
            <a:ext cx="23336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98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24136"/>
          </a:xfrm>
        </p:spPr>
        <p:txBody>
          <a:bodyPr/>
          <a:lstStyle/>
          <a:p>
            <a:r>
              <a:rPr lang="cs-CZ" sz="4400" dirty="0" smtClean="0"/>
              <a:t>Návody na (chemické) experimenty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Videonávody</a:t>
            </a:r>
          </a:p>
          <a:p>
            <a:pPr marL="0" indent="0">
              <a:buNone/>
            </a:pPr>
            <a:r>
              <a:rPr lang="cs-CZ" dirty="0" smtClean="0"/>
              <a:t>Chemie</a:t>
            </a:r>
          </a:p>
          <a:p>
            <a:r>
              <a:rPr lang="cs-CZ" dirty="0" smtClean="0">
                <a:hlinkClick r:id="rId3"/>
              </a:rPr>
              <a:t>Skutečně rostliny vyrábějí kyslík?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Teplota plamene</a:t>
            </a:r>
            <a:endParaRPr lang="cs-CZ" dirty="0" smtClean="0"/>
          </a:p>
          <a:p>
            <a:r>
              <a:rPr lang="cs-CZ" dirty="0">
                <a:hlinkClick r:id="rId5"/>
              </a:rPr>
              <a:t>Stáčení roviny </a:t>
            </a:r>
            <a:r>
              <a:rPr lang="cs-CZ" dirty="0" smtClean="0">
                <a:hlinkClick r:id="rId5"/>
              </a:rPr>
              <a:t>polarizace</a:t>
            </a:r>
            <a:endParaRPr lang="cs-CZ" dirty="0" smtClean="0">
              <a:hlinkClick r:id="rId6"/>
            </a:endParaRPr>
          </a:p>
          <a:p>
            <a:r>
              <a:rPr lang="cs-CZ" dirty="0" smtClean="0">
                <a:hlinkClick r:id="rId6"/>
              </a:rPr>
              <a:t>Měření </a:t>
            </a:r>
            <a:r>
              <a:rPr lang="cs-CZ" dirty="0">
                <a:hlinkClick r:id="rId6"/>
              </a:rPr>
              <a:t>pH </a:t>
            </a:r>
            <a:r>
              <a:rPr lang="cs-CZ" dirty="0" smtClean="0">
                <a:hlinkClick r:id="rId6"/>
              </a:rPr>
              <a:t>nápojů</a:t>
            </a:r>
            <a:endParaRPr lang="cs-CZ" dirty="0" smtClean="0"/>
          </a:p>
          <a:p>
            <a:r>
              <a:rPr lang="cs-CZ" dirty="0">
                <a:hlinkClick r:id="rId7"/>
              </a:rPr>
              <a:t>Galvanické </a:t>
            </a:r>
            <a:r>
              <a:rPr lang="cs-CZ" dirty="0" smtClean="0">
                <a:hlinkClick r:id="rId7"/>
              </a:rPr>
              <a:t>poměďování</a:t>
            </a:r>
            <a:endParaRPr lang="cs-CZ" dirty="0" smtClean="0"/>
          </a:p>
          <a:p>
            <a:r>
              <a:rPr lang="cs-CZ" dirty="0">
                <a:hlinkClick r:id="rId8"/>
              </a:rPr>
              <a:t>Okyselování vody působením </a:t>
            </a:r>
            <a:r>
              <a:rPr lang="cs-CZ" dirty="0" smtClean="0">
                <a:hlinkClick r:id="rId8"/>
              </a:rPr>
              <a:t>CO2</a:t>
            </a:r>
            <a:endParaRPr lang="cs-CZ" dirty="0" smtClean="0"/>
          </a:p>
          <a:p>
            <a:r>
              <a:rPr lang="cs-CZ" dirty="0">
                <a:hlinkClick r:id="rId9"/>
              </a:rPr>
              <a:t>Závody kostek ledu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Chemie + fyzika</a:t>
            </a:r>
          </a:p>
          <a:p>
            <a:r>
              <a:rPr lang="cs-CZ" dirty="0">
                <a:hlinkClick r:id="rId10"/>
              </a:rPr>
              <a:t>Energie potřebná k rozpuštění </a:t>
            </a:r>
            <a:r>
              <a:rPr lang="cs-CZ" dirty="0" smtClean="0">
                <a:hlinkClick r:id="rId10"/>
              </a:rPr>
              <a:t>soli</a:t>
            </a:r>
            <a:endParaRPr lang="cs-CZ" dirty="0" smtClean="0"/>
          </a:p>
          <a:p>
            <a:r>
              <a:rPr lang="cs-CZ" dirty="0" smtClean="0">
                <a:hlinkClick r:id="rId11"/>
              </a:rPr>
              <a:t>Změna </a:t>
            </a:r>
            <a:r>
              <a:rPr lang="cs-CZ" dirty="0">
                <a:hlinkClick r:id="rId11"/>
              </a:rPr>
              <a:t>teploty při </a:t>
            </a:r>
            <a:r>
              <a:rPr lang="cs-CZ" dirty="0" smtClean="0">
                <a:hlinkClick r:id="rId11"/>
              </a:rPr>
              <a:t>vypařování</a:t>
            </a:r>
            <a:endParaRPr lang="cs-CZ" dirty="0" smtClean="0"/>
          </a:p>
          <a:p>
            <a:r>
              <a:rPr lang="cs-CZ" dirty="0">
                <a:hlinkClick r:id="rId12"/>
              </a:rPr>
              <a:t>Elektrický proud ve </a:t>
            </a:r>
            <a:r>
              <a:rPr lang="cs-CZ" dirty="0" smtClean="0">
                <a:hlinkClick r:id="rId12"/>
              </a:rPr>
              <a:t>vodě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23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12375</TotalTime>
  <Words>486</Words>
  <Application>Microsoft Office PowerPoint</Application>
  <PresentationFormat>Předvádění na obrazovce (4:3)</PresentationFormat>
  <Paragraphs>187</Paragraphs>
  <Slides>12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Exekutivní</vt:lpstr>
      <vt:lpstr>05 – Experimenty ve výuce chemie – část 3.</vt:lpstr>
      <vt:lpstr>Osnova 5. tématu</vt:lpstr>
      <vt:lpstr>Počítačem podporovaný experiment</vt:lpstr>
      <vt:lpstr>Příklady systémů pro podporu experimentu</vt:lpstr>
      <vt:lpstr>Počítačem podporovaný experiment</vt:lpstr>
      <vt:lpstr>Vernier</vt:lpstr>
      <vt:lpstr>Prezentace aplikace PowerPoint</vt:lpstr>
      <vt:lpstr>Prezentace aplikace PowerPoint</vt:lpstr>
      <vt:lpstr>Návody na (chemické) experimenty</vt:lpstr>
      <vt:lpstr>Prezentace aplikace PowerPoint</vt:lpstr>
      <vt:lpstr>Další zajímavé odkazy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VM</dc:creator>
  <cp:lastModifiedBy>Veronika Švandová</cp:lastModifiedBy>
  <cp:revision>1224</cp:revision>
  <cp:lastPrinted>2013-09-18T20:37:09Z</cp:lastPrinted>
  <dcterms:created xsi:type="dcterms:W3CDTF">2009-11-16T07:55:58Z</dcterms:created>
  <dcterms:modified xsi:type="dcterms:W3CDTF">2014-05-06T07:36:48Z</dcterms:modified>
</cp:coreProperties>
</file>