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handoutMasterIdLst>
    <p:handoutMasterId r:id="rId16"/>
  </p:handoutMasterIdLst>
  <p:sldIdLst>
    <p:sldId id="371" r:id="rId2"/>
    <p:sldId id="373" r:id="rId3"/>
    <p:sldId id="375" r:id="rId4"/>
    <p:sldId id="374" r:id="rId5"/>
    <p:sldId id="376" r:id="rId6"/>
    <p:sldId id="377" r:id="rId7"/>
    <p:sldId id="378" r:id="rId8"/>
    <p:sldId id="381" r:id="rId9"/>
    <p:sldId id="379" r:id="rId10"/>
    <p:sldId id="380" r:id="rId11"/>
    <p:sldId id="383" r:id="rId12"/>
    <p:sldId id="384" r:id="rId13"/>
    <p:sldId id="372" r:id="rId14"/>
  </p:sldIdLst>
  <p:sldSz cx="9144000" cy="6858000" type="screen4x3"/>
  <p:notesSz cx="6858000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E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71834" autoAdjust="0"/>
  </p:normalViewPr>
  <p:slideViewPr>
    <p:cSldViewPr>
      <p:cViewPr>
        <p:scale>
          <a:sx n="73" d="100"/>
          <a:sy n="73" d="100"/>
        </p:scale>
        <p:origin x="-2004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806" y="1488"/>
      </p:cViewPr>
      <p:guideLst>
        <p:guide orient="horz" pos="311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004" cy="493176"/>
          </a:xfrm>
          <a:prstGeom prst="rect">
            <a:avLst/>
          </a:prstGeom>
        </p:spPr>
        <p:txBody>
          <a:bodyPr vert="horz" lIns="88258" tIns="44129" rIns="88258" bIns="4412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463" y="1"/>
            <a:ext cx="2972004" cy="493176"/>
          </a:xfrm>
          <a:prstGeom prst="rect">
            <a:avLst/>
          </a:prstGeom>
        </p:spPr>
        <p:txBody>
          <a:bodyPr vert="horz" lIns="88258" tIns="44129" rIns="88258" bIns="44129" rtlCol="0"/>
          <a:lstStyle>
            <a:lvl1pPr algn="r">
              <a:defRPr sz="1200"/>
            </a:lvl1pPr>
          </a:lstStyle>
          <a:p>
            <a:fld id="{FDE3C571-681B-4EA1-805B-12BF79F07205}" type="datetimeFigureOut">
              <a:rPr lang="cs-CZ" smtClean="0"/>
              <a:t>21. 4. 2014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9542"/>
            <a:ext cx="2972004" cy="493176"/>
          </a:xfrm>
          <a:prstGeom prst="rect">
            <a:avLst/>
          </a:prstGeom>
        </p:spPr>
        <p:txBody>
          <a:bodyPr vert="horz" lIns="88258" tIns="44129" rIns="88258" bIns="4412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463" y="9379542"/>
            <a:ext cx="2972004" cy="493176"/>
          </a:xfrm>
          <a:prstGeom prst="rect">
            <a:avLst/>
          </a:prstGeom>
        </p:spPr>
        <p:txBody>
          <a:bodyPr vert="horz" lIns="88258" tIns="44129" rIns="88258" bIns="44129" rtlCol="0" anchor="b"/>
          <a:lstStyle>
            <a:lvl1pPr algn="r">
              <a:defRPr sz="1200"/>
            </a:lvl1pPr>
          </a:lstStyle>
          <a:p>
            <a:fld id="{A4E26265-3BB4-4C97-9A0A-F8DB0F4F00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052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93713"/>
          </a:xfrm>
          <a:prstGeom prst="rect">
            <a:avLst/>
          </a:prstGeom>
        </p:spPr>
        <p:txBody>
          <a:bodyPr vert="horz" lIns="91444" tIns="45722" rIns="91444" bIns="457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93713"/>
          </a:xfrm>
          <a:prstGeom prst="rect">
            <a:avLst/>
          </a:prstGeom>
        </p:spPr>
        <p:txBody>
          <a:bodyPr vert="horz" lIns="91444" tIns="45722" rIns="91444" bIns="457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E07CE5-2A22-4408-8C4C-C7BCDDA52D33}" type="datetimeFigureOut">
              <a:rPr lang="cs-CZ"/>
              <a:pPr>
                <a:defRPr/>
              </a:pPr>
              <a:t>21. 4. 2014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4" tIns="45722" rIns="91444" bIns="45722" rtlCol="0" anchor="ctr"/>
          <a:lstStyle/>
          <a:p>
            <a:pPr lvl="0"/>
            <a:endParaRPr lang="cs-CZ" noProof="0" dirty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691063"/>
            <a:ext cx="5486400" cy="4441825"/>
          </a:xfrm>
          <a:prstGeom prst="rect">
            <a:avLst/>
          </a:prstGeom>
        </p:spPr>
        <p:txBody>
          <a:bodyPr vert="horz" lIns="91444" tIns="45722" rIns="91444" bIns="45722" rtlCol="0">
            <a:normAutofit/>
          </a:bodyPr>
          <a:lstStyle/>
          <a:p>
            <a:pPr lvl="0"/>
            <a:r>
              <a:rPr lang="cs-CZ" noProof="0" dirty="0" smtClean="0"/>
              <a:t>Klepnutím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Seznam:</a:t>
            </a:r>
          </a:p>
          <a:p>
            <a:pPr lvl="4"/>
            <a:r>
              <a:rPr lang="cs-CZ" noProof="0" dirty="0" smtClean="0"/>
              <a:t>a</a:t>
            </a:r>
          </a:p>
          <a:p>
            <a:pPr lvl="4"/>
            <a:r>
              <a:rPr lang="cs-CZ" noProof="0" dirty="0" smtClean="0"/>
              <a:t>b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8952"/>
            <a:ext cx="2971800" cy="493713"/>
          </a:xfrm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378952"/>
            <a:ext cx="2971800" cy="493713"/>
          </a:xfrm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4DFA36-F18A-40AF-A67E-E1C2295523B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6873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25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7313" indent="-87313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2408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C8019-FCAF-4F4F-B2B8-68532C0C4EED}" type="datetime1">
              <a:rPr lang="cs-CZ" smtClean="0"/>
              <a:pPr>
                <a:defRPr/>
              </a:pPr>
              <a:t>21. 4. 2014</a:t>
            </a:fld>
            <a:endParaRPr lang="cs-CZ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5138DF-D68B-419E-BC28-5D4254268AD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A9EB0-2816-40A2-A686-63C8BCDE420E}" type="datetime1">
              <a:rPr lang="cs-CZ" smtClean="0"/>
              <a:pPr>
                <a:defRPr/>
              </a:pPr>
              <a:t>21. 4. 2014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DC1A5-10A4-4AB7-AB95-474601F9C952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FDC2E-ED36-40C4-87F6-9D9F42322998}" type="datetime1">
              <a:rPr lang="cs-CZ" smtClean="0"/>
              <a:pPr>
                <a:defRPr/>
              </a:pPr>
              <a:t>21. 4. 2014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F1A0F-76F4-48E3-AEF1-52F41248D845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600">
                <a:solidFill>
                  <a:schemeClr val="tx1"/>
                </a:solidFill>
              </a:defRPr>
            </a:lvl1pPr>
            <a:lvl2pPr marL="742950" indent="-285750"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400">
                <a:solidFill>
                  <a:schemeClr val="tx1"/>
                </a:solidFill>
              </a:defRPr>
            </a:lvl2pPr>
            <a:lvl3pPr marL="11430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E36C6D-7C95-4DEC-BE06-2010DA00B3F2}" type="datetime1">
              <a:rPr lang="cs-CZ" smtClean="0"/>
              <a:pPr>
                <a:defRPr/>
              </a:pPr>
              <a:t>21. 4. 2014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77883-1D1D-499C-91E7-D9565F7A3058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279C9-4316-484D-A33A-C3DC610BECB7}" type="datetime1">
              <a:rPr lang="cs-CZ" smtClean="0"/>
              <a:pPr>
                <a:defRPr/>
              </a:pPr>
              <a:t>21. 4. 2014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4803B-621B-4E80-9722-CAAC3D825A48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FA3036-6EEC-4855-9317-FF767AA36823}" type="datetime1">
              <a:rPr lang="cs-CZ" smtClean="0"/>
              <a:pPr>
                <a:defRPr/>
              </a:pPr>
              <a:t>21. 4. 2014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77A38-6B0B-43D8-8A84-5307000A977D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E28C47-8BC0-49A3-8A73-458D5E81D19C}" type="datetime1">
              <a:rPr lang="cs-CZ" smtClean="0"/>
              <a:pPr>
                <a:defRPr/>
              </a:pPr>
              <a:t>21. 4. 2014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FCE0-5544-4F45-BE39-A906BB94E474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97DC3-520D-46EB-9360-71CDBCE6788B}" type="datetime1">
              <a:rPr lang="cs-CZ" smtClean="0"/>
              <a:pPr>
                <a:defRPr/>
              </a:pPr>
              <a:t>21. 4. 2014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75CF3D-BFA5-4DE3-9714-73153ABF9BB8}" type="datetime1">
              <a:rPr lang="cs-CZ" smtClean="0"/>
              <a:pPr>
                <a:defRPr/>
              </a:pPr>
              <a:t>21. 4. 2014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162F8-8B27-4995-88FB-34991C19BEA2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6EBA26-5E5D-41AB-8CC3-E74DFA4A1E49}" type="datetime1">
              <a:rPr lang="cs-CZ" smtClean="0"/>
              <a:pPr>
                <a:defRPr/>
              </a:pPr>
              <a:t>21. 4. 2014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3EECC-4037-4C42-906F-D29603CB6F6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A661758B-70A0-4E83-8413-C5200743EE19}" type="datetime1">
              <a:rPr lang="cs-CZ" smtClean="0"/>
              <a:pPr>
                <a:defRPr/>
              </a:pPr>
              <a:t>21. 4. 2014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AC8ED04-2E5B-4C44-917F-DD00ED28276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3.0/cz/" TargetMode="External"/><Relationship Id="rId2" Type="http://schemas.openxmlformats.org/officeDocument/2006/relationships/hyperlink" Target="http://www.webchemie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995955" cy="5157192"/>
          </a:xfrm>
        </p:spPr>
        <p:txBody>
          <a:bodyPr/>
          <a:lstStyle/>
          <a:p>
            <a:r>
              <a:rPr lang="cs-CZ" sz="4400" dirty="0" smtClean="0"/>
              <a:t>Tajné písmo - Citronka</a:t>
            </a:r>
            <a:br>
              <a:rPr lang="cs-CZ" sz="44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www.webchemie.cz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Veronika Švandová, Jakub Přichystal, </a:t>
            </a:r>
            <a:r>
              <a:rPr lang="cs-CZ" sz="2800" dirty="0" err="1" smtClean="0"/>
              <a:t>xxx</a:t>
            </a:r>
            <a:r>
              <a:rPr lang="cs-CZ" sz="2800" dirty="0" smtClean="0"/>
              <a:t> a kol.</a:t>
            </a:r>
            <a:endParaRPr lang="cs-CZ" sz="2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38" y="1772816"/>
            <a:ext cx="2232248" cy="285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16" y="0"/>
            <a:ext cx="6790367" cy="6858000"/>
          </a:xfrm>
          <a:prstGeom prst="rect">
            <a:avLst/>
          </a:prstGeom>
        </p:spPr>
      </p:pic>
      <p:sp>
        <p:nvSpPr>
          <p:cNvPr id="4" name="Zaoblený obdélník 3"/>
          <p:cNvSpPr/>
          <p:nvPr/>
        </p:nvSpPr>
        <p:spPr>
          <a:xfrm>
            <a:off x="1470251" y="764704"/>
            <a:ext cx="620349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Odtajněný vzkaz má světle hnědou </a:t>
            </a:r>
            <a:r>
              <a:rPr lang="cs-CZ" sz="2800" dirty="0" smtClean="0"/>
              <a:t>barvu.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7751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428557" y="1196752"/>
            <a:ext cx="8229600" cy="39604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00000"/>
              </a:lnSpc>
              <a:spcAft>
                <a:spcPts val="0"/>
              </a:spcAft>
            </a:pPr>
            <a:r>
              <a:rPr lang="cs-CZ" sz="3600" b="1" kern="0" dirty="0" smtClean="0">
                <a:effectLst/>
              </a:rPr>
              <a:t>Vysvětlení: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</a:pPr>
            <a:endParaRPr lang="cs-CZ" sz="2400" kern="0" dirty="0" smtClean="0">
              <a:effectLst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</a:pPr>
            <a:r>
              <a:rPr lang="cs-CZ" sz="2400" dirty="0" smtClean="0">
                <a:effectLst/>
              </a:rPr>
              <a:t>Látka obsažená </a:t>
            </a:r>
            <a:r>
              <a:rPr lang="cs-CZ" sz="2400" dirty="0">
                <a:effectLst/>
              </a:rPr>
              <a:t>v citronce (kyselina </a:t>
            </a:r>
            <a:r>
              <a:rPr lang="cs-CZ" sz="2400" dirty="0" smtClean="0">
                <a:effectLst/>
              </a:rPr>
              <a:t>citronová, která patří mezi karboxylové </a:t>
            </a:r>
            <a:r>
              <a:rPr lang="cs-CZ" sz="2400" dirty="0">
                <a:effectLst/>
              </a:rPr>
              <a:t>kyseliny) chemicky </a:t>
            </a:r>
            <a:r>
              <a:rPr lang="cs-CZ" sz="2400" dirty="0" smtClean="0">
                <a:effectLst/>
              </a:rPr>
              <a:t>reaguje </a:t>
            </a:r>
            <a:r>
              <a:rPr lang="cs-CZ" sz="2400" dirty="0">
                <a:effectLst/>
              </a:rPr>
              <a:t>s celulózou </a:t>
            </a:r>
            <a:r>
              <a:rPr lang="cs-CZ" sz="2400" dirty="0" smtClean="0">
                <a:effectLst/>
              </a:rPr>
              <a:t>v papíru </a:t>
            </a:r>
            <a:r>
              <a:rPr lang="cs-CZ" sz="2400" dirty="0">
                <a:effectLst/>
              </a:rPr>
              <a:t>a mění ji na jiné látky. </a:t>
            </a:r>
            <a:endParaRPr lang="cs-CZ" sz="2400" dirty="0" smtClean="0">
              <a:effectLst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</a:pPr>
            <a:endParaRPr lang="cs-CZ" sz="2400" dirty="0">
              <a:effectLst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</a:pPr>
            <a:r>
              <a:rPr lang="cs-CZ" sz="2400" dirty="0" smtClean="0">
                <a:effectLst/>
              </a:rPr>
              <a:t>Takto </a:t>
            </a:r>
            <a:r>
              <a:rPr lang="cs-CZ" sz="2400" dirty="0">
                <a:effectLst/>
              </a:rPr>
              <a:t>pozměněná celulóza má jiné vlastnosti než čistý papír. Za vyšší teploty dochází k jejímu rozkladu dříve, a proto se papír vypálí dříve v místech, kde </a:t>
            </a:r>
            <a:r>
              <a:rPr lang="cs-CZ" sz="2400" dirty="0" smtClean="0">
                <a:effectLst/>
              </a:rPr>
              <a:t>byla </a:t>
            </a:r>
            <a:r>
              <a:rPr lang="cs-CZ" sz="2400" smtClean="0">
                <a:effectLst/>
              </a:rPr>
              <a:t>nanesena citronka. </a:t>
            </a:r>
            <a:endParaRPr lang="cs-CZ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007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428557" y="1196752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00000"/>
              </a:lnSpc>
              <a:spcAft>
                <a:spcPts val="0"/>
              </a:spcAft>
            </a:pPr>
            <a:r>
              <a:rPr lang="cs-CZ" sz="3600" b="1" kern="0" dirty="0" smtClean="0">
                <a:effectLst/>
              </a:rPr>
              <a:t>Bezpečnost: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</a:pPr>
            <a:endParaRPr lang="cs-CZ" sz="2400" kern="0" dirty="0" smtClean="0">
              <a:effectLst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</a:pPr>
            <a:r>
              <a:rPr lang="cs-CZ" sz="2400" dirty="0">
                <a:effectLst/>
              </a:rPr>
              <a:t>Dbáme opatrnosti zejména při práci s otevřeným ohněm </a:t>
            </a:r>
            <a:r>
              <a:rPr lang="cs-CZ" sz="2400" dirty="0" smtClean="0">
                <a:effectLst/>
              </a:rPr>
              <a:t>u svíčky </a:t>
            </a:r>
            <a:r>
              <a:rPr lang="cs-CZ" sz="2400" dirty="0">
                <a:effectLst/>
              </a:rPr>
              <a:t>a dále předcházíme vniknutí </a:t>
            </a:r>
            <a:r>
              <a:rPr lang="cs-CZ" sz="2400" dirty="0" smtClean="0">
                <a:effectLst/>
              </a:rPr>
              <a:t>citronky do </a:t>
            </a:r>
            <a:r>
              <a:rPr lang="cs-CZ" sz="2400" dirty="0">
                <a:effectLst/>
              </a:rPr>
              <a:t>očí.</a:t>
            </a:r>
          </a:p>
        </p:txBody>
      </p:sp>
    </p:spTree>
    <p:extLst>
      <p:ext uri="{BB962C8B-B14F-4D97-AF65-F5344CB8AC3E}">
        <p14:creationId xmlns:p14="http://schemas.microsoft.com/office/powerpoint/2010/main" val="11451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229600" cy="4320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kern="0" dirty="0" smtClean="0">
                <a:effectLst/>
              </a:rPr>
              <a:t>Zdroj fotografií: Veronika Švandová a Jakub Přichystal </a:t>
            </a:r>
            <a:r>
              <a:rPr lang="cs-CZ" sz="2400" kern="0" dirty="0" smtClean="0">
                <a:effectLst/>
                <a:hlinkClick r:id="rId2"/>
              </a:rPr>
              <a:t>www.webchemie.cz</a:t>
            </a:r>
            <a:endParaRPr lang="cs-CZ" sz="2400" dirty="0">
              <a:effectLst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51520" y="479715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cs-CZ" sz="2800" b="1" dirty="0" err="1" smtClean="0">
                <a:effectLst/>
              </a:rPr>
              <a:t>Webchemie</a:t>
            </a:r>
            <a:r>
              <a:rPr lang="cs-CZ" sz="2800" b="1" dirty="0" smtClean="0">
                <a:effectLst/>
              </a:rPr>
              <a:t>, 2014</a:t>
            </a:r>
            <a:endParaRPr lang="cs-CZ" sz="2800" b="1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02554" y="1059511"/>
            <a:ext cx="8229600" cy="8573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cs-CZ" sz="2400" kern="0" dirty="0" smtClean="0">
                <a:effectLst/>
              </a:rPr>
              <a:t>Tento návod je publikován pod licencí CC BY-SA 3.0 CZ (</a:t>
            </a:r>
            <a:r>
              <a:rPr lang="cs-CZ" sz="2400" kern="0" dirty="0" smtClean="0">
                <a:effectLst/>
                <a:hlinkClick r:id="rId3"/>
              </a:rPr>
              <a:t>http://creativecommons.org/</a:t>
            </a:r>
            <a:r>
              <a:rPr lang="cs-CZ" sz="2400" kern="0" dirty="0" err="1" smtClean="0">
                <a:effectLst/>
                <a:hlinkClick r:id="rId3"/>
              </a:rPr>
              <a:t>licenses</a:t>
            </a:r>
            <a:r>
              <a:rPr lang="cs-CZ" sz="2400" kern="0" dirty="0" smtClean="0">
                <a:effectLst/>
                <a:hlinkClick r:id="rId3"/>
              </a:rPr>
              <a:t>/by-</a:t>
            </a:r>
            <a:r>
              <a:rPr lang="cs-CZ" sz="2400" kern="0" dirty="0" err="1" smtClean="0">
                <a:effectLst/>
                <a:hlinkClick r:id="rId3"/>
              </a:rPr>
              <a:t>sa</a:t>
            </a:r>
            <a:r>
              <a:rPr lang="cs-CZ" sz="2400" kern="0" dirty="0" smtClean="0">
                <a:effectLst/>
                <a:hlinkClick r:id="rId3"/>
              </a:rPr>
              <a:t>/3.0/</a:t>
            </a:r>
            <a:r>
              <a:rPr lang="cs-CZ" sz="2400" kern="0" dirty="0" err="1" smtClean="0">
                <a:effectLst/>
                <a:hlinkClick r:id="rId3"/>
              </a:rPr>
              <a:t>cz</a:t>
            </a:r>
            <a:r>
              <a:rPr lang="cs-CZ" sz="2400" kern="0" dirty="0" smtClean="0">
                <a:effectLst/>
                <a:hlinkClick r:id="rId3"/>
              </a:rPr>
              <a:t>/</a:t>
            </a:r>
            <a:r>
              <a:rPr lang="cs-CZ" sz="2400" kern="0" dirty="0" smtClean="0">
                <a:effectLst/>
              </a:rPr>
              <a:t>)</a:t>
            </a:r>
            <a:endParaRPr lang="cs-CZ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88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44000" cy="6858000"/>
          </a:xfrm>
          <a:prstGeom prst="rect">
            <a:avLst/>
          </a:prstGeom>
        </p:spPr>
      </p:pic>
      <p:sp>
        <p:nvSpPr>
          <p:cNvPr id="7" name="Zaoblený obdélníkový popisek 6"/>
          <p:cNvSpPr/>
          <p:nvPr/>
        </p:nvSpPr>
        <p:spPr>
          <a:xfrm>
            <a:off x="6090335" y="2597290"/>
            <a:ext cx="1440160" cy="52894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Svíčka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aoblený obdélníkový popisek 8"/>
          <p:cNvSpPr/>
          <p:nvPr/>
        </p:nvSpPr>
        <p:spPr>
          <a:xfrm>
            <a:off x="4596950" y="1628800"/>
            <a:ext cx="1775250" cy="90444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Vatové tyčinky</a:t>
            </a:r>
          </a:p>
        </p:txBody>
      </p:sp>
      <p:sp>
        <p:nvSpPr>
          <p:cNvPr id="10" name="Zaoblený obdélníkový popisek 9"/>
          <p:cNvSpPr/>
          <p:nvPr/>
        </p:nvSpPr>
        <p:spPr>
          <a:xfrm>
            <a:off x="2986436" y="2268769"/>
            <a:ext cx="1552867" cy="52894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Kelímek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aoblený obdélníkový popisek 10"/>
          <p:cNvSpPr/>
          <p:nvPr/>
        </p:nvSpPr>
        <p:spPr>
          <a:xfrm>
            <a:off x="7659826" y="2861761"/>
            <a:ext cx="1440160" cy="52894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Sirky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539552" y="639216"/>
            <a:ext cx="2808312" cy="769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Pomůcky: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aoblený obdélníkový popisek 11"/>
          <p:cNvSpPr/>
          <p:nvPr/>
        </p:nvSpPr>
        <p:spPr>
          <a:xfrm>
            <a:off x="4134387" y="4437112"/>
            <a:ext cx="2626820" cy="81697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Kancelářský papír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8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44000" cy="6858000"/>
          </a:xfrm>
          <a:prstGeom prst="rect">
            <a:avLst/>
          </a:prstGeom>
        </p:spPr>
      </p:pic>
      <p:sp>
        <p:nvSpPr>
          <p:cNvPr id="10" name="Zaoblený obdélníkový popisek 9"/>
          <p:cNvSpPr/>
          <p:nvPr/>
        </p:nvSpPr>
        <p:spPr>
          <a:xfrm>
            <a:off x="3046210" y="1735658"/>
            <a:ext cx="1729580" cy="528943"/>
          </a:xfrm>
          <a:prstGeom prst="wedgeRoundRectCallout">
            <a:avLst>
              <a:gd name="adj1" fmla="val -55575"/>
              <a:gd name="adj2" fmla="val -41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Citronka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539552" y="639216"/>
            <a:ext cx="3299440" cy="769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Chemikálie: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64" y="0"/>
            <a:ext cx="6343072" cy="6858000"/>
          </a:xfrm>
          <a:prstGeom prst="rect">
            <a:avLst/>
          </a:prstGeom>
        </p:spPr>
      </p:pic>
      <p:sp>
        <p:nvSpPr>
          <p:cNvPr id="4" name="Zaoblený obdélník 3"/>
          <p:cNvSpPr/>
          <p:nvPr/>
        </p:nvSpPr>
        <p:spPr>
          <a:xfrm>
            <a:off x="1544216" y="692696"/>
            <a:ext cx="604867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Do kelímku nalijeme trochu citronky a z vatové tyčinky si vytvoříme "pero".</a:t>
            </a:r>
          </a:p>
        </p:txBody>
      </p:sp>
    </p:spTree>
    <p:extLst>
      <p:ext uri="{BB962C8B-B14F-4D97-AF65-F5344CB8AC3E}">
        <p14:creationId xmlns:p14="http://schemas.microsoft.com/office/powerpoint/2010/main" val="96345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4" y="-12454"/>
            <a:ext cx="9144000" cy="6858000"/>
          </a:xfrm>
          <a:prstGeom prst="rect">
            <a:avLst/>
          </a:prstGeom>
        </p:spPr>
      </p:pic>
      <p:sp>
        <p:nvSpPr>
          <p:cNvPr id="4" name="Zaoblený obdélník 3"/>
          <p:cNvSpPr/>
          <p:nvPr/>
        </p:nvSpPr>
        <p:spPr>
          <a:xfrm>
            <a:off x="2267744" y="4653136"/>
            <a:ext cx="604867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Ponořením jednoho konce vatové tyčinky do citronky dojde k jejímu nasáknutí do </a:t>
            </a:r>
            <a:r>
              <a:rPr lang="cs-CZ" sz="2800" dirty="0" smtClean="0"/>
              <a:t>vaty.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27373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60"/>
            <a:ext cx="9144000" cy="6858000"/>
          </a:xfrm>
          <a:prstGeom prst="rect">
            <a:avLst/>
          </a:prstGeom>
        </p:spPr>
      </p:pic>
      <p:sp>
        <p:nvSpPr>
          <p:cNvPr id="4" name="Zaoblený obdélník 3"/>
          <p:cNvSpPr/>
          <p:nvPr/>
        </p:nvSpPr>
        <p:spPr>
          <a:xfrm>
            <a:off x="323528" y="2564904"/>
            <a:ext cx="8208912" cy="381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Tímto vatovým perem napíšeme na papír tajnou zprávu nebo přísně tajný obrázek</a:t>
            </a:r>
            <a:r>
              <a:rPr lang="cs-CZ" sz="2800" dirty="0" smtClean="0"/>
              <a:t>.</a:t>
            </a:r>
          </a:p>
          <a:p>
            <a:pPr algn="ctr"/>
            <a:endParaRPr lang="cs-CZ" sz="2800" dirty="0"/>
          </a:p>
          <a:p>
            <a:pPr algn="ctr"/>
            <a:r>
              <a:rPr lang="cs-CZ" sz="2800" dirty="0" smtClean="0"/>
              <a:t> </a:t>
            </a:r>
            <a:r>
              <a:rPr lang="cs-CZ" sz="2800" dirty="0"/>
              <a:t>Počkáme, až písmo na papíru zaschne a zcela zmizí. </a:t>
            </a:r>
            <a:endParaRPr lang="cs-CZ" sz="2800" dirty="0" smtClean="0"/>
          </a:p>
          <a:p>
            <a:pPr algn="ctr"/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Usychání můžeme urychlit pomocí sušárny nebo fénu, pozor však na vysokou teplotu.</a:t>
            </a:r>
          </a:p>
        </p:txBody>
      </p:sp>
    </p:spTree>
    <p:extLst>
      <p:ext uri="{BB962C8B-B14F-4D97-AF65-F5344CB8AC3E}">
        <p14:creationId xmlns:p14="http://schemas.microsoft.com/office/powerpoint/2010/main" val="6368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aoblený obdélník 3"/>
          <p:cNvSpPr/>
          <p:nvPr/>
        </p:nvSpPr>
        <p:spPr>
          <a:xfrm>
            <a:off x="467544" y="908720"/>
            <a:ext cx="820891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Po dokonalém zaschnutí můžeme přejít </a:t>
            </a:r>
            <a:r>
              <a:rPr lang="cs-CZ" sz="2800" dirty="0" smtClean="0"/>
              <a:t>k vyvolání </a:t>
            </a:r>
            <a:r>
              <a:rPr lang="cs-CZ" sz="2800" dirty="0"/>
              <a:t>tajného vzkazu.</a:t>
            </a:r>
          </a:p>
        </p:txBody>
      </p:sp>
    </p:spTree>
    <p:extLst>
      <p:ext uri="{BB962C8B-B14F-4D97-AF65-F5344CB8AC3E}">
        <p14:creationId xmlns:p14="http://schemas.microsoft.com/office/powerpoint/2010/main" val="184644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0"/>
            <a:ext cx="9144000" cy="6858000"/>
          </a:xfrm>
          <a:prstGeom prst="rect">
            <a:avLst/>
          </a:prstGeom>
        </p:spPr>
      </p:pic>
      <p:sp>
        <p:nvSpPr>
          <p:cNvPr id="4" name="Zaoblený obdélník 3"/>
          <p:cNvSpPr/>
          <p:nvPr/>
        </p:nvSpPr>
        <p:spPr>
          <a:xfrm>
            <a:off x="457605" y="2636912"/>
            <a:ext cx="8208912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Nad hořící svíčkou nahříváme postupně všechna místa, kde byl vzkaz napsán. </a:t>
            </a:r>
            <a:endParaRPr lang="cs-CZ" sz="2800" dirty="0" smtClean="0"/>
          </a:p>
          <a:p>
            <a:pPr algn="ctr"/>
            <a:endParaRPr lang="cs-CZ" sz="2800" dirty="0"/>
          </a:p>
          <a:p>
            <a:pPr algn="ctr"/>
            <a:r>
              <a:rPr lang="cs-CZ" sz="2800" dirty="0" smtClean="0"/>
              <a:t>Dáváme </a:t>
            </a:r>
            <a:r>
              <a:rPr lang="cs-CZ" sz="2800" dirty="0"/>
              <a:t>pozor, abychom nepřiložili papír moc blízko </a:t>
            </a:r>
            <a:r>
              <a:rPr lang="cs-CZ" sz="2800" dirty="0" err="1"/>
              <a:t>plameni</a:t>
            </a:r>
            <a:r>
              <a:rPr lang="cs-CZ" sz="2800" dirty="0"/>
              <a:t> - mohl by se vznítit. </a:t>
            </a:r>
            <a:endParaRPr lang="cs-CZ" sz="2800" dirty="0" smtClean="0"/>
          </a:p>
          <a:p>
            <a:pPr algn="ctr"/>
            <a:endParaRPr lang="cs-CZ" sz="2800" dirty="0"/>
          </a:p>
          <a:p>
            <a:pPr algn="ctr"/>
            <a:r>
              <a:rPr lang="cs-CZ" sz="2800" dirty="0" smtClean="0"/>
              <a:t>Vhodné </a:t>
            </a:r>
            <a:r>
              <a:rPr lang="cs-CZ" sz="2800" dirty="0"/>
              <a:t>je mít nablízku výlevku nebo větší nádobu s vodou.</a:t>
            </a:r>
          </a:p>
        </p:txBody>
      </p:sp>
    </p:spTree>
    <p:extLst>
      <p:ext uri="{BB962C8B-B14F-4D97-AF65-F5344CB8AC3E}">
        <p14:creationId xmlns:p14="http://schemas.microsoft.com/office/powerpoint/2010/main" val="58049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aoblený obdélník 3"/>
          <p:cNvSpPr/>
          <p:nvPr/>
        </p:nvSpPr>
        <p:spPr>
          <a:xfrm>
            <a:off x="467544" y="836712"/>
            <a:ext cx="820891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Nápis se postupně teplem zviditelňuje.</a:t>
            </a:r>
          </a:p>
        </p:txBody>
      </p:sp>
    </p:spTree>
    <p:extLst>
      <p:ext uri="{BB962C8B-B14F-4D97-AF65-F5344CB8AC3E}">
        <p14:creationId xmlns:p14="http://schemas.microsoft.com/office/powerpoint/2010/main" val="153017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7646</TotalTime>
  <Words>187</Words>
  <Application>Microsoft Office PowerPoint</Application>
  <PresentationFormat>Předvádění na obrazovce (4:3)</PresentationFormat>
  <Paragraphs>35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Exekutivní</vt:lpstr>
      <vt:lpstr>Tajné písmo - Citronka   www.webchemie.cz   Veronika Švandová, Jakub Přichystal, xxx a kol.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 fotografií: Veronika Švandová a Jakub Přichystal www.webchemie.cz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VM</dc:creator>
  <cp:lastModifiedBy>Veronika Švandová</cp:lastModifiedBy>
  <cp:revision>782</cp:revision>
  <cp:lastPrinted>2013-09-18T20:37:09Z</cp:lastPrinted>
  <dcterms:created xsi:type="dcterms:W3CDTF">2009-11-16T07:55:58Z</dcterms:created>
  <dcterms:modified xsi:type="dcterms:W3CDTF">2014-04-21T19:06:22Z</dcterms:modified>
</cp:coreProperties>
</file>