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6" r:id="rId1"/>
  </p:sldMasterIdLst>
  <p:notesMasterIdLst>
    <p:notesMasterId r:id="rId28"/>
  </p:notesMasterIdLst>
  <p:handoutMasterIdLst>
    <p:handoutMasterId r:id="rId29"/>
  </p:handoutMasterIdLst>
  <p:sldIdLst>
    <p:sldId id="256" r:id="rId2"/>
    <p:sldId id="376" r:id="rId3"/>
    <p:sldId id="498" r:id="rId4"/>
    <p:sldId id="497" r:id="rId5"/>
    <p:sldId id="501" r:id="rId6"/>
    <p:sldId id="499" r:id="rId7"/>
    <p:sldId id="502" r:id="rId8"/>
    <p:sldId id="500" r:id="rId9"/>
    <p:sldId id="503" r:id="rId10"/>
    <p:sldId id="504" r:id="rId11"/>
    <p:sldId id="505" r:id="rId12"/>
    <p:sldId id="506" r:id="rId13"/>
    <p:sldId id="507" r:id="rId14"/>
    <p:sldId id="509" r:id="rId15"/>
    <p:sldId id="510" r:id="rId16"/>
    <p:sldId id="511" r:id="rId17"/>
    <p:sldId id="512" r:id="rId18"/>
    <p:sldId id="515" r:id="rId19"/>
    <p:sldId id="516" r:id="rId20"/>
    <p:sldId id="517" r:id="rId21"/>
    <p:sldId id="518" r:id="rId22"/>
    <p:sldId id="519" r:id="rId23"/>
    <p:sldId id="514" r:id="rId24"/>
    <p:sldId id="520" r:id="rId25"/>
    <p:sldId id="395" r:id="rId26"/>
    <p:sldId id="521" r:id="rId27"/>
  </p:sldIdLst>
  <p:sldSz cx="9144000" cy="6858000" type="screen4x3"/>
  <p:notesSz cx="6858000" cy="987425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E1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78436" autoAdjust="0"/>
  </p:normalViewPr>
  <p:slideViewPr>
    <p:cSldViewPr>
      <p:cViewPr>
        <p:scale>
          <a:sx n="80" d="100"/>
          <a:sy n="80" d="100"/>
        </p:scale>
        <p:origin x="-179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1806" y="1488"/>
      </p:cViewPr>
      <p:guideLst>
        <p:guide orient="horz" pos="311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004" cy="493176"/>
          </a:xfrm>
          <a:prstGeom prst="rect">
            <a:avLst/>
          </a:prstGeom>
        </p:spPr>
        <p:txBody>
          <a:bodyPr vert="horz" lIns="88258" tIns="44129" rIns="88258" bIns="4412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463" y="1"/>
            <a:ext cx="2972004" cy="493176"/>
          </a:xfrm>
          <a:prstGeom prst="rect">
            <a:avLst/>
          </a:prstGeom>
        </p:spPr>
        <p:txBody>
          <a:bodyPr vert="horz" lIns="88258" tIns="44129" rIns="88258" bIns="44129" rtlCol="0"/>
          <a:lstStyle>
            <a:lvl1pPr algn="r">
              <a:defRPr sz="1200"/>
            </a:lvl1pPr>
          </a:lstStyle>
          <a:p>
            <a:fld id="{FDE3C571-681B-4EA1-805B-12BF79F07205}" type="datetimeFigureOut">
              <a:rPr lang="cs-CZ" smtClean="0"/>
              <a:t>13. 5. 2014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379542"/>
            <a:ext cx="2972004" cy="493176"/>
          </a:xfrm>
          <a:prstGeom prst="rect">
            <a:avLst/>
          </a:prstGeom>
        </p:spPr>
        <p:txBody>
          <a:bodyPr vert="horz" lIns="88258" tIns="44129" rIns="88258" bIns="4412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463" y="9379542"/>
            <a:ext cx="2972004" cy="493176"/>
          </a:xfrm>
          <a:prstGeom prst="rect">
            <a:avLst/>
          </a:prstGeom>
        </p:spPr>
        <p:txBody>
          <a:bodyPr vert="horz" lIns="88258" tIns="44129" rIns="88258" bIns="44129" rtlCol="0" anchor="b"/>
          <a:lstStyle>
            <a:lvl1pPr algn="r">
              <a:defRPr sz="1200"/>
            </a:lvl1pPr>
          </a:lstStyle>
          <a:p>
            <a:fld id="{A4E26265-3BB4-4C97-9A0A-F8DB0F4F00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052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1800" cy="493713"/>
          </a:xfrm>
          <a:prstGeom prst="rect">
            <a:avLst/>
          </a:prstGeom>
        </p:spPr>
        <p:txBody>
          <a:bodyPr vert="horz" lIns="91444" tIns="45722" rIns="91444" bIns="457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93713"/>
          </a:xfrm>
          <a:prstGeom prst="rect">
            <a:avLst/>
          </a:prstGeom>
        </p:spPr>
        <p:txBody>
          <a:bodyPr vert="horz" lIns="91444" tIns="45722" rIns="91444" bIns="457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DE07CE5-2A22-4408-8C4C-C7BCDDA52D33}" type="datetimeFigureOut">
              <a:rPr lang="cs-CZ"/>
              <a:pPr>
                <a:defRPr/>
              </a:pPr>
              <a:t>13. 5. 2014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4" tIns="45722" rIns="91444" bIns="45722" rtlCol="0" anchor="ctr"/>
          <a:lstStyle/>
          <a:p>
            <a:pPr lvl="0"/>
            <a:endParaRPr lang="cs-CZ" noProof="0" dirty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691063"/>
            <a:ext cx="5486400" cy="4441825"/>
          </a:xfrm>
          <a:prstGeom prst="rect">
            <a:avLst/>
          </a:prstGeom>
        </p:spPr>
        <p:txBody>
          <a:bodyPr vert="horz" lIns="91444" tIns="45722" rIns="91444" bIns="45722" rtlCol="0">
            <a:normAutofit/>
          </a:bodyPr>
          <a:lstStyle/>
          <a:p>
            <a:pPr lvl="0"/>
            <a:r>
              <a:rPr lang="cs-CZ" noProof="0" dirty="0" smtClean="0"/>
              <a:t>Klepnutím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Seznam:</a:t>
            </a:r>
          </a:p>
          <a:p>
            <a:pPr lvl="4"/>
            <a:r>
              <a:rPr lang="cs-CZ" noProof="0" dirty="0" smtClean="0"/>
              <a:t>a</a:t>
            </a:r>
          </a:p>
          <a:p>
            <a:pPr lvl="4"/>
            <a:r>
              <a:rPr lang="cs-CZ" noProof="0" dirty="0" smtClean="0"/>
              <a:t>b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8952"/>
            <a:ext cx="2971800" cy="493713"/>
          </a:xfrm>
          <a:prstGeom prst="rect">
            <a:avLst/>
          </a:prstGeom>
        </p:spPr>
        <p:txBody>
          <a:bodyPr vert="horz" lIns="91444" tIns="45722" rIns="91444" bIns="457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378952"/>
            <a:ext cx="2971800" cy="493713"/>
          </a:xfrm>
          <a:prstGeom prst="rect">
            <a:avLst/>
          </a:prstGeom>
        </p:spPr>
        <p:txBody>
          <a:bodyPr vert="horz" lIns="91444" tIns="45722" rIns="91444" bIns="457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4DFA36-F18A-40AF-A67E-E1C2295523B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6873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256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7313" indent="-87313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endParaRPr lang="cs-CZ" i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FEBE9E-9AC0-4929-A07A-508EB8A1BB03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9686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5481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5481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5481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5481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5481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54811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54811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54811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5481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90186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54811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54811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54811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 smtClean="0"/>
          </a:p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17773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1777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8304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5481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8178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5481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5481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5481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5481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CC8019-FCAF-4F4F-B2B8-68532C0C4EED}" type="datetime1">
              <a:rPr lang="cs-CZ" smtClean="0"/>
              <a:pPr>
                <a:defRPr/>
              </a:pPr>
              <a:t>13. 5. 2014</a:t>
            </a:fld>
            <a:endParaRPr lang="cs-CZ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5138DF-D68B-419E-BC28-5D4254268ADE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A9EB0-2816-40A2-A686-63C8BCDE420E}" type="datetime1">
              <a:rPr lang="cs-CZ" smtClean="0"/>
              <a:pPr>
                <a:defRPr/>
              </a:pPr>
              <a:t>13. 5. 2014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BDC1A5-10A4-4AB7-AB95-474601F9C952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FDC2E-ED36-40C4-87F6-9D9F42322998}" type="datetime1">
              <a:rPr lang="cs-CZ" smtClean="0"/>
              <a:pPr>
                <a:defRPr/>
              </a:pPr>
              <a:t>13. 5. 2014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F1A0F-76F4-48E3-AEF1-52F41248D845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tx2"/>
              </a:buClr>
              <a:buSzPct val="100000"/>
              <a:buFont typeface="Century Gothic" panose="020B0502020202020204" pitchFamily="34" charset="0"/>
              <a:buChar char="●"/>
              <a:defRPr sz="2600">
                <a:solidFill>
                  <a:schemeClr val="tx1"/>
                </a:solidFill>
              </a:defRPr>
            </a:lvl1pPr>
            <a:lvl2pPr marL="742950" indent="-285750">
              <a:buClr>
                <a:schemeClr val="tx2"/>
              </a:buClr>
              <a:buSzPct val="100000"/>
              <a:buFont typeface="Century Gothic" panose="020B0502020202020204" pitchFamily="34" charset="0"/>
              <a:buChar char="●"/>
              <a:defRPr sz="2400">
                <a:solidFill>
                  <a:schemeClr val="tx1"/>
                </a:solidFill>
              </a:defRPr>
            </a:lvl2pPr>
            <a:lvl3pPr marL="11430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F89150-3DC6-4BA7-9582-02DDF00C4B72}" type="datetime1">
              <a:rPr lang="cs-CZ" smtClean="0"/>
              <a:pPr>
                <a:defRPr/>
              </a:pPr>
              <a:t>13. 5. 2014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E36C6D-7C95-4DEC-BE06-2010DA00B3F2}" type="datetime1">
              <a:rPr lang="cs-CZ" smtClean="0"/>
              <a:pPr>
                <a:defRPr/>
              </a:pPr>
              <a:t>13. 5. 2014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77883-1D1D-499C-91E7-D9565F7A3058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279C9-4316-484D-A33A-C3DC610BECB7}" type="datetime1">
              <a:rPr lang="cs-CZ" smtClean="0"/>
              <a:pPr>
                <a:defRPr/>
              </a:pPr>
              <a:t>13. 5. 2014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4803B-621B-4E80-9722-CAAC3D825A48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FA3036-6EEC-4855-9317-FF767AA36823}" type="datetime1">
              <a:rPr lang="cs-CZ" smtClean="0"/>
              <a:pPr>
                <a:defRPr/>
              </a:pPr>
              <a:t>13. 5. 2014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77A38-6B0B-43D8-8A84-5307000A977D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E28C47-8BC0-49A3-8A73-458D5E81D19C}" type="datetime1">
              <a:rPr lang="cs-CZ" smtClean="0"/>
              <a:pPr>
                <a:defRPr/>
              </a:pPr>
              <a:t>13. 5. 2014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5FCE0-5544-4F45-BE39-A906BB94E474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C97DC3-520D-46EB-9360-71CDBCE6788B}" type="datetime1">
              <a:rPr lang="cs-CZ" smtClean="0"/>
              <a:pPr>
                <a:defRPr/>
              </a:pPr>
              <a:t>13. 5. 2014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8668AB-1F25-4100-AF48-32F7D1E3A102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75CF3D-BFA5-4DE3-9714-73153ABF9BB8}" type="datetime1">
              <a:rPr lang="cs-CZ" smtClean="0"/>
              <a:pPr>
                <a:defRPr/>
              </a:pPr>
              <a:t>13. 5. 2014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162F8-8B27-4995-88FB-34991C19BEA2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6EBA26-5E5D-41AB-8CC3-E74DFA4A1E49}" type="datetime1">
              <a:rPr lang="cs-CZ" smtClean="0"/>
              <a:pPr>
                <a:defRPr/>
              </a:pPr>
              <a:t>13. 5. 2014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3EECC-4037-4C42-906F-D29603CB6F6E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A661758B-70A0-4E83-8413-C5200743EE19}" type="datetime1">
              <a:rPr lang="cs-CZ" smtClean="0"/>
              <a:pPr>
                <a:defRPr/>
              </a:pPr>
              <a:t>13. 5. 2014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9AC8ED04-2E5B-4C44-917F-DD00ED28276E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eru@mail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is.muni.cz/www/106381/kontakty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21stoleti.cz/rubriky/chemi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chemie.cz/svet-chemie/popularni-chemie/zajimavosti-ze-sveta-chemie" TargetMode="External"/><Relationship Id="rId2" Type="http://schemas.openxmlformats.org/officeDocument/2006/relationships/hyperlink" Target="http://www.ceskachemie.cz/svet-chemie/popularni-chemi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agazin.cz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://www.ceskachemie.cz/svet-chemie/popularni-chemie/zajimavosti-ze-sveta-chemie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://webchemie.cz/kalendar.html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fx.muni.cz/sfxlcl3?url_ver=Z39.88-2004&amp;url_ctx_fmt=infofi/fmt:kev:mtx:ctx&amp;ctx_enc=info:ofi/enc:UTF-8&amp;ctx_ver=Z39.88-2004&amp;rfr_id=info:sid/sfxit.com:azlist&amp;sfx.ignore_date_threshold=1&amp;rft.object_id=954925411839&amp;rft.object_portfolio_id=&amp;svc.fulltext=yes&amp;svc.selectedfulltext=yes" TargetMode="External"/><Relationship Id="rId5" Type="http://schemas.openxmlformats.org/officeDocument/2006/relationships/hyperlink" Target="http://www.ceskachemie.cz/svet-chemie/svet-ceske-chemie/kalendar-akci" TargetMode="External"/><Relationship Id="rId4" Type="http://schemas.openxmlformats.org/officeDocument/2006/relationships/hyperlink" Target="https://www.prirodovedci.cz/kalendar-akc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danasbavi.cz/primestske-tabory.ph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fx.muni.cz/sfxlcl3?url_ver=Z39.88-2004&amp;url_ctx_fmt=infofi/fmt:kev:mtx:ctx&amp;ctx_enc=info:ofi/enc:UTF-8&amp;ctx_ver=Z39.88-2004&amp;rfr_id=info:sid/sfxit.com:azlist&amp;sfx.ignore_date_threshold=1&amp;rft.object_id=954925411839&amp;rft.object_portfolio_id=&amp;svc.fulltext=yes&amp;svc.selectedfulltext=yes" TargetMode="External"/><Relationship Id="rId5" Type="http://schemas.openxmlformats.org/officeDocument/2006/relationships/hyperlink" Target="http://ach.upol.cz/jevicko13" TargetMode="External"/><Relationship Id="rId4" Type="http://schemas.openxmlformats.org/officeDocument/2006/relationships/hyperlink" Target="http://bioskop.muni.cz/cs/kalendar-kurzu/letni-skoly/nabidka-kurz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vnostpoznani.cz/tabory?lang=c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fx.muni.cz/sfxlcl3?url_ver=Z39.88-2004&amp;url_ctx_fmt=infofi/fmt:kev:mtx:ctx&amp;ctx_enc=info:ofi/enc:UTF-8&amp;ctx_ver=Z39.88-2004&amp;rfr_id=info:sid/sfxit.com:azlist&amp;sfx.ignore_date_threshold=1&amp;rft.object_id=954925411839&amp;rft.object_portfolio_id=&amp;svc.fulltext=yes&amp;svc.selectedfulltext=yes" TargetMode="External"/><Relationship Id="rId4" Type="http://schemas.openxmlformats.org/officeDocument/2006/relationships/hyperlink" Target="http://cpi.vsb.cz/info/?reportId=24760&amp;lang=c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pup.upol.cz/veletrh2014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fx.muni.cz/sfxlcl3?url_ver=Z39.88-2004&amp;url_ctx_fmt=infofi/fmt:kev:mtx:ctx&amp;ctx_enc=info:ofi/enc:UTF-8&amp;ctx_ver=Z39.88-2004&amp;rfr_id=info:sid/sfxit.com:azlist&amp;sfx.ignore_date_threshold=1&amp;rft.object_id=954925411839&amp;rft.object_portfolio_id=&amp;svc.fulltext=yes&amp;svc.selectedfulltext=yes" TargetMode="External"/><Relationship Id="rId5" Type="http://schemas.openxmlformats.org/officeDocument/2006/relationships/hyperlink" Target="http://www.chemienahrade.cz/index.php" TargetMode="External"/><Relationship Id="rId4" Type="http://schemas.openxmlformats.org/officeDocument/2006/relationships/hyperlink" Target="http://www.chemienahrade.cz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lgOa2c1YP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fx.muni.cz/sfxlcl3?url_ver=Z39.88-2004&amp;url_ctx_fmt=infofi/fmt:kev:mtx:ctx&amp;ctx_enc=info:ofi/enc:UTF-8&amp;ctx_ver=Z39.88-2004&amp;rfr_id=info:sid/sfxit.com:azlist&amp;sfx.ignore_date_threshold=1&amp;rft.object_id=954925411839&amp;rft.object_portfolio_id=&amp;svc.fulltext=yes&amp;svc.selectedfulltext=yes" TargetMode="External"/><Relationship Id="rId5" Type="http://schemas.openxmlformats.org/officeDocument/2006/relationships/hyperlink" Target="https://www.facebook.com/DetskaUniverzita" TargetMode="External"/><Relationship Id="rId4" Type="http://schemas.openxmlformats.org/officeDocument/2006/relationships/hyperlink" Target="http://www.popup.upol.cz/childrens-university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iencecafe.cz/category/brno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bioskop.muni.cz/cs/o-projektu" TargetMode="External"/><Relationship Id="rId3" Type="http://schemas.openxmlformats.org/officeDocument/2006/relationships/hyperlink" Target="http://www.iqpark.cz/cs/" TargetMode="External"/><Relationship Id="rId7" Type="http://schemas.openxmlformats.org/officeDocument/2006/relationships/hyperlink" Target="http://www.pevnostpoznani.cz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vet-techniky-ostrava.cz/cs" TargetMode="External"/><Relationship Id="rId5" Type="http://schemas.openxmlformats.org/officeDocument/2006/relationships/hyperlink" Target="http://www.mscb.cz/" TargetMode="External"/><Relationship Id="rId4" Type="http://schemas.openxmlformats.org/officeDocument/2006/relationships/hyperlink" Target="http://www.techmania.cz/info.php?mn1=27&amp;mn2=30&amp;inf=prjpre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porady/10121359557-port/michaelovy-experimenty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s://www.youtube.com/watch?v=B8Yk-TEzwkI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lidicka.luzanky.cz/krouzky/#bm_nestdudaj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edanasbavi.cz/krouzky.php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otevrenaveda.projekty.avcr.cz/sd/novinky/hlavni-stranka/Ucitele_pojedte_s_nami_na_prazdniny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fx.muni.cz/sfxlcl3?url_ver=Z39.88-2004&amp;url_ctx_fmt=infofi/fmt:kev:mtx:ctx&amp;ctx_enc=info:ofi/enc:UTF-8&amp;ctx_ver=Z39.88-2004&amp;rfr_id=info:sid/sfxit.com:azlist&amp;sfx.ignore_date_threshold=1&amp;rft.object_id=954925411839&amp;rft.object_portfolio_id=&amp;svc.fulltext=yes&amp;svc.selectedfulltext=yes" TargetMode="External"/><Relationship Id="rId4" Type="http://schemas.openxmlformats.org/officeDocument/2006/relationships/hyperlink" Target="http://data.otevrenaveda.projekty.avcr.cz/kurzy-pro-pedagogy/ov-kurzy-pro-pedagogy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scht.cz/homepage/tisk/stredni_skoly/l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fx.muni.cz/sfxlcl3?url_ver=Z39.88-2004&amp;url_ctx_fmt=infofi/fmt:kev:mtx:ctx&amp;ctx_enc=info:ofi/enc:UTF-8&amp;ctx_ver=Z39.88-2004&amp;rfr_id=info:sid/sfxit.com:azlist&amp;sfx.ignore_date_threshold=1&amp;rft.object_id=954925411839&amp;rft.object_portfolio_id=&amp;svc.fulltext=yes&amp;svc.selectedfulltext=yes" TargetMode="External"/><Relationship Id="rId4" Type="http://schemas.openxmlformats.org/officeDocument/2006/relationships/hyperlink" Target="http://chemicke-vzdelavani.webnode.cz/veletrh-napadu-ucitelu-chemie/a2-veletrh-napadu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iumchemie.cz/pokusy.php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bchemie.cz/clanky.html" TargetMode="External"/><Relationship Id="rId5" Type="http://schemas.openxmlformats.org/officeDocument/2006/relationships/hyperlink" Target="http://www.zazijchemii.cz/blog" TargetMode="External"/><Relationship Id="rId4" Type="http://schemas.openxmlformats.org/officeDocument/2006/relationships/hyperlink" Target="http://sfx.muni.cz/sfxlcl3?url_ver=Z39.88-2004&amp;url_ctx_fmt=infofi/fmt:kev:mtx:ctx&amp;ctx_enc=info:ofi/enc:UTF-8&amp;ctx_ver=Z39.88-2004&amp;rfr_id=info:sid/sfxit.com:azlist&amp;sfx.ignore_date_threshold=1&amp;rft.object_id=954925411839&amp;rft.object_portfolio_id=&amp;svc.fulltext=yes&amp;svc.selectedfulltext=ye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iumchemie.cz/pokusy.php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opup.upol.cz/files/fairOfScience/FORTE_web.pdf" TargetMode="External"/><Relationship Id="rId13" Type="http://schemas.openxmlformats.org/officeDocument/2006/relationships/image" Target="../media/image5.png"/><Relationship Id="rId3" Type="http://schemas.openxmlformats.org/officeDocument/2006/relationships/hyperlink" Target="http://www.chemicke-listy.cz/cz/index.html" TargetMode="External"/><Relationship Id="rId7" Type="http://schemas.openxmlformats.org/officeDocument/2006/relationships/hyperlink" Target="http://vesmir.cz/2014/05/03/inzulinu-biopalivum/" TargetMode="External"/><Relationship Id="rId12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esmir.cz/" TargetMode="External"/><Relationship Id="rId11" Type="http://schemas.openxmlformats.org/officeDocument/2006/relationships/image" Target="../media/image3.jpeg"/><Relationship Id="rId5" Type="http://schemas.openxmlformats.org/officeDocument/2006/relationships/hyperlink" Target="http://www.spn.cz/casopisbchz/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://sfx.muni.cz/sfxlcl3?url_ver=Z39.88-2004&amp;url_ctx_fmt=infofi/fmt:kev:mtx:ctx&amp;ctx_enc=info:ofi/enc:UTF-8&amp;ctx_ver=Z39.88-2004&amp;rfr_id=info:sid/sfxit.com:azlist&amp;sfx.ignore_date_threshold=1&amp;rft.object_id=954925411839&amp;rft.object_portfolio_id=&amp;svc.fulltext=yes&amp;svc.selectedfulltext=yes" TargetMode="External"/><Relationship Id="rId9" Type="http://schemas.openxmlformats.org/officeDocument/2006/relationships/hyperlink" Target="https://www.prirodovedci.cz/magazi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zijchemii.cz/blo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sfx.muni.cz/sfxlcl3?url_ver=Z39.88-2004&amp;url_ctx_fmt=infofi/fmt:kev:mtx:ctx&amp;ctx_enc=info:ofi/enc:UTF-8&amp;ctx_ver=Z39.88-2004&amp;rfr_id=info:sid/sfxit.com:azlist&amp;sfx.ignore_date_threshold=1&amp;rft.object_id=954925411839&amp;rft.object_portfolio_id=&amp;svc.fulltext=yes&amp;svc.selectedfulltext=y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ebchemie.cz/clanky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ebchemie.cz/clanky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://sfx.muni.cz/sfxlcl3?url_ver=Z39.88-2004&amp;url_ctx_fmt=infofi/fmt:kev:mtx:ctx&amp;ctx_enc=info:ofi/enc:UTF-8&amp;ctx_ver=Z39.88-2004&amp;rfr_id=info:sid/sfxit.com:azlist&amp;sfx.ignore_date_threshold=1&amp;rft.object_id=954925411839&amp;rft.object_portfolio_id=&amp;svc.fulltext=yes&amp;svc.selectedfulltext=ye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ch-ner.com/rozvoj-ctenarske-gramotnosti-ve-vyuce-chemie/t-389/?n=1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sfx.muni.cz/sfxlcl3?url_ver=Z39.88-2004&amp;url_ctx_fmt=infofi/fmt:kev:mtx:ctx&amp;ctx_enc=info:ofi/enc:UTF-8&amp;ctx_ver=Z39.88-2004&amp;rfr_id=info:sid/sfxit.com:azlist&amp;sfx.ignore_date_threshold=1&amp;rft.object_id=954925411839&amp;rft.object_portfolio_id=&amp;svc.fulltext=yes&amp;svc.selectedfulltext=y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72400" cy="1436946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 smtClean="0"/>
              <a:t>05 – </a:t>
            </a:r>
            <a:r>
              <a:rPr lang="cs-CZ" sz="4000" dirty="0"/>
              <a:t>Popularizace </a:t>
            </a:r>
            <a:r>
              <a:rPr lang="cs-CZ" sz="4000" dirty="0" smtClean="0"/>
              <a:t>chemie – část 1.</a:t>
            </a:r>
            <a:endParaRPr lang="cs-CZ" sz="4000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1843608" y="3429001"/>
            <a:ext cx="6400800" cy="432047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cs-CZ" sz="9600" dirty="0" smtClean="0">
                <a:solidFill>
                  <a:schemeClr val="tx1"/>
                </a:solidFill>
                <a:latin typeface="Constantia" pitchFamily="18" charset="0"/>
              </a:rPr>
              <a:t>Mgr. Veronika Švandová, Ph.D.</a:t>
            </a:r>
            <a:endParaRPr lang="cs-CZ" sz="9600" dirty="0">
              <a:latin typeface="Constantia" pitchFamily="18" charset="0"/>
            </a:endParaRPr>
          </a:p>
          <a:p>
            <a:pPr algn="r"/>
            <a:endParaRPr lang="cs-CZ" sz="96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marR="0" eaLnBrk="1" hangingPunct="1"/>
            <a:endParaRPr lang="cs-CZ" sz="9600" dirty="0" smtClean="0">
              <a:latin typeface="Constantia" panose="02030602050306030303" pitchFamily="18" charset="0"/>
            </a:endParaRPr>
          </a:p>
          <a:p>
            <a:pPr marR="0" eaLnBrk="1" hangingPunct="1"/>
            <a:endParaRPr lang="cs-CZ" sz="9600" dirty="0" smtClean="0">
              <a:latin typeface="Constantia" panose="02030602050306030303" pitchFamily="18" charset="0"/>
            </a:endParaRPr>
          </a:p>
          <a:p>
            <a:pPr marR="0" eaLnBrk="1" hangingPunct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90B10C-C51D-450F-B81C-B5739480FA70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1843608" y="4005065"/>
            <a:ext cx="6400800" cy="1728191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cs-CZ" sz="5000" dirty="0" smtClean="0">
                <a:solidFill>
                  <a:schemeClr val="tx1"/>
                </a:solidFill>
                <a:latin typeface="Constantia" pitchFamily="18" charset="0"/>
              </a:rPr>
              <a:t>Kamenice 5</a:t>
            </a:r>
            <a:endParaRPr lang="cs-CZ" sz="5000" dirty="0">
              <a:solidFill>
                <a:schemeClr val="tx1"/>
              </a:solidFill>
              <a:latin typeface="Constantia" pitchFamily="18" charset="0"/>
            </a:endParaRPr>
          </a:p>
          <a:p>
            <a:pPr algn="r" fontAlgn="auto">
              <a:spcAft>
                <a:spcPts val="0"/>
              </a:spcAft>
            </a:pPr>
            <a:r>
              <a:rPr lang="cs-CZ" sz="5000" dirty="0">
                <a:solidFill>
                  <a:schemeClr val="tx1"/>
                </a:solidFill>
                <a:latin typeface="Constantia" pitchFamily="18" charset="0"/>
              </a:rPr>
              <a:t>pavilón A4 - NCBR, místnost 2.14</a:t>
            </a:r>
          </a:p>
          <a:p>
            <a:pPr algn="r" fontAlgn="auto">
              <a:spcAft>
                <a:spcPts val="0"/>
              </a:spcAft>
            </a:pPr>
            <a:endParaRPr lang="cs-CZ" sz="5000" dirty="0">
              <a:solidFill>
                <a:schemeClr val="tx1"/>
              </a:solidFill>
              <a:latin typeface="Constantia" pitchFamily="18" charset="0"/>
            </a:endParaRPr>
          </a:p>
          <a:p>
            <a:pPr algn="r" fontAlgn="auto">
              <a:spcAft>
                <a:spcPts val="0"/>
              </a:spcAft>
            </a:pPr>
            <a:r>
              <a:rPr lang="cs-CZ" sz="5000" dirty="0">
                <a:solidFill>
                  <a:schemeClr val="tx1"/>
                </a:solidFill>
                <a:latin typeface="Constantia" pitchFamily="18" charset="0"/>
              </a:rPr>
              <a:t>email: </a:t>
            </a:r>
            <a:r>
              <a:rPr lang="cs-CZ" sz="5000" dirty="0" smtClean="0">
                <a:solidFill>
                  <a:schemeClr val="tx1"/>
                </a:solidFill>
                <a:latin typeface="Constantia" pitchFamily="18" charset="0"/>
                <a:hlinkClick r:id="rId3"/>
              </a:rPr>
              <a:t>veru@mail.muni.cz</a:t>
            </a:r>
            <a:r>
              <a:rPr lang="cs-CZ" sz="50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endParaRPr lang="cs-CZ" sz="5000" dirty="0">
              <a:solidFill>
                <a:schemeClr val="tx1"/>
              </a:solidFill>
              <a:latin typeface="Constantia" pitchFamily="18" charset="0"/>
            </a:endParaRPr>
          </a:p>
          <a:p>
            <a:pPr algn="r" fontAlgn="auto">
              <a:spcAft>
                <a:spcPts val="0"/>
              </a:spcAft>
            </a:pPr>
            <a:r>
              <a:rPr lang="cs-CZ" sz="5000" dirty="0" smtClean="0">
                <a:solidFill>
                  <a:schemeClr val="tx1"/>
                </a:solidFill>
                <a:latin typeface="Constantia" pitchFamily="18" charset="0"/>
                <a:hlinkClick r:id="rId4"/>
              </a:rPr>
              <a:t>http://is.muni.cz/www/106381/kontakty.html</a:t>
            </a:r>
            <a:r>
              <a:rPr lang="cs-CZ" sz="50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</a:p>
          <a:p>
            <a:pPr fontAlgn="auto">
              <a:spcAft>
                <a:spcPts val="0"/>
              </a:spcAft>
            </a:pPr>
            <a:endParaRPr lang="cs-CZ" sz="9600" dirty="0" smtClean="0">
              <a:latin typeface="Constantia" panose="02030602050306030303" pitchFamily="18" charset="0"/>
            </a:endParaRPr>
          </a:p>
          <a:p>
            <a:pPr fontAlgn="auto">
              <a:spcAft>
                <a:spcPts val="0"/>
              </a:spcAft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cs-CZ" dirty="0" smtClean="0"/>
              <a:t>21. století – </a:t>
            </a:r>
            <a:r>
              <a:rPr lang="cs-CZ" dirty="0" smtClean="0">
                <a:hlinkClick r:id="rId2"/>
              </a:rPr>
              <a:t>rubrika Chemie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5"/>
          <a:stretch/>
        </p:blipFill>
        <p:spPr bwMode="auto">
          <a:xfrm>
            <a:off x="827584" y="1124744"/>
            <a:ext cx="6797839" cy="552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64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cs-CZ" dirty="0" smtClean="0">
                <a:hlinkClick r:id="rId2"/>
              </a:rPr>
              <a:t>Česká chemie – sekce Populární chemie</a:t>
            </a:r>
            <a:endParaRPr lang="cs-CZ" dirty="0" smtClean="0"/>
          </a:p>
          <a:p>
            <a:endParaRPr lang="cs-CZ" dirty="0" smtClean="0">
              <a:hlinkClick r:id="rId3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00071"/>
            <a:ext cx="6653428" cy="561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89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cs-CZ" dirty="0" err="1" smtClean="0">
                <a:hlinkClick r:id="rId3"/>
              </a:rPr>
              <a:t>Chemagazín</a:t>
            </a:r>
            <a:endParaRPr lang="cs-CZ" dirty="0" smtClean="0"/>
          </a:p>
          <a:p>
            <a:endParaRPr lang="cs-CZ" dirty="0" smtClean="0">
              <a:hlinkClick r:id="rId4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78"/>
          <a:stretch/>
        </p:blipFill>
        <p:spPr bwMode="auto">
          <a:xfrm>
            <a:off x="899592" y="1052736"/>
            <a:ext cx="7883969" cy="549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99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734050" cy="4781127"/>
          </a:xfrm>
        </p:spPr>
        <p:txBody>
          <a:bodyPr>
            <a:normAutofit/>
          </a:bodyPr>
          <a:lstStyle/>
          <a:p>
            <a:r>
              <a:rPr lang="cs-CZ" dirty="0" smtClean="0"/>
              <a:t>kalendáře akcí:</a:t>
            </a:r>
          </a:p>
          <a:p>
            <a:pPr lvl="1"/>
            <a:r>
              <a:rPr lang="cs-CZ" dirty="0" smtClean="0">
                <a:hlinkClick r:id="rId3"/>
              </a:rPr>
              <a:t>k. </a:t>
            </a:r>
            <a:r>
              <a:rPr lang="cs-CZ" dirty="0" err="1" smtClean="0">
                <a:hlinkClick r:id="rId3"/>
              </a:rPr>
              <a:t>Webchemie</a:t>
            </a:r>
            <a:r>
              <a:rPr lang="cs-CZ" dirty="0" smtClean="0"/>
              <a:t> - výuka</a:t>
            </a:r>
          </a:p>
          <a:p>
            <a:pPr lvl="1"/>
            <a:r>
              <a:rPr lang="cs-CZ" dirty="0" smtClean="0">
                <a:hlinkClick r:id="rId4"/>
              </a:rPr>
              <a:t>k. Přírodovědci.cz</a:t>
            </a:r>
            <a:endParaRPr lang="cs-CZ" dirty="0" smtClean="0"/>
          </a:p>
          <a:p>
            <a:pPr lvl="1"/>
            <a:r>
              <a:rPr lang="cs-CZ" dirty="0">
                <a:hlinkClick r:id="rId5"/>
              </a:rPr>
              <a:t>k. České </a:t>
            </a:r>
            <a:r>
              <a:rPr lang="cs-CZ" dirty="0" smtClean="0">
                <a:hlinkClick r:id="rId5"/>
              </a:rPr>
              <a:t>chemie</a:t>
            </a:r>
            <a:r>
              <a:rPr lang="cs-CZ" dirty="0" smtClean="0"/>
              <a:t> - odborný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>
              <a:hlinkClick r:id="rId6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666" y="1916832"/>
            <a:ext cx="29527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01008"/>
            <a:ext cx="3595112" cy="28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17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20688"/>
          </a:xfrm>
        </p:spPr>
        <p:txBody>
          <a:bodyPr/>
          <a:lstStyle/>
          <a:p>
            <a:r>
              <a:rPr lang="cs-CZ" sz="3200" dirty="0" smtClean="0"/>
              <a:t>Přírodovědné tábory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147248" cy="5256583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>
                <a:hlinkClick r:id="rId3"/>
              </a:rPr>
              <a:t>Vědecké léto 2014</a:t>
            </a:r>
            <a:endParaRPr lang="cs-CZ" dirty="0" smtClean="0"/>
          </a:p>
          <a:p>
            <a:pPr lvl="1"/>
            <a:r>
              <a:rPr lang="pl-PL" dirty="0" smtClean="0"/>
              <a:t>příměstský, i Brno</a:t>
            </a:r>
          </a:p>
          <a:p>
            <a:pPr lvl="1"/>
            <a:r>
              <a:rPr lang="pl-PL" dirty="0" smtClean="0"/>
              <a:t>6 </a:t>
            </a:r>
            <a:r>
              <a:rPr lang="cs-CZ" dirty="0"/>
              <a:t>–</a:t>
            </a:r>
            <a:r>
              <a:rPr lang="pl-PL" dirty="0" smtClean="0"/>
              <a:t> 12 let</a:t>
            </a:r>
          </a:p>
          <a:p>
            <a:pPr lvl="1"/>
            <a:r>
              <a:rPr lang="pl-PL" dirty="0" smtClean="0"/>
              <a:t>vědecké experimenty, exkurze, pohybové aktivity</a:t>
            </a:r>
          </a:p>
          <a:p>
            <a:pPr lvl="1"/>
            <a:r>
              <a:rPr lang="cs-CZ" dirty="0"/>
              <a:t>1990,- </a:t>
            </a:r>
            <a:r>
              <a:rPr lang="cs-CZ" dirty="0" smtClean="0"/>
              <a:t>Kč</a:t>
            </a:r>
          </a:p>
          <a:p>
            <a:pPr marL="457200" lvl="1" indent="0">
              <a:buNone/>
            </a:pPr>
            <a:endParaRPr lang="cs-CZ" dirty="0" smtClean="0"/>
          </a:p>
          <a:p>
            <a:r>
              <a:rPr lang="cs-CZ" dirty="0" smtClean="0">
                <a:hlinkClick r:id="rId4"/>
              </a:rPr>
              <a:t>Letní školy projektu Bioskop</a:t>
            </a:r>
            <a:endParaRPr lang="cs-CZ" dirty="0" smtClean="0"/>
          </a:p>
          <a:p>
            <a:pPr lvl="1"/>
            <a:r>
              <a:rPr lang="cs-CZ" dirty="0"/>
              <a:t>příměstský, </a:t>
            </a:r>
            <a:r>
              <a:rPr lang="cs-CZ" dirty="0" smtClean="0"/>
              <a:t>Brno MU</a:t>
            </a:r>
          </a:p>
          <a:p>
            <a:pPr lvl="1"/>
            <a:r>
              <a:rPr lang="cs-CZ" dirty="0" smtClean="0"/>
              <a:t>6+, 12+, 15+</a:t>
            </a:r>
          </a:p>
          <a:p>
            <a:pPr lvl="1"/>
            <a:r>
              <a:rPr lang="cs-CZ" dirty="0" smtClean="0"/>
              <a:t>program především v laboratoři</a:t>
            </a:r>
          </a:p>
          <a:p>
            <a:pPr lvl="1"/>
            <a:r>
              <a:rPr lang="cs-CZ" dirty="0" smtClean="0"/>
              <a:t>zdarma</a:t>
            </a:r>
            <a:endParaRPr lang="cs-CZ" dirty="0"/>
          </a:p>
          <a:p>
            <a:pPr lvl="1"/>
            <a:endParaRPr lang="cs-CZ" dirty="0"/>
          </a:p>
          <a:p>
            <a:r>
              <a:rPr lang="pl-PL" dirty="0" smtClean="0">
                <a:hlinkClick r:id="rId5"/>
              </a:rPr>
              <a:t>Letní </a:t>
            </a:r>
            <a:r>
              <a:rPr lang="pl-PL" dirty="0">
                <a:hlinkClick r:id="rId5"/>
              </a:rPr>
              <a:t>škola chemie, fyziky, biologie a </a:t>
            </a:r>
            <a:r>
              <a:rPr lang="pl-PL" dirty="0" smtClean="0">
                <a:hlinkClick r:id="rId5"/>
              </a:rPr>
              <a:t>matematiky</a:t>
            </a:r>
            <a:endParaRPr lang="pl-PL" dirty="0" smtClean="0"/>
          </a:p>
          <a:p>
            <a:pPr lvl="1"/>
            <a:r>
              <a:rPr lang="pl-PL" dirty="0" smtClean="0"/>
              <a:t>pobytový tábor, Jevíčko</a:t>
            </a:r>
            <a:endParaRPr lang="pl-PL" dirty="0"/>
          </a:p>
          <a:p>
            <a:pPr lvl="1"/>
            <a:r>
              <a:rPr lang="cs-CZ" dirty="0" smtClean="0"/>
              <a:t>1</a:t>
            </a:r>
            <a:r>
              <a:rPr lang="cs-CZ" dirty="0"/>
              <a:t>. - 3. </a:t>
            </a:r>
            <a:r>
              <a:rPr lang="cs-CZ" dirty="0" smtClean="0"/>
              <a:t>ročníky SŠ</a:t>
            </a:r>
          </a:p>
          <a:p>
            <a:pPr lvl="1"/>
            <a:r>
              <a:rPr lang="cs-CZ" dirty="0" smtClean="0"/>
              <a:t>přednášky, experimenty, hry, pohybové aktivity</a:t>
            </a:r>
          </a:p>
          <a:p>
            <a:pPr lvl="1"/>
            <a:r>
              <a:rPr lang="cs-CZ" dirty="0" smtClean="0"/>
              <a:t>900 Kč</a:t>
            </a:r>
          </a:p>
          <a:p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>
              <a:hlinkClick r:id="rId6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552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147248" cy="561662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hlinkClick r:id="rId3"/>
              </a:rPr>
              <a:t>Letní </a:t>
            </a:r>
            <a:r>
              <a:rPr lang="cs-CZ" dirty="0">
                <a:hlinkClick r:id="rId3"/>
              </a:rPr>
              <a:t>vědecké </a:t>
            </a:r>
            <a:r>
              <a:rPr lang="cs-CZ" dirty="0" smtClean="0">
                <a:hlinkClick r:id="rId3"/>
              </a:rPr>
              <a:t>tábory UP Olomouc</a:t>
            </a:r>
            <a:endParaRPr lang="cs-CZ" dirty="0" smtClean="0"/>
          </a:p>
          <a:p>
            <a:pPr lvl="1"/>
            <a:r>
              <a:rPr lang="cs-CZ" dirty="0" smtClean="0"/>
              <a:t>příměstský, Olomouc</a:t>
            </a:r>
          </a:p>
          <a:p>
            <a:pPr lvl="1"/>
            <a:r>
              <a:rPr lang="cs-CZ" dirty="0" smtClean="0"/>
              <a:t>6 –  8 let, 8 -12 let, 12 – 15 let</a:t>
            </a:r>
          </a:p>
          <a:p>
            <a:pPr lvl="1"/>
            <a:r>
              <a:rPr lang="pl-PL" dirty="0"/>
              <a:t>Cesta kolem světa za 5 dní, Objevitelé planety Ludibundus Physis X, Týden v mraveništi, Kriminálka pod lupou, Zkuste to takhle, pane </a:t>
            </a:r>
            <a:r>
              <a:rPr lang="pl-PL" dirty="0" smtClean="0"/>
              <a:t>Edisone</a:t>
            </a:r>
          </a:p>
          <a:p>
            <a:pPr lvl="1"/>
            <a:r>
              <a:rPr lang="pl-PL" dirty="0" smtClean="0"/>
              <a:t>odborný + volnočasový program</a:t>
            </a:r>
          </a:p>
          <a:p>
            <a:pPr lvl="1"/>
            <a:r>
              <a:rPr lang="pl-PL" dirty="0" smtClean="0"/>
              <a:t>1500 Kč</a:t>
            </a:r>
            <a:endParaRPr lang="cs-CZ" dirty="0" smtClean="0"/>
          </a:p>
          <a:p>
            <a:pPr lvl="1"/>
            <a:endParaRPr lang="cs-CZ" dirty="0" smtClean="0"/>
          </a:p>
          <a:p>
            <a:r>
              <a:rPr lang="cs-CZ" dirty="0">
                <a:hlinkClick r:id="rId4"/>
              </a:rPr>
              <a:t>TECH CAMP</a:t>
            </a:r>
            <a:endParaRPr lang="cs-CZ" dirty="0"/>
          </a:p>
          <a:p>
            <a:pPr lvl="1"/>
            <a:r>
              <a:rPr lang="cs-CZ" dirty="0"/>
              <a:t>Ostrava</a:t>
            </a:r>
          </a:p>
          <a:p>
            <a:pPr lvl="1"/>
            <a:r>
              <a:rPr lang="cs-CZ" dirty="0"/>
              <a:t>7 – 15 let</a:t>
            </a:r>
          </a:p>
          <a:p>
            <a:pPr lvl="1"/>
            <a:r>
              <a:rPr lang="cs-CZ" dirty="0"/>
              <a:t>možnost vyzkoušet si vědecké bádání přímo v univerzitních učebnách a </a:t>
            </a:r>
            <a:r>
              <a:rPr lang="cs-CZ" dirty="0" smtClean="0"/>
              <a:t>laboratořích</a:t>
            </a:r>
          </a:p>
          <a:p>
            <a:pPr lvl="1"/>
            <a:r>
              <a:rPr lang="cs-CZ" dirty="0" smtClean="0"/>
              <a:t>1000 Kč</a:t>
            </a:r>
            <a:endParaRPr lang="cs-CZ" dirty="0"/>
          </a:p>
          <a:p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>
              <a:hlinkClick r:id="rId5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908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20688"/>
          </a:xfrm>
        </p:spPr>
        <p:txBody>
          <a:bodyPr/>
          <a:lstStyle/>
          <a:p>
            <a:r>
              <a:rPr lang="cs-CZ" sz="3200" dirty="0" smtClean="0"/>
              <a:t>Přírodovědné jarmarky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147248" cy="5256583"/>
          </a:xfrm>
        </p:spPr>
        <p:txBody>
          <a:bodyPr>
            <a:normAutofit/>
          </a:bodyPr>
          <a:lstStyle/>
          <a:p>
            <a:r>
              <a:rPr lang="pl-PL" dirty="0">
                <a:hlinkClick r:id="rId3"/>
              </a:rPr>
              <a:t>Veletrh vědy a </a:t>
            </a:r>
            <a:r>
              <a:rPr lang="pl-PL" dirty="0" smtClean="0">
                <a:hlinkClick r:id="rId3"/>
              </a:rPr>
              <a:t>výzkumu</a:t>
            </a:r>
            <a:endParaRPr lang="pl-PL" dirty="0" smtClean="0"/>
          </a:p>
          <a:p>
            <a:pPr lvl="1"/>
            <a:r>
              <a:rPr lang="pl-PL" dirty="0"/>
              <a:t>UP Olomouc, </a:t>
            </a:r>
            <a:r>
              <a:rPr lang="pl-PL" dirty="0" smtClean="0"/>
              <a:t>pátek 20</a:t>
            </a:r>
            <a:r>
              <a:rPr lang="pl-PL" dirty="0"/>
              <a:t>. 6. a v sobotu 21. 6. 2014</a:t>
            </a:r>
          </a:p>
          <a:p>
            <a:r>
              <a:rPr lang="pl-PL" dirty="0" smtClean="0">
                <a:hlinkClick r:id="rId4"/>
              </a:rPr>
              <a:t>Chemie na hradě</a:t>
            </a:r>
            <a:endParaRPr lang="pl-PL" dirty="0" smtClean="0"/>
          </a:p>
          <a:p>
            <a:pPr lvl="1"/>
            <a:r>
              <a:rPr lang="pl-PL" dirty="0" smtClean="0"/>
              <a:t>Slezskoostravský </a:t>
            </a:r>
            <a:r>
              <a:rPr lang="pl-PL" dirty="0"/>
              <a:t>hrad (Slezská Ostrava), </a:t>
            </a:r>
            <a:r>
              <a:rPr lang="cs-CZ" dirty="0"/>
              <a:t>úterý 24. června </a:t>
            </a:r>
            <a:r>
              <a:rPr lang="cs-CZ" dirty="0" smtClean="0"/>
              <a:t>2014</a:t>
            </a:r>
          </a:p>
          <a:p>
            <a:pPr lvl="1"/>
            <a:r>
              <a:rPr lang="cs-CZ" dirty="0" smtClean="0">
                <a:hlinkClick r:id="rId5"/>
              </a:rPr>
              <a:t>video</a:t>
            </a:r>
            <a:endParaRPr lang="pl-PL" dirty="0" smtClean="0"/>
          </a:p>
          <a:p>
            <a:pPr lvl="1"/>
            <a:endParaRPr lang="pl-PL" dirty="0"/>
          </a:p>
          <a:p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>
              <a:hlinkClick r:id="rId6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3861048"/>
            <a:ext cx="34385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2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20688"/>
          </a:xfrm>
        </p:spPr>
        <p:txBody>
          <a:bodyPr/>
          <a:lstStyle/>
          <a:p>
            <a:r>
              <a:rPr lang="cs-CZ" sz="3200" dirty="0"/>
              <a:t>Týden vědy a </a:t>
            </a:r>
            <a:r>
              <a:rPr lang="cs-CZ" sz="3200" dirty="0" smtClean="0"/>
              <a:t>techniky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492896"/>
            <a:ext cx="8147248" cy="4248472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1. - 15. 11. </a:t>
            </a:r>
            <a:r>
              <a:rPr lang="cs-CZ" dirty="0" smtClean="0"/>
              <a:t>2014, </a:t>
            </a:r>
            <a:r>
              <a:rPr lang="cs-CZ" sz="2800" dirty="0" smtClean="0"/>
              <a:t>AV ČR</a:t>
            </a:r>
          </a:p>
          <a:p>
            <a:r>
              <a:rPr lang="cs-CZ" sz="2800" dirty="0"/>
              <a:t>nejrozsáhlejší vědecký festival v ČR, </a:t>
            </a:r>
            <a:r>
              <a:rPr lang="cs-CZ" sz="2800" dirty="0" smtClean="0"/>
              <a:t>nabízí </a:t>
            </a:r>
            <a:r>
              <a:rPr lang="cs-CZ" sz="2800" dirty="0"/>
              <a:t>přes 400 akcí po celé </a:t>
            </a:r>
            <a:r>
              <a:rPr lang="cs-CZ" sz="2800" dirty="0" smtClean="0"/>
              <a:t>republice</a:t>
            </a:r>
          </a:p>
          <a:p>
            <a:r>
              <a:rPr lang="cs-CZ" sz="2800" dirty="0"/>
              <a:t>přednášky, výstavy, exkurze, vědecké kavárny, promítání dokumentárních filmů a dny otevřených dveří vědeckých </a:t>
            </a:r>
            <a:r>
              <a:rPr lang="cs-CZ" sz="2800" dirty="0" smtClean="0"/>
              <a:t>institucí</a:t>
            </a:r>
          </a:p>
          <a:p>
            <a:r>
              <a:rPr lang="cs-CZ" sz="2800" dirty="0" smtClean="0"/>
              <a:t>chemie 2013:</a:t>
            </a:r>
          </a:p>
          <a:p>
            <a:pPr lvl="1"/>
            <a:r>
              <a:rPr lang="cs-CZ" b="1" dirty="0">
                <a:hlinkClick r:id="rId3"/>
              </a:rPr>
              <a:t>3. dětská vědecká konference</a:t>
            </a:r>
            <a:r>
              <a:rPr lang="cs-CZ" dirty="0"/>
              <a:t>: </a:t>
            </a:r>
            <a:r>
              <a:rPr lang="cs-CZ" dirty="0" smtClean="0"/>
              <a:t>1.-2. listopadu 2013, Praha, seminář</a:t>
            </a:r>
            <a:endParaRPr lang="cs-CZ" dirty="0"/>
          </a:p>
          <a:p>
            <a:pPr lvl="1"/>
            <a:r>
              <a:rPr lang="cs-CZ" b="1" dirty="0"/>
              <a:t>Otto Wichterle – vědec a vynálezce</a:t>
            </a:r>
            <a:r>
              <a:rPr lang="cs-CZ" dirty="0"/>
              <a:t>: 3.-10. listopadu 2013, Brno, výstava</a:t>
            </a:r>
          </a:p>
          <a:p>
            <a:pPr lvl="1"/>
            <a:r>
              <a:rPr lang="cs-CZ" b="1" dirty="0"/>
              <a:t>Pestrobarevný svět pigmentů</a:t>
            </a:r>
            <a:r>
              <a:rPr lang="cs-CZ" dirty="0"/>
              <a:t>: 5. listopadu 2013, Pardubice, vědecká kavárna</a:t>
            </a:r>
          </a:p>
          <a:p>
            <a:pPr lvl="1"/>
            <a:r>
              <a:rPr lang="cs-CZ" b="1" dirty="0"/>
              <a:t>Výbušná science show</a:t>
            </a:r>
            <a:r>
              <a:rPr lang="cs-CZ" dirty="0"/>
              <a:t>: 6. listopadu 2013, Praha, přednáška</a:t>
            </a:r>
          </a:p>
          <a:p>
            <a:pPr lvl="1"/>
            <a:r>
              <a:rPr lang="cs-CZ" b="1" dirty="0"/>
              <a:t>Zlato, uhlí a voda</a:t>
            </a:r>
            <a:r>
              <a:rPr lang="cs-CZ" dirty="0"/>
              <a:t>: 11. listopadu 2013, Ostrava, přednáška</a:t>
            </a:r>
          </a:p>
          <a:p>
            <a:pPr lvl="1"/>
            <a:r>
              <a:rPr lang="cs-CZ" b="1" dirty="0"/>
              <a:t>Chemie lásky</a:t>
            </a:r>
            <a:r>
              <a:rPr lang="cs-CZ" dirty="0"/>
              <a:t>: 14. listopadu 2013, České Budějovice, přednáška</a:t>
            </a:r>
          </a:p>
          <a:p>
            <a:pPr lvl="1"/>
            <a:r>
              <a:rPr lang="cs-CZ" dirty="0"/>
              <a:t>a mnoho dalších (nejen) chemicky zaměřených </a:t>
            </a:r>
            <a:r>
              <a:rPr lang="cs-CZ" dirty="0" smtClean="0"/>
              <a:t>akcí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07" y="908720"/>
            <a:ext cx="7221537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68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20688"/>
          </a:xfrm>
        </p:spPr>
        <p:txBody>
          <a:bodyPr/>
          <a:lstStyle/>
          <a:p>
            <a:r>
              <a:rPr lang="cs-CZ" sz="3200" dirty="0" smtClean="0"/>
              <a:t>Dětská univerzita</a:t>
            </a:r>
            <a:endParaRPr lang="cs-CZ" sz="3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16832"/>
            <a:ext cx="5073070" cy="466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147248" cy="5256583"/>
          </a:xfrm>
        </p:spPr>
        <p:txBody>
          <a:bodyPr>
            <a:normAutofit/>
          </a:bodyPr>
          <a:lstStyle/>
          <a:p>
            <a:r>
              <a:rPr lang="cs-CZ" dirty="0" smtClean="0">
                <a:hlinkClick r:id="rId4"/>
              </a:rPr>
              <a:t>stránky univerzity</a:t>
            </a:r>
            <a:r>
              <a:rPr lang="cs-CZ" dirty="0" smtClean="0"/>
              <a:t>, </a:t>
            </a:r>
            <a:r>
              <a:rPr lang="cs-CZ" dirty="0" smtClean="0">
                <a:hlinkClick r:id="rId5"/>
              </a:rPr>
              <a:t>FB</a:t>
            </a:r>
            <a:endParaRPr lang="pl-PL" dirty="0" smtClean="0"/>
          </a:p>
          <a:p>
            <a:pPr lvl="1"/>
            <a:endParaRPr lang="pl-PL" dirty="0"/>
          </a:p>
          <a:p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>
              <a:hlinkClick r:id="rId6"/>
            </a:endParaRPr>
          </a:p>
        </p:txBody>
      </p:sp>
    </p:spTree>
    <p:extLst>
      <p:ext uri="{BB962C8B-B14F-4D97-AF65-F5344CB8AC3E}">
        <p14:creationId xmlns:p14="http://schemas.microsoft.com/office/powerpoint/2010/main" val="279239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20688"/>
          </a:xfrm>
        </p:spPr>
        <p:txBody>
          <a:bodyPr/>
          <a:lstStyle/>
          <a:p>
            <a:r>
              <a:rPr lang="cs-CZ" sz="3200" dirty="0" smtClean="0"/>
              <a:t>Science café</a:t>
            </a:r>
            <a:endParaRPr lang="cs-CZ" sz="3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79" y="1052736"/>
            <a:ext cx="51816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67544" y="2492896"/>
            <a:ext cx="8147248" cy="4248472"/>
          </a:xfrm>
        </p:spPr>
        <p:txBody>
          <a:bodyPr>
            <a:normAutofit/>
          </a:bodyPr>
          <a:lstStyle/>
          <a:p>
            <a:r>
              <a:rPr lang="cs-CZ" dirty="0"/>
              <a:t>neformální setkávání vědců a veřejnosti </a:t>
            </a:r>
            <a:endParaRPr lang="cs-CZ" dirty="0" smtClean="0"/>
          </a:p>
          <a:p>
            <a:r>
              <a:rPr lang="cs-CZ" sz="2800" dirty="0" smtClean="0"/>
              <a:t>i v </a:t>
            </a:r>
            <a:r>
              <a:rPr lang="cs-CZ" sz="2800" dirty="0" smtClean="0">
                <a:hlinkClick r:id="rId4"/>
              </a:rPr>
              <a:t>Brně</a:t>
            </a: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5726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 6. tématu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Popularizace chemie</a:t>
            </a:r>
            <a:endParaRPr lang="cs-CZ" sz="2000" dirty="0"/>
          </a:p>
          <a:p>
            <a:r>
              <a:rPr lang="cs-CZ" sz="2000" dirty="0"/>
              <a:t>Popularizační články, sociální sítě ve výuce chemie. Chemické soutěže a další motivující akce a výukové projekty. Didaktické počítačové hry. </a:t>
            </a:r>
          </a:p>
          <a:p>
            <a:r>
              <a:rPr lang="cs-CZ" sz="2000" dirty="0"/>
              <a:t>Praktická část: tvorba popularizačních článků a jejich zápis do redakčního systému. Tvorba upoutávek na chemické zajímavosti v síti </a:t>
            </a:r>
            <a:r>
              <a:rPr lang="cs-CZ" sz="2000" dirty="0" err="1"/>
              <a:t>Facebook</a:t>
            </a:r>
            <a:r>
              <a:rPr lang="cs-CZ" sz="2000" dirty="0"/>
              <a:t>. Tvorba stránek ohledně aktuálních chemických soutěží. Tvorba záznamu do kalendáře akcí podporujících výuku chemie. Tvorba materiálů pro vlastní chemickou soutěž (např. křížovky, úkoly, hry).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85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20688"/>
          </a:xfrm>
        </p:spPr>
        <p:txBody>
          <a:bodyPr/>
          <a:lstStyle/>
          <a:p>
            <a:r>
              <a:rPr lang="cs-CZ" sz="3200" dirty="0" smtClean="0"/>
              <a:t>Science centra</a:t>
            </a:r>
            <a:endParaRPr lang="cs-CZ" sz="3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147248" cy="5472608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hlinkClick r:id="rId3"/>
              </a:rPr>
              <a:t>IQ park v Liberci</a:t>
            </a:r>
            <a:endParaRPr lang="cs-CZ" dirty="0" smtClean="0"/>
          </a:p>
          <a:p>
            <a:r>
              <a:rPr lang="cs-CZ" dirty="0" err="1" smtClean="0">
                <a:hlinkClick r:id="rId4"/>
              </a:rPr>
              <a:t>Techmania</a:t>
            </a:r>
            <a:r>
              <a:rPr lang="cs-CZ" dirty="0" smtClean="0">
                <a:hlinkClick r:id="rId4"/>
              </a:rPr>
              <a:t> v Plzni</a:t>
            </a:r>
            <a:endParaRPr lang="cs-CZ" dirty="0" smtClean="0"/>
          </a:p>
          <a:p>
            <a:r>
              <a:rPr lang="cs-CZ" dirty="0" err="1" smtClean="0">
                <a:hlinkClick r:id="rId5"/>
              </a:rPr>
              <a:t>Moravian</a:t>
            </a:r>
            <a:r>
              <a:rPr lang="cs-CZ" dirty="0" smtClean="0">
                <a:hlinkClick r:id="rId5"/>
              </a:rPr>
              <a:t> Science Centre Brno</a:t>
            </a:r>
            <a:r>
              <a:rPr lang="cs-CZ" dirty="0" smtClean="0"/>
              <a:t> </a:t>
            </a:r>
          </a:p>
          <a:p>
            <a:r>
              <a:rPr lang="cs-CZ" sz="2400" dirty="0">
                <a:hlinkClick r:id="rId6" tooltip="http://svet-techniky-ostrava.cz/cs"/>
              </a:rPr>
              <a:t>Svět techniky v Ostravě</a:t>
            </a:r>
            <a:r>
              <a:rPr lang="cs-CZ" sz="2400" dirty="0"/>
              <a:t> </a:t>
            </a:r>
            <a:endParaRPr lang="cs-CZ" dirty="0" smtClean="0"/>
          </a:p>
          <a:p>
            <a:r>
              <a:rPr lang="cs-CZ" dirty="0">
                <a:hlinkClick r:id="rId7"/>
              </a:rPr>
              <a:t>Pevnost poznání v </a:t>
            </a:r>
            <a:r>
              <a:rPr lang="cs-CZ" dirty="0" smtClean="0">
                <a:hlinkClick r:id="rId7"/>
              </a:rPr>
              <a:t>Olomouci</a:t>
            </a:r>
            <a:endParaRPr lang="cs-CZ" dirty="0" smtClean="0"/>
          </a:p>
          <a:p>
            <a:endParaRPr lang="cs-CZ" dirty="0"/>
          </a:p>
          <a:p>
            <a:r>
              <a:rPr lang="cs-CZ" sz="2800" dirty="0"/>
              <a:t>Science centrum je interaktivní vzdělávací instituce, v níž mají návštěvníci možnost vlastníma rukama realizovat, na vlastní oči vidět a na vlastní kůži zažít experimenty </a:t>
            </a:r>
            <a:r>
              <a:rPr lang="cs-CZ" sz="2800" dirty="0" smtClean="0"/>
              <a:t>s rozličnými </a:t>
            </a:r>
            <a:r>
              <a:rPr lang="cs-CZ" sz="2800" dirty="0"/>
              <a:t>přírodními jevy. </a:t>
            </a:r>
            <a:endParaRPr lang="cs-CZ" sz="2800" dirty="0" smtClean="0"/>
          </a:p>
          <a:p>
            <a:r>
              <a:rPr lang="cs-CZ" sz="2800" dirty="0" smtClean="0">
                <a:hlinkClick r:id="rId8"/>
              </a:rPr>
              <a:t>Kurzy v rámci projektu Bioskop</a:t>
            </a: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48511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20688"/>
          </a:xfrm>
        </p:spPr>
        <p:txBody>
          <a:bodyPr/>
          <a:lstStyle/>
          <a:p>
            <a:r>
              <a:rPr lang="cs-CZ" sz="3200" dirty="0"/>
              <a:t>Michael </a:t>
            </a:r>
            <a:r>
              <a:rPr lang="cs-CZ" sz="3200" dirty="0" err="1"/>
              <a:t>Londesborough</a:t>
            </a:r>
            <a:endParaRPr lang="cs-CZ" sz="3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147248" cy="5472608"/>
          </a:xfrm>
        </p:spPr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pořad PORT</a:t>
            </a:r>
            <a:endParaRPr lang="cs-CZ" dirty="0" smtClean="0"/>
          </a:p>
          <a:p>
            <a:r>
              <a:rPr lang="cs-CZ" dirty="0" smtClean="0"/>
              <a:t>nejrůznější show po celé republice (Tajemství energie, </a:t>
            </a:r>
            <a:r>
              <a:rPr lang="cs-CZ" dirty="0" smtClean="0">
                <a:hlinkClick r:id="rId4"/>
              </a:rPr>
              <a:t>Ohňová show</a:t>
            </a:r>
            <a:r>
              <a:rPr lang="cs-CZ" dirty="0" smtClean="0"/>
              <a:t>)</a:t>
            </a:r>
          </a:p>
          <a:p>
            <a:endParaRPr lang="cs-CZ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85354"/>
            <a:ext cx="45910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86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20688"/>
          </a:xfrm>
        </p:spPr>
        <p:txBody>
          <a:bodyPr/>
          <a:lstStyle/>
          <a:p>
            <a:r>
              <a:rPr lang="cs-CZ" sz="3200" dirty="0" smtClean="0"/>
              <a:t>Kroužky</a:t>
            </a:r>
            <a:endParaRPr lang="cs-CZ" sz="3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147248" cy="5472608"/>
          </a:xfrm>
        </p:spPr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středisko volného času Lužánky </a:t>
            </a:r>
            <a:r>
              <a:rPr lang="cs-CZ" dirty="0" smtClean="0"/>
              <a:t>– Klub chemiků a další přírodovědné kroužky</a:t>
            </a:r>
          </a:p>
          <a:p>
            <a:r>
              <a:rPr lang="cs-CZ" dirty="0" smtClean="0"/>
              <a:t>v </a:t>
            </a:r>
            <a:r>
              <a:rPr lang="cs-CZ" dirty="0" smtClean="0"/>
              <a:t>rámci projektu </a:t>
            </a:r>
            <a:r>
              <a:rPr lang="cs-CZ" dirty="0" smtClean="0">
                <a:hlinkClick r:id="rId4"/>
              </a:rPr>
              <a:t>Věda nás baví</a:t>
            </a:r>
            <a:r>
              <a:rPr lang="cs-CZ" dirty="0" smtClean="0"/>
              <a:t> jsou organizován přírodovědné kroužky na mnoha ZŠ a </a:t>
            </a:r>
            <a:r>
              <a:rPr lang="cs-CZ" dirty="0" smtClean="0"/>
              <a:t>MŠ</a:t>
            </a:r>
          </a:p>
          <a:p>
            <a:r>
              <a:rPr lang="cs-CZ" dirty="0" smtClean="0"/>
              <a:t>vlastní kroužky na jednotlivých školách</a:t>
            </a: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12391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147248" cy="5616623"/>
          </a:xfrm>
        </p:spPr>
        <p:txBody>
          <a:bodyPr>
            <a:normAutofit/>
          </a:bodyPr>
          <a:lstStyle/>
          <a:p>
            <a:r>
              <a:rPr lang="cs-CZ" dirty="0">
                <a:hlinkClick r:id=""/>
              </a:rPr>
              <a:t>Letní vědecký </a:t>
            </a:r>
            <a:r>
              <a:rPr lang="cs-CZ" dirty="0" smtClean="0">
                <a:hlinkClick r:id="rId3"/>
              </a:rPr>
              <a:t>kemp</a:t>
            </a:r>
            <a:endParaRPr lang="cs-CZ" dirty="0" smtClean="0"/>
          </a:p>
          <a:p>
            <a:pPr lvl="1"/>
            <a:r>
              <a:rPr lang="cs-CZ" dirty="0" smtClean="0"/>
              <a:t>SŠ učitelé chemie</a:t>
            </a:r>
          </a:p>
          <a:p>
            <a:pPr lvl="1"/>
            <a:r>
              <a:rPr lang="cs-CZ" dirty="0"/>
              <a:t>11. – 15. srpna 2014 v Masarykově táboře YMCA </a:t>
            </a:r>
            <a:r>
              <a:rPr lang="cs-CZ" dirty="0" smtClean="0"/>
              <a:t>(nedaleko Soběšína, údolí </a:t>
            </a:r>
            <a:r>
              <a:rPr lang="cs-CZ" dirty="0"/>
              <a:t>řeky </a:t>
            </a:r>
            <a:r>
              <a:rPr lang="cs-CZ" dirty="0" smtClean="0"/>
              <a:t>Sázavy)</a:t>
            </a:r>
          </a:p>
          <a:p>
            <a:pPr lvl="1"/>
            <a:r>
              <a:rPr lang="cs-CZ" dirty="0" smtClean="0"/>
              <a:t>zdarma v rámci projektu Otevřená věda</a:t>
            </a:r>
          </a:p>
          <a:p>
            <a:r>
              <a:rPr lang="cs-CZ" dirty="0" smtClean="0">
                <a:hlinkClick r:id="rId4"/>
              </a:rPr>
              <a:t>Kurzy </a:t>
            </a:r>
            <a:r>
              <a:rPr lang="cs-CZ" dirty="0">
                <a:hlinkClick r:id="rId4"/>
              </a:rPr>
              <a:t>biologie, chemie a </a:t>
            </a:r>
            <a:r>
              <a:rPr lang="cs-CZ" dirty="0" smtClean="0">
                <a:hlinkClick r:id="rId4"/>
              </a:rPr>
              <a:t>fyziky</a:t>
            </a:r>
            <a:endParaRPr lang="cs-CZ" dirty="0" smtClean="0"/>
          </a:p>
          <a:p>
            <a:pPr lvl="1"/>
            <a:r>
              <a:rPr lang="cs-CZ" dirty="0"/>
              <a:t>SŠ učitelé chemie</a:t>
            </a:r>
          </a:p>
          <a:p>
            <a:pPr lvl="1"/>
            <a:r>
              <a:rPr lang="cs-CZ" dirty="0" smtClean="0"/>
              <a:t>2x ročně</a:t>
            </a:r>
          </a:p>
          <a:p>
            <a:pPr lvl="1"/>
            <a:r>
              <a:rPr lang="cs-CZ" dirty="0" smtClean="0"/>
              <a:t>cílem </a:t>
            </a:r>
            <a:r>
              <a:rPr lang="cs-CZ" dirty="0"/>
              <a:t>kurzů </a:t>
            </a:r>
            <a:r>
              <a:rPr lang="cs-CZ" dirty="0" smtClean="0"/>
              <a:t>je obohatit výuku </a:t>
            </a:r>
            <a:r>
              <a:rPr lang="cs-CZ" dirty="0"/>
              <a:t>o nejnovější trendy ve vědě a výzkumu, zatraktivnit výuku o poutavé a nevšední informace ze zákulisí špičkové vědy a přiblížit práci předních českých </a:t>
            </a:r>
            <a:r>
              <a:rPr lang="cs-CZ" dirty="0" smtClean="0"/>
              <a:t>vědců</a:t>
            </a:r>
            <a:endParaRPr lang="cs-CZ" dirty="0"/>
          </a:p>
          <a:p>
            <a:pPr lvl="1"/>
            <a:r>
              <a:rPr lang="cs-CZ" dirty="0"/>
              <a:t>zdarma v rámci projektu Otevřená věda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>
              <a:hlinkClick r:id="rId5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20688"/>
          </a:xfrm>
        </p:spPr>
        <p:txBody>
          <a:bodyPr/>
          <a:lstStyle/>
          <a:p>
            <a:r>
              <a:rPr lang="cs-CZ" sz="3200" dirty="0" smtClean="0"/>
              <a:t>Kurzy a tábory pro učitele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3272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147248" cy="5904655"/>
          </a:xfrm>
        </p:spPr>
        <p:txBody>
          <a:bodyPr>
            <a:normAutofit/>
          </a:bodyPr>
          <a:lstStyle/>
          <a:p>
            <a:pPr marL="342900" lvl="1" indent="-342900"/>
            <a:r>
              <a:rPr lang="cs-CZ" dirty="0">
                <a:hlinkClick r:id="rId3"/>
              </a:rPr>
              <a:t>Letní </a:t>
            </a:r>
            <a:r>
              <a:rPr lang="cs-CZ" dirty="0" smtClean="0">
                <a:hlinkClick r:id="rId3"/>
              </a:rPr>
              <a:t>škola </a:t>
            </a:r>
            <a:r>
              <a:rPr lang="cs-CZ" dirty="0">
                <a:hlinkClick r:id="rId3"/>
              </a:rPr>
              <a:t>VŠCHT v </a:t>
            </a:r>
            <a:r>
              <a:rPr lang="cs-CZ" dirty="0" smtClean="0">
                <a:hlinkClick r:id="rId3"/>
              </a:rPr>
              <a:t>Praze</a:t>
            </a:r>
            <a:endParaRPr lang="cs-CZ" dirty="0" smtClean="0"/>
          </a:p>
          <a:p>
            <a:pPr lvl="1"/>
            <a:r>
              <a:rPr lang="cs-CZ" dirty="0" smtClean="0"/>
              <a:t>ZŠ a SŠ učitelé chemie, studenti se zájmem o studium na škole</a:t>
            </a:r>
          </a:p>
          <a:p>
            <a:pPr lvl="1"/>
            <a:r>
              <a:rPr lang="cs-CZ" dirty="0"/>
              <a:t>26. – 28</a:t>
            </a:r>
            <a:r>
              <a:rPr lang="cs-CZ" dirty="0" smtClean="0"/>
              <a:t>. 8. 2014</a:t>
            </a:r>
          </a:p>
          <a:p>
            <a:pPr lvl="1"/>
            <a:r>
              <a:rPr lang="cs-CZ" dirty="0" smtClean="0"/>
              <a:t>zdarma ubytování</a:t>
            </a:r>
          </a:p>
          <a:p>
            <a:r>
              <a:rPr lang="cs-CZ" dirty="0" smtClean="0">
                <a:hlinkClick r:id="rId4"/>
              </a:rPr>
              <a:t>Veletrh nápadů učitelů chemie</a:t>
            </a:r>
            <a:endParaRPr lang="cs-CZ" dirty="0"/>
          </a:p>
          <a:p>
            <a:pPr lvl="1"/>
            <a:r>
              <a:rPr lang="cs-CZ" dirty="0"/>
              <a:t>ZŠ a SŠ učitelé chemie</a:t>
            </a:r>
            <a:endParaRPr lang="cs-CZ" dirty="0" smtClean="0"/>
          </a:p>
          <a:p>
            <a:pPr lvl="1"/>
            <a:r>
              <a:rPr lang="cs-CZ" dirty="0" smtClean="0"/>
              <a:t>výměna zkušeností a nápadů, </a:t>
            </a:r>
            <a:r>
              <a:rPr lang="cs-CZ" dirty="0"/>
              <a:t>které využívají v hodinách </a:t>
            </a:r>
            <a:r>
              <a:rPr lang="cs-CZ" dirty="0" smtClean="0"/>
              <a:t>chemie</a:t>
            </a:r>
          </a:p>
          <a:p>
            <a:pPr lvl="1"/>
            <a:r>
              <a:rPr lang="cs-CZ" dirty="0" smtClean="0"/>
              <a:t>účast vysokoškolských didaktiků</a:t>
            </a:r>
          </a:p>
          <a:p>
            <a:pPr lvl="1"/>
            <a:endParaRPr lang="cs-CZ" dirty="0"/>
          </a:p>
          <a:p>
            <a:pPr lvl="1"/>
            <a:endParaRPr lang="cs-CZ" dirty="0" smtClean="0">
              <a:hlinkClick r:id="rId5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95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u="sng" dirty="0">
                <a:hlinkClick r:id="rId3"/>
              </a:rPr>
              <a:t>www.cenapr.cz/category/get-pdf/511</a:t>
            </a:r>
            <a:r>
              <a:rPr lang="cs-CZ" u="sng" dirty="0" smtClean="0">
                <a:hlinkClick r:id="rId3"/>
              </a:rPr>
              <a:t>/</a:t>
            </a:r>
          </a:p>
          <a:p>
            <a:pPr marL="514350" indent="-514350">
              <a:buFont typeface="+mj-lt"/>
              <a:buAutoNum type="arabicPeriod"/>
            </a:pPr>
            <a:r>
              <a:rPr lang="cs-CZ" u="sng" dirty="0">
                <a:hlinkClick r:id="rId3"/>
              </a:rPr>
              <a:t>http://</a:t>
            </a:r>
            <a:r>
              <a:rPr lang="cs-CZ" u="sng" dirty="0" smtClean="0">
                <a:hlinkClick r:id="rId3"/>
              </a:rPr>
              <a:t>www.chemicke-listy.cz/cz/index.html</a:t>
            </a:r>
          </a:p>
          <a:p>
            <a:pPr marL="514350" indent="-514350">
              <a:buFont typeface="+mj-lt"/>
              <a:buAutoNum type="arabicPeriod"/>
            </a:pPr>
            <a:r>
              <a:rPr lang="cs-CZ" u="sng" dirty="0">
                <a:hlinkClick r:id="rId3"/>
              </a:rPr>
              <a:t>http://www.spn.cz/casopisbchz/index.php?kat=obsah-a-aktuality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hlinkClick r:id="rId4"/>
              </a:rPr>
              <a:t>Journal </a:t>
            </a:r>
            <a:r>
              <a:rPr lang="cs-CZ" dirty="0" err="1">
                <a:hlinkClick r:id="rId4"/>
              </a:rPr>
              <a:t>of</a:t>
            </a:r>
            <a:r>
              <a:rPr lang="cs-CZ" dirty="0">
                <a:hlinkClick r:id="rId4"/>
              </a:rPr>
              <a:t> </a:t>
            </a:r>
            <a:r>
              <a:rPr lang="cs-CZ" dirty="0" err="1">
                <a:hlinkClick r:id="rId4"/>
              </a:rPr>
              <a:t>chemical</a:t>
            </a:r>
            <a:r>
              <a:rPr lang="cs-CZ" dirty="0">
                <a:hlinkClick r:id="rId4"/>
              </a:rPr>
              <a:t> </a:t>
            </a:r>
            <a:r>
              <a:rPr lang="cs-CZ" dirty="0" err="1" smtClean="0">
                <a:hlinkClick r:id="rId4"/>
              </a:rPr>
              <a:t>education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u="sng" dirty="0">
                <a:hlinkClick r:id="rId3"/>
              </a:rPr>
              <a:t>http://</a:t>
            </a:r>
            <a:r>
              <a:rPr lang="cs-CZ" u="sng" dirty="0" smtClean="0">
                <a:hlinkClick r:id="rId3"/>
              </a:rPr>
              <a:t>www.bioxbio.com/if/html/J-CHEM-EDUC.html</a:t>
            </a:r>
          </a:p>
          <a:p>
            <a:pPr marL="514350" indent="-514350">
              <a:buFont typeface="+mj-lt"/>
              <a:buAutoNum type="arabicPeriod"/>
            </a:pPr>
            <a:r>
              <a:rPr lang="cs-CZ" u="sng" dirty="0">
                <a:hlinkClick r:id="rId3"/>
              </a:rPr>
              <a:t>http://www.popup.upol.cz/files/fairOfScience/FORTE_web.pdf</a:t>
            </a:r>
            <a:endParaRPr lang="cs-CZ" u="sng" dirty="0" smtClean="0">
              <a:hlinkClick r:id="rId3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u="sng" dirty="0">
                <a:hlinkClick r:id="rId3"/>
              </a:rPr>
              <a:t>https://</a:t>
            </a:r>
            <a:r>
              <a:rPr lang="cs-CZ" u="sng" dirty="0" smtClean="0">
                <a:hlinkClick r:id="rId3"/>
              </a:rPr>
              <a:t>www.prirodovedci.cz/magazin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>
                <a:hlinkClick r:id="rId5"/>
              </a:rPr>
              <a:t>http</a:t>
            </a:r>
            <a:r>
              <a:rPr lang="cs-CZ" dirty="0">
                <a:hlinkClick r:id="rId5"/>
              </a:rPr>
              <a:t>://</a:t>
            </a:r>
            <a:r>
              <a:rPr lang="cs-CZ" dirty="0" smtClean="0">
                <a:hlinkClick r:id="rId5"/>
              </a:rPr>
              <a:t>www.zazijchemii.cz/blog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webchemie.cz/clanky.html</a:t>
            </a:r>
            <a:r>
              <a:rPr lang="cs-CZ" dirty="0" smtClean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cs-CZ" u="sng" dirty="0">
                <a:hlinkClick r:id="rId3"/>
              </a:rPr>
              <a:t>https://</a:t>
            </a:r>
            <a:r>
              <a:rPr lang="cs-CZ" u="sng" dirty="0" smtClean="0">
                <a:hlinkClick r:id="rId3"/>
              </a:rPr>
              <a:t>www.facebook.com/notes/webchemie-podpora-v%C3%BDuky-chemie/elektrol%C3%BDza/530200323738385</a:t>
            </a:r>
          </a:p>
          <a:p>
            <a:pPr marL="514350" indent="-514350">
              <a:buFont typeface="+mj-lt"/>
              <a:buAutoNum type="arabicPeriod"/>
            </a:pPr>
            <a:r>
              <a:rPr lang="cs-CZ" u="sng" dirty="0">
                <a:hlinkClick r:id="rId3"/>
              </a:rPr>
              <a:t>https://www.prirodovedci.cz/chemik/clanky</a:t>
            </a:r>
            <a:endParaRPr lang="cs-CZ" u="sng" dirty="0" smtClean="0">
              <a:hlinkClick r:id="rId3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u="sng" dirty="0">
                <a:hlinkClick r:id="rId3"/>
              </a:rPr>
              <a:t>http://www.lach-ner.com/rozvoj-ctenarske-gramotnosti-ve-vyuce-chemie/t-389/?</a:t>
            </a:r>
            <a:r>
              <a:rPr lang="cs-CZ" u="sng" dirty="0" smtClean="0">
                <a:hlinkClick r:id="rId3"/>
              </a:rPr>
              <a:t>n=10</a:t>
            </a:r>
          </a:p>
          <a:p>
            <a:pPr marL="514350" indent="-514350">
              <a:buFont typeface="+mj-lt"/>
              <a:buAutoNum type="arabicPeriod"/>
            </a:pPr>
            <a:r>
              <a:rPr lang="cs-CZ" u="sng" dirty="0">
                <a:hlinkClick r:id="rId3"/>
              </a:rPr>
              <a:t>http://21stoleti.cz/rubriky/chemie</a:t>
            </a:r>
            <a:r>
              <a:rPr lang="cs-CZ" u="sng" dirty="0" smtClean="0">
                <a:hlinkClick r:id="rId3"/>
              </a:rPr>
              <a:t>/</a:t>
            </a:r>
          </a:p>
          <a:p>
            <a:pPr marL="514350" indent="-514350">
              <a:buFont typeface="+mj-lt"/>
              <a:buAutoNum type="arabicPeriod"/>
            </a:pPr>
            <a:r>
              <a:rPr lang="cs-CZ" u="sng" dirty="0">
                <a:hlinkClick r:id="rId3"/>
              </a:rPr>
              <a:t>http://</a:t>
            </a:r>
            <a:r>
              <a:rPr lang="cs-CZ" u="sng" dirty="0" smtClean="0">
                <a:hlinkClick r:id="rId3"/>
              </a:rPr>
              <a:t>www.ceskachemie.cz/svet-chemie/popularni-chemie</a:t>
            </a:r>
          </a:p>
          <a:p>
            <a:pPr marL="514350" indent="-514350">
              <a:buFont typeface="+mj-lt"/>
              <a:buAutoNum type="arabicPeriod"/>
            </a:pPr>
            <a:r>
              <a:rPr lang="cs-CZ" u="sng" dirty="0">
                <a:hlinkClick r:id="rId3"/>
              </a:rPr>
              <a:t>http://</a:t>
            </a:r>
            <a:r>
              <a:rPr lang="cs-CZ" u="sng" dirty="0" smtClean="0">
                <a:hlinkClick r:id="rId3"/>
              </a:rPr>
              <a:t>www.vedanasbavi.cz/primestske-tabory.php</a:t>
            </a:r>
          </a:p>
          <a:p>
            <a:pPr marL="514350" indent="-514350">
              <a:buFont typeface="+mj-lt"/>
              <a:buAutoNum type="arabicPeriod"/>
            </a:pPr>
            <a:r>
              <a:rPr lang="cs-CZ" u="sng" dirty="0">
                <a:hlinkClick r:id="rId3"/>
              </a:rPr>
              <a:t>http://</a:t>
            </a:r>
            <a:r>
              <a:rPr lang="cs-CZ" u="sng" dirty="0" smtClean="0">
                <a:hlinkClick r:id="rId3"/>
              </a:rPr>
              <a:t>bioskop.muni.cz/cs/kalendar-kurzu/letni-skoly/nabidka-kurzu</a:t>
            </a:r>
          </a:p>
          <a:p>
            <a:pPr marL="514350" indent="-514350">
              <a:buFont typeface="+mj-lt"/>
              <a:buAutoNum type="arabicPeriod"/>
            </a:pPr>
            <a:endParaRPr lang="cs-CZ" u="sng" dirty="0" smtClean="0">
              <a:hlinkClick r:id="rId3"/>
            </a:endParaRPr>
          </a:p>
          <a:p>
            <a:pPr marL="514350" indent="-514350">
              <a:buFont typeface="+mj-lt"/>
              <a:buAutoNum type="arabicPeriod"/>
            </a:pPr>
            <a:endParaRPr lang="cs-CZ" u="sng" dirty="0" smtClean="0">
              <a:hlinkClick r:id="rId3"/>
            </a:endParaRPr>
          </a:p>
          <a:p>
            <a:pPr marL="514350" indent="-514350">
              <a:buFont typeface="+mj-lt"/>
              <a:buAutoNum type="arabicPeriod"/>
            </a:pPr>
            <a:endParaRPr lang="cs-CZ" u="sng" dirty="0" smtClean="0">
              <a:hlinkClick r:id="rId3"/>
            </a:endParaRPr>
          </a:p>
          <a:p>
            <a:pPr marL="514350" indent="-514350">
              <a:buFont typeface="+mj-lt"/>
              <a:buAutoNum type="arabicPeriod"/>
            </a:pPr>
            <a:endParaRPr lang="cs-CZ" u="sng" dirty="0" smtClean="0">
              <a:hlinkClick r:id="rId3"/>
            </a:endParaRPr>
          </a:p>
          <a:p>
            <a:pPr marL="514350" indent="-514350">
              <a:buFont typeface="+mj-lt"/>
              <a:buAutoNum type="arabicPeriod"/>
            </a:pPr>
            <a:endParaRPr lang="cs-CZ" u="sng" dirty="0">
              <a:hlinkClick r:id="rId3"/>
            </a:endParaRPr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090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u="sng" dirty="0" smtClean="0">
                <a:hlinkClick r:id="rId3"/>
              </a:rPr>
              <a:t>http</a:t>
            </a:r>
            <a:r>
              <a:rPr lang="cs-CZ" u="sng" dirty="0">
                <a:hlinkClick r:id="rId3"/>
              </a:rPr>
              <a:t>://bioskop.muni.cz/cs/kalendar-kurzu/letni-skoly</a:t>
            </a:r>
            <a:endParaRPr lang="cs-CZ" u="sng" dirty="0" smtClean="0">
              <a:hlinkClick r:id="rId3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u="sng" dirty="0">
                <a:hlinkClick r:id="rId3"/>
              </a:rPr>
              <a:t>http://</a:t>
            </a:r>
            <a:r>
              <a:rPr lang="cs-CZ" u="sng" dirty="0" smtClean="0">
                <a:hlinkClick r:id="rId3"/>
              </a:rPr>
              <a:t>ach.upol.cz/jevicko13</a:t>
            </a:r>
          </a:p>
          <a:p>
            <a:pPr marL="514350" indent="-514350">
              <a:buFont typeface="+mj-lt"/>
              <a:buAutoNum type="arabicPeriod"/>
            </a:pPr>
            <a:r>
              <a:rPr lang="cs-CZ" u="sng" dirty="0">
                <a:hlinkClick r:id="rId3"/>
              </a:rPr>
              <a:t>http://</a:t>
            </a:r>
            <a:r>
              <a:rPr lang="cs-CZ" u="sng" dirty="0" smtClean="0">
                <a:hlinkClick r:id="rId3"/>
              </a:rPr>
              <a:t>www.pevnostpoznani.cz/tabory?lang=cs</a:t>
            </a:r>
          </a:p>
          <a:p>
            <a:pPr marL="514350" indent="-514350">
              <a:buFont typeface="+mj-lt"/>
              <a:buAutoNum type="arabicPeriod"/>
            </a:pPr>
            <a:r>
              <a:rPr lang="cs-CZ" u="sng" dirty="0">
                <a:hlinkClick r:id="rId3"/>
              </a:rPr>
              <a:t>http://cpi.vsb.cz/info/?</a:t>
            </a:r>
            <a:r>
              <a:rPr lang="cs-CZ" u="sng" dirty="0" smtClean="0">
                <a:hlinkClick r:id="rId3"/>
              </a:rPr>
              <a:t>reportId=24760&amp;lang=cs</a:t>
            </a:r>
          </a:p>
          <a:p>
            <a:pPr marL="514350" indent="-514350">
              <a:buFont typeface="+mj-lt"/>
              <a:buAutoNum type="arabicPeriod"/>
            </a:pPr>
            <a:r>
              <a:rPr lang="cs-CZ" u="sng" dirty="0">
                <a:hlinkClick r:id="rId3"/>
              </a:rPr>
              <a:t>http://</a:t>
            </a:r>
            <a:r>
              <a:rPr lang="cs-CZ" u="sng" dirty="0" smtClean="0">
                <a:hlinkClick r:id="rId3"/>
              </a:rPr>
              <a:t>www.popup.upol.cz/veletrh2014</a:t>
            </a:r>
          </a:p>
          <a:p>
            <a:pPr marL="514350" indent="-514350">
              <a:buFont typeface="+mj-lt"/>
              <a:buAutoNum type="arabicPeriod"/>
            </a:pPr>
            <a:r>
              <a:rPr lang="cs-CZ" u="sng" dirty="0">
                <a:hlinkClick r:id="rId3"/>
              </a:rPr>
              <a:t>http://www.chemienahrade.cz</a:t>
            </a:r>
            <a:r>
              <a:rPr lang="cs-CZ" u="sng" dirty="0" smtClean="0">
                <a:hlinkClick r:id="rId3"/>
              </a:rPr>
              <a:t>/</a:t>
            </a:r>
          </a:p>
          <a:p>
            <a:pPr marL="514350" indent="-514350">
              <a:buFont typeface="+mj-lt"/>
              <a:buAutoNum type="arabicPeriod"/>
            </a:pPr>
            <a:r>
              <a:rPr lang="cs-CZ" u="sng" dirty="0">
                <a:hlinkClick r:id="rId3"/>
              </a:rPr>
              <a:t>http://www.tydenvedy.cz</a:t>
            </a:r>
            <a:r>
              <a:rPr lang="cs-CZ" u="sng" dirty="0" smtClean="0">
                <a:hlinkClick r:id="rId3"/>
              </a:rPr>
              <a:t>/</a:t>
            </a:r>
          </a:p>
          <a:p>
            <a:pPr marL="514350" indent="-514350">
              <a:buFont typeface="+mj-lt"/>
              <a:buAutoNum type="arabicPeriod"/>
            </a:pPr>
            <a:r>
              <a:rPr lang="cs-CZ" u="sng" dirty="0">
                <a:hlinkClick r:id="rId3"/>
              </a:rPr>
              <a:t>http://www.popup.upol.cz/childrens-university/</a:t>
            </a:r>
            <a:endParaRPr lang="cs-CZ" u="sng" dirty="0" smtClean="0">
              <a:hlinkClick r:id="rId3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u="sng" dirty="0">
                <a:hlinkClick r:id="rId3"/>
              </a:rPr>
              <a:t>https://</a:t>
            </a:r>
            <a:r>
              <a:rPr lang="cs-CZ" u="sng" dirty="0" smtClean="0">
                <a:hlinkClick r:id="rId3"/>
              </a:rPr>
              <a:t>www.facebook.com/DetskaUniverzita</a:t>
            </a:r>
          </a:p>
          <a:p>
            <a:pPr marL="514350" indent="-514350">
              <a:buFont typeface="+mj-lt"/>
              <a:buAutoNum type="arabicPeriod"/>
            </a:pPr>
            <a:r>
              <a:rPr lang="cs-CZ" u="sng" dirty="0">
                <a:hlinkClick r:id="rId3"/>
              </a:rPr>
              <a:t>http://sciencecafe.cz</a:t>
            </a:r>
            <a:r>
              <a:rPr lang="cs-CZ" u="sng" dirty="0" smtClean="0">
                <a:hlinkClick r:id="rId3"/>
              </a:rPr>
              <a:t>/</a:t>
            </a:r>
          </a:p>
          <a:p>
            <a:pPr marL="514350" indent="-514350">
              <a:buFont typeface="+mj-lt"/>
              <a:buAutoNum type="arabicPeriod"/>
            </a:pPr>
            <a:r>
              <a:rPr lang="cs-CZ" u="sng" dirty="0">
                <a:hlinkClick r:id="rId3"/>
              </a:rPr>
              <a:t>http://www.mscb.cz</a:t>
            </a:r>
            <a:r>
              <a:rPr lang="cs-CZ" u="sng" dirty="0" smtClean="0">
                <a:hlinkClick r:id="rId3"/>
              </a:rPr>
              <a:t>/</a:t>
            </a:r>
          </a:p>
          <a:p>
            <a:pPr marL="514350" indent="-514350">
              <a:buFont typeface="+mj-lt"/>
              <a:buAutoNum type="arabicPeriod"/>
            </a:pPr>
            <a:r>
              <a:rPr lang="cs-CZ" u="sng" dirty="0">
                <a:hlinkClick r:id="rId3"/>
              </a:rPr>
              <a:t>http://</a:t>
            </a:r>
            <a:r>
              <a:rPr lang="cs-CZ" u="sng" dirty="0" smtClean="0">
                <a:hlinkClick r:id="rId3"/>
              </a:rPr>
              <a:t>svet-techniky-ostrava.cz/cs/nas-projekt</a:t>
            </a:r>
          </a:p>
          <a:p>
            <a:pPr marL="514350" indent="-514350">
              <a:buFont typeface="+mj-lt"/>
              <a:buAutoNum type="arabicPeriod"/>
            </a:pPr>
            <a:r>
              <a:rPr lang="cs-CZ" u="sng" dirty="0">
                <a:hlinkClick r:id="rId3"/>
              </a:rPr>
              <a:t>http://</a:t>
            </a:r>
            <a:r>
              <a:rPr lang="cs-CZ" u="sng" dirty="0" smtClean="0">
                <a:hlinkClick r:id="rId3"/>
              </a:rPr>
              <a:t>www.ceskatelevize.cz/chat/chat.php?id=778</a:t>
            </a:r>
          </a:p>
          <a:p>
            <a:pPr marL="514350" indent="-514350">
              <a:buFont typeface="+mj-lt"/>
              <a:buAutoNum type="arabicPeriod"/>
            </a:pPr>
            <a:r>
              <a:rPr lang="cs-CZ" u="sng" dirty="0">
                <a:hlinkClick r:id="rId3"/>
              </a:rPr>
              <a:t>http://www.ceskatelevize.cz/porady/10121359557-port/autori/michael-londesborough</a:t>
            </a:r>
            <a:r>
              <a:rPr lang="cs-CZ" u="sng" dirty="0" smtClean="0">
                <a:hlinkClick r:id="rId3"/>
              </a:rPr>
              <a:t>/</a:t>
            </a:r>
          </a:p>
          <a:p>
            <a:pPr marL="514350" indent="-514350">
              <a:buFont typeface="+mj-lt"/>
              <a:buAutoNum type="arabicPeriod"/>
            </a:pPr>
            <a:r>
              <a:rPr lang="cs-CZ" u="sng" dirty="0">
                <a:hlinkClick r:id="rId3"/>
              </a:rPr>
              <a:t>http://</a:t>
            </a:r>
            <a:r>
              <a:rPr lang="cs-CZ" u="sng" dirty="0" smtClean="0">
                <a:hlinkClick r:id="rId3"/>
              </a:rPr>
              <a:t>www.vedanasbavi.cz/krouzky.php</a:t>
            </a:r>
          </a:p>
          <a:p>
            <a:pPr marL="514350" indent="-514350">
              <a:buFont typeface="+mj-lt"/>
              <a:buAutoNum type="arabicPeriod"/>
            </a:pPr>
            <a:r>
              <a:rPr lang="cs-CZ" u="sng" dirty="0">
                <a:hlinkClick r:id="rId3"/>
              </a:rPr>
              <a:t>http://www.vscht.cz/homepage/tisk/stredni_skoly/ls</a:t>
            </a:r>
            <a:endParaRPr lang="cs-CZ" u="sng" dirty="0" smtClean="0">
              <a:hlinkClick r:id="rId3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u="sng" dirty="0">
                <a:hlinkClick r:id="rId3"/>
              </a:rPr>
              <a:t>http://</a:t>
            </a:r>
            <a:r>
              <a:rPr lang="cs-CZ" u="sng">
                <a:hlinkClick r:id="rId3"/>
              </a:rPr>
              <a:t>chemicke-vzdelavani.webnode.cz/veletrh-napadu-ucitelu-chemie/a2-veletrh-napadu</a:t>
            </a:r>
            <a:r>
              <a:rPr lang="cs-CZ" u="sng" smtClean="0">
                <a:hlinkClick r:id="rId3"/>
              </a:rPr>
              <a:t>/</a:t>
            </a:r>
            <a:endParaRPr lang="cs-CZ" u="sng" dirty="0" smtClean="0">
              <a:hlinkClick r:id="rId3"/>
            </a:endParaRPr>
          </a:p>
          <a:p>
            <a:pPr marL="514350" indent="-514350">
              <a:buFont typeface="+mj-lt"/>
              <a:buAutoNum type="arabicPeriod"/>
            </a:pPr>
            <a:endParaRPr lang="cs-CZ" u="sng" dirty="0" smtClean="0">
              <a:hlinkClick r:id="rId3"/>
            </a:endParaRPr>
          </a:p>
          <a:p>
            <a:pPr marL="514350" indent="-514350">
              <a:buFont typeface="+mj-lt"/>
              <a:buAutoNum type="arabicPeriod"/>
            </a:pPr>
            <a:endParaRPr lang="cs-CZ" u="sng" dirty="0" smtClean="0">
              <a:hlinkClick r:id="rId3"/>
            </a:endParaRPr>
          </a:p>
          <a:p>
            <a:pPr marL="514350" indent="-514350">
              <a:buFont typeface="+mj-lt"/>
              <a:buAutoNum type="arabicPeriod"/>
            </a:pPr>
            <a:endParaRPr lang="cs-CZ" u="sng" dirty="0" smtClean="0">
              <a:hlinkClick r:id="rId3"/>
            </a:endParaRPr>
          </a:p>
          <a:p>
            <a:pPr marL="514350" indent="-514350">
              <a:buFont typeface="+mj-lt"/>
              <a:buAutoNum type="arabicPeriod"/>
            </a:pPr>
            <a:endParaRPr lang="cs-CZ" u="sng" dirty="0">
              <a:hlinkClick r:id="rId3"/>
            </a:endParaRPr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86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Formy popularizace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časopisy a články</a:t>
            </a:r>
          </a:p>
          <a:p>
            <a:r>
              <a:rPr lang="cs-CZ" dirty="0" smtClean="0"/>
              <a:t>weby</a:t>
            </a:r>
          </a:p>
          <a:p>
            <a:r>
              <a:rPr lang="cs-CZ" dirty="0" smtClean="0"/>
              <a:t>akce (výstavy, soutěže, jarmarky, konference)</a:t>
            </a:r>
          </a:p>
          <a:p>
            <a:endParaRPr lang="cs-CZ" dirty="0"/>
          </a:p>
          <a:p>
            <a:r>
              <a:rPr lang="cs-CZ" dirty="0" smtClean="0"/>
              <a:t>často v rámci: </a:t>
            </a:r>
          </a:p>
          <a:p>
            <a:pPr lvl="1"/>
            <a:r>
              <a:rPr lang="cs-CZ" dirty="0" smtClean="0"/>
              <a:t>projektů</a:t>
            </a:r>
          </a:p>
          <a:p>
            <a:pPr lvl="1"/>
            <a:r>
              <a:rPr lang="cs-CZ" dirty="0" smtClean="0"/>
              <a:t>institucí a organizací:</a:t>
            </a:r>
          </a:p>
          <a:p>
            <a:pPr lvl="2"/>
            <a:r>
              <a:rPr lang="cs-CZ" dirty="0" smtClean="0"/>
              <a:t>univerzity</a:t>
            </a:r>
          </a:p>
          <a:p>
            <a:pPr lvl="2"/>
            <a:r>
              <a:rPr lang="cs-CZ" dirty="0" smtClean="0"/>
              <a:t>science centra</a:t>
            </a:r>
          </a:p>
          <a:p>
            <a:pPr lvl="2"/>
            <a:r>
              <a:rPr lang="cs-CZ" dirty="0" smtClean="0"/>
              <a:t>jiné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999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Časopisy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6419056" cy="442108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„prestižní“:</a:t>
            </a:r>
          </a:p>
          <a:p>
            <a:pPr lvl="1"/>
            <a:r>
              <a:rPr lang="cs-CZ" dirty="0" smtClean="0">
                <a:hlinkClick r:id="rId3"/>
              </a:rPr>
              <a:t>Chemické listy</a:t>
            </a:r>
            <a:r>
              <a:rPr lang="cs-CZ" dirty="0" smtClean="0"/>
              <a:t> (ČSCH, IF</a:t>
            </a:r>
            <a:r>
              <a:rPr lang="cs-CZ" baseline="30000" dirty="0" smtClean="0"/>
              <a:t>2012</a:t>
            </a:r>
            <a:r>
              <a:rPr lang="cs-CZ" dirty="0" smtClean="0"/>
              <a:t> 0,453) -&gt; Elektronické vydání</a:t>
            </a:r>
          </a:p>
          <a:p>
            <a:pPr lvl="1"/>
            <a:r>
              <a:rPr lang="cs-CZ" dirty="0" smtClean="0">
                <a:hlinkClick r:id="rId4"/>
              </a:rPr>
              <a:t>Journal </a:t>
            </a:r>
            <a:r>
              <a:rPr lang="cs-CZ" dirty="0" err="1" smtClean="0">
                <a:hlinkClick r:id="rId4"/>
              </a:rPr>
              <a:t>of</a:t>
            </a:r>
            <a:r>
              <a:rPr lang="cs-CZ" dirty="0" smtClean="0">
                <a:hlinkClick r:id="rId4"/>
              </a:rPr>
              <a:t> </a:t>
            </a:r>
            <a:r>
              <a:rPr lang="cs-CZ" dirty="0" err="1" smtClean="0">
                <a:hlinkClick r:id="rId4"/>
              </a:rPr>
              <a:t>Chemical</a:t>
            </a:r>
            <a:r>
              <a:rPr lang="cs-CZ" dirty="0" smtClean="0">
                <a:hlinkClick r:id="rId4"/>
              </a:rPr>
              <a:t> </a:t>
            </a:r>
            <a:r>
              <a:rPr lang="cs-CZ" dirty="0" err="1" smtClean="0">
                <a:hlinkClick r:id="rId4"/>
              </a:rPr>
              <a:t>Education</a:t>
            </a:r>
            <a:r>
              <a:rPr lang="cs-CZ" dirty="0" smtClean="0"/>
              <a:t> (</a:t>
            </a:r>
            <a:r>
              <a:rPr lang="cs-CZ" dirty="0" err="1" smtClean="0"/>
              <a:t>American</a:t>
            </a:r>
            <a:r>
              <a:rPr lang="cs-CZ" dirty="0" smtClean="0"/>
              <a:t> </a:t>
            </a:r>
            <a:r>
              <a:rPr lang="cs-CZ" dirty="0" err="1" smtClean="0"/>
              <a:t>Chemical</a:t>
            </a:r>
            <a:r>
              <a:rPr lang="cs-CZ" dirty="0" smtClean="0"/>
              <a:t> Society, IF</a:t>
            </a:r>
            <a:r>
              <a:rPr lang="cs-CZ" baseline="30000" dirty="0" smtClean="0"/>
              <a:t>2012</a:t>
            </a:r>
            <a:r>
              <a:rPr lang="cs-CZ" dirty="0" smtClean="0"/>
              <a:t> 0,817)</a:t>
            </a:r>
          </a:p>
          <a:p>
            <a:r>
              <a:rPr lang="cs-CZ" dirty="0" smtClean="0"/>
              <a:t>ostatní:</a:t>
            </a:r>
          </a:p>
          <a:p>
            <a:pPr lvl="1"/>
            <a:r>
              <a:rPr lang="cs-CZ" dirty="0" smtClean="0">
                <a:hlinkClick r:id="rId5"/>
              </a:rPr>
              <a:t>Biologie-Chemie-Zeměpis</a:t>
            </a:r>
            <a:r>
              <a:rPr lang="cs-CZ" dirty="0" smtClean="0"/>
              <a:t> (SPN) -&gt; Obsah a aktuality</a:t>
            </a:r>
          </a:p>
          <a:p>
            <a:pPr lvl="1"/>
            <a:r>
              <a:rPr lang="cs-CZ" dirty="0" smtClean="0">
                <a:hlinkClick r:id="rId6"/>
              </a:rPr>
              <a:t>Vesmír</a:t>
            </a:r>
            <a:r>
              <a:rPr lang="cs-CZ" dirty="0" smtClean="0"/>
              <a:t> (např. </a:t>
            </a:r>
            <a:r>
              <a:rPr lang="cs-CZ" dirty="0" smtClean="0">
                <a:hlinkClick r:id="rId7"/>
              </a:rPr>
              <a:t>Od inzulinu k biopalivům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>
                <a:hlinkClick r:id="rId8"/>
              </a:rPr>
              <a:t>Fort-e</a:t>
            </a:r>
            <a:r>
              <a:rPr lang="cs-CZ" dirty="0" smtClean="0"/>
              <a:t> (UP Olomouc, dříve </a:t>
            </a:r>
            <a:r>
              <a:rPr lang="cs-CZ" dirty="0" err="1" smtClean="0"/>
              <a:t>PřČa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>
                <a:hlinkClick r:id="rId9"/>
              </a:rPr>
              <a:t>Přírodovědci.cz</a:t>
            </a:r>
            <a:r>
              <a:rPr lang="cs-CZ" dirty="0" smtClean="0"/>
              <a:t> (UK Praha)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>
              <a:hlinkClick r:id="rId4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769" y="346882"/>
            <a:ext cx="1418273" cy="184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superto.cz/fotografie/261777/200/x/pictur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355" y="1459598"/>
            <a:ext cx="1410100" cy="205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ver imag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283" y="2780928"/>
            <a:ext cx="1842120" cy="244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205" y="4941168"/>
            <a:ext cx="17907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82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00808"/>
            <a:ext cx="411345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372200" y="6382095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Přírodovědci.cz</a:t>
            </a:r>
            <a:endParaRPr lang="cs-CZ" dirty="0">
              <a:latin typeface="+mj-lt"/>
            </a:endParaRPr>
          </a:p>
        </p:txBody>
      </p:sp>
      <p:pic>
        <p:nvPicPr>
          <p:cNvPr id="1026" name="Picture 2" descr="https://lh4.googleusercontent.com/-FHfp7INB0ho/U3ByAtDyDiI/AAAAAAAAF6k/XUiC0Lqrs_Q/w1121-h841-no/20140512_09033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2" r="50791"/>
          <a:stretch/>
        </p:blipFill>
        <p:spPr bwMode="auto">
          <a:xfrm>
            <a:off x="395536" y="226956"/>
            <a:ext cx="4176463" cy="612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691680" y="6385161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latin typeface="+mj-lt"/>
              </a:rPr>
              <a:t>Fort</a:t>
            </a:r>
            <a:r>
              <a:rPr lang="cs-CZ" dirty="0" smtClean="0">
                <a:latin typeface="+mj-lt"/>
              </a:rPr>
              <a:t>-e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039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Články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6419056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blog </a:t>
            </a:r>
            <a:r>
              <a:rPr lang="cs-CZ" dirty="0" smtClean="0">
                <a:hlinkClick r:id="rId3"/>
              </a:rPr>
              <a:t>Zažij chemii</a:t>
            </a:r>
            <a:endParaRPr lang="cs-CZ" dirty="0"/>
          </a:p>
          <a:p>
            <a:pPr lvl="1"/>
            <a:endParaRPr lang="cs-CZ" dirty="0" smtClean="0">
              <a:hlinkClick r:id="rId4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74179"/>
            <a:ext cx="6016652" cy="4454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61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91264" cy="5505475"/>
          </a:xfrm>
        </p:spPr>
        <p:txBody>
          <a:bodyPr>
            <a:normAutofit/>
          </a:bodyPr>
          <a:lstStyle/>
          <a:p>
            <a:r>
              <a:rPr lang="cs-CZ" dirty="0" err="1" smtClean="0"/>
              <a:t>Webchemie</a:t>
            </a:r>
            <a:r>
              <a:rPr lang="cs-CZ" dirty="0" smtClean="0"/>
              <a:t> – sekce </a:t>
            </a:r>
            <a:r>
              <a:rPr lang="cs-CZ" dirty="0" smtClean="0">
                <a:hlinkClick r:id="rId3"/>
              </a:rPr>
              <a:t>Články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08779"/>
            <a:ext cx="5824711" cy="541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08778"/>
            <a:ext cx="5922472" cy="541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88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91264" cy="5505475"/>
          </a:xfrm>
        </p:spPr>
        <p:txBody>
          <a:bodyPr>
            <a:normAutofit/>
          </a:bodyPr>
          <a:lstStyle/>
          <a:p>
            <a:r>
              <a:rPr lang="cs-CZ" dirty="0" smtClean="0"/>
              <a:t>Přírodovědci.cz – sekce </a:t>
            </a:r>
            <a:r>
              <a:rPr lang="cs-CZ" dirty="0" smtClean="0">
                <a:hlinkClick r:id="rId3"/>
              </a:rPr>
              <a:t>Články</a:t>
            </a:r>
            <a:endParaRPr lang="cs-CZ" dirty="0"/>
          </a:p>
          <a:p>
            <a:pPr lvl="1"/>
            <a:endParaRPr lang="cs-CZ" dirty="0" smtClean="0">
              <a:hlinkClick r:id="rId4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87052"/>
            <a:ext cx="4183551" cy="490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53"/>
          <a:stretch/>
        </p:blipFill>
        <p:spPr bwMode="auto">
          <a:xfrm>
            <a:off x="4363063" y="1312149"/>
            <a:ext cx="4777540" cy="544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44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91264" cy="5505475"/>
          </a:xfrm>
        </p:spPr>
        <p:txBody>
          <a:bodyPr>
            <a:normAutofit/>
          </a:bodyPr>
          <a:lstStyle/>
          <a:p>
            <a:r>
              <a:rPr lang="cs-CZ" dirty="0" smtClean="0"/>
              <a:t>Lach-</a:t>
            </a:r>
            <a:r>
              <a:rPr lang="cs-CZ" dirty="0" err="1" smtClean="0"/>
              <a:t>ner</a:t>
            </a:r>
            <a:r>
              <a:rPr lang="cs-CZ" dirty="0" smtClean="0"/>
              <a:t> - </a:t>
            </a:r>
            <a:r>
              <a:rPr lang="cs-CZ" dirty="0" smtClean="0">
                <a:hlinkClick r:id="rId3"/>
              </a:rPr>
              <a:t>Rozvoj </a:t>
            </a:r>
            <a:r>
              <a:rPr lang="cs-CZ" dirty="0">
                <a:hlinkClick r:id="rId3"/>
              </a:rPr>
              <a:t>čtenářské gramotnosti </a:t>
            </a:r>
            <a:r>
              <a:rPr lang="cs-CZ" dirty="0" smtClean="0">
                <a:hlinkClick r:id="rId3"/>
              </a:rPr>
              <a:t>ve výuce </a:t>
            </a:r>
            <a:r>
              <a:rPr lang="cs-CZ" dirty="0">
                <a:hlinkClick r:id="rId3"/>
              </a:rPr>
              <a:t>chemie</a:t>
            </a:r>
            <a:endParaRPr lang="cs-CZ" dirty="0"/>
          </a:p>
          <a:p>
            <a:pPr lvl="1"/>
            <a:endParaRPr lang="cs-CZ" dirty="0" smtClean="0">
              <a:hlinkClick r:id="rId4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554913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32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13330</TotalTime>
  <Words>904</Words>
  <Application>Microsoft Office PowerPoint</Application>
  <PresentationFormat>Předvádění na obrazovce (4:3)</PresentationFormat>
  <Paragraphs>241</Paragraphs>
  <Slides>26</Slides>
  <Notes>24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Exekutivní</vt:lpstr>
      <vt:lpstr>05 – Popularizace chemie – část 1.</vt:lpstr>
      <vt:lpstr>Osnova 6. tématu</vt:lpstr>
      <vt:lpstr>Formy popularizace</vt:lpstr>
      <vt:lpstr>Časopisy</vt:lpstr>
      <vt:lpstr>Prezentace aplikace PowerPoint</vt:lpstr>
      <vt:lpstr>Články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Akce</vt:lpstr>
      <vt:lpstr>Přírodovědné tábory</vt:lpstr>
      <vt:lpstr>Prezentace aplikace PowerPoint</vt:lpstr>
      <vt:lpstr>Přírodovědné jarmarky</vt:lpstr>
      <vt:lpstr>Týden vědy a techniky</vt:lpstr>
      <vt:lpstr>Dětská univerzita</vt:lpstr>
      <vt:lpstr>Science café</vt:lpstr>
      <vt:lpstr>Science centra</vt:lpstr>
      <vt:lpstr>Michael Londesborough</vt:lpstr>
      <vt:lpstr>Kroužky</vt:lpstr>
      <vt:lpstr>Kurzy a tábory pro učitele</vt:lpstr>
      <vt:lpstr>Prezentace aplikace PowerPoint</vt:lpstr>
      <vt:lpstr>Literatura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VM</dc:creator>
  <cp:lastModifiedBy>Veronika Švandová</cp:lastModifiedBy>
  <cp:revision>1457</cp:revision>
  <cp:lastPrinted>2013-09-18T20:37:09Z</cp:lastPrinted>
  <dcterms:created xsi:type="dcterms:W3CDTF">2009-11-16T07:55:58Z</dcterms:created>
  <dcterms:modified xsi:type="dcterms:W3CDTF">2014-05-13T08:00:52Z</dcterms:modified>
</cp:coreProperties>
</file>