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1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94660"/>
  </p:normalViewPr>
  <p:slideViewPr>
    <p:cSldViewPr>
      <p:cViewPr varScale="1">
        <p:scale>
          <a:sx n="70" d="100"/>
          <a:sy n="70" d="100"/>
        </p:scale>
        <p:origin x="-15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F9999-F2D4-4CCB-AD9F-F2949392D740}" type="datetimeFigureOut">
              <a:rPr lang="cs-CZ" smtClean="0"/>
              <a:t>18.1.2014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EE66E-B28E-44E7-AA4A-792D508F4E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28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0095F-10A2-4DB0-94DF-EDB424609FC0}" type="datetime1">
              <a:rPr lang="cs-CZ" smtClean="0"/>
              <a:t>18.1.2014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9B6D-99E4-476B-9D53-C28E9F8E0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49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B287-1722-48B3-9083-1B424AA7FF96}" type="datetime1">
              <a:rPr lang="cs-CZ" smtClean="0"/>
              <a:t>18.1.2014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9B6D-99E4-476B-9D53-C28E9F8E0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82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BFFC9-9D7F-4455-B9DA-B290B2F523B1}" type="datetime1">
              <a:rPr lang="cs-CZ" smtClean="0"/>
              <a:t>18.1.2014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9B6D-99E4-476B-9D53-C28E9F8E0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59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</p:spPr>
        <p:txBody>
          <a:bodyPr/>
          <a:lstStyle/>
          <a:p>
            <a:fld id="{7D259B6D-99E4-476B-9D53-C28E9F8E0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80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F409D-0354-431D-BDFF-99DE63062713}" type="datetime1">
              <a:rPr lang="cs-CZ" smtClean="0"/>
              <a:t>18.1.2014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9B6D-99E4-476B-9D53-C28E9F8E0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27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5546-BCF5-4392-97C7-D323AD09858F}" type="datetime1">
              <a:rPr lang="cs-CZ" smtClean="0"/>
              <a:t>18.1.2014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9B6D-99E4-476B-9D53-C28E9F8E0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49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2D72D-8F45-4C44-B73C-CE5CF6158629}" type="datetime1">
              <a:rPr lang="cs-CZ" smtClean="0"/>
              <a:t>18.1.2014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9B6D-99E4-476B-9D53-C28E9F8E0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7F0C-F08F-4053-99BB-184E7231013C}" type="datetime1">
              <a:rPr lang="cs-CZ" smtClean="0"/>
              <a:t>18.1.2014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9B6D-99E4-476B-9D53-C28E9F8E0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65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4F6D-0CB3-4077-81AE-195C2C0BD3F4}" type="datetime1">
              <a:rPr lang="cs-CZ" smtClean="0"/>
              <a:t>18.1.2014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9B6D-99E4-476B-9D53-C28E9F8E0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33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7F9C-8A5B-4881-8DF5-0FDECE0FE9D9}" type="datetime1">
              <a:rPr lang="cs-CZ" smtClean="0"/>
              <a:t>18.1.2014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9B6D-99E4-476B-9D53-C28E9F8E0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19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4567-0375-4B88-9A6A-9FD04EACDB14}" type="datetime1">
              <a:rPr lang="cs-CZ" smtClean="0"/>
              <a:t>18.1.2014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59B6D-99E4-476B-9D53-C28E9F8E0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23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37A92-B0BF-468D-A713-7D20D97C62D8}" type="datetime1">
              <a:rPr lang="cs-CZ" smtClean="0"/>
              <a:t>18.1.2014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59B6D-99E4-476B-9D53-C28E9F8E0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09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Patří pozorovatel do fyziky?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 Novotný, KFCHOV </a:t>
            </a:r>
            <a:r>
              <a:rPr lang="cs-CZ" dirty="0" err="1" smtClean="0"/>
              <a:t>PdF</a:t>
            </a:r>
            <a:r>
              <a:rPr lang="cs-CZ" dirty="0" smtClean="0"/>
              <a:t> MU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018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Ale bez pozorovatele to nejde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John von Neumann (Matematické základy kvantové mechaniky):</a:t>
            </a:r>
          </a:p>
          <a:p>
            <a:endParaRPr lang="cs-CZ" dirty="0"/>
          </a:p>
          <a:p>
            <a:r>
              <a:rPr lang="cs-CZ" dirty="0" smtClean="0"/>
              <a:t>Vždycky musíme rozdělit svět na dvě části, jednou je pozorovaný systém, druhou pozorovatel. V první části můžeme (aspoň v principu) prozkoumat všechny fyzikální procesy s libovolnou přesností. V druhé části to nedává smysl. 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Hranice může být posunuta libovolně hluboko do nitra těla pozorovatele … ale to nic nemění na faktu, že v každé metodě popisu musí být hranice někam položena, nemá-li metoda vyústit do prázdna, tj. má-li být možné srovnání s experimentem. Neboť zkušenost vždy vede pouze k výroku typu: pozorovatel učinil jisté (subjektivní) pozorování, a nikdy ne k výroku typu: fyzikální veličina má jistou hodnotu.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7122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Spor bohů s giganty o povahu bytí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Niels </a:t>
            </a:r>
            <a:r>
              <a:rPr lang="cs-CZ" dirty="0" err="1" smtClean="0"/>
              <a:t>Bohr</a:t>
            </a:r>
            <a:r>
              <a:rPr lang="cs-CZ" dirty="0" smtClean="0"/>
              <a:t> kontra Albert Einstein</a:t>
            </a:r>
          </a:p>
          <a:p>
            <a:endParaRPr lang="cs-CZ" dirty="0"/>
          </a:p>
          <a:p>
            <a:r>
              <a:rPr lang="cs-CZ" dirty="0" smtClean="0"/>
              <a:t>Objev kvantové provázanosti (</a:t>
            </a:r>
            <a:r>
              <a:rPr lang="cs-CZ" dirty="0" err="1" smtClean="0"/>
              <a:t>entanglement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Klasické požadavky: realita a lokálnost</a:t>
            </a:r>
          </a:p>
          <a:p>
            <a:endParaRPr lang="cs-CZ" dirty="0"/>
          </a:p>
          <a:p>
            <a:r>
              <a:rPr lang="cs-CZ" dirty="0" smtClean="0"/>
              <a:t>Einstein: Z lokálnosti plyne realita – výsledek každého ze vzájemně neslučitelných měření mohl být předurčen, každému z nich tedy odpovídá „element reality“. To kvantová teorie nepostihuje a je tedy neúplná.</a:t>
            </a:r>
          </a:p>
          <a:p>
            <a:endParaRPr lang="cs-CZ" dirty="0"/>
          </a:p>
          <a:p>
            <a:r>
              <a:rPr lang="cs-CZ" dirty="0" smtClean="0"/>
              <a:t>Současná kvantová fyzika (teorie i experiment): Lokálnost a realita jsou neslučitelné.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533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Příklad: Testování bomby (</a:t>
            </a:r>
            <a:r>
              <a:rPr lang="cs-CZ" dirty="0" err="1" smtClean="0"/>
              <a:t>Elitzur-Vaidman</a:t>
            </a:r>
            <a:r>
              <a:rPr lang="cs-CZ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Že bomba je dobrá, dozvěděli jsme se tak, že vůbec nic neudělala, čímž fakticky prozradila, že foton musel letět jinou cestou. Podstata potíží s kvantovou teorií tedy není v tom, že pozorovatel narušuje pozorovanou skutečnost. Kvantová provázanost má hlubší povahu.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8914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IV. Na cestě k Teorii všeho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Jednotná teorie všech známých interakcí</a:t>
            </a:r>
          </a:p>
          <a:p>
            <a:endParaRPr lang="cs-CZ" dirty="0"/>
          </a:p>
          <a:p>
            <a:r>
              <a:rPr lang="cs-CZ" dirty="0" smtClean="0"/>
              <a:t>Problémy</a:t>
            </a:r>
          </a:p>
          <a:p>
            <a:r>
              <a:rPr lang="cs-CZ" dirty="0" smtClean="0"/>
              <a:t>Teorie gravitace (Obecná teorie relativity) </a:t>
            </a:r>
          </a:p>
          <a:p>
            <a:r>
              <a:rPr lang="cs-CZ" dirty="0" smtClean="0"/>
              <a:t>kontra </a:t>
            </a:r>
          </a:p>
          <a:p>
            <a:r>
              <a:rPr lang="cs-CZ" dirty="0" smtClean="0"/>
              <a:t>zbývající interakce (kvantová fyzika)</a:t>
            </a:r>
          </a:p>
          <a:p>
            <a:r>
              <a:rPr lang="cs-CZ" dirty="0" smtClean="0"/>
              <a:t>Vývoj stavů podle determinujících rovnic kvantové mechaniky</a:t>
            </a:r>
          </a:p>
          <a:p>
            <a:r>
              <a:rPr lang="cs-CZ" dirty="0" smtClean="0"/>
              <a:t>kontra </a:t>
            </a:r>
          </a:p>
          <a:p>
            <a:r>
              <a:rPr lang="cs-CZ" dirty="0" smtClean="0"/>
              <a:t>měření s  výsledky, pro něž známe pouze pravděpodobnosti</a:t>
            </a:r>
          </a:p>
          <a:p>
            <a:endParaRPr lang="cs-CZ" dirty="0"/>
          </a:p>
          <a:p>
            <a:r>
              <a:rPr lang="cs-CZ" dirty="0" smtClean="0"/>
              <a:t>Teorie zahrnující systémy velké složitosti – člověk, jeho mozek a mysl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8530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Nezdar Hlubokého myšlení (</a:t>
            </a:r>
            <a:r>
              <a:rPr lang="cs-CZ" dirty="0" err="1" smtClean="0"/>
              <a:t>Penrose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Stroj vítězí nad velmistry hrubou silou (propočte mnoho tahů dopředu), ale není důvod mu přisuzovat myšlení)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877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Dialog s </a:t>
            </a:r>
            <a:r>
              <a:rPr lang="cs-CZ" dirty="0" err="1" smtClean="0"/>
              <a:t>Weisenbaumovým</a:t>
            </a:r>
            <a:r>
              <a:rPr lang="cs-CZ" dirty="0" smtClean="0"/>
              <a:t> „doktorem“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Pacient: Poslední dobou mám velkou depresi.</a:t>
            </a:r>
          </a:p>
          <a:p>
            <a:r>
              <a:rPr lang="cs-CZ" dirty="0" smtClean="0"/>
              <a:t>Doktor: Trpíte depresemi často?</a:t>
            </a:r>
          </a:p>
          <a:p>
            <a:r>
              <a:rPr lang="cs-CZ" dirty="0" smtClean="0"/>
              <a:t>Pacient: Ano, </a:t>
            </a:r>
            <a:r>
              <a:rPr lang="cs-CZ" dirty="0" err="1" smtClean="0"/>
              <a:t>těměř</a:t>
            </a:r>
            <a:r>
              <a:rPr lang="cs-CZ" dirty="0" smtClean="0"/>
              <a:t> pořád.</a:t>
            </a:r>
          </a:p>
          <a:p>
            <a:r>
              <a:rPr lang="cs-CZ" dirty="0" smtClean="0"/>
              <a:t>Doktor: Pro říkáte ano, téměř pořád?</a:t>
            </a:r>
          </a:p>
          <a:p>
            <a:r>
              <a:rPr lang="cs-CZ" dirty="0" smtClean="0"/>
              <a:t>Pacient: Teď cítím, že bych se mohl snadno rozplakat.</a:t>
            </a:r>
          </a:p>
          <a:p>
            <a:r>
              <a:rPr lang="cs-CZ" dirty="0" smtClean="0"/>
              <a:t>Doktor: Přišel jste ke mně poroto, že byste se mohl snadno rozplakat?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215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Penroseovy</a:t>
            </a:r>
            <a:r>
              <a:rPr lang="cs-CZ" dirty="0" smtClean="0"/>
              <a:t> náměty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nějakém smyslu přirozená čísla už „někde“ jsou, existují v platonském světě, a my máme přístup do tohoto světa díky své schopnosti být si vědomi věcí. Kdybychom byli prostě počítače bez mysli, takový přístup by nám zůstal uzavřen.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Lidské bytosti si vyvinuly tuto kvalitu obecného porozumění a není to </a:t>
            </a:r>
            <a:r>
              <a:rPr lang="cs-CZ" dirty="0" err="1" smtClean="0"/>
              <a:t>vypočítatelná</a:t>
            </a:r>
            <a:r>
              <a:rPr lang="cs-CZ" dirty="0" smtClean="0"/>
              <a:t> kvalita, protože takovou kvalitou není ani matematické porozumění.</a:t>
            </a:r>
          </a:p>
          <a:p>
            <a:r>
              <a:rPr lang="cs-CZ" dirty="0" smtClean="0"/>
              <a:t>…</a:t>
            </a:r>
          </a:p>
          <a:p>
            <a:r>
              <a:rPr lang="cs-CZ" dirty="0" err="1" smtClean="0"/>
              <a:t>Nevýpočetnost</a:t>
            </a:r>
            <a:r>
              <a:rPr lang="cs-CZ" dirty="0" smtClean="0"/>
              <a:t> bz měla být rysem veškerého vědomí. Takový je můj názor.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V našem současném fyzikálním světě nevidím prostor pro vědomé duševno, a biologie a chemie je součástí tohoto obrazu.</a:t>
            </a:r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4129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 můj závěr (který nevnucuji)?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Počítače uskutečňují naše programy, ale nemyslí přitom, protože to k ničemu nepotřebují.</a:t>
            </a:r>
          </a:p>
          <a:p>
            <a:r>
              <a:rPr lang="cs-CZ" dirty="0" smtClean="0"/>
              <a:t>Můžeme jich plodně užívat, ale neměli bychom zapomínat na vlastní hlavu (např. studenti by měli umět počítat integrály i bez pomůcek).</a:t>
            </a:r>
          </a:p>
          <a:p>
            <a:r>
              <a:rPr lang="cs-CZ" dirty="0" smtClean="0"/>
              <a:t>Druhý Descartův důvod i Pascalova myšlenka zůstávají v platnosti.</a:t>
            </a:r>
          </a:p>
          <a:p>
            <a:r>
              <a:rPr lang="cs-CZ" dirty="0" smtClean="0"/>
              <a:t>Matematická přírodověda je velkolepým dílem lidské mysli, ale tuto mysl vysvětlit a postihnout nedokáže  (zatím nebo provždy?)</a:t>
            </a:r>
          </a:p>
          <a:p>
            <a:r>
              <a:rPr lang="cs-CZ" dirty="0" smtClean="0"/>
              <a:t>Kvantová teorie snad pro takové vysvětlení pootevírá prostor, ale zatím nenapovídá, jak jej využít.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955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sz="3200" dirty="0" smtClean="0"/>
              <a:t>Dvě základní a související otázky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Blíží se činnost počítače lidskému myšlení? </a:t>
            </a:r>
          </a:p>
          <a:p>
            <a:r>
              <a:rPr lang="cs-CZ" sz="2400" dirty="0" smtClean="0"/>
              <a:t>(Počítač kontra mozek)</a:t>
            </a:r>
          </a:p>
          <a:p>
            <a:endParaRPr lang="cs-CZ" dirty="0"/>
          </a:p>
          <a:p>
            <a:r>
              <a:rPr lang="cs-CZ" sz="2400" dirty="0" smtClean="0"/>
              <a:t>Může být člověk (aspoň perspektivně) vykládán jako součást přírody, jak ji poznává matematická přírodověda?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064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I. Mysl a smysly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Demokritos z </a:t>
            </a:r>
            <a:r>
              <a:rPr lang="cs-CZ" dirty="0" err="1" smtClean="0"/>
              <a:t>Abdery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 smtClean="0"/>
              <a:t>Rozdíly atomů jsou příčinou ostatních věcí. Atomy se pohybují v neomezeném prázdnu.</a:t>
            </a:r>
          </a:p>
          <a:p>
            <a:endParaRPr lang="cs-CZ" dirty="0"/>
          </a:p>
          <a:p>
            <a:r>
              <a:rPr lang="cs-CZ" dirty="0" err="1" smtClean="0"/>
              <a:t>Lucretius</a:t>
            </a:r>
            <a:r>
              <a:rPr lang="cs-CZ" dirty="0" smtClean="0"/>
              <a:t> podle Epikura (De </a:t>
            </a:r>
            <a:r>
              <a:rPr lang="cs-CZ" dirty="0" err="1" smtClean="0"/>
              <a:t>rerum</a:t>
            </a:r>
            <a:r>
              <a:rPr lang="cs-CZ" dirty="0" smtClean="0"/>
              <a:t> natura)</a:t>
            </a:r>
          </a:p>
          <a:p>
            <a:endParaRPr lang="cs-CZ" dirty="0"/>
          </a:p>
          <a:p>
            <a:r>
              <a:rPr lang="cs-CZ" dirty="0" smtClean="0"/>
              <a:t>Odkud se ve světě vzala ta schopnost u všeho tvorstva,</a:t>
            </a:r>
          </a:p>
          <a:p>
            <a:r>
              <a:rPr lang="cs-CZ" dirty="0" smtClean="0"/>
              <a:t>odkud ta volnost je, jež dovedla vyrvat se sudbě,</a:t>
            </a:r>
          </a:p>
          <a:p>
            <a:r>
              <a:rPr lang="cs-CZ" dirty="0" smtClean="0"/>
              <a:t>takže si kráčíme vpřed, kam vede nás každého vůle?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O to se bezpečně stará byť malinká úchylka prvků,</a:t>
            </a:r>
          </a:p>
          <a:p>
            <a:r>
              <a:rPr lang="cs-CZ" dirty="0" smtClean="0"/>
              <a:t>ne však v určitém místě a také ne v určitém čase.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236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Galenova</a:t>
            </a:r>
            <a:r>
              <a:rPr lang="cs-CZ" dirty="0" smtClean="0"/>
              <a:t> výstraha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Když zlehčil Demokritos, co se nám jeví, řka: „Podle zvyku barva, podle zvyku sladké, podle zvyku kyselé, avšak ve skutečnosti atomy a prázdno“, tu dal mluviti smyslům takto k rozumu: „Ubohá mysli, od nás jsi vzala důkazy a nás vyvracíš? Pádem ti bude naše vyvrácení.“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521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Galileo a jeho Prubíř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Kniha přírody je psána v jazyce matematiky. Jejími písmeny jsou trojúhelníky, kružnice a jiné obrazce.</a:t>
            </a:r>
          </a:p>
          <a:p>
            <a:endParaRPr lang="cs-CZ" dirty="0"/>
          </a:p>
          <a:p>
            <a:r>
              <a:rPr lang="cs-CZ" dirty="0" smtClean="0"/>
              <a:t>Myslím, že kdybychom neměli uši, jazyky a nosy, zůstaly by tvary, čísla a pohyby, ale nikoliv vůně, chuti a zvuky. Oddělíme-li se od lidských bytostí, zůstanou z nich jen jména.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792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II. Stroje, vůle a rozum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Blaise</a:t>
            </a:r>
            <a:r>
              <a:rPr lang="cs-CZ" dirty="0" smtClean="0"/>
              <a:t> Pascal (Myšlenky):</a:t>
            </a:r>
          </a:p>
          <a:p>
            <a:endParaRPr lang="cs-CZ" dirty="0"/>
          </a:p>
          <a:p>
            <a:r>
              <a:rPr lang="cs-CZ" dirty="0" smtClean="0"/>
              <a:t>Aritmetický přístroj dává výsledky, které se blíží myšlení víc než všechno, co dělají živočichové, ale nedělá nic, abychom mohli říci, že má vůli jako živočichové.</a:t>
            </a:r>
          </a:p>
          <a:p>
            <a:endParaRPr lang="cs-CZ" dirty="0"/>
          </a:p>
          <a:p>
            <a:r>
              <a:rPr lang="cs-CZ" dirty="0" smtClean="0"/>
              <a:t>René Descartes (Rozprava o metodě)</a:t>
            </a:r>
          </a:p>
          <a:p>
            <a:endParaRPr lang="cs-CZ" dirty="0"/>
          </a:p>
          <a:p>
            <a:r>
              <a:rPr lang="cs-CZ" dirty="0" smtClean="0"/>
              <a:t>Kdyby existovaly takové stroje, jež by měly orgány a vnější vzhled opice … neměli bychom důvodu uznat, že by nebyly stejné přirozenosti jako tato zvířata, kdežto kdyby existovaly stroje podobající se našim tělům … měli bychom vždy dva velice jisté důvody, abychom seznali, že nejsou proto ještě nikterak pravými lidmi.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25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Dva Descartovy důvody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důvod je, že by nikdy nemohli užívat slov ani jiných znaků, skládajíce je, aby své myšlenky vyložili jiným …</a:t>
            </a:r>
          </a:p>
          <a:p>
            <a:endParaRPr lang="cs-CZ" dirty="0"/>
          </a:p>
          <a:p>
            <a:r>
              <a:rPr lang="cs-CZ" dirty="0" smtClean="0"/>
              <a:t>Druhý důvod je, že i kdyby vykonávaly určité věci stejně dobře nebo snad i lépe než kdokoliv z nás, selhaly by nevyhnutelně v jiných, čímž by vyšlo najevo, že nejednaly s vědomím, nýbrž toliko sestavením svých orgánů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702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III Přístroj, měření a 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L. D. </a:t>
            </a:r>
            <a:r>
              <a:rPr lang="cs-CZ" dirty="0" err="1" smtClean="0"/>
              <a:t>Landau</a:t>
            </a:r>
            <a:r>
              <a:rPr lang="cs-CZ" dirty="0" smtClean="0"/>
              <a:t> – E. M. </a:t>
            </a:r>
            <a:r>
              <a:rPr lang="cs-CZ" dirty="0" err="1" smtClean="0"/>
              <a:t>Lifšic</a:t>
            </a:r>
            <a:r>
              <a:rPr lang="cs-CZ" dirty="0" smtClean="0"/>
              <a:t> (Kurz teoretické fyziky 3):</a:t>
            </a:r>
          </a:p>
          <a:p>
            <a:endParaRPr lang="cs-CZ" dirty="0"/>
          </a:p>
          <a:p>
            <a:r>
              <a:rPr lang="cs-CZ" dirty="0" smtClean="0"/>
              <a:t>Uvažujme o soustavě, která sestává ze dvou částí – klasického přístroje a elektronu. Proces měření spočívá v tom, že tyto části se dostávají do vzájemné interakce, čímž přístroj přechází do jiného stavu, a z tohoto stavu soudíme o stavu elektronu.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Klasičnost přístroje se projevuje v tom, že kdykoliv můžeme s jistotou tvrdit, že se nachází v určitém stavu s určitou hodnotou měřené veličiny.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Proces měření v kvantové mechanice má dvojakou povahu … Co se týče minulosti, verifikuje pravděpodobnost různých výsledků, které lze přiřadit ke stavu vytvořenému předešlým </a:t>
            </a:r>
            <a:r>
              <a:rPr lang="cs-CZ" dirty="0" smtClean="0"/>
              <a:t>měřením. Co se týče budoucnosti</a:t>
            </a:r>
            <a:r>
              <a:rPr lang="cs-CZ" smtClean="0"/>
              <a:t>, vytváří nový stav </a:t>
            </a:r>
            <a:r>
              <a:rPr lang="cs-CZ" dirty="0" smtClean="0"/>
              <a:t>… V samotné povaze procesu měření tak tkví hluboká nevratnost.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971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Pokus o rekapitulaci (JN)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Příroda nabízí experimentátoru různé možnosti, co měřit.</a:t>
            </a:r>
          </a:p>
          <a:p>
            <a:r>
              <a:rPr lang="cs-CZ" dirty="0" smtClean="0"/>
              <a:t>Pozorovatel vybírá z této nabídky.</a:t>
            </a:r>
          </a:p>
          <a:p>
            <a:r>
              <a:rPr lang="cs-CZ" dirty="0" smtClean="0"/>
              <a:t>Výsledek měření v mikrosvětě nelze zpravidla jednoznačně předpovědět (pravděpodobnostní povaha předpovědí kvantové teorie).</a:t>
            </a:r>
          </a:p>
          <a:p>
            <a:r>
              <a:rPr lang="cs-CZ" dirty="0" smtClean="0"/>
              <a:t>Žádné měření neumožňuje současně stanovit faktory determinující výsledek dalšího měření (princip neurčitosti).</a:t>
            </a:r>
          </a:p>
          <a:p>
            <a:r>
              <a:rPr lang="cs-CZ" dirty="0" smtClean="0"/>
              <a:t>Pro jakékoliv další měření jsou určeny pouze pravděpodobnosti výsledků.</a:t>
            </a:r>
          </a:p>
          <a:p>
            <a:r>
              <a:rPr lang="cs-CZ" dirty="0" smtClean="0"/>
              <a:t>Experimentátor klade otázku, nemůže však ovlivnit odpověď, tu dává pomocí klasického přístroje příroda.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173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1252</Words>
  <Application>Microsoft Office PowerPoint</Application>
  <PresentationFormat>Předvádění na obrazovce (4:3)</PresentationFormat>
  <Paragraphs>107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Patří pozorovatel do fyziky? </vt:lpstr>
      <vt:lpstr>Dvě základní a související otázky</vt:lpstr>
      <vt:lpstr>I. Mysl a smysly</vt:lpstr>
      <vt:lpstr>Galenova výstraha</vt:lpstr>
      <vt:lpstr>Galileo a jeho Prubíř</vt:lpstr>
      <vt:lpstr>II. Stroje, vůle a rozum</vt:lpstr>
      <vt:lpstr>Dva Descartovy důvody</vt:lpstr>
      <vt:lpstr>III Přístroj, měření a pozorování</vt:lpstr>
      <vt:lpstr>Pokus o rekapitulaci (JN)</vt:lpstr>
      <vt:lpstr>Ale bez pozorovatele to nejde …</vt:lpstr>
      <vt:lpstr>Spor bohů s giganty o povahu bytí</vt:lpstr>
      <vt:lpstr>Příklad: Testování bomby (Elitzur-Vaidman) </vt:lpstr>
      <vt:lpstr>IV. Na cestě k Teorii všeho </vt:lpstr>
      <vt:lpstr>Nezdar Hlubokého myšlení (Penrose)</vt:lpstr>
      <vt:lpstr>Dialog s Weisenbaumovým „doktorem“</vt:lpstr>
      <vt:lpstr>Penroseovy náměty</vt:lpstr>
      <vt:lpstr>A můj závěr (který nevnucuji)?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Patří pozorovatel do fyziky?</dc:title>
  <dc:creator>Novotny</dc:creator>
  <cp:lastModifiedBy>Novotny</cp:lastModifiedBy>
  <cp:revision>15</cp:revision>
  <dcterms:created xsi:type="dcterms:W3CDTF">2014-01-17T11:24:20Z</dcterms:created>
  <dcterms:modified xsi:type="dcterms:W3CDTF">2014-01-18T09:35:59Z</dcterms:modified>
</cp:coreProperties>
</file>