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56" r:id="rId1"/>
  </p:sldMasterIdLst>
  <p:notesMasterIdLst>
    <p:notesMasterId r:id="rId36"/>
  </p:notesMasterIdLst>
  <p:sldIdLst>
    <p:sldId id="266" r:id="rId2"/>
    <p:sldId id="328" r:id="rId3"/>
    <p:sldId id="330" r:id="rId4"/>
    <p:sldId id="331" r:id="rId5"/>
    <p:sldId id="276" r:id="rId6"/>
    <p:sldId id="279" r:id="rId7"/>
    <p:sldId id="284" r:id="rId8"/>
    <p:sldId id="285" r:id="rId9"/>
    <p:sldId id="290" r:id="rId10"/>
    <p:sldId id="291" r:id="rId11"/>
    <p:sldId id="338" r:id="rId12"/>
    <p:sldId id="342" r:id="rId13"/>
    <p:sldId id="344" r:id="rId14"/>
    <p:sldId id="296" r:id="rId15"/>
    <p:sldId id="297" r:id="rId16"/>
    <p:sldId id="298" r:id="rId17"/>
    <p:sldId id="300" r:id="rId18"/>
    <p:sldId id="301" r:id="rId19"/>
    <p:sldId id="304" r:id="rId20"/>
    <p:sldId id="306" r:id="rId21"/>
    <p:sldId id="305" r:id="rId22"/>
    <p:sldId id="307" r:id="rId23"/>
    <p:sldId id="308" r:id="rId24"/>
    <p:sldId id="320" r:id="rId25"/>
    <p:sldId id="321" r:id="rId26"/>
    <p:sldId id="322" r:id="rId27"/>
    <p:sldId id="323" r:id="rId28"/>
    <p:sldId id="324" r:id="rId29"/>
    <p:sldId id="325" r:id="rId30"/>
    <p:sldId id="326" r:id="rId31"/>
    <p:sldId id="294" r:id="rId32"/>
    <p:sldId id="337" r:id="rId33"/>
    <p:sldId id="295" r:id="rId34"/>
    <p:sldId id="275" r:id="rId35"/>
  </p:sldIdLst>
  <p:sldSz cx="9144000" cy="6858000" type="screen4x3"/>
  <p:notesSz cx="6858000" cy="9144000"/>
  <p:embeddedFontLst>
    <p:embeddedFont>
      <p:font typeface="ＭＳ Ｐゴシック" pitchFamily="34" charset="-128"/>
      <p:regular r:id="rId37"/>
    </p:embeddedFont>
    <p:embeddedFont>
      <p:font typeface="Arial Unicode MS" pitchFamily="34" charset="-128"/>
      <p:regular r:id="rId38"/>
    </p:embeddedFont>
    <p:embeddedFont>
      <p:font typeface="Helvetica" pitchFamily="34" charset="0"/>
      <p:regular r:id="rId39"/>
      <p:bold r:id="rId40"/>
      <p:italic r:id="rId41"/>
      <p:boldItalic r:id="rId42"/>
    </p:embeddedFont>
    <p:embeddedFont>
      <p:font typeface="Arial Narrow" pitchFamily="34" charset="0"/>
      <p:regular r:id="rId43"/>
      <p:bold r:id="rId44"/>
      <p:italic r:id="rId45"/>
      <p:boldItalic r:id="rId46"/>
    </p:embeddedFont>
    <p:embeddedFont>
      <p:font typeface="Batang" pitchFamily="18" charset="-127"/>
      <p:regular r:id="rId47"/>
    </p:embeddedFont>
    <p:embeddedFont>
      <p:font typeface="Trebuchet MS" pitchFamily="34" charset="0"/>
      <p:regular r:id="rId48"/>
      <p:bold r:id="rId49"/>
      <p:italic r:id="rId50"/>
      <p:boldItalic r:id="rId51"/>
    </p:embeddedFont>
    <p:embeddedFont>
      <p:font typeface="Calibri" pitchFamily="34" charset="0"/>
      <p:regular r:id="rId52"/>
      <p:bold r:id="rId53"/>
      <p:italic r:id="rId54"/>
      <p:boldItalic r:id="rId55"/>
    </p:embeddedFont>
    <p:embeddedFont>
      <p:font typeface="ＭＳ 明朝" pitchFamily="49" charset="-128"/>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1A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32" autoAdjust="0"/>
    <p:restoredTop sz="94660"/>
  </p:normalViewPr>
  <p:slideViewPr>
    <p:cSldViewPr>
      <p:cViewPr>
        <p:scale>
          <a:sx n="120" d="100"/>
          <a:sy n="120" d="100"/>
        </p:scale>
        <p:origin x="-816" y="-15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1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FF0DE1-B7EF-4A77-825A-608C15F3171C}" type="doc">
      <dgm:prSet loTypeId="urn:microsoft.com/office/officeart/2005/8/layout/chevron1" loCatId="process" qsTypeId="urn:microsoft.com/office/officeart/2005/8/quickstyle/simple1" qsCatId="simple" csTypeId="urn:microsoft.com/office/officeart/2005/8/colors/accent1_2" csCatId="accent1" phldr="1"/>
      <dgm:spPr/>
    </dgm:pt>
    <dgm:pt modelId="{F477EADD-A875-4F2B-BF8F-6E26B97F1748}">
      <dgm:prSet phldrT="[Text]"/>
      <dgm:spPr/>
      <dgm:t>
        <a:bodyPr/>
        <a:lstStyle/>
        <a:p>
          <a:r>
            <a:rPr lang="cs-CZ" dirty="0" smtClean="0"/>
            <a:t>Myšlenka</a:t>
          </a:r>
          <a:endParaRPr lang="en-US" dirty="0"/>
        </a:p>
      </dgm:t>
    </dgm:pt>
    <dgm:pt modelId="{C3A5C041-E792-4695-8525-307C6A4FB738}" type="parTrans" cxnId="{36418E6C-9B0E-4842-A07D-50B06F556317}">
      <dgm:prSet/>
      <dgm:spPr/>
      <dgm:t>
        <a:bodyPr/>
        <a:lstStyle/>
        <a:p>
          <a:endParaRPr lang="en-US"/>
        </a:p>
      </dgm:t>
    </dgm:pt>
    <dgm:pt modelId="{8AD48B37-F78F-4F2D-B089-36203349D3E8}" type="sibTrans" cxnId="{36418E6C-9B0E-4842-A07D-50B06F556317}">
      <dgm:prSet/>
      <dgm:spPr/>
      <dgm:t>
        <a:bodyPr/>
        <a:lstStyle/>
        <a:p>
          <a:endParaRPr lang="en-US"/>
        </a:p>
      </dgm:t>
    </dgm:pt>
    <dgm:pt modelId="{796B851A-3A9C-4C0E-AF64-BED3834306F0}">
      <dgm:prSet phldrT="[Text]"/>
      <dgm:spPr/>
      <dgm:t>
        <a:bodyPr/>
        <a:lstStyle/>
        <a:p>
          <a:r>
            <a:rPr lang="cs-CZ" dirty="0" smtClean="0"/>
            <a:t>Concept</a:t>
          </a:r>
          <a:endParaRPr lang="en-US" dirty="0"/>
        </a:p>
      </dgm:t>
    </dgm:pt>
    <dgm:pt modelId="{365442E3-D19B-4F63-ACB8-686B84CDD856}" type="parTrans" cxnId="{98EACDCA-C3D8-4F65-B20F-7B2C862DA2CC}">
      <dgm:prSet/>
      <dgm:spPr/>
      <dgm:t>
        <a:bodyPr/>
        <a:lstStyle/>
        <a:p>
          <a:endParaRPr lang="en-US"/>
        </a:p>
      </dgm:t>
    </dgm:pt>
    <dgm:pt modelId="{6265BD5C-5A76-43B7-B51A-9C90F9FC65F3}" type="sibTrans" cxnId="{98EACDCA-C3D8-4F65-B20F-7B2C862DA2CC}">
      <dgm:prSet/>
      <dgm:spPr/>
      <dgm:t>
        <a:bodyPr/>
        <a:lstStyle/>
        <a:p>
          <a:endParaRPr lang="en-US"/>
        </a:p>
      </dgm:t>
    </dgm:pt>
    <dgm:pt modelId="{7B3417ED-FFC1-4402-BAD4-1041532C9C4D}">
      <dgm:prSet phldrT="[Text]"/>
      <dgm:spPr/>
      <dgm:t>
        <a:bodyPr/>
        <a:lstStyle/>
        <a:p>
          <a:r>
            <a:rPr lang="cs-CZ" dirty="0" smtClean="0"/>
            <a:t>Simulace</a:t>
          </a:r>
          <a:endParaRPr lang="en-US" dirty="0"/>
        </a:p>
      </dgm:t>
    </dgm:pt>
    <dgm:pt modelId="{2F1E268E-91B2-4A45-985C-BC3B21313803}" type="parTrans" cxnId="{4603999B-CB0D-4ED5-9749-C2D4A7E02729}">
      <dgm:prSet/>
      <dgm:spPr/>
      <dgm:t>
        <a:bodyPr/>
        <a:lstStyle/>
        <a:p>
          <a:endParaRPr lang="en-US"/>
        </a:p>
      </dgm:t>
    </dgm:pt>
    <dgm:pt modelId="{AF68CE18-9AF4-4739-8788-C75D61936021}" type="sibTrans" cxnId="{4603999B-CB0D-4ED5-9749-C2D4A7E02729}">
      <dgm:prSet/>
      <dgm:spPr/>
      <dgm:t>
        <a:bodyPr/>
        <a:lstStyle/>
        <a:p>
          <a:endParaRPr lang="en-US"/>
        </a:p>
      </dgm:t>
    </dgm:pt>
    <dgm:pt modelId="{41045D03-F28F-4E0F-BED4-050A943871E1}">
      <dgm:prSet phldrT="[Text]"/>
      <dgm:spPr/>
      <dgm:t>
        <a:bodyPr/>
        <a:lstStyle/>
        <a:p>
          <a:r>
            <a:rPr lang="cs-CZ" dirty="0" smtClean="0"/>
            <a:t>Vzorek</a:t>
          </a:r>
          <a:endParaRPr lang="en-US" dirty="0"/>
        </a:p>
      </dgm:t>
    </dgm:pt>
    <dgm:pt modelId="{DC3C8D1E-94FA-4962-800C-0CC1672C3F99}" type="parTrans" cxnId="{589CC2DC-38E4-4CA4-9BC4-3DDDDEE9E755}">
      <dgm:prSet/>
      <dgm:spPr/>
      <dgm:t>
        <a:bodyPr/>
        <a:lstStyle/>
        <a:p>
          <a:endParaRPr lang="en-US"/>
        </a:p>
      </dgm:t>
    </dgm:pt>
    <dgm:pt modelId="{FCC294D4-50B6-40F2-AC97-E02D264A135B}" type="sibTrans" cxnId="{589CC2DC-38E4-4CA4-9BC4-3DDDDEE9E755}">
      <dgm:prSet/>
      <dgm:spPr/>
      <dgm:t>
        <a:bodyPr/>
        <a:lstStyle/>
        <a:p>
          <a:endParaRPr lang="en-US"/>
        </a:p>
      </dgm:t>
    </dgm:pt>
    <dgm:pt modelId="{41F315CE-5726-45F5-80DC-39FC6F669530}">
      <dgm:prSet phldrT="[Text]"/>
      <dgm:spPr/>
      <dgm:t>
        <a:bodyPr/>
        <a:lstStyle/>
        <a:p>
          <a:r>
            <a:rPr lang="cs-CZ" dirty="0" smtClean="0"/>
            <a:t>Prototyp</a:t>
          </a:r>
          <a:endParaRPr lang="en-US" dirty="0"/>
        </a:p>
      </dgm:t>
    </dgm:pt>
    <dgm:pt modelId="{E70F8918-39AA-4D93-9403-3E19DB8226AE}" type="parTrans" cxnId="{EE0AAF68-CE7C-450B-A463-883176C381FF}">
      <dgm:prSet/>
      <dgm:spPr/>
      <dgm:t>
        <a:bodyPr/>
        <a:lstStyle/>
        <a:p>
          <a:endParaRPr lang="en-US"/>
        </a:p>
      </dgm:t>
    </dgm:pt>
    <dgm:pt modelId="{06207A23-F89A-4E70-AE08-5304CE20D9E8}" type="sibTrans" cxnId="{EE0AAF68-CE7C-450B-A463-883176C381FF}">
      <dgm:prSet/>
      <dgm:spPr/>
      <dgm:t>
        <a:bodyPr/>
        <a:lstStyle/>
        <a:p>
          <a:endParaRPr lang="en-US"/>
        </a:p>
      </dgm:t>
    </dgm:pt>
    <dgm:pt modelId="{3B73EA47-ACE1-41B0-9BF4-3F6DC9740E97}">
      <dgm:prSet phldrT="[Text]"/>
      <dgm:spPr/>
      <dgm:t>
        <a:bodyPr/>
        <a:lstStyle/>
        <a:p>
          <a:r>
            <a:rPr lang="cs-CZ" dirty="0" smtClean="0"/>
            <a:t>Výrobek</a:t>
          </a:r>
          <a:endParaRPr lang="en-US" dirty="0"/>
        </a:p>
      </dgm:t>
    </dgm:pt>
    <dgm:pt modelId="{FE279A15-9C45-4043-93E1-3981994DD171}" type="parTrans" cxnId="{6A384A95-9879-44D8-8E79-05D1D9A42F76}">
      <dgm:prSet/>
      <dgm:spPr/>
      <dgm:t>
        <a:bodyPr/>
        <a:lstStyle/>
        <a:p>
          <a:endParaRPr lang="en-US"/>
        </a:p>
      </dgm:t>
    </dgm:pt>
    <dgm:pt modelId="{3A08AC91-903E-4427-80CC-2AA7CA35540C}" type="sibTrans" cxnId="{6A384A95-9879-44D8-8E79-05D1D9A42F76}">
      <dgm:prSet/>
      <dgm:spPr/>
      <dgm:t>
        <a:bodyPr/>
        <a:lstStyle/>
        <a:p>
          <a:endParaRPr lang="en-US"/>
        </a:p>
      </dgm:t>
    </dgm:pt>
    <dgm:pt modelId="{1C7B683F-304F-42D2-B6DA-F4A515D67833}" type="pres">
      <dgm:prSet presAssocID="{93FF0DE1-B7EF-4A77-825A-608C15F3171C}" presName="Name0" presStyleCnt="0">
        <dgm:presLayoutVars>
          <dgm:dir/>
          <dgm:animLvl val="lvl"/>
          <dgm:resizeHandles val="exact"/>
        </dgm:presLayoutVars>
      </dgm:prSet>
      <dgm:spPr/>
    </dgm:pt>
    <dgm:pt modelId="{5DE77013-B796-4DFE-9F4B-D53BBCFC3AC7}" type="pres">
      <dgm:prSet presAssocID="{F477EADD-A875-4F2B-BF8F-6E26B97F1748}" presName="parTxOnly" presStyleLbl="node1" presStyleIdx="0" presStyleCnt="6">
        <dgm:presLayoutVars>
          <dgm:chMax val="0"/>
          <dgm:chPref val="0"/>
          <dgm:bulletEnabled val="1"/>
        </dgm:presLayoutVars>
      </dgm:prSet>
      <dgm:spPr/>
      <dgm:t>
        <a:bodyPr/>
        <a:lstStyle/>
        <a:p>
          <a:endParaRPr lang="en-US"/>
        </a:p>
      </dgm:t>
    </dgm:pt>
    <dgm:pt modelId="{43395841-D4EF-4111-BDB7-BBF5A764B184}" type="pres">
      <dgm:prSet presAssocID="{8AD48B37-F78F-4F2D-B089-36203349D3E8}" presName="parTxOnlySpace" presStyleCnt="0"/>
      <dgm:spPr/>
    </dgm:pt>
    <dgm:pt modelId="{3393C52F-E2DC-4559-AE01-C2B9AE1EA5BE}" type="pres">
      <dgm:prSet presAssocID="{796B851A-3A9C-4C0E-AF64-BED3834306F0}" presName="parTxOnly" presStyleLbl="node1" presStyleIdx="1" presStyleCnt="6">
        <dgm:presLayoutVars>
          <dgm:chMax val="0"/>
          <dgm:chPref val="0"/>
          <dgm:bulletEnabled val="1"/>
        </dgm:presLayoutVars>
      </dgm:prSet>
      <dgm:spPr/>
      <dgm:t>
        <a:bodyPr/>
        <a:lstStyle/>
        <a:p>
          <a:endParaRPr lang="en-US"/>
        </a:p>
      </dgm:t>
    </dgm:pt>
    <dgm:pt modelId="{AD9222F3-2B76-4CB5-A91C-44AB2A8A2F6E}" type="pres">
      <dgm:prSet presAssocID="{6265BD5C-5A76-43B7-B51A-9C90F9FC65F3}" presName="parTxOnlySpace" presStyleCnt="0"/>
      <dgm:spPr/>
    </dgm:pt>
    <dgm:pt modelId="{7598D0C8-E43D-4F3B-AF7C-129C56A81A78}" type="pres">
      <dgm:prSet presAssocID="{7B3417ED-FFC1-4402-BAD4-1041532C9C4D}" presName="parTxOnly" presStyleLbl="node1" presStyleIdx="2" presStyleCnt="6">
        <dgm:presLayoutVars>
          <dgm:chMax val="0"/>
          <dgm:chPref val="0"/>
          <dgm:bulletEnabled val="1"/>
        </dgm:presLayoutVars>
      </dgm:prSet>
      <dgm:spPr/>
      <dgm:t>
        <a:bodyPr/>
        <a:lstStyle/>
        <a:p>
          <a:endParaRPr lang="en-US"/>
        </a:p>
      </dgm:t>
    </dgm:pt>
    <dgm:pt modelId="{D0CE2C4E-8CA4-4AFF-B1BF-21485739AB03}" type="pres">
      <dgm:prSet presAssocID="{AF68CE18-9AF4-4739-8788-C75D61936021}" presName="parTxOnlySpace" presStyleCnt="0"/>
      <dgm:spPr/>
    </dgm:pt>
    <dgm:pt modelId="{869186EB-0FB3-4B69-88AA-96517C6F482D}" type="pres">
      <dgm:prSet presAssocID="{41045D03-F28F-4E0F-BED4-050A943871E1}" presName="parTxOnly" presStyleLbl="node1" presStyleIdx="3" presStyleCnt="6">
        <dgm:presLayoutVars>
          <dgm:chMax val="0"/>
          <dgm:chPref val="0"/>
          <dgm:bulletEnabled val="1"/>
        </dgm:presLayoutVars>
      </dgm:prSet>
      <dgm:spPr/>
      <dgm:t>
        <a:bodyPr/>
        <a:lstStyle/>
        <a:p>
          <a:endParaRPr lang="en-US"/>
        </a:p>
      </dgm:t>
    </dgm:pt>
    <dgm:pt modelId="{15D939E7-D953-47BD-A9F2-9D1E8EDB4074}" type="pres">
      <dgm:prSet presAssocID="{FCC294D4-50B6-40F2-AC97-E02D264A135B}" presName="parTxOnlySpace" presStyleCnt="0"/>
      <dgm:spPr/>
    </dgm:pt>
    <dgm:pt modelId="{6557BA00-BEC1-4C74-B965-B38B40822E02}" type="pres">
      <dgm:prSet presAssocID="{41F315CE-5726-45F5-80DC-39FC6F669530}" presName="parTxOnly" presStyleLbl="node1" presStyleIdx="4" presStyleCnt="6">
        <dgm:presLayoutVars>
          <dgm:chMax val="0"/>
          <dgm:chPref val="0"/>
          <dgm:bulletEnabled val="1"/>
        </dgm:presLayoutVars>
      </dgm:prSet>
      <dgm:spPr/>
      <dgm:t>
        <a:bodyPr/>
        <a:lstStyle/>
        <a:p>
          <a:endParaRPr lang="en-US"/>
        </a:p>
      </dgm:t>
    </dgm:pt>
    <dgm:pt modelId="{EB043AAE-EF3A-45B9-97B8-C2649FD36AF9}" type="pres">
      <dgm:prSet presAssocID="{06207A23-F89A-4E70-AE08-5304CE20D9E8}" presName="parTxOnlySpace" presStyleCnt="0"/>
      <dgm:spPr/>
    </dgm:pt>
    <dgm:pt modelId="{214C3D9C-0767-4D77-8C43-13379B0BE145}" type="pres">
      <dgm:prSet presAssocID="{3B73EA47-ACE1-41B0-9BF4-3F6DC9740E97}" presName="parTxOnly" presStyleLbl="node1" presStyleIdx="5" presStyleCnt="6">
        <dgm:presLayoutVars>
          <dgm:chMax val="0"/>
          <dgm:chPref val="0"/>
          <dgm:bulletEnabled val="1"/>
        </dgm:presLayoutVars>
      </dgm:prSet>
      <dgm:spPr/>
      <dgm:t>
        <a:bodyPr/>
        <a:lstStyle/>
        <a:p>
          <a:endParaRPr lang="en-US"/>
        </a:p>
      </dgm:t>
    </dgm:pt>
  </dgm:ptLst>
  <dgm:cxnLst>
    <dgm:cxn modelId="{B1CF462E-36D8-4D1B-93E5-2607A1C1322F}" type="presOf" srcId="{93FF0DE1-B7EF-4A77-825A-608C15F3171C}" destId="{1C7B683F-304F-42D2-B6DA-F4A515D67833}" srcOrd="0" destOrd="0" presId="urn:microsoft.com/office/officeart/2005/8/layout/chevron1"/>
    <dgm:cxn modelId="{613FBEDE-4386-49ED-95E2-0102F07A588F}" type="presOf" srcId="{796B851A-3A9C-4C0E-AF64-BED3834306F0}" destId="{3393C52F-E2DC-4559-AE01-C2B9AE1EA5BE}" srcOrd="0" destOrd="0" presId="urn:microsoft.com/office/officeart/2005/8/layout/chevron1"/>
    <dgm:cxn modelId="{1CB15D25-D8D2-4B79-9DBA-B379E442A703}" type="presOf" srcId="{41045D03-F28F-4E0F-BED4-050A943871E1}" destId="{869186EB-0FB3-4B69-88AA-96517C6F482D}" srcOrd="0" destOrd="0" presId="urn:microsoft.com/office/officeart/2005/8/layout/chevron1"/>
    <dgm:cxn modelId="{49077DB7-0104-45FA-99A8-D56292CF3ACC}" type="presOf" srcId="{7B3417ED-FFC1-4402-BAD4-1041532C9C4D}" destId="{7598D0C8-E43D-4F3B-AF7C-129C56A81A78}" srcOrd="0" destOrd="0" presId="urn:microsoft.com/office/officeart/2005/8/layout/chevron1"/>
    <dgm:cxn modelId="{C051262B-7EA0-4599-AA7C-40296E66BB63}" type="presOf" srcId="{F477EADD-A875-4F2B-BF8F-6E26B97F1748}" destId="{5DE77013-B796-4DFE-9F4B-D53BBCFC3AC7}" srcOrd="0" destOrd="0" presId="urn:microsoft.com/office/officeart/2005/8/layout/chevron1"/>
    <dgm:cxn modelId="{EE0AAF68-CE7C-450B-A463-883176C381FF}" srcId="{93FF0DE1-B7EF-4A77-825A-608C15F3171C}" destId="{41F315CE-5726-45F5-80DC-39FC6F669530}" srcOrd="4" destOrd="0" parTransId="{E70F8918-39AA-4D93-9403-3E19DB8226AE}" sibTransId="{06207A23-F89A-4E70-AE08-5304CE20D9E8}"/>
    <dgm:cxn modelId="{98EACDCA-C3D8-4F65-B20F-7B2C862DA2CC}" srcId="{93FF0DE1-B7EF-4A77-825A-608C15F3171C}" destId="{796B851A-3A9C-4C0E-AF64-BED3834306F0}" srcOrd="1" destOrd="0" parTransId="{365442E3-D19B-4F63-ACB8-686B84CDD856}" sibTransId="{6265BD5C-5A76-43B7-B51A-9C90F9FC65F3}"/>
    <dgm:cxn modelId="{589CC2DC-38E4-4CA4-9BC4-3DDDDEE9E755}" srcId="{93FF0DE1-B7EF-4A77-825A-608C15F3171C}" destId="{41045D03-F28F-4E0F-BED4-050A943871E1}" srcOrd="3" destOrd="0" parTransId="{DC3C8D1E-94FA-4962-800C-0CC1672C3F99}" sibTransId="{FCC294D4-50B6-40F2-AC97-E02D264A135B}"/>
    <dgm:cxn modelId="{EF142981-0AE1-494E-974A-8AC349635874}" type="presOf" srcId="{3B73EA47-ACE1-41B0-9BF4-3F6DC9740E97}" destId="{214C3D9C-0767-4D77-8C43-13379B0BE145}" srcOrd="0" destOrd="0" presId="urn:microsoft.com/office/officeart/2005/8/layout/chevron1"/>
    <dgm:cxn modelId="{36418E6C-9B0E-4842-A07D-50B06F556317}" srcId="{93FF0DE1-B7EF-4A77-825A-608C15F3171C}" destId="{F477EADD-A875-4F2B-BF8F-6E26B97F1748}" srcOrd="0" destOrd="0" parTransId="{C3A5C041-E792-4695-8525-307C6A4FB738}" sibTransId="{8AD48B37-F78F-4F2D-B089-36203349D3E8}"/>
    <dgm:cxn modelId="{6A384A95-9879-44D8-8E79-05D1D9A42F76}" srcId="{93FF0DE1-B7EF-4A77-825A-608C15F3171C}" destId="{3B73EA47-ACE1-41B0-9BF4-3F6DC9740E97}" srcOrd="5" destOrd="0" parTransId="{FE279A15-9C45-4043-93E1-3981994DD171}" sibTransId="{3A08AC91-903E-4427-80CC-2AA7CA35540C}"/>
    <dgm:cxn modelId="{FD15FFB3-7F42-4F28-B9E3-7F4F1B6BB1E6}" type="presOf" srcId="{41F315CE-5726-45F5-80DC-39FC6F669530}" destId="{6557BA00-BEC1-4C74-B965-B38B40822E02}" srcOrd="0" destOrd="0" presId="urn:microsoft.com/office/officeart/2005/8/layout/chevron1"/>
    <dgm:cxn modelId="{4603999B-CB0D-4ED5-9749-C2D4A7E02729}" srcId="{93FF0DE1-B7EF-4A77-825A-608C15F3171C}" destId="{7B3417ED-FFC1-4402-BAD4-1041532C9C4D}" srcOrd="2" destOrd="0" parTransId="{2F1E268E-91B2-4A45-985C-BC3B21313803}" sibTransId="{AF68CE18-9AF4-4739-8788-C75D61936021}"/>
    <dgm:cxn modelId="{0DA27BDF-90C5-4A83-ADE4-121BC2798CF3}" type="presParOf" srcId="{1C7B683F-304F-42D2-B6DA-F4A515D67833}" destId="{5DE77013-B796-4DFE-9F4B-D53BBCFC3AC7}" srcOrd="0" destOrd="0" presId="urn:microsoft.com/office/officeart/2005/8/layout/chevron1"/>
    <dgm:cxn modelId="{58F405BA-6EC0-4898-A4F5-51E3A225E2FA}" type="presParOf" srcId="{1C7B683F-304F-42D2-B6DA-F4A515D67833}" destId="{43395841-D4EF-4111-BDB7-BBF5A764B184}" srcOrd="1" destOrd="0" presId="urn:microsoft.com/office/officeart/2005/8/layout/chevron1"/>
    <dgm:cxn modelId="{7013FA73-D6C5-4B26-B4E3-5288E217BA47}" type="presParOf" srcId="{1C7B683F-304F-42D2-B6DA-F4A515D67833}" destId="{3393C52F-E2DC-4559-AE01-C2B9AE1EA5BE}" srcOrd="2" destOrd="0" presId="urn:microsoft.com/office/officeart/2005/8/layout/chevron1"/>
    <dgm:cxn modelId="{78AB17B4-860F-44B5-A4E5-C1264FB0CBD2}" type="presParOf" srcId="{1C7B683F-304F-42D2-B6DA-F4A515D67833}" destId="{AD9222F3-2B76-4CB5-A91C-44AB2A8A2F6E}" srcOrd="3" destOrd="0" presId="urn:microsoft.com/office/officeart/2005/8/layout/chevron1"/>
    <dgm:cxn modelId="{47605101-C1FA-49C1-A69C-48C9F44BBA37}" type="presParOf" srcId="{1C7B683F-304F-42D2-B6DA-F4A515D67833}" destId="{7598D0C8-E43D-4F3B-AF7C-129C56A81A78}" srcOrd="4" destOrd="0" presId="urn:microsoft.com/office/officeart/2005/8/layout/chevron1"/>
    <dgm:cxn modelId="{DA001778-6B95-43DE-82FD-54ABAC960C57}" type="presParOf" srcId="{1C7B683F-304F-42D2-B6DA-F4A515D67833}" destId="{D0CE2C4E-8CA4-4AFF-B1BF-21485739AB03}" srcOrd="5" destOrd="0" presId="urn:microsoft.com/office/officeart/2005/8/layout/chevron1"/>
    <dgm:cxn modelId="{CF4135DC-DD4D-416C-9BB6-2E7985CEC32F}" type="presParOf" srcId="{1C7B683F-304F-42D2-B6DA-F4A515D67833}" destId="{869186EB-0FB3-4B69-88AA-96517C6F482D}" srcOrd="6" destOrd="0" presId="urn:microsoft.com/office/officeart/2005/8/layout/chevron1"/>
    <dgm:cxn modelId="{329012BF-2167-461E-BE0B-238C6F9B4FB7}" type="presParOf" srcId="{1C7B683F-304F-42D2-B6DA-F4A515D67833}" destId="{15D939E7-D953-47BD-A9F2-9D1E8EDB4074}" srcOrd="7" destOrd="0" presId="urn:microsoft.com/office/officeart/2005/8/layout/chevron1"/>
    <dgm:cxn modelId="{726877BF-DA44-431B-A508-2437A1810C07}" type="presParOf" srcId="{1C7B683F-304F-42D2-B6DA-F4A515D67833}" destId="{6557BA00-BEC1-4C74-B965-B38B40822E02}" srcOrd="8" destOrd="0" presId="urn:microsoft.com/office/officeart/2005/8/layout/chevron1"/>
    <dgm:cxn modelId="{02B147AE-59FD-47D9-952C-B7D043EB1A9F}" type="presParOf" srcId="{1C7B683F-304F-42D2-B6DA-F4A515D67833}" destId="{EB043AAE-EF3A-45B9-97B8-C2649FD36AF9}" srcOrd="9" destOrd="0" presId="urn:microsoft.com/office/officeart/2005/8/layout/chevron1"/>
    <dgm:cxn modelId="{502C1378-133A-4FEB-BF65-CA1BE332BB06}" type="presParOf" srcId="{1C7B683F-304F-42D2-B6DA-F4A515D67833}" destId="{214C3D9C-0767-4D77-8C43-13379B0BE145}" srcOrd="1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77013-B796-4DFE-9F4B-D53BBCFC3AC7}">
      <dsp:nvSpPr>
        <dsp:cNvPr id="0" name=""/>
        <dsp:cNvSpPr/>
      </dsp:nvSpPr>
      <dsp:spPr>
        <a:xfrm>
          <a:off x="3592" y="475533"/>
          <a:ext cx="1336523" cy="53460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cs-CZ" sz="1400" kern="1200" dirty="0" smtClean="0"/>
            <a:t>Myšlenka</a:t>
          </a:r>
          <a:endParaRPr lang="en-US" sz="1400" kern="1200" dirty="0"/>
        </a:p>
      </dsp:txBody>
      <dsp:txXfrm>
        <a:off x="270897" y="475533"/>
        <a:ext cx="801914" cy="534609"/>
      </dsp:txXfrm>
    </dsp:sp>
    <dsp:sp modelId="{3393C52F-E2DC-4559-AE01-C2B9AE1EA5BE}">
      <dsp:nvSpPr>
        <dsp:cNvPr id="0" name=""/>
        <dsp:cNvSpPr/>
      </dsp:nvSpPr>
      <dsp:spPr>
        <a:xfrm>
          <a:off x="1206463" y="475533"/>
          <a:ext cx="1336523" cy="53460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cs-CZ" sz="1400" kern="1200" dirty="0" smtClean="0"/>
            <a:t>Concept</a:t>
          </a:r>
          <a:endParaRPr lang="en-US" sz="1400" kern="1200" dirty="0"/>
        </a:p>
      </dsp:txBody>
      <dsp:txXfrm>
        <a:off x="1473768" y="475533"/>
        <a:ext cx="801914" cy="534609"/>
      </dsp:txXfrm>
    </dsp:sp>
    <dsp:sp modelId="{7598D0C8-E43D-4F3B-AF7C-129C56A81A78}">
      <dsp:nvSpPr>
        <dsp:cNvPr id="0" name=""/>
        <dsp:cNvSpPr/>
      </dsp:nvSpPr>
      <dsp:spPr>
        <a:xfrm>
          <a:off x="2409334" y="475533"/>
          <a:ext cx="1336523" cy="53460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cs-CZ" sz="1400" kern="1200" dirty="0" smtClean="0"/>
            <a:t>Simulace</a:t>
          </a:r>
          <a:endParaRPr lang="en-US" sz="1400" kern="1200" dirty="0"/>
        </a:p>
      </dsp:txBody>
      <dsp:txXfrm>
        <a:off x="2676639" y="475533"/>
        <a:ext cx="801914" cy="534609"/>
      </dsp:txXfrm>
    </dsp:sp>
    <dsp:sp modelId="{869186EB-0FB3-4B69-88AA-96517C6F482D}">
      <dsp:nvSpPr>
        <dsp:cNvPr id="0" name=""/>
        <dsp:cNvSpPr/>
      </dsp:nvSpPr>
      <dsp:spPr>
        <a:xfrm>
          <a:off x="3612205" y="475533"/>
          <a:ext cx="1336523" cy="53460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cs-CZ" sz="1400" kern="1200" dirty="0" smtClean="0"/>
            <a:t>Vzorek</a:t>
          </a:r>
          <a:endParaRPr lang="en-US" sz="1400" kern="1200" dirty="0"/>
        </a:p>
      </dsp:txBody>
      <dsp:txXfrm>
        <a:off x="3879510" y="475533"/>
        <a:ext cx="801914" cy="534609"/>
      </dsp:txXfrm>
    </dsp:sp>
    <dsp:sp modelId="{6557BA00-BEC1-4C74-B965-B38B40822E02}">
      <dsp:nvSpPr>
        <dsp:cNvPr id="0" name=""/>
        <dsp:cNvSpPr/>
      </dsp:nvSpPr>
      <dsp:spPr>
        <a:xfrm>
          <a:off x="4815076" y="475533"/>
          <a:ext cx="1336523" cy="53460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cs-CZ" sz="1400" kern="1200" dirty="0" smtClean="0"/>
            <a:t>Prototyp</a:t>
          </a:r>
          <a:endParaRPr lang="en-US" sz="1400" kern="1200" dirty="0"/>
        </a:p>
      </dsp:txBody>
      <dsp:txXfrm>
        <a:off x="5082381" y="475533"/>
        <a:ext cx="801914" cy="534609"/>
      </dsp:txXfrm>
    </dsp:sp>
    <dsp:sp modelId="{214C3D9C-0767-4D77-8C43-13379B0BE145}">
      <dsp:nvSpPr>
        <dsp:cNvPr id="0" name=""/>
        <dsp:cNvSpPr/>
      </dsp:nvSpPr>
      <dsp:spPr>
        <a:xfrm>
          <a:off x="6017947" y="475533"/>
          <a:ext cx="1336523" cy="53460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cs-CZ" sz="1400" kern="1200" dirty="0" smtClean="0"/>
            <a:t>Výrobek</a:t>
          </a:r>
          <a:endParaRPr lang="en-US" sz="1400" kern="1200" dirty="0"/>
        </a:p>
      </dsp:txBody>
      <dsp:txXfrm>
        <a:off x="6285252" y="475533"/>
        <a:ext cx="801914" cy="53460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image" Target="../media/image45.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5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8E5E1D-E114-452A-AC01-8451C43CB538}" type="datetimeFigureOut">
              <a:rPr lang="en-US" smtClean="0"/>
              <a:pPr/>
              <a:t>3/21/2012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B02608-3AE6-4D32-81BF-96BE6DB01550}" type="slidenum">
              <a:rPr lang="en-US" smtClean="0"/>
              <a:pPr/>
              <a:t>‹#›</a:t>
            </a:fld>
            <a:endParaRPr lang="en-US"/>
          </a:p>
        </p:txBody>
      </p:sp>
    </p:spTree>
    <p:extLst>
      <p:ext uri="{BB962C8B-B14F-4D97-AF65-F5344CB8AC3E}">
        <p14:creationId xmlns:p14="http://schemas.microsoft.com/office/powerpoint/2010/main" val="3658586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B02608-3AE6-4D32-81BF-96BE6DB0155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E4CDCD47-FAF8-4073-BA46-13D912633C52}" type="slidenum">
              <a:rPr lang="en-US" smtClean="0"/>
              <a:pPr/>
              <a:t>28</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smtClean="0"/>
              <a:t>1 kV, 1 mm</a:t>
            </a:r>
          </a:p>
          <a:p>
            <a:pPr eaLnBrk="1" hangingPunct="1"/>
            <a:r>
              <a:rPr lang="en-US" smtClean="0"/>
              <a:t>Typical Schottky 0.7 down to 0.15 with UC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pPr defTabSz="912838"/>
            <a:fld id="{318840C9-2EB5-49FC-A94E-9F4E80A45FEF}" type="slidenum">
              <a:rPr lang="en-US" smtClean="0"/>
              <a:pPr defTabSz="912838"/>
              <a:t>30</a:t>
            </a:fld>
            <a:endParaRPr lang="en-US" dirty="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Rot="1" noChangeAspect="1" noChangeArrowheads="1" noTextEdit="1"/>
          </p:cNvSpPr>
          <p:nvPr>
            <p:ph type="sldImg"/>
          </p:nvPr>
        </p:nvSpPr>
        <p:spPr/>
      </p:sp>
      <p:sp>
        <p:nvSpPr>
          <p:cNvPr id="10243"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pPr eaLnBrk="1"/>
            <a:r>
              <a:rPr lang="en-US" smtClean="0"/>
              <a:t>Interactive. Questions any time!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Rot="1" noChangeAspect="1" noChangeArrowheads="1" noTextEdit="1"/>
          </p:cNvSpPr>
          <p:nvPr>
            <p:ph type="sldImg"/>
          </p:nvPr>
        </p:nvSpPr>
        <p:spPr/>
      </p:sp>
      <p:sp>
        <p:nvSpPr>
          <p:cNvPr id="14339"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pPr eaLnBrk="1"/>
            <a:r>
              <a:rPr lang="en-US" smtClean="0"/>
              <a:t>Interactive. Questions any time!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Rot="1" noChangeAspect="1" noChangeArrowheads="1" noTextEdit="1"/>
          </p:cNvSpPr>
          <p:nvPr>
            <p:ph type="sldImg"/>
          </p:nvPr>
        </p:nvSpPr>
        <p:spPr/>
      </p:sp>
      <p:sp>
        <p:nvSpPr>
          <p:cNvPr id="16387" name="Rectangle 2"/>
          <p:cNvSpPr>
            <a:spLocks noGrp="1" noChangeArrowheads="1"/>
          </p:cNvSpPr>
          <p:nvPr>
            <p:ph type="body" idx="1"/>
          </p:nvPr>
        </p:nvSpPr>
        <p:spPr>
          <a:noFill/>
          <a:extLst>
            <a:ext uri="{91240B29-F687-4F45-9708-019B960494DF}">
              <a14:hiddenLine xmlns:a14="http://schemas.microsoft.com/office/drawing/2010/main" w="12700" cap="rnd">
                <a:solidFill>
                  <a:srgbClr val="000000"/>
                </a:solidFill>
                <a:round/>
                <a:headEnd/>
                <a:tailEnd/>
              </a14:hiddenLine>
            </a:ext>
          </a:extLst>
        </p:spPr>
        <p:txBody>
          <a:bodyPr/>
          <a:lstStyle/>
          <a:p>
            <a:pPr eaLnBrk="1"/>
            <a:r>
              <a:rPr lang="en-US" smtClean="0"/>
              <a:t>Interactive. Questions any time!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p>
            <a:fld id="{B1B9DC5A-A44D-4F51-98A6-DD22F73638AC}" type="slidenum">
              <a:rPr lang="en-US" smtClean="0"/>
              <a:pPr/>
              <a:t>19</a:t>
            </a:fld>
            <a:endParaRPr lang="en-US" smtClean="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pPr eaLnBrk="1" hangingPunct="1"/>
            <a:endParaRPr lang="nl-N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p:spPr>
        <p:txBody>
          <a:bodyPr/>
          <a:lstStyle/>
          <a:p>
            <a:r>
              <a:rPr lang="en-US" smtClean="0"/>
              <a:t>New on-axis BF/DF STEM detector developed by FEI. Key benefits are the possibility for simultaneous acquisition of BF and DF image. DF2 detector as smaller inner ole and therefore more area for signal detection. DF4 is the one which is optimized to parallel STEM+EELS data acquisition since its inner diameter allows maximum EELS signal into the FS-1 (or GIF) entrance aperture. All electrons which are not entering the EELS spectrometer (or GIF) are captured by the DF detector and contribute therefore to the DF STEM image.</a:t>
            </a:r>
          </a:p>
          <a:p>
            <a:r>
              <a:rPr lang="en-US" smtClean="0"/>
              <a:t>BF and DF image can be acquired simultaneously together with HAADF image.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4DE9A226-B9D9-4BA2-8A56-1498A0128C7C}" type="slidenum">
              <a:rPr lang="en-US" smtClean="0"/>
              <a:pPr/>
              <a:t>25</a:t>
            </a:fld>
            <a:endParaRPr lang="en-US" smtClean="0"/>
          </a:p>
        </p:txBody>
      </p:sp>
      <p:sp>
        <p:nvSpPr>
          <p:cNvPr id="64515" name="Rectangle 2"/>
          <p:cNvSpPr>
            <a:spLocks noGrp="1" noRot="1" noChangeAspect="1" noChangeArrowheads="1" noTextEdit="1"/>
          </p:cNvSpPr>
          <p:nvPr>
            <p:ph type="sldImg"/>
          </p:nvPr>
        </p:nvSpPr>
        <p:spPr>
          <a:xfrm>
            <a:off x="1144588" y="684213"/>
            <a:ext cx="4572000" cy="3429000"/>
          </a:xfrm>
          <a:ln/>
        </p:spPr>
      </p:sp>
      <p:sp>
        <p:nvSpPr>
          <p:cNvPr id="64516" name="Rectangle 3"/>
          <p:cNvSpPr>
            <a:spLocks noGrp="1" noChangeArrowheads="1"/>
          </p:cNvSpPr>
          <p:nvPr>
            <p:ph type="body" idx="1"/>
          </p:nvPr>
        </p:nvSpPr>
        <p:spPr>
          <a:xfrm>
            <a:off x="686115" y="4344030"/>
            <a:ext cx="5485772" cy="4116058"/>
          </a:xfrm>
          <a:noFill/>
          <a:ln/>
        </p:spPr>
        <p:txBody>
          <a:bodyPr/>
          <a:lstStyle/>
          <a:p>
            <a:pPr eaLnBrk="1" hangingPunct="1">
              <a:lnSpc>
                <a:spcPct val="80000"/>
              </a:lnSpc>
              <a:buFontTx/>
              <a:buChar char="•"/>
            </a:pPr>
            <a:endParaRPr lang="en-US" sz="1000" dirty="0" smtClean="0">
              <a:latin typeface="Arial Narrow"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9AFE087F-4ECB-4EB8-9545-C5A87B518325}" type="slidenum">
              <a:rPr lang="en-US" smtClean="0"/>
              <a:pPr/>
              <a:t>26</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4A987900-12DE-4E53-8DBD-F197194EE964}" type="slidenum">
              <a:rPr lang="en-US" smtClean="0"/>
              <a:pPr/>
              <a:t>27</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dirty="0" smtClean="0"/>
              <a:t>18um</a:t>
            </a:r>
          </a:p>
          <a:p>
            <a:pPr eaLnBrk="1" hangingPunct="1"/>
            <a:r>
              <a:rPr lang="en-US" dirty="0" smtClean="0"/>
              <a:t>100nm *2um</a:t>
            </a:r>
          </a:p>
          <a:p>
            <a:pPr defTabSz="904982" fontAlgn="base">
              <a:spcBef>
                <a:spcPct val="30000"/>
              </a:spcBef>
              <a:spcAft>
                <a:spcPct val="0"/>
              </a:spcAft>
              <a:defRPr/>
            </a:pPr>
            <a:r>
              <a:rPr lang="en-US" dirty="0" smtClean="0">
                <a:latin typeface="Arial" charset="0"/>
              </a:rPr>
              <a:t>Fast contamination free tip exchange: </a:t>
            </a:r>
            <a:r>
              <a:rPr lang="fr-FR" sz="1100" b="1" dirty="0" smtClean="0">
                <a:solidFill>
                  <a:srgbClr val="C00000"/>
                </a:solidFill>
                <a:latin typeface="Arial" charset="0"/>
              </a:rPr>
              <a:t>Hot-swap module</a:t>
            </a:r>
            <a:endParaRPr lang="en-US" sz="1100" b="1" dirty="0" smtClean="0">
              <a:solidFill>
                <a:srgbClr val="C00000"/>
              </a:solidFill>
              <a:latin typeface="Arial" charset="0"/>
            </a:endParaRPr>
          </a:p>
          <a:p>
            <a:pPr eaLnBrk="1" hangingPunct="1"/>
            <a:endParaRPr lang="en-US" dirty="0" smtClean="0"/>
          </a:p>
          <a:p>
            <a:pPr defTabSz="904982" fontAlgn="base">
              <a:spcBef>
                <a:spcPct val="30000"/>
              </a:spcBef>
              <a:spcAft>
                <a:spcPct val="0"/>
              </a:spcAft>
              <a:defRPr/>
            </a:pPr>
            <a:r>
              <a:rPr lang="en-US" sz="1000" dirty="0" smtClean="0">
                <a:latin typeface="Arial" charset="0"/>
              </a:rPr>
              <a:t>High stability:                   </a:t>
            </a:r>
            <a:r>
              <a:rPr lang="fr-FR" sz="1000" b="1" dirty="0" smtClean="0">
                <a:solidFill>
                  <a:srgbClr val="C00000"/>
                </a:solidFill>
                <a:latin typeface="Arial" charset="0"/>
              </a:rPr>
              <a:t>&lt;0.4% over 10 h</a:t>
            </a:r>
            <a:endParaRPr lang="en-US" sz="1000" b="1" dirty="0" smtClean="0">
              <a:solidFill>
                <a:srgbClr val="C00000"/>
              </a:solidFill>
              <a:latin typeface="Arial" charset="0"/>
            </a:endParaRPr>
          </a:p>
          <a:p>
            <a:pPr defTabSz="904982" fontAlgn="base">
              <a:spcBef>
                <a:spcPct val="30000"/>
              </a:spcBef>
              <a:spcAft>
                <a:spcPct val="0"/>
              </a:spcAft>
              <a:defRPr/>
            </a:pPr>
            <a:r>
              <a:rPr lang="en-US" sz="1000" dirty="0" smtClean="0">
                <a:latin typeface="Arial" charset="0"/>
              </a:rPr>
              <a:t>High currents:                   </a:t>
            </a:r>
            <a:r>
              <a:rPr lang="en-US" sz="1000" dirty="0" smtClean="0">
                <a:solidFill>
                  <a:srgbClr val="C00000"/>
                </a:solidFill>
                <a:latin typeface="Arial" charset="0"/>
              </a:rPr>
              <a:t>up to </a:t>
            </a:r>
            <a:r>
              <a:rPr lang="en-US" sz="1000" b="1" dirty="0" smtClean="0">
                <a:solidFill>
                  <a:srgbClr val="C00000"/>
                </a:solidFill>
                <a:latin typeface="Arial" charset="0"/>
              </a:rPr>
              <a:t>26 </a:t>
            </a:r>
            <a:r>
              <a:rPr lang="en-US" sz="1000" b="1" dirty="0" err="1" smtClean="0">
                <a:solidFill>
                  <a:srgbClr val="C00000"/>
                </a:solidFill>
                <a:latin typeface="Arial" charset="0"/>
              </a:rPr>
              <a:t>nA</a:t>
            </a:r>
            <a:endParaRPr lang="en-US" sz="1000" b="1" dirty="0" smtClean="0">
              <a:solidFill>
                <a:srgbClr val="C00000"/>
              </a:solidFill>
              <a:latin typeface="Arial" charset="0"/>
            </a:endParaRPr>
          </a:p>
          <a:p>
            <a:pPr defTabSz="904982" fontAlgn="base">
              <a:spcBef>
                <a:spcPct val="30000"/>
              </a:spcBef>
              <a:spcAft>
                <a:spcPct val="0"/>
              </a:spcAft>
              <a:defRPr/>
            </a:pPr>
            <a:r>
              <a:rPr lang="en-US" sz="1000" dirty="0" smtClean="0">
                <a:latin typeface="Arial" charset="0"/>
              </a:rPr>
              <a:t> High resolution @ low kV:  </a:t>
            </a:r>
            <a:r>
              <a:rPr lang="fr-FR" sz="1000" b="1" dirty="0" smtClean="0">
                <a:solidFill>
                  <a:srgbClr val="C00000"/>
                </a:solidFill>
                <a:latin typeface="Arial" charset="0"/>
              </a:rPr>
              <a:t>0.9 nm @ 1 kV</a:t>
            </a:r>
            <a:endParaRPr lang="en-US" sz="1000" b="1" dirty="0" smtClean="0">
              <a:solidFill>
                <a:srgbClr val="C00000"/>
              </a:solidFill>
              <a:latin typeface="Arial" charset="0"/>
            </a:endParaRPr>
          </a:p>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8" name="Rectangle 40"/>
          <p:cNvSpPr>
            <a:spLocks noChangeArrowheads="1"/>
          </p:cNvSpPr>
          <p:nvPr userDrawn="1"/>
        </p:nvSpPr>
        <p:spPr bwMode="auto">
          <a:xfrm>
            <a:off x="0" y="0"/>
            <a:ext cx="9140825" cy="1524000"/>
          </a:xfrm>
          <a:prstGeom prst="rect">
            <a:avLst/>
          </a:prstGeom>
          <a:solidFill>
            <a:srgbClr val="B01A24"/>
          </a:solidFill>
          <a:ln w="9525">
            <a:noFill/>
            <a:miter lim="800000"/>
            <a:headEnd/>
            <a:tailEnd/>
          </a:ln>
          <a:effectLst/>
        </p:spPr>
        <p:txBody>
          <a:bodyPr wrap="none" anchor="ctr"/>
          <a:lstStyle/>
          <a:p>
            <a:pPr>
              <a:defRPr/>
            </a:pPr>
            <a:endParaRPr lang="en-US"/>
          </a:p>
        </p:txBody>
      </p:sp>
      <p:sp>
        <p:nvSpPr>
          <p:cNvPr id="19" name="Rectangle 41"/>
          <p:cNvSpPr>
            <a:spLocks noChangeArrowheads="1"/>
          </p:cNvSpPr>
          <p:nvPr userDrawn="1"/>
        </p:nvSpPr>
        <p:spPr bwMode="auto">
          <a:xfrm>
            <a:off x="0" y="1524000"/>
            <a:ext cx="9144000" cy="76200"/>
          </a:xfrm>
          <a:prstGeom prst="rect">
            <a:avLst/>
          </a:prstGeom>
          <a:solidFill>
            <a:srgbClr val="EE5807"/>
          </a:solidFill>
          <a:ln w="9525">
            <a:noFill/>
            <a:miter lim="800000"/>
            <a:headEnd/>
            <a:tailEnd/>
          </a:ln>
          <a:effectLst/>
        </p:spPr>
        <p:txBody>
          <a:bodyPr wrap="none" anchor="ctr"/>
          <a:lstStyle/>
          <a:p>
            <a:pPr>
              <a:defRPr/>
            </a:pPr>
            <a:endParaRPr lang="en-US"/>
          </a:p>
        </p:txBody>
      </p:sp>
      <p:pic>
        <p:nvPicPr>
          <p:cNvPr id="22" name="Picture 21" descr="FEI_Tag_white.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5100" y="508002"/>
            <a:ext cx="3733800" cy="594216"/>
          </a:xfrm>
          <a:prstGeom prst="rect">
            <a:avLst/>
          </a:prstGeom>
        </p:spPr>
      </p:pic>
      <p:sp>
        <p:nvSpPr>
          <p:cNvPr id="13" name="Title 1"/>
          <p:cNvSpPr>
            <a:spLocks noGrp="1"/>
          </p:cNvSpPr>
          <p:nvPr>
            <p:ph type="ctrTitle"/>
          </p:nvPr>
        </p:nvSpPr>
        <p:spPr>
          <a:xfrm>
            <a:off x="0" y="2438400"/>
            <a:ext cx="9144000" cy="1470025"/>
          </a:xfrm>
        </p:spPr>
        <p:txBody>
          <a:bodyPr vert="horz" lIns="91440" tIns="45720" rIns="91440" bIns="45720" rtlCol="0" anchor="ctr">
            <a:normAutofit/>
          </a:bodyPr>
          <a:lstStyle>
            <a:lvl1pPr algn="ctr" defTabSz="914400" rtl="0" eaLnBrk="1" latinLnBrk="0" hangingPunct="1">
              <a:spcBef>
                <a:spcPct val="0"/>
              </a:spcBef>
              <a:buNone/>
              <a:defRPr lang="en-US" sz="4400" kern="1200" dirty="0">
                <a:solidFill>
                  <a:schemeClr val="tx1"/>
                </a:solidFill>
                <a:latin typeface="+mj-lt"/>
                <a:ea typeface="+mj-ea"/>
                <a:cs typeface="+mj-cs"/>
              </a:defRPr>
            </a:lvl1pPr>
          </a:lstStyle>
          <a:p>
            <a:r>
              <a:rPr lang="en-US" smtClean="0"/>
              <a:t>Click to edit Master title style</a:t>
            </a:r>
            <a:endParaRPr lang="en-US" dirty="0"/>
          </a:p>
        </p:txBody>
      </p:sp>
      <p:sp>
        <p:nvSpPr>
          <p:cNvPr id="14" name="Subtitle 2"/>
          <p:cNvSpPr>
            <a:spLocks noGrp="1"/>
          </p:cNvSpPr>
          <p:nvPr>
            <p:ph type="subTitle" idx="1"/>
          </p:nvPr>
        </p:nvSpPr>
        <p:spPr>
          <a:xfrm>
            <a:off x="-37751" y="3971488"/>
            <a:ext cx="9178575" cy="1447800"/>
          </a:xfr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lang="en-US" sz="3200" kern="1200" dirty="0">
                <a:solidFill>
                  <a:schemeClr val="accent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5" name="Picture 14" descr="strip_v2.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410200"/>
            <a:ext cx="9144000" cy="908685"/>
          </a:xfrm>
          <a:prstGeom prst="rect">
            <a:avLst/>
          </a:prstGeom>
          <a:effectLst>
            <a:innerShdw blurRad="63500" dist="50800" dir="16200000">
              <a:prstClr val="black">
                <a:alpha val="50000"/>
              </a:prstClr>
            </a:inn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1" name="Rectangle 41"/>
          <p:cNvSpPr>
            <a:spLocks noChangeArrowheads="1"/>
          </p:cNvSpPr>
          <p:nvPr userDrawn="1"/>
        </p:nvSpPr>
        <p:spPr bwMode="auto">
          <a:xfrm>
            <a:off x="0" y="685800"/>
            <a:ext cx="9144000" cy="76200"/>
          </a:xfrm>
          <a:prstGeom prst="rect">
            <a:avLst/>
          </a:prstGeom>
          <a:solidFill>
            <a:srgbClr val="EE5807"/>
          </a:solidFill>
          <a:ln w="9525">
            <a:noFill/>
            <a:miter lim="800000"/>
            <a:headEnd/>
            <a:tailEnd/>
          </a:ln>
          <a:effectLst/>
        </p:spPr>
        <p:txBody>
          <a:bodyPr wrap="none" anchor="ctr"/>
          <a:lstStyle/>
          <a:p>
            <a:pPr>
              <a:defRPr/>
            </a:pPr>
            <a:endParaRPr lang="en-US"/>
          </a:p>
        </p:txBody>
      </p:sp>
      <p:sp>
        <p:nvSpPr>
          <p:cNvPr id="2" name="Title 1"/>
          <p:cNvSpPr>
            <a:spLocks noGrp="1"/>
          </p:cNvSpPr>
          <p:nvPr>
            <p:ph type="title"/>
          </p:nvPr>
        </p:nvSpPr>
        <p:spPr>
          <a:xfrm>
            <a:off x="0" y="0"/>
            <a:ext cx="9144000" cy="685800"/>
          </a:xfrm>
          <a:solidFill>
            <a:srgbClr val="B01A24"/>
          </a:solidFill>
        </p:spPr>
        <p:txBody>
          <a:bodyPr lIns="457200" anchor="b">
            <a:normAutofit/>
          </a:bodyPr>
          <a:lstStyle>
            <a:lvl1pPr algn="l">
              <a:defRPr sz="2400">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a:xfrm>
            <a:off x="7696200" y="6629400"/>
            <a:ext cx="990600" cy="228600"/>
          </a:xfrm>
        </p:spPr>
        <p:txBody>
          <a:bodyPr/>
          <a:lstStyle>
            <a:lvl1pPr>
              <a:defRPr sz="1000">
                <a:solidFill>
                  <a:schemeClr val="bg1">
                    <a:lumMod val="50000"/>
                  </a:schemeClr>
                </a:solidFill>
              </a:defRPr>
            </a:lvl1pPr>
          </a:lstStyle>
          <a:p>
            <a:fld id="{7699E50B-4759-4681-A455-DAAFD349F1BA}" type="datetime1">
              <a:rPr lang="en-US" smtClean="0"/>
              <a:t>3/21/2012</a:t>
            </a:fld>
            <a:endParaRPr lang="en-US" dirty="0"/>
          </a:p>
        </p:txBody>
      </p:sp>
      <p:sp>
        <p:nvSpPr>
          <p:cNvPr id="5" name="Footer Placeholder 4"/>
          <p:cNvSpPr>
            <a:spLocks noGrp="1"/>
          </p:cNvSpPr>
          <p:nvPr>
            <p:ph type="ftr" sz="quarter" idx="11"/>
          </p:nvPr>
        </p:nvSpPr>
        <p:spPr>
          <a:xfrm>
            <a:off x="1981200" y="6629400"/>
            <a:ext cx="5638800" cy="228600"/>
          </a:xfrm>
        </p:spPr>
        <p:txBody>
          <a:bodyPr/>
          <a:lstStyle>
            <a:lvl1pPr algn="l">
              <a:defRPr sz="1000">
                <a:solidFill>
                  <a:schemeClr val="bg1">
                    <a:lumMod val="50000"/>
                  </a:schemeClr>
                </a:solidFill>
              </a:defRPr>
            </a:lvl1pPr>
          </a:lstStyle>
          <a:p>
            <a:endParaRPr lang="en-US" dirty="0"/>
          </a:p>
        </p:txBody>
      </p:sp>
      <p:sp>
        <p:nvSpPr>
          <p:cNvPr id="6" name="Slide Number Placeholder 5"/>
          <p:cNvSpPr>
            <a:spLocks noGrp="1"/>
          </p:cNvSpPr>
          <p:nvPr>
            <p:ph type="sldNum" sz="quarter" idx="12"/>
          </p:nvPr>
        </p:nvSpPr>
        <p:spPr>
          <a:xfrm>
            <a:off x="8686800" y="6629400"/>
            <a:ext cx="457200" cy="228600"/>
          </a:xfrm>
        </p:spPr>
        <p:txBody>
          <a:bodyPr/>
          <a:lstStyle>
            <a:lvl1pPr>
              <a:defRPr sz="1000">
                <a:solidFill>
                  <a:schemeClr val="bg1">
                    <a:lumMod val="50000"/>
                  </a:schemeClr>
                </a:solidFill>
              </a:defRPr>
            </a:lvl1pPr>
          </a:lstStyle>
          <a:p>
            <a:fld id="{ECA6662B-1768-4799-A47D-41E3DEDE14AA}" type="slidenum">
              <a:rPr lang="en-US" smtClean="0"/>
              <a:pPr/>
              <a:t>‹#›</a:t>
            </a:fld>
            <a:endParaRPr lang="en-US"/>
          </a:p>
        </p:txBody>
      </p:sp>
      <p:sp>
        <p:nvSpPr>
          <p:cNvPr id="13" name="Content Placeholder 2"/>
          <p:cNvSpPr>
            <a:spLocks noGrp="1"/>
          </p:cNvSpPr>
          <p:nvPr>
            <p:ph idx="1"/>
          </p:nvPr>
        </p:nvSpPr>
        <p:spPr>
          <a:xfrm>
            <a:off x="0" y="762000"/>
            <a:ext cx="9144000" cy="5715000"/>
          </a:xfrm>
        </p:spPr>
        <p:txBody>
          <a:bodyPr lIns="457200"/>
          <a:lstStyle>
            <a:lvl1pPr marL="0" indent="0">
              <a:buNone/>
              <a:defRPr sz="2400">
                <a:solidFill>
                  <a:schemeClr val="tx2"/>
                </a:solidFill>
              </a:defRPr>
            </a:lvl1pPr>
            <a:lvl2pPr marL="119063" indent="-119063">
              <a:buFont typeface="Arial" pitchFamily="34" charset="0"/>
              <a:buChar char="•"/>
              <a:defRPr sz="1800"/>
            </a:lvl2pPr>
            <a:lvl3pPr marL="228600" indent="-109538">
              <a:buFont typeface="Arial" pitchFamily="34" charset="0"/>
              <a:buChar char="•"/>
              <a:defRPr sz="1600"/>
            </a:lvl3pPr>
            <a:lvl4pPr marL="347663" indent="-119063">
              <a:buFont typeface="Arial" pitchFamily="34" charset="0"/>
              <a:buChar char="•"/>
              <a:defRPr sz="14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9" name="Picture 8" descr="FEI_Tag_Colo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66" y="6540500"/>
            <a:ext cx="1752600" cy="27970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er">
    <p:spTree>
      <p:nvGrpSpPr>
        <p:cNvPr id="1" name=""/>
        <p:cNvGrpSpPr/>
        <p:nvPr/>
      </p:nvGrpSpPr>
      <p:grpSpPr>
        <a:xfrm>
          <a:off x="0" y="0"/>
          <a:ext cx="0" cy="0"/>
          <a:chOff x="0" y="0"/>
          <a:chExt cx="0" cy="0"/>
        </a:xfrm>
      </p:grpSpPr>
      <p:sp>
        <p:nvSpPr>
          <p:cNvPr id="8" name="Rectangle 40"/>
          <p:cNvSpPr>
            <a:spLocks noChangeArrowheads="1"/>
          </p:cNvSpPr>
          <p:nvPr userDrawn="1"/>
        </p:nvSpPr>
        <p:spPr bwMode="auto">
          <a:xfrm>
            <a:off x="0" y="1981200"/>
            <a:ext cx="9140825" cy="2133600"/>
          </a:xfrm>
          <a:prstGeom prst="rect">
            <a:avLst/>
          </a:prstGeom>
          <a:solidFill>
            <a:srgbClr val="B01A24"/>
          </a:solidFill>
          <a:ln w="9525">
            <a:noFill/>
            <a:miter lim="800000"/>
            <a:headEnd/>
            <a:tailEnd/>
          </a:ln>
          <a:effectLst/>
        </p:spPr>
        <p:txBody>
          <a:bodyPr wrap="none" anchor="ctr"/>
          <a:lstStyle/>
          <a:p>
            <a:pPr>
              <a:defRPr/>
            </a:pPr>
            <a:endParaRPr lang="en-US"/>
          </a:p>
        </p:txBody>
      </p:sp>
      <p:sp>
        <p:nvSpPr>
          <p:cNvPr id="2" name="Title 1"/>
          <p:cNvSpPr>
            <a:spLocks noGrp="1"/>
          </p:cNvSpPr>
          <p:nvPr>
            <p:ph type="title" hasCustomPrompt="1"/>
          </p:nvPr>
        </p:nvSpPr>
        <p:spPr>
          <a:xfrm>
            <a:off x="609600" y="2209800"/>
            <a:ext cx="7772400" cy="1752600"/>
          </a:xfrm>
        </p:spPr>
        <p:txBody>
          <a:bodyPr anchor="t"/>
          <a:lstStyle>
            <a:lvl1pPr algn="l">
              <a:defRPr sz="4000" b="1" cap="none">
                <a:solidFill>
                  <a:schemeClr val="bg1"/>
                </a:solidFill>
              </a:defRPr>
            </a:lvl1pPr>
          </a:lstStyle>
          <a:p>
            <a:r>
              <a:rPr lang="en-US" dirty="0" smtClean="0"/>
              <a:t>Click To Edit Master Title Style</a:t>
            </a:r>
            <a:endParaRPr lang="en-US" dirty="0"/>
          </a:p>
        </p:txBody>
      </p:sp>
      <p:sp>
        <p:nvSpPr>
          <p:cNvPr id="13" name="Rectangle 41"/>
          <p:cNvSpPr>
            <a:spLocks noChangeArrowheads="1"/>
          </p:cNvSpPr>
          <p:nvPr userDrawn="1"/>
        </p:nvSpPr>
        <p:spPr bwMode="auto">
          <a:xfrm>
            <a:off x="0" y="4114800"/>
            <a:ext cx="9144000" cy="76200"/>
          </a:xfrm>
          <a:prstGeom prst="rect">
            <a:avLst/>
          </a:prstGeom>
          <a:solidFill>
            <a:srgbClr val="EE5807"/>
          </a:solidFill>
          <a:ln w="9525">
            <a:noFill/>
            <a:miter lim="800000"/>
            <a:headEnd/>
            <a:tailEnd/>
          </a:ln>
          <a:effectLst/>
        </p:spPr>
        <p:txBody>
          <a:bodyPr wrap="none" anchor="ctr"/>
          <a:lstStyle/>
          <a:p>
            <a:pPr>
              <a:defRPr/>
            </a:pPr>
            <a:endParaRPr lang="en-US"/>
          </a:p>
        </p:txBody>
      </p:sp>
      <p:sp>
        <p:nvSpPr>
          <p:cNvPr id="14" name="Date Placeholder 3"/>
          <p:cNvSpPr>
            <a:spLocks noGrp="1"/>
          </p:cNvSpPr>
          <p:nvPr>
            <p:ph type="dt" sz="half" idx="10"/>
          </p:nvPr>
        </p:nvSpPr>
        <p:spPr>
          <a:xfrm>
            <a:off x="7696200" y="6629400"/>
            <a:ext cx="990600" cy="228600"/>
          </a:xfrm>
        </p:spPr>
        <p:txBody>
          <a:bodyPr/>
          <a:lstStyle>
            <a:lvl1pPr>
              <a:defRPr sz="1000">
                <a:solidFill>
                  <a:schemeClr val="bg1">
                    <a:lumMod val="50000"/>
                  </a:schemeClr>
                </a:solidFill>
              </a:defRPr>
            </a:lvl1pPr>
          </a:lstStyle>
          <a:p>
            <a:fld id="{BD919157-DD74-4E3C-8AE4-0AFA12A6AE19}" type="datetime1">
              <a:rPr lang="en-US" smtClean="0"/>
              <a:t>3/21/2012</a:t>
            </a:fld>
            <a:endParaRPr lang="en-US" dirty="0"/>
          </a:p>
        </p:txBody>
      </p:sp>
      <p:sp>
        <p:nvSpPr>
          <p:cNvPr id="16" name="Slide Number Placeholder 5"/>
          <p:cNvSpPr>
            <a:spLocks noGrp="1"/>
          </p:cNvSpPr>
          <p:nvPr>
            <p:ph type="sldNum" sz="quarter" idx="12"/>
          </p:nvPr>
        </p:nvSpPr>
        <p:spPr>
          <a:xfrm>
            <a:off x="8686800" y="6629400"/>
            <a:ext cx="457200" cy="228600"/>
          </a:xfrm>
        </p:spPr>
        <p:txBody>
          <a:bodyPr/>
          <a:lstStyle>
            <a:lvl1pPr>
              <a:defRPr sz="1000">
                <a:solidFill>
                  <a:schemeClr val="bg1">
                    <a:lumMod val="50000"/>
                  </a:schemeClr>
                </a:solidFill>
              </a:defRPr>
            </a:lvl1pPr>
          </a:lstStyle>
          <a:p>
            <a:fld id="{ECA6662B-1768-4799-A47D-41E3DEDE14AA}" type="slidenum">
              <a:rPr lang="en-US" smtClean="0"/>
              <a:pPr/>
              <a:t>‹#›</a:t>
            </a:fld>
            <a:endParaRPr lang="en-US"/>
          </a:p>
        </p:txBody>
      </p:sp>
      <p:sp>
        <p:nvSpPr>
          <p:cNvPr id="9" name="Footer Placeholder 4"/>
          <p:cNvSpPr>
            <a:spLocks noGrp="1"/>
          </p:cNvSpPr>
          <p:nvPr>
            <p:ph type="ftr" sz="quarter" idx="11"/>
          </p:nvPr>
        </p:nvSpPr>
        <p:spPr>
          <a:xfrm>
            <a:off x="1981200" y="6629400"/>
            <a:ext cx="5638800" cy="228600"/>
          </a:xfrm>
        </p:spPr>
        <p:txBody>
          <a:bodyPr/>
          <a:lstStyle>
            <a:lvl1pPr algn="l">
              <a:defRPr sz="1000">
                <a:solidFill>
                  <a:schemeClr val="bg1">
                    <a:lumMod val="50000"/>
                  </a:schemeClr>
                </a:solidFill>
              </a:defRPr>
            </a:lvl1pPr>
          </a:lstStyle>
          <a:p>
            <a:endParaRPr lang="en-US" dirty="0"/>
          </a:p>
        </p:txBody>
      </p:sp>
      <p:pic>
        <p:nvPicPr>
          <p:cNvPr id="10" name="Picture 9" descr="FEI_Tag_Colo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66" y="6540500"/>
            <a:ext cx="1752600" cy="27970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3" name="Content Placeholder 2"/>
          <p:cNvSpPr>
            <a:spLocks noGrp="1"/>
          </p:cNvSpPr>
          <p:nvPr>
            <p:ph idx="1"/>
          </p:nvPr>
        </p:nvSpPr>
        <p:spPr>
          <a:xfrm>
            <a:off x="0" y="762000"/>
            <a:ext cx="4267200" cy="5715000"/>
          </a:xfrm>
        </p:spPr>
        <p:txBody>
          <a:bodyPr lIns="457200"/>
          <a:lstStyle>
            <a:lvl1pPr marL="0" indent="0">
              <a:buNone/>
              <a:defRPr sz="2400">
                <a:solidFill>
                  <a:schemeClr val="tx2"/>
                </a:solidFill>
              </a:defRPr>
            </a:lvl1pPr>
            <a:lvl2pPr marL="119063" indent="-119063">
              <a:buFont typeface="Arial" pitchFamily="34" charset="0"/>
              <a:buChar char="•"/>
              <a:defRPr sz="1800"/>
            </a:lvl2pPr>
            <a:lvl3pPr marL="228600" indent="-109538">
              <a:buFont typeface="Arial" pitchFamily="34" charset="0"/>
              <a:buChar char="•"/>
              <a:defRPr sz="1600"/>
            </a:lvl3pPr>
            <a:lvl4pPr marL="347663" indent="-119063">
              <a:buFont typeface="Arial" pitchFamily="34" charset="0"/>
              <a:buChar char="•"/>
              <a:defRPr sz="14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4" name="Content Placeholder 2"/>
          <p:cNvSpPr>
            <a:spLocks noGrp="1"/>
          </p:cNvSpPr>
          <p:nvPr>
            <p:ph idx="13"/>
          </p:nvPr>
        </p:nvSpPr>
        <p:spPr>
          <a:xfrm>
            <a:off x="4876800" y="762000"/>
            <a:ext cx="4267200" cy="5715000"/>
          </a:xfrm>
        </p:spPr>
        <p:txBody>
          <a:bodyPr lIns="91440"/>
          <a:lstStyle>
            <a:lvl1pPr marL="0" indent="0">
              <a:buNone/>
              <a:defRPr sz="2400">
                <a:solidFill>
                  <a:schemeClr val="tx2"/>
                </a:solidFill>
              </a:defRPr>
            </a:lvl1pPr>
            <a:lvl2pPr marL="119063" indent="-119063">
              <a:buFont typeface="Arial" pitchFamily="34" charset="0"/>
              <a:buChar char="•"/>
              <a:defRPr sz="1800"/>
            </a:lvl2pPr>
            <a:lvl3pPr marL="228600" indent="-109538">
              <a:buFont typeface="Arial" pitchFamily="34" charset="0"/>
              <a:buChar char="•"/>
              <a:defRPr sz="1600"/>
            </a:lvl3pPr>
            <a:lvl4pPr marL="347663" indent="-119063">
              <a:buFont typeface="Arial" pitchFamily="34" charset="0"/>
              <a:buChar char="•"/>
              <a:defRPr sz="14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cxnSp>
        <p:nvCxnSpPr>
          <p:cNvPr id="16" name="Straight Connector 15"/>
          <p:cNvCxnSpPr/>
          <p:nvPr userDrawn="1"/>
        </p:nvCxnSpPr>
        <p:spPr>
          <a:xfrm>
            <a:off x="4572000" y="838200"/>
            <a:ext cx="0" cy="56388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41"/>
          <p:cNvSpPr>
            <a:spLocks noChangeArrowheads="1"/>
          </p:cNvSpPr>
          <p:nvPr userDrawn="1"/>
        </p:nvSpPr>
        <p:spPr bwMode="auto">
          <a:xfrm>
            <a:off x="0" y="685800"/>
            <a:ext cx="9144000" cy="76200"/>
          </a:xfrm>
          <a:prstGeom prst="rect">
            <a:avLst/>
          </a:prstGeom>
          <a:solidFill>
            <a:srgbClr val="EE5807"/>
          </a:solidFill>
          <a:ln w="9525">
            <a:noFill/>
            <a:miter lim="800000"/>
            <a:headEnd/>
            <a:tailEnd/>
          </a:ln>
          <a:effectLst/>
        </p:spPr>
        <p:txBody>
          <a:bodyPr wrap="none" anchor="ctr"/>
          <a:lstStyle/>
          <a:p>
            <a:pPr>
              <a:defRPr/>
            </a:pPr>
            <a:endParaRPr lang="en-US"/>
          </a:p>
        </p:txBody>
      </p:sp>
      <p:sp>
        <p:nvSpPr>
          <p:cNvPr id="22" name="Title 1"/>
          <p:cNvSpPr>
            <a:spLocks noGrp="1"/>
          </p:cNvSpPr>
          <p:nvPr>
            <p:ph type="title"/>
          </p:nvPr>
        </p:nvSpPr>
        <p:spPr>
          <a:xfrm>
            <a:off x="0" y="0"/>
            <a:ext cx="9144000" cy="685800"/>
          </a:xfrm>
          <a:solidFill>
            <a:schemeClr val="tx2"/>
          </a:solidFill>
        </p:spPr>
        <p:txBody>
          <a:bodyPr lIns="457200" anchor="b">
            <a:normAutofit/>
          </a:bodyPr>
          <a:lstStyle>
            <a:lvl1pPr algn="l">
              <a:defRPr sz="2400">
                <a:solidFill>
                  <a:schemeClr val="bg1"/>
                </a:solidFill>
              </a:defRPr>
            </a:lvl1pPr>
          </a:lstStyle>
          <a:p>
            <a:r>
              <a:rPr lang="en-US" smtClean="0"/>
              <a:t>Click to edit Master title style</a:t>
            </a:r>
            <a:endParaRPr lang="en-US" dirty="0"/>
          </a:p>
        </p:txBody>
      </p:sp>
      <p:sp>
        <p:nvSpPr>
          <p:cNvPr id="24" name="Date Placeholder 3"/>
          <p:cNvSpPr>
            <a:spLocks noGrp="1"/>
          </p:cNvSpPr>
          <p:nvPr>
            <p:ph type="dt" sz="half" idx="10"/>
          </p:nvPr>
        </p:nvSpPr>
        <p:spPr>
          <a:xfrm>
            <a:off x="7696200" y="6629400"/>
            <a:ext cx="990600" cy="228600"/>
          </a:xfrm>
        </p:spPr>
        <p:txBody>
          <a:bodyPr/>
          <a:lstStyle>
            <a:lvl1pPr>
              <a:defRPr sz="1000">
                <a:solidFill>
                  <a:schemeClr val="bg1">
                    <a:lumMod val="50000"/>
                  </a:schemeClr>
                </a:solidFill>
              </a:defRPr>
            </a:lvl1pPr>
          </a:lstStyle>
          <a:p>
            <a:fld id="{421C7FF0-BB67-473A-8916-EAADC92CE64E}" type="datetime1">
              <a:rPr lang="en-US" smtClean="0"/>
              <a:t>3/21/2012</a:t>
            </a:fld>
            <a:endParaRPr lang="en-US" dirty="0"/>
          </a:p>
        </p:txBody>
      </p:sp>
      <p:sp>
        <p:nvSpPr>
          <p:cNvPr id="26" name="Slide Number Placeholder 5"/>
          <p:cNvSpPr>
            <a:spLocks noGrp="1"/>
          </p:cNvSpPr>
          <p:nvPr>
            <p:ph type="sldNum" sz="quarter" idx="12"/>
          </p:nvPr>
        </p:nvSpPr>
        <p:spPr>
          <a:xfrm>
            <a:off x="8686800" y="6629400"/>
            <a:ext cx="457200" cy="228600"/>
          </a:xfrm>
        </p:spPr>
        <p:txBody>
          <a:bodyPr/>
          <a:lstStyle>
            <a:lvl1pPr>
              <a:defRPr sz="1000">
                <a:solidFill>
                  <a:schemeClr val="bg1">
                    <a:lumMod val="50000"/>
                  </a:schemeClr>
                </a:solidFill>
              </a:defRPr>
            </a:lvl1pPr>
          </a:lstStyle>
          <a:p>
            <a:fld id="{ECA6662B-1768-4799-A47D-41E3DEDE14AA}" type="slidenum">
              <a:rPr lang="en-US" smtClean="0"/>
              <a:pPr/>
              <a:t>‹#›</a:t>
            </a:fld>
            <a:endParaRPr lang="en-US"/>
          </a:p>
        </p:txBody>
      </p:sp>
      <p:sp>
        <p:nvSpPr>
          <p:cNvPr id="11" name="Footer Placeholder 4"/>
          <p:cNvSpPr>
            <a:spLocks noGrp="1"/>
          </p:cNvSpPr>
          <p:nvPr>
            <p:ph type="ftr" sz="quarter" idx="11"/>
          </p:nvPr>
        </p:nvSpPr>
        <p:spPr>
          <a:xfrm>
            <a:off x="1981200" y="6629400"/>
            <a:ext cx="5638800" cy="228600"/>
          </a:xfrm>
        </p:spPr>
        <p:txBody>
          <a:bodyPr/>
          <a:lstStyle>
            <a:lvl1pPr algn="l">
              <a:defRPr sz="1000">
                <a:solidFill>
                  <a:schemeClr val="bg1">
                    <a:lumMod val="50000"/>
                  </a:schemeClr>
                </a:solidFill>
              </a:defRPr>
            </a:lvl1pPr>
          </a:lstStyle>
          <a:p>
            <a:endParaRPr lang="en-US" dirty="0"/>
          </a:p>
        </p:txBody>
      </p:sp>
      <p:pic>
        <p:nvPicPr>
          <p:cNvPr id="12" name="Picture 11" descr="FEI_Tag_Colo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66" y="6540500"/>
            <a:ext cx="1752600" cy="27970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41"/>
          <p:cNvSpPr>
            <a:spLocks noChangeArrowheads="1"/>
          </p:cNvSpPr>
          <p:nvPr userDrawn="1"/>
        </p:nvSpPr>
        <p:spPr bwMode="auto">
          <a:xfrm>
            <a:off x="0" y="685800"/>
            <a:ext cx="9144000" cy="76200"/>
          </a:xfrm>
          <a:prstGeom prst="rect">
            <a:avLst/>
          </a:prstGeom>
          <a:solidFill>
            <a:srgbClr val="EE5807"/>
          </a:solidFill>
          <a:ln w="9525">
            <a:noFill/>
            <a:miter lim="800000"/>
            <a:headEnd/>
            <a:tailEnd/>
          </a:ln>
          <a:effectLst/>
        </p:spPr>
        <p:txBody>
          <a:bodyPr wrap="none" anchor="ctr"/>
          <a:lstStyle/>
          <a:p>
            <a:pPr>
              <a:defRPr/>
            </a:pPr>
            <a:endParaRPr lang="en-US"/>
          </a:p>
        </p:txBody>
      </p:sp>
      <p:sp>
        <p:nvSpPr>
          <p:cNvPr id="10" name="Title 1"/>
          <p:cNvSpPr>
            <a:spLocks noGrp="1"/>
          </p:cNvSpPr>
          <p:nvPr>
            <p:ph type="title"/>
          </p:nvPr>
        </p:nvSpPr>
        <p:spPr>
          <a:xfrm>
            <a:off x="0" y="0"/>
            <a:ext cx="9144000" cy="685800"/>
          </a:xfrm>
          <a:solidFill>
            <a:schemeClr val="tx2"/>
          </a:solidFill>
        </p:spPr>
        <p:txBody>
          <a:bodyPr lIns="457200" anchor="b">
            <a:normAutofit/>
          </a:bodyPr>
          <a:lstStyle>
            <a:lvl1pPr algn="l">
              <a:defRPr sz="2400">
                <a:solidFill>
                  <a:schemeClr val="bg1"/>
                </a:solidFill>
              </a:defRPr>
            </a:lvl1pPr>
          </a:lstStyle>
          <a:p>
            <a:r>
              <a:rPr lang="en-US" smtClean="0"/>
              <a:t>Click to edit Master title style</a:t>
            </a:r>
            <a:endParaRPr lang="en-US" dirty="0"/>
          </a:p>
        </p:txBody>
      </p:sp>
      <p:sp>
        <p:nvSpPr>
          <p:cNvPr id="16" name="Date Placeholder 3"/>
          <p:cNvSpPr>
            <a:spLocks noGrp="1"/>
          </p:cNvSpPr>
          <p:nvPr>
            <p:ph type="dt" sz="half" idx="10"/>
          </p:nvPr>
        </p:nvSpPr>
        <p:spPr>
          <a:xfrm>
            <a:off x="7696200" y="6629400"/>
            <a:ext cx="990600" cy="228600"/>
          </a:xfrm>
        </p:spPr>
        <p:txBody>
          <a:bodyPr/>
          <a:lstStyle>
            <a:lvl1pPr>
              <a:defRPr sz="1000">
                <a:solidFill>
                  <a:schemeClr val="bg1">
                    <a:lumMod val="50000"/>
                  </a:schemeClr>
                </a:solidFill>
              </a:defRPr>
            </a:lvl1pPr>
          </a:lstStyle>
          <a:p>
            <a:fld id="{793750DF-6AE3-45FA-9EDB-67245B4EF161}" type="datetime1">
              <a:rPr lang="en-US" smtClean="0"/>
              <a:t>3/21/2012</a:t>
            </a:fld>
            <a:endParaRPr lang="en-US" dirty="0"/>
          </a:p>
        </p:txBody>
      </p:sp>
      <p:sp>
        <p:nvSpPr>
          <p:cNvPr id="18" name="Slide Number Placeholder 5"/>
          <p:cNvSpPr>
            <a:spLocks noGrp="1"/>
          </p:cNvSpPr>
          <p:nvPr>
            <p:ph type="sldNum" sz="quarter" idx="12"/>
          </p:nvPr>
        </p:nvSpPr>
        <p:spPr>
          <a:xfrm>
            <a:off x="8686800" y="6629400"/>
            <a:ext cx="457200" cy="228600"/>
          </a:xfrm>
        </p:spPr>
        <p:txBody>
          <a:bodyPr/>
          <a:lstStyle>
            <a:lvl1pPr>
              <a:defRPr sz="1000">
                <a:solidFill>
                  <a:schemeClr val="bg1">
                    <a:lumMod val="50000"/>
                  </a:schemeClr>
                </a:solidFill>
              </a:defRPr>
            </a:lvl1pPr>
          </a:lstStyle>
          <a:p>
            <a:fld id="{ECA6662B-1768-4799-A47D-41E3DEDE14AA}" type="slidenum">
              <a:rPr lang="en-US" smtClean="0"/>
              <a:pPr/>
              <a:t>‹#›</a:t>
            </a:fld>
            <a:endParaRPr lang="en-US"/>
          </a:p>
        </p:txBody>
      </p:sp>
      <p:sp>
        <p:nvSpPr>
          <p:cNvPr id="8" name="Footer Placeholder 4"/>
          <p:cNvSpPr>
            <a:spLocks noGrp="1"/>
          </p:cNvSpPr>
          <p:nvPr>
            <p:ph type="ftr" sz="quarter" idx="11"/>
          </p:nvPr>
        </p:nvSpPr>
        <p:spPr>
          <a:xfrm>
            <a:off x="1981200" y="6629400"/>
            <a:ext cx="5638800" cy="228600"/>
          </a:xfrm>
        </p:spPr>
        <p:txBody>
          <a:bodyPr/>
          <a:lstStyle>
            <a:lvl1pPr algn="l">
              <a:defRPr sz="1000">
                <a:solidFill>
                  <a:schemeClr val="bg1">
                    <a:lumMod val="50000"/>
                  </a:schemeClr>
                </a:solidFill>
              </a:defRPr>
            </a:lvl1pPr>
          </a:lstStyle>
          <a:p>
            <a:endParaRPr lang="en-US" dirty="0"/>
          </a:p>
        </p:txBody>
      </p:sp>
      <p:pic>
        <p:nvPicPr>
          <p:cNvPr id="11" name="Picture 10" descr="FEI_Tag_Colo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66" y="6540500"/>
            <a:ext cx="1752600" cy="27970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7696200" y="6629400"/>
            <a:ext cx="990600" cy="228600"/>
          </a:xfrm>
        </p:spPr>
        <p:txBody>
          <a:bodyPr/>
          <a:lstStyle>
            <a:lvl1pPr>
              <a:defRPr sz="1000">
                <a:solidFill>
                  <a:schemeClr val="bg1">
                    <a:lumMod val="50000"/>
                  </a:schemeClr>
                </a:solidFill>
              </a:defRPr>
            </a:lvl1pPr>
          </a:lstStyle>
          <a:p>
            <a:fld id="{54C800B3-5AE9-4B99-B753-FBE22B479619}" type="datetime1">
              <a:rPr lang="en-US" smtClean="0"/>
              <a:t>3/21/2012</a:t>
            </a:fld>
            <a:endParaRPr lang="en-US" dirty="0"/>
          </a:p>
        </p:txBody>
      </p:sp>
      <p:sp>
        <p:nvSpPr>
          <p:cNvPr id="11" name="Slide Number Placeholder 5"/>
          <p:cNvSpPr>
            <a:spLocks noGrp="1"/>
          </p:cNvSpPr>
          <p:nvPr>
            <p:ph type="sldNum" sz="quarter" idx="12"/>
          </p:nvPr>
        </p:nvSpPr>
        <p:spPr>
          <a:xfrm>
            <a:off x="8686800" y="6629400"/>
            <a:ext cx="457200" cy="228600"/>
          </a:xfrm>
        </p:spPr>
        <p:txBody>
          <a:bodyPr/>
          <a:lstStyle>
            <a:lvl1pPr>
              <a:defRPr sz="1000">
                <a:solidFill>
                  <a:schemeClr val="bg1">
                    <a:lumMod val="50000"/>
                  </a:schemeClr>
                </a:solidFill>
              </a:defRPr>
            </a:lvl1pPr>
          </a:lstStyle>
          <a:p>
            <a:fld id="{ECA6662B-1768-4799-A47D-41E3DEDE14AA}" type="slidenum">
              <a:rPr lang="en-US" smtClean="0"/>
              <a:pPr/>
              <a:t>‹#›</a:t>
            </a:fld>
            <a:endParaRPr lang="en-US"/>
          </a:p>
        </p:txBody>
      </p:sp>
      <p:sp>
        <p:nvSpPr>
          <p:cNvPr id="6" name="Footer Placeholder 4"/>
          <p:cNvSpPr>
            <a:spLocks noGrp="1"/>
          </p:cNvSpPr>
          <p:nvPr>
            <p:ph type="ftr" sz="quarter" idx="11"/>
          </p:nvPr>
        </p:nvSpPr>
        <p:spPr>
          <a:xfrm>
            <a:off x="1981200" y="6629400"/>
            <a:ext cx="5638800" cy="228600"/>
          </a:xfrm>
        </p:spPr>
        <p:txBody>
          <a:bodyPr/>
          <a:lstStyle>
            <a:lvl1pPr algn="l">
              <a:defRPr sz="1000">
                <a:solidFill>
                  <a:schemeClr val="bg1">
                    <a:lumMod val="50000"/>
                  </a:schemeClr>
                </a:solidFill>
              </a:defRPr>
            </a:lvl1pPr>
          </a:lstStyle>
          <a:p>
            <a:endParaRPr lang="en-US" dirty="0"/>
          </a:p>
        </p:txBody>
      </p:sp>
      <p:pic>
        <p:nvPicPr>
          <p:cNvPr id="7" name="Picture 6" descr="FEI_Tag_Colo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266" y="6540500"/>
            <a:ext cx="1752600" cy="27970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idx="1"/>
          </p:nvPr>
        </p:nvSpPr>
        <p:spPr>
          <a:xfrm>
            <a:off x="501650" y="1447800"/>
            <a:ext cx="8135938"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Footer Placeholder 3"/>
          <p:cNvSpPr>
            <a:spLocks noGrp="1"/>
          </p:cNvSpPr>
          <p:nvPr>
            <p:ph type="ftr" sz="quarter" idx="10"/>
          </p:nvPr>
        </p:nvSpPr>
        <p:spPr/>
        <p:txBody>
          <a:bodyPr/>
          <a:lstStyle>
            <a:lvl1pPr>
              <a:defRPr/>
            </a:lvl1pPr>
          </a:lstStyle>
          <a:p>
            <a:r>
              <a:rPr lang="en-US"/>
              <a:t>Confidential</a:t>
            </a:r>
          </a:p>
        </p:txBody>
      </p:sp>
    </p:spTree>
    <p:extLst>
      <p:ext uri="{BB962C8B-B14F-4D97-AF65-F5344CB8AC3E}">
        <p14:creationId xmlns:p14="http://schemas.microsoft.com/office/powerpoint/2010/main" val="2444769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1650" y="1589088"/>
            <a:ext cx="3990975" cy="45069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89088"/>
            <a:ext cx="3992563" cy="45069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ftr" sz="quarter" idx="10"/>
          </p:nvPr>
        </p:nvSpPr>
        <p:spPr>
          <a:ln/>
        </p:spPr>
        <p:txBody>
          <a:bodyPr/>
          <a:lstStyle>
            <a:lvl1pPr>
              <a:defRPr/>
            </a:lvl1pPr>
          </a:lstStyle>
          <a:p>
            <a:r>
              <a:rPr lang="en-US"/>
              <a:t>Confidential</a:t>
            </a:r>
          </a:p>
        </p:txBody>
      </p:sp>
    </p:spTree>
    <p:extLst>
      <p:ext uri="{BB962C8B-B14F-4D97-AF65-F5344CB8AC3E}">
        <p14:creationId xmlns:p14="http://schemas.microsoft.com/office/powerpoint/2010/main" val="1635213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01650" y="457200"/>
            <a:ext cx="8135938" cy="10858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01650" y="1589088"/>
            <a:ext cx="3990975" cy="2176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89088"/>
            <a:ext cx="3992563" cy="2176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1650" y="3917950"/>
            <a:ext cx="3990975" cy="2178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17950"/>
            <a:ext cx="3992563" cy="2178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685800" y="6516688"/>
            <a:ext cx="2851150" cy="231775"/>
          </a:xfrm>
        </p:spPr>
        <p:txBody>
          <a:bodyPr/>
          <a:lstStyle>
            <a:lvl1pPr>
              <a:defRPr/>
            </a:lvl1pPr>
          </a:lstStyle>
          <a:p>
            <a:r>
              <a:rPr lang="en-US"/>
              <a:t>Confidential</a:t>
            </a:r>
          </a:p>
        </p:txBody>
      </p:sp>
    </p:spTree>
    <p:extLst>
      <p:ext uri="{BB962C8B-B14F-4D97-AF65-F5344CB8AC3E}">
        <p14:creationId xmlns:p14="http://schemas.microsoft.com/office/powerpoint/2010/main" val="38113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05310-540F-4871-B067-40EFB63CEC1D}" type="datetime1">
              <a:rPr lang="en-US" smtClean="0"/>
              <a:t>3/21/2012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E24B41-C96D-452D-A581-17A7E23930A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7" r:id="rId1"/>
    <p:sldLayoutId id="2147483659" r:id="rId2"/>
    <p:sldLayoutId id="2147483660" r:id="rId3"/>
    <p:sldLayoutId id="2147483661" r:id="rId4"/>
    <p:sldLayoutId id="2147483662" r:id="rId5"/>
    <p:sldLayoutId id="2147483663" r:id="rId6"/>
    <p:sldLayoutId id="2147483664" r:id="rId7"/>
    <p:sldLayoutId id="2147483666" r:id="rId8"/>
    <p:sldLayoutId id="2147483667" r:id="rId9"/>
  </p:sldLayoutIdLst>
  <p:hf hdr="0"/>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2.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3.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0.jpeg"/><Relationship Id="rId5" Type="http://schemas.openxmlformats.org/officeDocument/2006/relationships/image" Target="../media/image28.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37.png"/><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3.png"/><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44.png"/><Relationship Id="rId2" Type="http://schemas.openxmlformats.org/officeDocument/2006/relationships/slideLayout" Target="../slideLayouts/slideLayout9.xml"/><Relationship Id="rId1" Type="http://schemas.openxmlformats.org/officeDocument/2006/relationships/vmlDrawing" Target="../drawings/vmlDrawing5.vml"/><Relationship Id="rId6" Type="http://schemas.openxmlformats.org/officeDocument/2006/relationships/image" Target="../media/image48.png"/><Relationship Id="rId11" Type="http://schemas.openxmlformats.org/officeDocument/2006/relationships/oleObject" Target="../embeddings/oleObject13.bin"/><Relationship Id="rId5" Type="http://schemas.openxmlformats.org/officeDocument/2006/relationships/oleObject" Target="../embeddings/oleObject10.bin"/><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oleObject" Target="../embeddings/oleObject12.bin"/></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image" Target="../media/image62.emf"/><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cs-CZ" dirty="0" smtClean="0"/>
              <a:t>Fyzika ve Firmě FEI</a:t>
            </a:r>
            <a:br>
              <a:rPr lang="cs-CZ" dirty="0" smtClean="0"/>
            </a:br>
            <a:r>
              <a:rPr lang="cs-CZ" sz="2400" dirty="0" smtClean="0"/>
              <a:t>Přednáška pro MU, </a:t>
            </a:r>
            <a:r>
              <a:rPr lang="cs-CZ" sz="2400" dirty="0" err="1" smtClean="0"/>
              <a:t>PřF</a:t>
            </a:r>
            <a:endParaRPr lang="en-US" sz="2400" dirty="0"/>
          </a:p>
        </p:txBody>
      </p:sp>
      <p:sp>
        <p:nvSpPr>
          <p:cNvPr id="3" name="Subtitle 2"/>
          <p:cNvSpPr>
            <a:spLocks noGrp="1"/>
          </p:cNvSpPr>
          <p:nvPr>
            <p:ph type="subTitle" idx="1"/>
          </p:nvPr>
        </p:nvSpPr>
        <p:spPr/>
        <p:txBody>
          <a:bodyPr/>
          <a:lstStyle/>
          <a:p>
            <a:r>
              <a:rPr lang="cs-CZ" dirty="0" smtClean="0"/>
              <a:t>Jiří </a:t>
            </a:r>
            <a:r>
              <a:rPr lang="cs-CZ" dirty="0" err="1" smtClean="0"/>
              <a:t>Očadlík</a:t>
            </a:r>
            <a:r>
              <a:rPr lang="cs-CZ" dirty="0" smtClean="0"/>
              <a:t>, </a:t>
            </a:r>
          </a:p>
          <a:p>
            <a:r>
              <a:rPr lang="cs-CZ" sz="2400" dirty="0" smtClean="0"/>
              <a:t>VP </a:t>
            </a:r>
            <a:r>
              <a:rPr lang="cs-CZ" sz="2400" dirty="0" err="1" smtClean="0"/>
              <a:t>Manufacturing</a:t>
            </a:r>
            <a:r>
              <a:rPr lang="cs-CZ" sz="2400" dirty="0" smtClean="0"/>
              <a:t> FEI</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Od vývojáře po presidenta</a:t>
            </a:r>
            <a:endParaRPr lang="en-US" dirty="0"/>
          </a:p>
        </p:txBody>
      </p:sp>
      <p:sp>
        <p:nvSpPr>
          <p:cNvPr id="3" name="Date Placeholder 2"/>
          <p:cNvSpPr>
            <a:spLocks noGrp="1"/>
          </p:cNvSpPr>
          <p:nvPr>
            <p:ph type="dt" sz="half" idx="10"/>
          </p:nvPr>
        </p:nvSpPr>
        <p:spPr/>
        <p:txBody>
          <a:bodyPr/>
          <a:lstStyle/>
          <a:p>
            <a:fld id="{7699E50B-4759-4681-A455-DAAFD349F1BA}" type="datetime1">
              <a:rPr lang="en-US" smtClean="0"/>
              <a:t>3/21/2012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A6662B-1768-4799-A47D-41E3DEDE14AA}" type="slidenum">
              <a:rPr lang="en-US" smtClean="0"/>
              <a:pPr/>
              <a:t>10</a:t>
            </a:fld>
            <a:endParaRPr lang="en-US"/>
          </a:p>
        </p:txBody>
      </p:sp>
      <p:sp>
        <p:nvSpPr>
          <p:cNvPr id="6" name="Content Placeholder 5"/>
          <p:cNvSpPr>
            <a:spLocks noGrp="1"/>
          </p:cNvSpPr>
          <p:nvPr>
            <p:ph idx="1"/>
          </p:nvPr>
        </p:nvSpPr>
        <p:spPr/>
        <p:txBody>
          <a:bodyPr>
            <a:normAutofit lnSpcReduction="10000"/>
          </a:bodyPr>
          <a:lstStyle/>
          <a:p>
            <a:r>
              <a:rPr lang="cs-CZ" dirty="0" smtClean="0"/>
              <a:t>Fyzikové nacházejí uplatnění jako</a:t>
            </a:r>
          </a:p>
          <a:p>
            <a:pPr marL="342900" indent="-342900">
              <a:buFont typeface="Arial" pitchFamily="34" charset="0"/>
              <a:buChar char="•"/>
            </a:pPr>
            <a:r>
              <a:rPr lang="cs-CZ" sz="2000" dirty="0" smtClean="0">
                <a:solidFill>
                  <a:schemeClr val="tx1"/>
                </a:solidFill>
              </a:rPr>
              <a:t>Výrobní inženýr - řeší technická řešení v okruhu vyrobitelnosti, jakosti, </a:t>
            </a:r>
          </a:p>
          <a:p>
            <a:pPr marL="342900" indent="-342900">
              <a:buFont typeface="Arial" pitchFamily="34" charset="0"/>
              <a:buChar char="•"/>
            </a:pPr>
            <a:r>
              <a:rPr lang="cs-CZ" sz="2000" dirty="0" smtClean="0">
                <a:solidFill>
                  <a:schemeClr val="tx1"/>
                </a:solidFill>
              </a:rPr>
              <a:t>Vývojový inženýr – hledá nová řešení a jejich </a:t>
            </a:r>
            <a:r>
              <a:rPr lang="cs-CZ" sz="2000" dirty="0" smtClean="0">
                <a:solidFill>
                  <a:schemeClr val="tx1"/>
                </a:solidFill>
              </a:rPr>
              <a:t>uplatnění </a:t>
            </a:r>
            <a:r>
              <a:rPr lang="cs-CZ" sz="2000" dirty="0" smtClean="0">
                <a:solidFill>
                  <a:schemeClr val="tx1"/>
                </a:solidFill>
              </a:rPr>
              <a:t>v produktech</a:t>
            </a:r>
          </a:p>
          <a:p>
            <a:pPr marL="342900" indent="-342900">
              <a:buFont typeface="Arial" pitchFamily="34" charset="0"/>
              <a:buChar char="•"/>
            </a:pPr>
            <a:r>
              <a:rPr lang="cs-CZ" sz="2000" dirty="0" smtClean="0">
                <a:solidFill>
                  <a:schemeClr val="tx1"/>
                </a:solidFill>
              </a:rPr>
              <a:t>Systémový inženýr – hledá způsoby fungování celých systémů, jejich vzájemnou vazbu</a:t>
            </a:r>
          </a:p>
          <a:p>
            <a:pPr marL="342900" indent="-342900">
              <a:buFont typeface="Arial" pitchFamily="34" charset="0"/>
              <a:buChar char="•"/>
            </a:pPr>
            <a:r>
              <a:rPr lang="cs-CZ" sz="2000" dirty="0" smtClean="0">
                <a:solidFill>
                  <a:schemeClr val="tx1"/>
                </a:solidFill>
              </a:rPr>
              <a:t>Projektový manažer – řídí projekty </a:t>
            </a:r>
          </a:p>
          <a:p>
            <a:pPr marL="342900" indent="-342900">
              <a:buFont typeface="Arial" pitchFamily="34" charset="0"/>
              <a:buChar char="•"/>
            </a:pPr>
            <a:r>
              <a:rPr lang="cs-CZ" sz="2000" dirty="0" smtClean="0">
                <a:solidFill>
                  <a:schemeClr val="tx1"/>
                </a:solidFill>
              </a:rPr>
              <a:t>Produktový manažer – řídí výrobky, jejich životní cyklus, vlastnosti</a:t>
            </a:r>
          </a:p>
          <a:p>
            <a:pPr marL="342900" indent="-342900">
              <a:buFont typeface="Arial" pitchFamily="34" charset="0"/>
              <a:buChar char="•"/>
            </a:pPr>
            <a:r>
              <a:rPr lang="cs-CZ" sz="2000" dirty="0">
                <a:solidFill>
                  <a:schemeClr val="tx1"/>
                </a:solidFill>
              </a:rPr>
              <a:t>Aplikační </a:t>
            </a:r>
            <a:r>
              <a:rPr lang="cs-CZ" sz="2000" dirty="0" smtClean="0">
                <a:solidFill>
                  <a:schemeClr val="tx1"/>
                </a:solidFill>
              </a:rPr>
              <a:t>inženýr – nachází a zkoumá zákaznické aplikace přístrojů</a:t>
            </a:r>
            <a:endParaRPr lang="cs-CZ" sz="2000" dirty="0">
              <a:solidFill>
                <a:schemeClr val="tx1"/>
              </a:solidFill>
            </a:endParaRPr>
          </a:p>
          <a:p>
            <a:pPr marL="342900" indent="-342900">
              <a:buFont typeface="Arial" pitchFamily="34" charset="0"/>
              <a:buChar char="•"/>
            </a:pPr>
            <a:r>
              <a:rPr lang="cs-CZ" sz="2000" dirty="0" smtClean="0">
                <a:solidFill>
                  <a:schemeClr val="tx1"/>
                </a:solidFill>
              </a:rPr>
              <a:t>Leader – vedoucí na všech stupních – fyziky jsou CEO  Don Kania a mnoho dalších.</a:t>
            </a:r>
            <a:endParaRPr lang="cs-CZ" dirty="0" smtClean="0"/>
          </a:p>
          <a:p>
            <a:endParaRPr lang="cs-CZ" dirty="0" smtClean="0"/>
          </a:p>
          <a:p>
            <a:r>
              <a:rPr lang="cs-CZ" dirty="0" smtClean="0"/>
              <a:t>Práce v týmu – klíč k dosahování výsledů - spolupráce</a:t>
            </a:r>
          </a:p>
          <a:p>
            <a:endParaRPr lang="cs-CZ" dirty="0" smtClean="0"/>
          </a:p>
          <a:p>
            <a:r>
              <a:rPr lang="cs-CZ" dirty="0" smtClean="0"/>
              <a:t>Komunikace – jak se umíte vyjadřovat, působit na ostatní </a:t>
            </a:r>
          </a:p>
          <a:p>
            <a:r>
              <a:rPr lang="cs-CZ" dirty="0" smtClean="0"/>
              <a:t>Řídící schopnosti, schopnost ovlivnit svět kolem sebe</a:t>
            </a:r>
          </a:p>
          <a:p>
            <a:r>
              <a:rPr lang="cs-CZ" dirty="0" smtClean="0"/>
              <a:t>Jazyky</a:t>
            </a:r>
          </a:p>
          <a:p>
            <a:r>
              <a:rPr lang="cs-CZ" dirty="0" smtClean="0"/>
              <a:t>Přizpůsobivost, pružnost</a:t>
            </a:r>
          </a:p>
          <a:p>
            <a:r>
              <a:rPr lang="cs-CZ" dirty="0" smtClean="0"/>
              <a:t>Chtění dále růst</a:t>
            </a:r>
            <a:endParaRPr lang="en-US" dirty="0"/>
          </a:p>
        </p:txBody>
      </p:sp>
    </p:spTree>
    <p:extLst>
      <p:ext uri="{BB962C8B-B14F-4D97-AF65-F5344CB8AC3E}">
        <p14:creationId xmlns:p14="http://schemas.microsoft.com/office/powerpoint/2010/main" val="4166392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p:cNvSpPr>
          <p:nvPr/>
        </p:nvSpPr>
        <p:spPr bwMode="auto">
          <a:xfrm>
            <a:off x="151805" y="6506394"/>
            <a:ext cx="457646" cy="2712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8896" tIns="50798" rIns="88896" bIns="50798"/>
          <a:lstStyle/>
          <a:p>
            <a:pPr defTabSz="914145">
              <a:spcBef>
                <a:spcPts val="703"/>
              </a:spcBef>
            </a:pPr>
            <a:r>
              <a:rPr lang="en-US" sz="1100" b="1">
                <a:solidFill>
                  <a:srgbClr val="717171"/>
                </a:solidFill>
                <a:latin typeface="Trebuchet MS" pitchFamily="34" charset="0"/>
                <a:ea typeface="Trebuchet MS" pitchFamily="34" charset="0"/>
                <a:cs typeface="Trebuchet MS" pitchFamily="34" charset="0"/>
                <a:sym typeface="Trebuchet MS" pitchFamily="34" charset="0"/>
              </a:rPr>
              <a:t>2</a:t>
            </a:r>
            <a:endParaRPr lang="en-US"/>
          </a:p>
        </p:txBody>
      </p:sp>
      <p:sp>
        <p:nvSpPr>
          <p:cNvPr id="2051" name="Rectangle 2"/>
          <p:cNvSpPr>
            <a:spLocks/>
          </p:cNvSpPr>
          <p:nvPr/>
        </p:nvSpPr>
        <p:spPr bwMode="auto">
          <a:xfrm>
            <a:off x="0" y="0"/>
            <a:ext cx="9140652" cy="181943"/>
          </a:xfrm>
          <a:prstGeom prst="rect">
            <a:avLst/>
          </a:prstGeom>
          <a:solidFill>
            <a:srgbClr val="B01A24"/>
          </a:solidFill>
          <a:ln>
            <a:noFill/>
          </a:ln>
          <a:effectLst/>
          <a:extLst>
            <a:ext uri="{91240B29-F687-4F45-9708-019B960494DF}">
              <a14:hiddenLine xmlns:a14="http://schemas.microsoft.com/office/drawing/2010/main" w="9525">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98" tIns="50798" rIns="50798" bIns="50798" anchor="ctr"/>
          <a:lstStyle/>
          <a:p>
            <a:endParaRPr lang="en-US"/>
          </a:p>
        </p:txBody>
      </p:sp>
      <p:pic>
        <p:nvPicPr>
          <p:cNvPr id="2052" name="Picture 3" descr="image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79146"/>
            <a:ext cx="6629177" cy="39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3" name="Picture 4" descr="image2.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133829" y="6343428"/>
            <a:ext cx="838274" cy="466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4" name="Rectangle 5"/>
          <p:cNvSpPr>
            <a:spLocks noGrp="1" noChangeArrowheads="1"/>
          </p:cNvSpPr>
          <p:nvPr>
            <p:ph type="title"/>
          </p:nvPr>
        </p:nvSpPr>
        <p:spPr/>
        <p:txBody>
          <a:bodyPr lIns="88896" tIns="50798" rIns="88896" bIns="50798" anchor="t">
            <a:normAutofit fontScale="90000"/>
          </a:bodyPr>
          <a:lstStyle/>
          <a:p>
            <a:pPr marL="269875" algn="l" defTabSz="914145">
              <a:spcBef>
                <a:spcPts val="773"/>
              </a:spcBef>
            </a:pPr>
            <a:r>
              <a:rPr lang="cs-CZ" sz="3200" dirty="0">
                <a:latin typeface="Trebuchet MS" pitchFamily="34" charset="0"/>
                <a:ea typeface="Trebuchet MS" pitchFamily="34" charset="0"/>
                <a:cs typeface="Trebuchet MS" pitchFamily="34" charset="0"/>
                <a:sym typeface="Trebuchet MS" pitchFamily="34" charset="0"/>
              </a:rPr>
              <a:t>Fyzika v průmyslu</a:t>
            </a:r>
            <a:r>
              <a:rPr lang="en-US" sz="3200" dirty="0">
                <a:latin typeface="Trebuchet MS" pitchFamily="34" charset="0"/>
                <a:ea typeface="Trebuchet MS" pitchFamily="34" charset="0"/>
                <a:cs typeface="Trebuchet MS" pitchFamily="34" charset="0"/>
                <a:sym typeface="Trebuchet MS" pitchFamily="34" charset="0"/>
              </a:rPr>
              <a:t/>
            </a:r>
            <a:br>
              <a:rPr lang="en-US" sz="3200" dirty="0">
                <a:latin typeface="Trebuchet MS" pitchFamily="34" charset="0"/>
                <a:ea typeface="Trebuchet MS" pitchFamily="34" charset="0"/>
                <a:cs typeface="Trebuchet MS" pitchFamily="34" charset="0"/>
                <a:sym typeface="Trebuchet MS" pitchFamily="34" charset="0"/>
              </a:rPr>
            </a:br>
            <a:endParaRPr lang="en-US" dirty="0" smtClean="0"/>
          </a:p>
        </p:txBody>
      </p:sp>
      <p:sp>
        <p:nvSpPr>
          <p:cNvPr id="2055" name="Rectangle 6"/>
          <p:cNvSpPr>
            <a:spLocks noGrp="1" noChangeArrowheads="1"/>
          </p:cNvSpPr>
          <p:nvPr>
            <p:ph idx="1"/>
          </p:nvPr>
        </p:nvSpPr>
        <p:spPr/>
        <p:txBody>
          <a:bodyPr lIns="88896" tIns="50798" rIns="88896" bIns="50798" anchor="t"/>
          <a:lstStyle/>
          <a:p>
            <a:pPr marL="342665" indent="-342665" defTabSz="914145">
              <a:lnSpc>
                <a:spcPct val="120000"/>
              </a:lnSpc>
              <a:spcBef>
                <a:spcPts val="352"/>
              </a:spcBef>
              <a:buClr>
                <a:srgbClr val="000000"/>
              </a:buClr>
              <a:buFont typeface="TrebuchetMS" charset="0"/>
              <a:buChar char="•"/>
            </a:pPr>
            <a:r>
              <a:rPr lang="cs-CZ" sz="2000" dirty="0" smtClean="0">
                <a:latin typeface="Trebuchet MS" pitchFamily="34" charset="0"/>
                <a:ea typeface="Trebuchet MS" pitchFamily="34" charset="0"/>
                <a:cs typeface="Trebuchet MS" pitchFamily="34" charset="0"/>
                <a:sym typeface="Trebuchet MS" pitchFamily="34" charset="0"/>
              </a:rPr>
              <a:t>V průmyslu pracuje mnohem víc fyziků než na školách a v ústavech</a:t>
            </a:r>
          </a:p>
          <a:p>
            <a:pPr marL="342665" indent="-342665" defTabSz="914145">
              <a:lnSpc>
                <a:spcPct val="120000"/>
              </a:lnSpc>
              <a:spcBef>
                <a:spcPts val="352"/>
              </a:spcBef>
              <a:buClr>
                <a:srgbClr val="000000"/>
              </a:buClr>
              <a:buFont typeface="TrebuchetMS" charset="0"/>
              <a:buChar char="•"/>
            </a:pPr>
            <a:r>
              <a:rPr lang="cs-CZ" sz="2000" dirty="0" smtClean="0">
                <a:latin typeface="Trebuchet MS" pitchFamily="34" charset="0"/>
                <a:ea typeface="Trebuchet MS" pitchFamily="34" charset="0"/>
                <a:cs typeface="Trebuchet MS" pitchFamily="34" charset="0"/>
                <a:sym typeface="Trebuchet MS" pitchFamily="34" charset="0"/>
              </a:rPr>
              <a:t>Rozdíl mezi fyzikou v průmyslu a v institucích:</a:t>
            </a:r>
          </a:p>
          <a:p>
            <a:pPr marL="610546" lvl="1" indent="-342665" defTabSz="914145">
              <a:lnSpc>
                <a:spcPct val="120000"/>
              </a:lnSpc>
              <a:spcBef>
                <a:spcPts val="352"/>
              </a:spcBef>
              <a:buClr>
                <a:srgbClr val="000000"/>
              </a:buClr>
              <a:buFont typeface="TrebuchetMS" charset="0"/>
              <a:buChar char="•"/>
            </a:pPr>
            <a:r>
              <a:rPr lang="cs-CZ" sz="2000" dirty="0" smtClean="0">
                <a:latin typeface="Trebuchet MS" pitchFamily="34" charset="0"/>
                <a:ea typeface="Trebuchet MS" pitchFamily="34" charset="0"/>
                <a:cs typeface="Trebuchet MS" pitchFamily="34" charset="0"/>
                <a:sym typeface="Trebuchet MS" pitchFamily="34" charset="0"/>
              </a:rPr>
              <a:t>Je v poměru počtu fyziků, kteří se zabývají výzkumem, a kteří se zabývají vývojem</a:t>
            </a:r>
          </a:p>
          <a:p>
            <a:pPr marL="610546" lvl="1" indent="-342665" defTabSz="914145">
              <a:lnSpc>
                <a:spcPct val="120000"/>
              </a:lnSpc>
              <a:spcBef>
                <a:spcPts val="352"/>
              </a:spcBef>
              <a:buClr>
                <a:srgbClr val="000000"/>
              </a:buClr>
              <a:buFont typeface="TrebuchetMS" charset="0"/>
              <a:buChar char="•"/>
            </a:pPr>
            <a:r>
              <a:rPr lang="cs-CZ" sz="2000" dirty="0" smtClean="0">
                <a:latin typeface="Trebuchet MS" pitchFamily="34" charset="0"/>
                <a:ea typeface="Trebuchet MS" pitchFamily="34" charset="0"/>
                <a:cs typeface="Trebuchet MS" pitchFamily="34" charset="0"/>
                <a:sym typeface="Trebuchet MS" pitchFamily="34" charset="0"/>
              </a:rPr>
              <a:t>Je v rychlosti realizace výsledků</a:t>
            </a:r>
          </a:p>
          <a:p>
            <a:pPr marL="342665" indent="-342665" defTabSz="914145">
              <a:lnSpc>
                <a:spcPct val="120000"/>
              </a:lnSpc>
              <a:spcBef>
                <a:spcPts val="352"/>
              </a:spcBef>
              <a:buClr>
                <a:srgbClr val="000000"/>
              </a:buClr>
              <a:buFont typeface="TrebuchetMS" charset="0"/>
              <a:buChar char="•"/>
            </a:pPr>
            <a:endParaRPr lang="cs-CZ" sz="2000" dirty="0">
              <a:latin typeface="Trebuchet MS" pitchFamily="34" charset="0"/>
              <a:ea typeface="Trebuchet MS" pitchFamily="34" charset="0"/>
              <a:cs typeface="Trebuchet MS" pitchFamily="34" charset="0"/>
              <a:sym typeface="Trebuchet MS" pitchFamily="34" charset="0"/>
            </a:endParaRPr>
          </a:p>
        </p:txBody>
      </p:sp>
      <p:sp>
        <p:nvSpPr>
          <p:cNvPr id="2056" name="Rectangle 8"/>
          <p:cNvSpPr>
            <a:spLocks/>
          </p:cNvSpPr>
          <p:nvPr/>
        </p:nvSpPr>
        <p:spPr bwMode="auto">
          <a:xfrm>
            <a:off x="6552158" y="5028531"/>
            <a:ext cx="1067098" cy="3080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8896" tIns="50798" rIns="88896" bIns="50798"/>
          <a:lstStyle/>
          <a:p>
            <a:pPr defTabSz="914145"/>
            <a:r>
              <a:rPr lang="en-US" sz="1300">
                <a:latin typeface="Arial" pitchFamily="34" charset="0"/>
                <a:cs typeface="Arial" pitchFamily="34" charset="0"/>
                <a:sym typeface="Arial" pitchFamily="34" charset="0"/>
              </a:rPr>
              <a:t> </a:t>
            </a:r>
            <a:endParaRPr lang="en-US"/>
          </a:p>
        </p:txBody>
      </p:sp>
      <p:graphicFrame>
        <p:nvGraphicFramePr>
          <p:cNvPr id="10" name="Content Placeholder 3"/>
          <p:cNvGraphicFramePr>
            <a:graphicFrameLocks/>
          </p:cNvGraphicFramePr>
          <p:nvPr/>
        </p:nvGraphicFramePr>
        <p:xfrm>
          <a:off x="891294" y="4841405"/>
          <a:ext cx="7358063" cy="14856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58" name="Oval 1"/>
          <p:cNvSpPr>
            <a:spLocks noChangeArrowheads="1"/>
          </p:cNvSpPr>
          <p:nvPr/>
        </p:nvSpPr>
        <p:spPr bwMode="auto">
          <a:xfrm>
            <a:off x="899592" y="4304110"/>
            <a:ext cx="5172596" cy="2039318"/>
          </a:xfrm>
          <a:prstGeom prst="ellipse">
            <a:avLst/>
          </a:prstGeom>
          <a:solidFill>
            <a:srgbClr val="FFFF00">
              <a:alpha val="1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64291" tIns="32146" rIns="64291" bIns="32146"/>
          <a:lstStyle/>
          <a:p>
            <a:pPr algn="l"/>
            <a:r>
              <a:rPr lang="cs-CZ" dirty="0"/>
              <a:t>Výzkum</a:t>
            </a:r>
            <a:endParaRPr lang="en-US" dirty="0"/>
          </a:p>
        </p:txBody>
      </p:sp>
      <p:sp>
        <p:nvSpPr>
          <p:cNvPr id="2059" name="Oval 11"/>
          <p:cNvSpPr>
            <a:spLocks noChangeArrowheads="1"/>
          </p:cNvSpPr>
          <p:nvPr/>
        </p:nvSpPr>
        <p:spPr bwMode="auto">
          <a:xfrm>
            <a:off x="2803922" y="4304110"/>
            <a:ext cx="5440486" cy="2039318"/>
          </a:xfrm>
          <a:prstGeom prst="ellipse">
            <a:avLst/>
          </a:prstGeom>
          <a:solidFill>
            <a:srgbClr val="92D050">
              <a:alpha val="1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64291" tIns="32146" rIns="64291" bIns="32146"/>
          <a:lstStyle/>
          <a:p>
            <a:pPr algn="r"/>
            <a:r>
              <a:rPr lang="cs-CZ"/>
              <a:t>Vývoj</a:t>
            </a:r>
            <a:endParaRPr lang="en-US"/>
          </a:p>
        </p:txBody>
      </p:sp>
    </p:spTree>
    <p:extLst>
      <p:ext uri="{BB962C8B-B14F-4D97-AF65-F5344CB8AC3E}">
        <p14:creationId xmlns:p14="http://schemas.microsoft.com/office/powerpoint/2010/main" val="201687754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p:cNvSpPr>
          <p:nvPr/>
        </p:nvSpPr>
        <p:spPr bwMode="auto">
          <a:xfrm>
            <a:off x="151805" y="6506394"/>
            <a:ext cx="457646" cy="2712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8896" tIns="50798" rIns="88896" bIns="50798"/>
          <a:lstStyle/>
          <a:p>
            <a:pPr defTabSz="914145">
              <a:spcBef>
                <a:spcPts val="703"/>
              </a:spcBef>
            </a:pPr>
            <a:r>
              <a:rPr lang="en-US" sz="1100" b="1">
                <a:solidFill>
                  <a:srgbClr val="717171"/>
                </a:solidFill>
                <a:latin typeface="Trebuchet MS" pitchFamily="34" charset="0"/>
                <a:ea typeface="Trebuchet MS" pitchFamily="34" charset="0"/>
                <a:cs typeface="Trebuchet MS" pitchFamily="34" charset="0"/>
                <a:sym typeface="Trebuchet MS" pitchFamily="34" charset="0"/>
              </a:rPr>
              <a:t>2</a:t>
            </a:r>
            <a:endParaRPr lang="en-US"/>
          </a:p>
        </p:txBody>
      </p:sp>
      <p:sp>
        <p:nvSpPr>
          <p:cNvPr id="6147" name="Rectangle 2"/>
          <p:cNvSpPr>
            <a:spLocks/>
          </p:cNvSpPr>
          <p:nvPr/>
        </p:nvSpPr>
        <p:spPr bwMode="auto">
          <a:xfrm>
            <a:off x="0" y="0"/>
            <a:ext cx="9140652" cy="181943"/>
          </a:xfrm>
          <a:prstGeom prst="rect">
            <a:avLst/>
          </a:prstGeom>
          <a:solidFill>
            <a:srgbClr val="B01A24"/>
          </a:solidFill>
          <a:ln>
            <a:noFill/>
          </a:ln>
          <a:effectLst/>
          <a:extLst>
            <a:ext uri="{91240B29-F687-4F45-9708-019B960494DF}">
              <a14:hiddenLine xmlns:a14="http://schemas.microsoft.com/office/drawing/2010/main" w="9525">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98" tIns="50798" rIns="50798" bIns="50798" anchor="ctr"/>
          <a:lstStyle/>
          <a:p>
            <a:endParaRPr lang="en-US"/>
          </a:p>
        </p:txBody>
      </p:sp>
      <p:pic>
        <p:nvPicPr>
          <p:cNvPr id="6148" name="Picture 3" descr="image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79146"/>
            <a:ext cx="6629177" cy="39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9" name="Picture 4" descr="image2.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133829" y="6343428"/>
            <a:ext cx="838274" cy="466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0" name="Rectangle 5"/>
          <p:cNvSpPr>
            <a:spLocks noGrp="1" noChangeArrowheads="1"/>
          </p:cNvSpPr>
          <p:nvPr>
            <p:ph type="title"/>
          </p:nvPr>
        </p:nvSpPr>
        <p:spPr/>
        <p:txBody>
          <a:bodyPr lIns="88896" tIns="50798" rIns="88896" bIns="50798" anchor="t">
            <a:normAutofit fontScale="90000"/>
          </a:bodyPr>
          <a:lstStyle/>
          <a:p>
            <a:pPr algn="l" defTabSz="914145">
              <a:spcBef>
                <a:spcPts val="773"/>
              </a:spcBef>
            </a:pPr>
            <a:r>
              <a:rPr lang="cs-CZ" sz="3200">
                <a:latin typeface="Trebuchet MS" pitchFamily="34" charset="0"/>
                <a:ea typeface="Trebuchet MS" pitchFamily="34" charset="0"/>
                <a:cs typeface="Trebuchet MS" pitchFamily="34" charset="0"/>
                <a:sym typeface="Trebuchet MS" pitchFamily="34" charset="0"/>
              </a:rPr>
              <a:t>Příklad applikace fyziky v průmyslu </a:t>
            </a:r>
            <a:r>
              <a:rPr lang="en-US" sz="3200">
                <a:latin typeface="Trebuchet MS" pitchFamily="34" charset="0"/>
                <a:ea typeface="Trebuchet MS" pitchFamily="34" charset="0"/>
                <a:cs typeface="Trebuchet MS" pitchFamily="34" charset="0"/>
                <a:sym typeface="Trebuchet MS" pitchFamily="34" charset="0"/>
              </a:rPr>
              <a:t>-</a:t>
            </a:r>
            <a:r>
              <a:rPr lang="cs-CZ" sz="3200">
                <a:latin typeface="Trebuchet MS" pitchFamily="34" charset="0"/>
                <a:ea typeface="Trebuchet MS" pitchFamily="34" charset="0"/>
                <a:cs typeface="Trebuchet MS" pitchFamily="34" charset="0"/>
                <a:sym typeface="Trebuchet MS" pitchFamily="34" charset="0"/>
              </a:rPr>
              <a:t> Moore</a:t>
            </a:r>
            <a:r>
              <a:rPr lang="en-US" sz="3200">
                <a:latin typeface="Trebuchet MS" pitchFamily="34" charset="0"/>
                <a:ea typeface="Trebuchet MS" pitchFamily="34" charset="0"/>
                <a:cs typeface="Trebuchet MS" pitchFamily="34" charset="0"/>
                <a:sym typeface="Trebuchet MS" pitchFamily="34" charset="0"/>
              </a:rPr>
              <a:t>’</a:t>
            </a:r>
            <a:r>
              <a:rPr lang="cs-CZ" sz="3200">
                <a:latin typeface="Trebuchet MS" pitchFamily="34" charset="0"/>
                <a:ea typeface="Trebuchet MS" pitchFamily="34" charset="0"/>
                <a:cs typeface="Trebuchet MS" pitchFamily="34" charset="0"/>
                <a:sym typeface="Trebuchet MS" pitchFamily="34" charset="0"/>
              </a:rPr>
              <a:t>s</a:t>
            </a:r>
            <a:r>
              <a:rPr lang="en-US" sz="3200">
                <a:latin typeface="Trebuchet MS" pitchFamily="34" charset="0"/>
                <a:ea typeface="Trebuchet MS" pitchFamily="34" charset="0"/>
                <a:cs typeface="Trebuchet MS" pitchFamily="34" charset="0"/>
                <a:sym typeface="Trebuchet MS" pitchFamily="34" charset="0"/>
              </a:rPr>
              <a:t> law</a:t>
            </a:r>
            <a:br>
              <a:rPr lang="en-US" sz="3200">
                <a:latin typeface="Trebuchet MS" pitchFamily="34" charset="0"/>
                <a:ea typeface="Trebuchet MS" pitchFamily="34" charset="0"/>
                <a:cs typeface="Trebuchet MS" pitchFamily="34" charset="0"/>
                <a:sym typeface="Trebuchet MS" pitchFamily="34" charset="0"/>
              </a:rPr>
            </a:br>
            <a:endParaRPr lang="en-US" smtClean="0"/>
          </a:p>
        </p:txBody>
      </p:sp>
      <p:sp>
        <p:nvSpPr>
          <p:cNvPr id="6151" name="Rectangle 6"/>
          <p:cNvSpPr>
            <a:spLocks noGrp="1" noChangeArrowheads="1"/>
          </p:cNvSpPr>
          <p:nvPr>
            <p:ph idx="1"/>
          </p:nvPr>
        </p:nvSpPr>
        <p:spPr/>
        <p:txBody>
          <a:bodyPr lIns="88896" tIns="50798" rIns="88896" bIns="50798" anchor="t"/>
          <a:lstStyle/>
          <a:p>
            <a:pPr marL="342665" indent="-342665" defTabSz="914145">
              <a:lnSpc>
                <a:spcPct val="120000"/>
              </a:lnSpc>
              <a:spcBef>
                <a:spcPts val="352"/>
              </a:spcBef>
              <a:buClr>
                <a:srgbClr val="000000"/>
              </a:buClr>
              <a:buFont typeface="TrebuchetMS" charset="0"/>
              <a:buChar char="•"/>
            </a:pPr>
            <a:r>
              <a:rPr lang="cs-CZ" sz="2000" dirty="0">
                <a:latin typeface="Trebuchet MS" pitchFamily="34" charset="0"/>
                <a:ea typeface="Trebuchet MS" pitchFamily="34" charset="0"/>
                <a:cs typeface="Trebuchet MS" pitchFamily="34" charset="0"/>
                <a:sym typeface="Trebuchet MS" pitchFamily="34" charset="0"/>
              </a:rPr>
              <a:t>Jeden z nejvýznamnějších fenoménů dnešní doby je </a:t>
            </a:r>
            <a:r>
              <a:rPr lang="cs-CZ" sz="2000" dirty="0" err="1">
                <a:latin typeface="Trebuchet MS" pitchFamily="34" charset="0"/>
                <a:ea typeface="Trebuchet MS" pitchFamily="34" charset="0"/>
                <a:cs typeface="Trebuchet MS" pitchFamily="34" charset="0"/>
                <a:sym typeface="Trebuchet MS" pitchFamily="34" charset="0"/>
              </a:rPr>
              <a:t>minituarizace</a:t>
            </a:r>
            <a:r>
              <a:rPr lang="cs-CZ" sz="2000" dirty="0">
                <a:latin typeface="Trebuchet MS" pitchFamily="34" charset="0"/>
                <a:ea typeface="Trebuchet MS" pitchFamily="34" charset="0"/>
                <a:cs typeface="Trebuchet MS" pitchFamily="34" charset="0"/>
                <a:sym typeface="Trebuchet MS" pitchFamily="34" charset="0"/>
              </a:rPr>
              <a:t> elektronických obvodů a digitalizace </a:t>
            </a:r>
          </a:p>
          <a:p>
            <a:pPr marL="342665" indent="-342665" defTabSz="914145">
              <a:lnSpc>
                <a:spcPct val="120000"/>
              </a:lnSpc>
              <a:spcBef>
                <a:spcPts val="352"/>
              </a:spcBef>
              <a:buClr>
                <a:srgbClr val="000000"/>
              </a:buClr>
              <a:buFont typeface="TrebuchetMS" charset="0"/>
              <a:buChar char="•"/>
            </a:pPr>
            <a:r>
              <a:rPr lang="cs-CZ" sz="2000" dirty="0">
                <a:latin typeface="Trebuchet MS" pitchFamily="34" charset="0"/>
                <a:ea typeface="Trebuchet MS" pitchFamily="34" charset="0"/>
                <a:cs typeface="Trebuchet MS" pitchFamily="34" charset="0"/>
                <a:sym typeface="Trebuchet MS" pitchFamily="34" charset="0"/>
              </a:rPr>
              <a:t>Od samotného vynálezu tranzistoru je převážně řízen a realizován fyzikou v průmyslu </a:t>
            </a:r>
          </a:p>
          <a:p>
            <a:pPr marL="342665" indent="-342665" defTabSz="914145">
              <a:lnSpc>
                <a:spcPct val="120000"/>
              </a:lnSpc>
              <a:spcBef>
                <a:spcPts val="352"/>
              </a:spcBef>
              <a:buClr>
                <a:srgbClr val="000000"/>
              </a:buClr>
              <a:buFont typeface="TrebuchetMS" charset="0"/>
              <a:buChar char="•"/>
            </a:pPr>
            <a:r>
              <a:rPr lang="cs-CZ" sz="2000" dirty="0">
                <a:latin typeface="Trebuchet MS" pitchFamily="34" charset="0"/>
                <a:ea typeface="Trebuchet MS" pitchFamily="34" charset="0"/>
                <a:cs typeface="Trebuchet MS" pitchFamily="34" charset="0"/>
                <a:sym typeface="Trebuchet MS" pitchFamily="34" charset="0"/>
              </a:rPr>
              <a:t>Trend vyjádřen Mooreovým zákonem: </a:t>
            </a:r>
          </a:p>
          <a:p>
            <a:pPr marL="610546" lvl="1" indent="-342665" defTabSz="914145">
              <a:lnSpc>
                <a:spcPct val="120000"/>
              </a:lnSpc>
              <a:spcBef>
                <a:spcPts val="352"/>
              </a:spcBef>
              <a:buClr>
                <a:srgbClr val="000000"/>
              </a:buClr>
              <a:buFont typeface="TrebuchetMS" charset="0"/>
              <a:buChar char="•"/>
            </a:pPr>
            <a:r>
              <a:rPr lang="cs-CZ" sz="2000" dirty="0" smtClean="0">
                <a:latin typeface="Trebuchet MS" pitchFamily="34" charset="0"/>
                <a:ea typeface="Trebuchet MS" pitchFamily="34" charset="0"/>
                <a:cs typeface="Trebuchet MS" pitchFamily="34" charset="0"/>
                <a:sym typeface="Trebuchet MS" pitchFamily="34" charset="0"/>
              </a:rPr>
              <a:t>Každých 18 -24 měsíců se </a:t>
            </a:r>
            <a:r>
              <a:rPr lang="cs-CZ" sz="2000" dirty="0">
                <a:latin typeface="Trebuchet MS" pitchFamily="34" charset="0"/>
                <a:ea typeface="Trebuchet MS" pitchFamily="34" charset="0"/>
                <a:cs typeface="Trebuchet MS" pitchFamily="34" charset="0"/>
                <a:sym typeface="Trebuchet MS" pitchFamily="34" charset="0"/>
              </a:rPr>
              <a:t>zdvojnásobuje výpočetní výkon čipů</a:t>
            </a:r>
          </a:p>
          <a:p>
            <a:pPr marL="610546" lvl="1" indent="-342665" defTabSz="914145">
              <a:lnSpc>
                <a:spcPct val="120000"/>
              </a:lnSpc>
              <a:spcBef>
                <a:spcPts val="352"/>
              </a:spcBef>
              <a:buClr>
                <a:srgbClr val="000000"/>
              </a:buClr>
              <a:buFont typeface="TrebuchetMS" charset="0"/>
              <a:buChar char="•"/>
            </a:pPr>
            <a:r>
              <a:rPr lang="cs-CZ" sz="2000" dirty="0">
                <a:latin typeface="Trebuchet MS" pitchFamily="34" charset="0"/>
                <a:ea typeface="Trebuchet MS" pitchFamily="34" charset="0"/>
                <a:cs typeface="Trebuchet MS" pitchFamily="34" charset="0"/>
                <a:sym typeface="Trebuchet MS" pitchFamily="34" charset="0"/>
              </a:rPr>
              <a:t>Za poloviční cenu</a:t>
            </a:r>
          </a:p>
          <a:p>
            <a:pPr marL="610546" lvl="1" indent="-342665" defTabSz="914145">
              <a:lnSpc>
                <a:spcPct val="120000"/>
              </a:lnSpc>
              <a:spcBef>
                <a:spcPts val="352"/>
              </a:spcBef>
              <a:buClr>
                <a:srgbClr val="000000"/>
              </a:buClr>
              <a:buFont typeface="TrebuchetMS" charset="0"/>
              <a:buChar char="•"/>
            </a:pPr>
            <a:r>
              <a:rPr lang="cs-CZ" sz="2000" dirty="0">
                <a:latin typeface="Trebuchet MS" pitchFamily="34" charset="0"/>
                <a:ea typeface="Trebuchet MS" pitchFamily="34" charset="0"/>
                <a:cs typeface="Trebuchet MS" pitchFamily="34" charset="0"/>
                <a:sym typeface="Trebuchet MS" pitchFamily="34" charset="0"/>
              </a:rPr>
              <a:t>Při zachování příkonu</a:t>
            </a:r>
          </a:p>
          <a:p>
            <a:pPr marL="267881" lvl="1" indent="0" defTabSz="914145">
              <a:lnSpc>
                <a:spcPct val="120000"/>
              </a:lnSpc>
              <a:spcBef>
                <a:spcPts val="352"/>
              </a:spcBef>
              <a:buClr>
                <a:srgbClr val="000000"/>
              </a:buClr>
              <a:buNone/>
            </a:pPr>
            <a:endParaRPr lang="cs-CZ" sz="2000" dirty="0">
              <a:latin typeface="Trebuchet MS" pitchFamily="34" charset="0"/>
              <a:ea typeface="Trebuchet MS" pitchFamily="34" charset="0"/>
              <a:cs typeface="Trebuchet MS" pitchFamily="34" charset="0"/>
              <a:sym typeface="Trebuchet MS" pitchFamily="34" charset="0"/>
            </a:endParaRPr>
          </a:p>
          <a:p>
            <a:pPr marL="610546" lvl="1" indent="-342665" defTabSz="914145">
              <a:lnSpc>
                <a:spcPct val="120000"/>
              </a:lnSpc>
              <a:spcBef>
                <a:spcPts val="352"/>
              </a:spcBef>
              <a:buClr>
                <a:srgbClr val="000000"/>
              </a:buClr>
              <a:buFont typeface="TrebuchetMS" charset="0"/>
              <a:buChar char="•"/>
            </a:pPr>
            <a:endParaRPr lang="cs-CZ" sz="2000" dirty="0">
              <a:latin typeface="Trebuchet MS" pitchFamily="34" charset="0"/>
              <a:ea typeface="Trebuchet MS" pitchFamily="34" charset="0"/>
              <a:cs typeface="Trebuchet MS" pitchFamily="34" charset="0"/>
              <a:sym typeface="Trebuchet MS" pitchFamily="34" charset="0"/>
            </a:endParaRPr>
          </a:p>
        </p:txBody>
      </p:sp>
      <p:sp>
        <p:nvSpPr>
          <p:cNvPr id="6152" name="Rectangle 8"/>
          <p:cNvSpPr>
            <a:spLocks/>
          </p:cNvSpPr>
          <p:nvPr/>
        </p:nvSpPr>
        <p:spPr bwMode="auto">
          <a:xfrm>
            <a:off x="6552158" y="5028531"/>
            <a:ext cx="1067098" cy="3080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8896" tIns="50798" rIns="88896" bIns="50798"/>
          <a:lstStyle/>
          <a:p>
            <a:pPr defTabSz="914145"/>
            <a:r>
              <a:rPr lang="en-US" sz="1300">
                <a:latin typeface="Arial" pitchFamily="34" charset="0"/>
                <a:cs typeface="Arial" pitchFamily="34" charset="0"/>
                <a:sym typeface="Arial" pitchFamily="34" charset="0"/>
              </a:rPr>
              <a:t> </a:t>
            </a:r>
            <a:endParaRPr lang="en-US"/>
          </a:p>
        </p:txBody>
      </p:sp>
      <p:pic>
        <p:nvPicPr>
          <p:cNvPr id="9" name="Picture 1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67944" y="3164757"/>
            <a:ext cx="4485581" cy="3216622"/>
          </a:xfrm>
          <a:prstGeom prst="rect">
            <a:avLst/>
          </a:prstGeom>
          <a:noFill/>
          <a:ln>
            <a:noFill/>
          </a:ln>
          <a:effectLst/>
          <a:extLst>
            <a:ext uri="{909E8E84-426E-40DD-AFC4-6F175D3DCCD1}">
              <a14:hiddenFill xmlns:a14="http://schemas.microsoft.com/office/drawing/2010/main">
                <a:solidFill>
                  <a:srgbClr val="095CC4"/>
                </a:solidFill>
              </a14:hiddenFill>
            </a:ext>
            <a:ext uri="{91240B29-F687-4F45-9708-019B960494DF}">
              <a14:hiddenLine xmlns:a14="http://schemas.microsoft.com/office/drawing/2010/main" w="12700">
                <a:solidFill>
                  <a:schemeClr val="tx1"/>
                </a:solidFill>
                <a:miter lim="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278575"/>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p:cNvSpPr>
          <p:nvPr/>
        </p:nvSpPr>
        <p:spPr bwMode="auto">
          <a:xfrm>
            <a:off x="151805" y="6506394"/>
            <a:ext cx="457646" cy="2712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8896" tIns="50798" rIns="88896" bIns="50798"/>
          <a:lstStyle/>
          <a:p>
            <a:pPr defTabSz="914145">
              <a:spcBef>
                <a:spcPts val="703"/>
              </a:spcBef>
            </a:pPr>
            <a:r>
              <a:rPr lang="en-US" sz="1100" b="1">
                <a:solidFill>
                  <a:srgbClr val="717171"/>
                </a:solidFill>
                <a:latin typeface="Trebuchet MS" pitchFamily="34" charset="0"/>
                <a:ea typeface="Trebuchet MS" pitchFamily="34" charset="0"/>
                <a:cs typeface="Trebuchet MS" pitchFamily="34" charset="0"/>
                <a:sym typeface="Trebuchet MS" pitchFamily="34" charset="0"/>
              </a:rPr>
              <a:t>2</a:t>
            </a:r>
            <a:endParaRPr lang="en-US"/>
          </a:p>
        </p:txBody>
      </p:sp>
      <p:sp>
        <p:nvSpPr>
          <p:cNvPr id="8195" name="Rectangle 2"/>
          <p:cNvSpPr>
            <a:spLocks/>
          </p:cNvSpPr>
          <p:nvPr/>
        </p:nvSpPr>
        <p:spPr bwMode="auto">
          <a:xfrm>
            <a:off x="0" y="0"/>
            <a:ext cx="9140652" cy="181943"/>
          </a:xfrm>
          <a:prstGeom prst="rect">
            <a:avLst/>
          </a:prstGeom>
          <a:solidFill>
            <a:srgbClr val="B01A24"/>
          </a:solidFill>
          <a:ln>
            <a:noFill/>
          </a:ln>
          <a:effectLst/>
          <a:extLst>
            <a:ext uri="{91240B29-F687-4F45-9708-019B960494DF}">
              <a14:hiddenLine xmlns:a14="http://schemas.microsoft.com/office/drawing/2010/main" w="9525">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98" tIns="50798" rIns="50798" bIns="50798" anchor="ctr"/>
          <a:lstStyle/>
          <a:p>
            <a:endParaRPr lang="en-US"/>
          </a:p>
        </p:txBody>
      </p:sp>
      <p:pic>
        <p:nvPicPr>
          <p:cNvPr id="8196" name="Picture 3" descr="image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79146"/>
            <a:ext cx="6629177" cy="39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7" name="Picture 4" descr="image2.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133829" y="6343428"/>
            <a:ext cx="838274" cy="466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8" name="Rectangle 5"/>
          <p:cNvSpPr>
            <a:spLocks noGrp="1" noChangeArrowheads="1"/>
          </p:cNvSpPr>
          <p:nvPr>
            <p:ph type="title"/>
          </p:nvPr>
        </p:nvSpPr>
        <p:spPr/>
        <p:txBody>
          <a:bodyPr lIns="88896" tIns="50798" rIns="88896" bIns="50798" anchor="t">
            <a:normAutofit fontScale="90000"/>
          </a:bodyPr>
          <a:lstStyle/>
          <a:p>
            <a:pPr algn="l" defTabSz="914145">
              <a:spcBef>
                <a:spcPts val="773"/>
              </a:spcBef>
            </a:pPr>
            <a:r>
              <a:rPr lang="cs-CZ" sz="3200">
                <a:latin typeface="Trebuchet MS" pitchFamily="34" charset="0"/>
                <a:ea typeface="Trebuchet MS" pitchFamily="34" charset="0"/>
                <a:cs typeface="Trebuchet MS" pitchFamily="34" charset="0"/>
                <a:sym typeface="Trebuchet MS" pitchFamily="34" charset="0"/>
              </a:rPr>
              <a:t>Fyzici a Moore</a:t>
            </a:r>
            <a:r>
              <a:rPr lang="en-US" sz="3200">
                <a:latin typeface="Trebuchet MS" pitchFamily="34" charset="0"/>
                <a:ea typeface="Trebuchet MS" pitchFamily="34" charset="0"/>
                <a:cs typeface="Trebuchet MS" pitchFamily="34" charset="0"/>
                <a:sym typeface="Trebuchet MS" pitchFamily="34" charset="0"/>
              </a:rPr>
              <a:t>’</a:t>
            </a:r>
            <a:r>
              <a:rPr lang="cs-CZ" sz="3200">
                <a:latin typeface="Trebuchet MS" pitchFamily="34" charset="0"/>
                <a:ea typeface="Trebuchet MS" pitchFamily="34" charset="0"/>
                <a:cs typeface="Trebuchet MS" pitchFamily="34" charset="0"/>
                <a:sym typeface="Trebuchet MS" pitchFamily="34" charset="0"/>
              </a:rPr>
              <a:t>s</a:t>
            </a:r>
            <a:r>
              <a:rPr lang="en-US" sz="3200">
                <a:latin typeface="Trebuchet MS" pitchFamily="34" charset="0"/>
                <a:ea typeface="Trebuchet MS" pitchFamily="34" charset="0"/>
                <a:cs typeface="Trebuchet MS" pitchFamily="34" charset="0"/>
                <a:sym typeface="Trebuchet MS" pitchFamily="34" charset="0"/>
              </a:rPr>
              <a:t> law</a:t>
            </a:r>
            <a:br>
              <a:rPr lang="en-US" sz="3200">
                <a:latin typeface="Trebuchet MS" pitchFamily="34" charset="0"/>
                <a:ea typeface="Trebuchet MS" pitchFamily="34" charset="0"/>
                <a:cs typeface="Trebuchet MS" pitchFamily="34" charset="0"/>
                <a:sym typeface="Trebuchet MS" pitchFamily="34" charset="0"/>
              </a:rPr>
            </a:br>
            <a:endParaRPr lang="en-US" smtClean="0"/>
          </a:p>
        </p:txBody>
      </p:sp>
      <p:sp>
        <p:nvSpPr>
          <p:cNvPr id="8199" name="Rectangle 6"/>
          <p:cNvSpPr>
            <a:spLocks noGrp="1" noChangeArrowheads="1"/>
          </p:cNvSpPr>
          <p:nvPr>
            <p:ph idx="1"/>
          </p:nvPr>
        </p:nvSpPr>
        <p:spPr/>
        <p:txBody>
          <a:bodyPr lIns="88896" tIns="50798" rIns="88896" bIns="50798" anchor="t"/>
          <a:lstStyle/>
          <a:p>
            <a:pPr marL="342665" indent="-342665" defTabSz="914145">
              <a:lnSpc>
                <a:spcPct val="120000"/>
              </a:lnSpc>
              <a:spcBef>
                <a:spcPts val="352"/>
              </a:spcBef>
              <a:buClr>
                <a:srgbClr val="000000"/>
              </a:buClr>
              <a:buFont typeface="TrebuchetMS" charset="0"/>
              <a:buChar char="•"/>
            </a:pPr>
            <a:r>
              <a:rPr lang="cs-CZ" sz="2000" dirty="0" err="1">
                <a:latin typeface="Trebuchet MS" pitchFamily="34" charset="0"/>
                <a:ea typeface="Trebuchet MS" pitchFamily="34" charset="0"/>
                <a:cs typeface="Trebuchet MS" pitchFamily="34" charset="0"/>
                <a:sym typeface="Trebuchet MS" pitchFamily="34" charset="0"/>
              </a:rPr>
              <a:t>Mooreův</a:t>
            </a:r>
            <a:r>
              <a:rPr lang="cs-CZ" sz="2000" dirty="0">
                <a:latin typeface="Trebuchet MS" pitchFamily="34" charset="0"/>
                <a:ea typeface="Trebuchet MS" pitchFamily="34" charset="0"/>
                <a:cs typeface="Trebuchet MS" pitchFamily="34" charset="0"/>
                <a:sym typeface="Trebuchet MS" pitchFamily="34" charset="0"/>
              </a:rPr>
              <a:t> zákon pomáhá realizovat v každém okamžiku stovky a tisíce fyziků v různých oborech zabývajícími se materiály, </a:t>
            </a:r>
            <a:r>
              <a:rPr lang="cs-CZ" sz="2000" dirty="0" err="1">
                <a:latin typeface="Trebuchet MS" pitchFamily="34" charset="0"/>
                <a:ea typeface="Trebuchet MS" pitchFamily="34" charset="0"/>
                <a:cs typeface="Trebuchet MS" pitchFamily="34" charset="0"/>
                <a:sym typeface="Trebuchet MS" pitchFamily="34" charset="0"/>
              </a:rPr>
              <a:t>nanostrukturami</a:t>
            </a:r>
            <a:r>
              <a:rPr lang="cs-CZ" sz="2000" dirty="0">
                <a:latin typeface="Trebuchet MS" pitchFamily="34" charset="0"/>
                <a:ea typeface="Trebuchet MS" pitchFamily="34" charset="0"/>
                <a:cs typeface="Trebuchet MS" pitchFamily="34" charset="0"/>
                <a:sym typeface="Trebuchet MS" pitchFamily="34" charset="0"/>
              </a:rPr>
              <a:t>, výrobními a diagnostickými přístroji </a:t>
            </a:r>
          </a:p>
          <a:p>
            <a:pPr marL="342665" indent="-342665" defTabSz="914145">
              <a:lnSpc>
                <a:spcPct val="120000"/>
              </a:lnSpc>
              <a:spcBef>
                <a:spcPts val="352"/>
              </a:spcBef>
              <a:buClr>
                <a:srgbClr val="000000"/>
              </a:buClr>
              <a:buFont typeface="TrebuchetMS" charset="0"/>
              <a:buChar char="•"/>
            </a:pPr>
            <a:r>
              <a:rPr lang="cs-CZ" sz="2000" dirty="0">
                <a:latin typeface="Trebuchet MS" pitchFamily="34" charset="0"/>
                <a:ea typeface="Trebuchet MS" pitchFamily="34" charset="0"/>
                <a:cs typeface="Trebuchet MS" pitchFamily="34" charset="0"/>
                <a:sym typeface="Trebuchet MS" pitchFamily="34" charset="0"/>
              </a:rPr>
              <a:t>FEI má mimo jiné vedoucí roli ve vývoji přístrojů pro diagnostiku </a:t>
            </a:r>
            <a:r>
              <a:rPr lang="cs-CZ" sz="2000" dirty="0" err="1">
                <a:latin typeface="Trebuchet MS" pitchFamily="34" charset="0"/>
                <a:ea typeface="Trebuchet MS" pitchFamily="34" charset="0"/>
                <a:cs typeface="Trebuchet MS" pitchFamily="34" charset="0"/>
                <a:sym typeface="Trebuchet MS" pitchFamily="34" charset="0"/>
              </a:rPr>
              <a:t>nanoelektronických</a:t>
            </a:r>
            <a:r>
              <a:rPr lang="cs-CZ" sz="2000" dirty="0">
                <a:latin typeface="Trebuchet MS" pitchFamily="34" charset="0"/>
                <a:ea typeface="Trebuchet MS" pitchFamily="34" charset="0"/>
                <a:cs typeface="Trebuchet MS" pitchFamily="34" charset="0"/>
                <a:sym typeface="Trebuchet MS" pitchFamily="34" charset="0"/>
              </a:rPr>
              <a:t> struktur</a:t>
            </a:r>
          </a:p>
          <a:p>
            <a:pPr marL="610546" lvl="1" indent="-342665" defTabSz="914145">
              <a:lnSpc>
                <a:spcPct val="120000"/>
              </a:lnSpc>
              <a:spcBef>
                <a:spcPts val="352"/>
              </a:spcBef>
              <a:buClr>
                <a:srgbClr val="000000"/>
              </a:buClr>
              <a:buFont typeface="TrebuchetMS" charset="0"/>
              <a:buChar char="•"/>
            </a:pPr>
            <a:r>
              <a:rPr lang="cs-CZ" sz="2000" dirty="0">
                <a:latin typeface="Trebuchet MS" pitchFamily="34" charset="0"/>
                <a:ea typeface="Trebuchet MS" pitchFamily="34" charset="0"/>
                <a:cs typeface="Trebuchet MS" pitchFamily="34" charset="0"/>
                <a:sym typeface="Trebuchet MS" pitchFamily="34" charset="0"/>
              </a:rPr>
              <a:t>Každé 3 až 4 roky musíme být schopni rozlišit dvakrát menší struktury </a:t>
            </a:r>
          </a:p>
          <a:p>
            <a:pPr marL="610546" lvl="1" indent="-342665" defTabSz="914145">
              <a:lnSpc>
                <a:spcPct val="120000"/>
              </a:lnSpc>
              <a:spcBef>
                <a:spcPts val="352"/>
              </a:spcBef>
              <a:buClr>
                <a:srgbClr val="000000"/>
              </a:buClr>
              <a:buFont typeface="TrebuchetMS" charset="0"/>
              <a:buChar char="•"/>
            </a:pPr>
            <a:r>
              <a:rPr lang="cs-CZ" sz="2000" dirty="0">
                <a:latin typeface="Trebuchet MS" pitchFamily="34" charset="0"/>
                <a:ea typeface="Trebuchet MS" pitchFamily="34" charset="0"/>
                <a:cs typeface="Trebuchet MS" pitchFamily="34" charset="0"/>
                <a:sym typeface="Trebuchet MS" pitchFamily="34" charset="0"/>
              </a:rPr>
              <a:t>Musíme adekvátně zrychlovat analýzu </a:t>
            </a:r>
            <a:r>
              <a:rPr lang="cs-CZ" sz="2000" dirty="0" smtClean="0">
                <a:latin typeface="Trebuchet MS" pitchFamily="34" charset="0"/>
                <a:ea typeface="Trebuchet MS" pitchFamily="34" charset="0"/>
                <a:cs typeface="Trebuchet MS" pitchFamily="34" charset="0"/>
                <a:sym typeface="Trebuchet MS" pitchFamily="34" charset="0"/>
              </a:rPr>
              <a:t>vzorků tak, aby přes narůstající počet technologických kroků a testů se nezvyšovaly náklady na čip</a:t>
            </a:r>
          </a:p>
          <a:p>
            <a:pPr marL="267881" lvl="1" indent="0" defTabSz="914145">
              <a:lnSpc>
                <a:spcPct val="120000"/>
              </a:lnSpc>
              <a:spcBef>
                <a:spcPts val="352"/>
              </a:spcBef>
              <a:buClr>
                <a:srgbClr val="000000"/>
              </a:buClr>
              <a:buNone/>
            </a:pPr>
            <a:endParaRPr lang="cs-CZ" sz="2000" dirty="0">
              <a:latin typeface="Trebuchet MS" pitchFamily="34" charset="0"/>
              <a:ea typeface="Trebuchet MS" pitchFamily="34" charset="0"/>
              <a:cs typeface="Trebuchet MS" pitchFamily="34" charset="0"/>
              <a:sym typeface="Trebuchet MS" pitchFamily="34" charset="0"/>
            </a:endParaRPr>
          </a:p>
          <a:p>
            <a:pPr marL="610546" lvl="1" indent="-342665" defTabSz="914145">
              <a:lnSpc>
                <a:spcPct val="120000"/>
              </a:lnSpc>
              <a:spcBef>
                <a:spcPts val="352"/>
              </a:spcBef>
              <a:buClr>
                <a:srgbClr val="000000"/>
              </a:buClr>
              <a:buFont typeface="TrebuchetMS" charset="0"/>
              <a:buChar char="•"/>
            </a:pPr>
            <a:endParaRPr lang="cs-CZ" sz="2000" dirty="0">
              <a:latin typeface="Trebuchet MS" pitchFamily="34" charset="0"/>
              <a:ea typeface="Trebuchet MS" pitchFamily="34" charset="0"/>
              <a:cs typeface="Trebuchet MS" pitchFamily="34" charset="0"/>
              <a:sym typeface="Trebuchet MS" pitchFamily="34" charset="0"/>
            </a:endParaRPr>
          </a:p>
          <a:p>
            <a:pPr marL="267881" lvl="1" indent="0" defTabSz="914145">
              <a:lnSpc>
                <a:spcPct val="120000"/>
              </a:lnSpc>
              <a:spcBef>
                <a:spcPts val="352"/>
              </a:spcBef>
              <a:buClr>
                <a:srgbClr val="000000"/>
              </a:buClr>
              <a:buNone/>
            </a:pPr>
            <a:r>
              <a:rPr lang="cs-CZ" sz="2000" dirty="0">
                <a:latin typeface="Trebuchet MS" pitchFamily="34" charset="0"/>
                <a:ea typeface="Trebuchet MS" pitchFamily="34" charset="0"/>
                <a:cs typeface="Trebuchet MS" pitchFamily="34" charset="0"/>
                <a:sym typeface="Trebuchet MS" pitchFamily="34" charset="0"/>
              </a:rPr>
              <a:t> </a:t>
            </a:r>
          </a:p>
          <a:p>
            <a:pPr marL="610546" lvl="1" indent="-342665" defTabSz="914145">
              <a:lnSpc>
                <a:spcPct val="120000"/>
              </a:lnSpc>
              <a:spcBef>
                <a:spcPts val="352"/>
              </a:spcBef>
              <a:buClr>
                <a:srgbClr val="000000"/>
              </a:buClr>
              <a:buFont typeface="TrebuchetMS" charset="0"/>
              <a:buChar char="•"/>
            </a:pPr>
            <a:endParaRPr lang="cs-CZ" sz="2000" dirty="0">
              <a:latin typeface="Trebuchet MS" pitchFamily="34" charset="0"/>
              <a:ea typeface="Trebuchet MS" pitchFamily="34" charset="0"/>
              <a:cs typeface="Trebuchet MS" pitchFamily="34" charset="0"/>
              <a:sym typeface="Trebuchet MS" pitchFamily="34" charset="0"/>
            </a:endParaRPr>
          </a:p>
        </p:txBody>
      </p:sp>
      <p:sp>
        <p:nvSpPr>
          <p:cNvPr id="8200" name="Rectangle 8"/>
          <p:cNvSpPr>
            <a:spLocks/>
          </p:cNvSpPr>
          <p:nvPr/>
        </p:nvSpPr>
        <p:spPr bwMode="auto">
          <a:xfrm>
            <a:off x="6552158" y="5028531"/>
            <a:ext cx="1067098" cy="3080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8896" tIns="50798" rIns="88896" bIns="50798"/>
          <a:lstStyle/>
          <a:p>
            <a:pPr defTabSz="914145"/>
            <a:r>
              <a:rPr lang="en-US" sz="1300">
                <a:latin typeface="Arial" pitchFamily="34" charset="0"/>
                <a:cs typeface="Arial" pitchFamily="34" charset="0"/>
                <a:sym typeface="Arial" pitchFamily="34" charset="0"/>
              </a:rPr>
              <a:t> </a:t>
            </a:r>
            <a:endParaRPr lang="en-US"/>
          </a:p>
        </p:txBody>
      </p:sp>
    </p:spTree>
    <p:extLst>
      <p:ext uri="{BB962C8B-B14F-4D97-AF65-F5344CB8AC3E}">
        <p14:creationId xmlns:p14="http://schemas.microsoft.com/office/powerpoint/2010/main" val="4245399936"/>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Titan </a:t>
            </a:r>
            <a:r>
              <a:rPr lang="cs-CZ" dirty="0" err="1" smtClean="0"/>
              <a:t>Family</a:t>
            </a:r>
            <a:r>
              <a:rPr lang="cs-CZ" dirty="0" smtClean="0"/>
              <a:t> – Téma 1</a:t>
            </a:r>
            <a:endParaRPr lang="en-US" dirty="0"/>
          </a:p>
        </p:txBody>
      </p:sp>
      <p:sp>
        <p:nvSpPr>
          <p:cNvPr id="9" name="Slide Number Placeholder 3"/>
          <p:cNvSpPr>
            <a:spLocks noGrp="1"/>
          </p:cNvSpPr>
          <p:nvPr>
            <p:ph type="sldNum" sz="quarter" idx="12"/>
          </p:nvPr>
        </p:nvSpPr>
        <p:spPr bwMode="auto">
          <a:prstGeom prst="rect">
            <a:avLst/>
          </a:prstGeom>
          <a:ln>
            <a:miter lim="800000"/>
            <a:headEnd/>
            <a:tailEnd/>
          </a:ln>
        </p:spPr>
        <p:txBody>
          <a:bodyPr/>
          <a:lstStyle/>
          <a:p>
            <a:pPr>
              <a:defRPr/>
            </a:pPr>
            <a:fld id="{03CD1344-0DA4-4934-8DB1-1A17C69E3B30}" type="slidenum">
              <a:rPr lang="en-US" sz="1100" b="0">
                <a:solidFill>
                  <a:srgbClr val="717171"/>
                </a:solidFill>
                <a:latin typeface="+mn-lt"/>
              </a:rPr>
              <a:pPr>
                <a:defRPr/>
              </a:pPr>
              <a:t>14</a:t>
            </a:fld>
            <a:endParaRPr lang="en-US" sz="1100" b="0">
              <a:solidFill>
                <a:srgbClr val="717171"/>
              </a:solidFill>
              <a:latin typeface="+mn-lt"/>
            </a:endParaRPr>
          </a:p>
        </p:txBody>
      </p:sp>
      <p:sp>
        <p:nvSpPr>
          <p:cNvPr id="3" name="Content Placeholder 2"/>
          <p:cNvSpPr>
            <a:spLocks noGrp="1"/>
          </p:cNvSpPr>
          <p:nvPr>
            <p:ph idx="1"/>
          </p:nvPr>
        </p:nvSpPr>
        <p:spPr/>
        <p:txBody>
          <a:bodyPr/>
          <a:lstStyle/>
          <a:p>
            <a:endParaRPr lang="en-US" dirty="0"/>
          </a:p>
        </p:txBody>
      </p:sp>
      <p:pic>
        <p:nvPicPr>
          <p:cNvPr id="17411" name="Picture 2" descr="Titanhrsmal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2100" y="1295400"/>
            <a:ext cx="2843213" cy="4037013"/>
          </a:xfrm>
          <a:prstGeom prst="rect">
            <a:avLst/>
          </a:prstGeom>
          <a:noFill/>
          <a:ln w="19050">
            <a:solidFill>
              <a:schemeClr val="bg1"/>
            </a:solidFill>
            <a:miter lim="800000"/>
            <a:headEnd/>
            <a:tailEnd/>
          </a:ln>
        </p:spPr>
      </p:pic>
      <p:pic>
        <p:nvPicPr>
          <p:cNvPr id="17413" name="Picture 4"/>
          <p:cNvPicPr>
            <a:picLocks noChangeAspect="1" noChangeArrowheads="1"/>
          </p:cNvPicPr>
          <p:nvPr/>
        </p:nvPicPr>
        <p:blipFill>
          <a:blip r:embed="rId3" cstate="print"/>
          <a:srcRect/>
          <a:stretch>
            <a:fillRect/>
          </a:stretch>
        </p:blipFill>
        <p:spPr bwMode="auto">
          <a:xfrm>
            <a:off x="6273800" y="1168400"/>
            <a:ext cx="2717800" cy="4419600"/>
          </a:xfrm>
          <a:prstGeom prst="rect">
            <a:avLst/>
          </a:prstGeom>
          <a:noFill/>
          <a:ln w="9525" algn="ctr">
            <a:noFill/>
            <a:miter lim="800000"/>
            <a:headEnd/>
            <a:tailEnd/>
          </a:ln>
        </p:spPr>
      </p:pic>
      <p:sp>
        <p:nvSpPr>
          <p:cNvPr id="17414" name="Text Box 5"/>
          <p:cNvSpPr txBox="1">
            <a:spLocks noChangeArrowheads="1"/>
          </p:cNvSpPr>
          <p:nvPr/>
        </p:nvSpPr>
        <p:spPr bwMode="auto">
          <a:xfrm>
            <a:off x="6781800" y="5745163"/>
            <a:ext cx="2362200" cy="274637"/>
          </a:xfrm>
          <a:prstGeom prst="rect">
            <a:avLst/>
          </a:prstGeom>
          <a:noFill/>
          <a:ln w="9525" algn="ctr">
            <a:noFill/>
            <a:miter lim="800000"/>
            <a:headEnd/>
            <a:tailEnd/>
          </a:ln>
        </p:spPr>
        <p:txBody>
          <a:bodyPr wrap="square" anchor="b">
            <a:spAutoFit/>
          </a:bodyPr>
          <a:lstStyle/>
          <a:p>
            <a:pPr>
              <a:lnSpc>
                <a:spcPct val="50000"/>
              </a:lnSpc>
            </a:pPr>
            <a:r>
              <a:rPr lang="en-US" sz="2400" dirty="0">
                <a:solidFill>
                  <a:schemeClr val="accent2"/>
                </a:solidFill>
              </a:rPr>
              <a:t>Titan</a:t>
            </a:r>
            <a:r>
              <a:rPr lang="en-US" sz="2400" baseline="30000" dirty="0">
                <a:solidFill>
                  <a:schemeClr val="accent2"/>
                </a:solidFill>
              </a:rPr>
              <a:t>3</a:t>
            </a:r>
            <a:r>
              <a:rPr lang="en-US" sz="2400" dirty="0">
                <a:solidFill>
                  <a:schemeClr val="accent2"/>
                </a:solidFill>
              </a:rPr>
              <a:t> 80-300</a:t>
            </a:r>
          </a:p>
        </p:txBody>
      </p:sp>
      <p:sp>
        <p:nvSpPr>
          <p:cNvPr id="17415" name="Text Box 6"/>
          <p:cNvSpPr txBox="1">
            <a:spLocks noChangeArrowheads="1"/>
          </p:cNvSpPr>
          <p:nvPr/>
        </p:nvSpPr>
        <p:spPr bwMode="auto">
          <a:xfrm>
            <a:off x="762000" y="5580063"/>
            <a:ext cx="1905000" cy="274637"/>
          </a:xfrm>
          <a:prstGeom prst="rect">
            <a:avLst/>
          </a:prstGeom>
          <a:noFill/>
          <a:ln w="9525" algn="ctr">
            <a:noFill/>
            <a:miter lim="800000"/>
            <a:headEnd/>
            <a:tailEnd/>
          </a:ln>
        </p:spPr>
        <p:txBody>
          <a:bodyPr anchor="b">
            <a:spAutoFit/>
          </a:bodyPr>
          <a:lstStyle/>
          <a:p>
            <a:pPr>
              <a:lnSpc>
                <a:spcPct val="50000"/>
              </a:lnSpc>
            </a:pPr>
            <a:r>
              <a:rPr lang="en-US" sz="2400">
                <a:solidFill>
                  <a:schemeClr val="accent2"/>
                </a:solidFill>
              </a:rPr>
              <a:t>Titan 80-300</a:t>
            </a:r>
          </a:p>
        </p:txBody>
      </p:sp>
      <p:sp>
        <p:nvSpPr>
          <p:cNvPr id="17416" name="Text Box 7"/>
          <p:cNvSpPr txBox="1">
            <a:spLocks noChangeArrowheads="1"/>
          </p:cNvSpPr>
          <p:nvPr/>
        </p:nvSpPr>
        <p:spPr bwMode="auto">
          <a:xfrm>
            <a:off x="3810000" y="1381125"/>
            <a:ext cx="1905000" cy="274638"/>
          </a:xfrm>
          <a:prstGeom prst="rect">
            <a:avLst/>
          </a:prstGeom>
          <a:noFill/>
          <a:ln w="9525" algn="ctr">
            <a:noFill/>
            <a:miter lim="800000"/>
            <a:headEnd/>
            <a:tailEnd/>
          </a:ln>
        </p:spPr>
        <p:txBody>
          <a:bodyPr>
            <a:spAutoFit/>
          </a:bodyPr>
          <a:lstStyle/>
          <a:p>
            <a:pPr>
              <a:lnSpc>
                <a:spcPct val="50000"/>
              </a:lnSpc>
            </a:pPr>
            <a:r>
              <a:rPr lang="en-US" sz="2400">
                <a:solidFill>
                  <a:schemeClr val="accent2"/>
                </a:solidFill>
              </a:rPr>
              <a:t>Titan ETEM</a:t>
            </a:r>
          </a:p>
        </p:txBody>
      </p:sp>
      <p:pic>
        <p:nvPicPr>
          <p:cNvPr id="17417" name="Picture 8" descr="FEI_2779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5675" y="1724025"/>
            <a:ext cx="2351088" cy="4400550"/>
          </a:xfrm>
          <a:prstGeom prst="rect">
            <a:avLst/>
          </a:prstGeom>
          <a:noFill/>
          <a:ln w="9525">
            <a:noFill/>
            <a:miter lim="800000"/>
            <a:headEnd/>
            <a:tailEnd/>
          </a:ln>
        </p:spPr>
      </p:pic>
    </p:spTree>
    <p:extLst>
      <p:ext uri="{BB962C8B-B14F-4D97-AF65-F5344CB8AC3E}">
        <p14:creationId xmlns:p14="http://schemas.microsoft.com/office/powerpoint/2010/main" val="23496435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FEI_2779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19775" y="1295400"/>
            <a:ext cx="3324225" cy="4986338"/>
          </a:xfrm>
          <a:prstGeom prst="rect">
            <a:avLst/>
          </a:prstGeom>
          <a:noFill/>
          <a:ln w="9525">
            <a:noFill/>
            <a:miter lim="800000"/>
            <a:headEnd/>
            <a:tailEnd/>
          </a:ln>
        </p:spPr>
      </p:pic>
      <p:sp>
        <p:nvSpPr>
          <p:cNvPr id="1028" name="Rectangle 3"/>
          <p:cNvSpPr>
            <a:spLocks noGrp="1" noChangeAspect="1" noChangeArrowheads="1"/>
          </p:cNvSpPr>
          <p:nvPr>
            <p:ph type="title"/>
          </p:nvPr>
        </p:nvSpPr>
        <p:spPr/>
        <p:txBody>
          <a:bodyPr/>
          <a:lstStyle/>
          <a:p>
            <a:pPr eaLnBrk="1" hangingPunct="1"/>
            <a:r>
              <a:rPr lang="en-US" smtClean="0"/>
              <a:t>Titan ETEM technology and hardware components</a:t>
            </a:r>
          </a:p>
        </p:txBody>
      </p:sp>
      <p:graphicFrame>
        <p:nvGraphicFramePr>
          <p:cNvPr id="1026" name="Object 4"/>
          <p:cNvGraphicFramePr>
            <a:graphicFrameLocks noGrp="1" noChangeAspect="1"/>
          </p:cNvGraphicFramePr>
          <p:nvPr>
            <p:ph idx="1"/>
          </p:nvPr>
        </p:nvGraphicFramePr>
        <p:xfrm>
          <a:off x="3491880" y="4941168"/>
          <a:ext cx="1760612" cy="1354211"/>
        </p:xfrm>
        <a:graphic>
          <a:graphicData uri="http://schemas.openxmlformats.org/presentationml/2006/ole">
            <mc:AlternateContent xmlns:mc="http://schemas.openxmlformats.org/markup-compatibility/2006">
              <mc:Choice xmlns:v="urn:schemas-microsoft-com:vml" Requires="v">
                <p:oleObj spid="_x0000_s1053" name="Image" r:id="rId4" imgW="5104762" imgH="3911111" progId="Photoshop.Image.7">
                  <p:embed/>
                </p:oleObj>
              </mc:Choice>
              <mc:Fallback>
                <p:oleObj name="Image" r:id="rId4" imgW="5104762" imgH="3911111"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4941168"/>
                        <a:ext cx="1760612" cy="1354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5"/>
          <p:cNvGrpSpPr>
            <a:grpSpLocks/>
          </p:cNvGrpSpPr>
          <p:nvPr/>
        </p:nvGrpSpPr>
        <p:grpSpPr bwMode="auto">
          <a:xfrm>
            <a:off x="2773363" y="2673350"/>
            <a:ext cx="3246437" cy="2279650"/>
            <a:chOff x="1680" y="1920"/>
            <a:chExt cx="2045" cy="1724"/>
          </a:xfrm>
        </p:grpSpPr>
        <p:sp>
          <p:nvSpPr>
            <p:cNvPr id="1037" name="Text Box 6"/>
            <p:cNvSpPr txBox="1">
              <a:spLocks noChangeArrowheads="1"/>
            </p:cNvSpPr>
            <p:nvPr/>
          </p:nvSpPr>
          <p:spPr bwMode="auto">
            <a:xfrm>
              <a:off x="2592" y="2163"/>
              <a:ext cx="1133" cy="141"/>
            </a:xfrm>
            <a:prstGeom prst="rect">
              <a:avLst/>
            </a:prstGeom>
            <a:noFill/>
            <a:ln w="9525">
              <a:noFill/>
              <a:miter lim="800000"/>
              <a:headEnd/>
              <a:tailEnd/>
            </a:ln>
          </p:spPr>
          <p:txBody>
            <a:bodyPr lIns="74066" tIns="37033" rIns="74066" bIns="37033"/>
            <a:lstStyle/>
            <a:p>
              <a:r>
                <a:rPr lang="en-US" altLang="ko-KR" sz="1100" b="0">
                  <a:solidFill>
                    <a:srgbClr val="000000"/>
                  </a:solidFill>
                  <a:ea typeface="Batang" charset="-127"/>
                </a:rPr>
                <a:t>Condenser Aperture</a:t>
              </a:r>
              <a:endParaRPr lang="en-US" sz="3600"/>
            </a:p>
          </p:txBody>
        </p:sp>
        <p:sp>
          <p:nvSpPr>
            <p:cNvPr id="1038" name="Rectangle 7"/>
            <p:cNvSpPr>
              <a:spLocks noChangeArrowheads="1"/>
            </p:cNvSpPr>
            <p:nvPr/>
          </p:nvSpPr>
          <p:spPr bwMode="auto">
            <a:xfrm>
              <a:off x="2945" y="2843"/>
              <a:ext cx="140" cy="76"/>
            </a:xfrm>
            <a:prstGeom prst="rect">
              <a:avLst/>
            </a:prstGeom>
            <a:solidFill>
              <a:srgbClr val="FFFFFF"/>
            </a:solidFill>
            <a:ln w="12700">
              <a:solidFill>
                <a:srgbClr val="000000"/>
              </a:solidFill>
              <a:miter lim="800000"/>
              <a:headEnd/>
              <a:tailEnd/>
            </a:ln>
          </p:spPr>
          <p:txBody>
            <a:bodyPr/>
            <a:lstStyle/>
            <a:p>
              <a:endParaRPr lang="cs-CZ"/>
            </a:p>
          </p:txBody>
        </p:sp>
        <p:sp>
          <p:nvSpPr>
            <p:cNvPr id="1039" name="AutoShape 8"/>
            <p:cNvSpPr>
              <a:spLocks noChangeArrowheads="1"/>
            </p:cNvSpPr>
            <p:nvPr/>
          </p:nvSpPr>
          <p:spPr bwMode="auto">
            <a:xfrm>
              <a:off x="2197" y="2519"/>
              <a:ext cx="760" cy="292"/>
            </a:xfrm>
            <a:prstGeom prst="flowChartManualOperation">
              <a:avLst/>
            </a:prstGeom>
            <a:solidFill>
              <a:srgbClr val="C0C0C0"/>
            </a:solidFill>
            <a:ln w="9525">
              <a:solidFill>
                <a:srgbClr val="000000"/>
              </a:solidFill>
              <a:miter lim="800000"/>
              <a:headEnd/>
              <a:tailEnd/>
            </a:ln>
          </p:spPr>
          <p:txBody>
            <a:bodyPr/>
            <a:lstStyle/>
            <a:p>
              <a:endParaRPr lang="cs-CZ"/>
            </a:p>
          </p:txBody>
        </p:sp>
        <p:sp>
          <p:nvSpPr>
            <p:cNvPr id="1040" name="AutoShape 9"/>
            <p:cNvSpPr>
              <a:spLocks noChangeArrowheads="1"/>
            </p:cNvSpPr>
            <p:nvPr/>
          </p:nvSpPr>
          <p:spPr bwMode="auto">
            <a:xfrm>
              <a:off x="2347" y="2817"/>
              <a:ext cx="456" cy="47"/>
            </a:xfrm>
            <a:prstGeom prst="flowChartMerge">
              <a:avLst/>
            </a:prstGeom>
            <a:solidFill>
              <a:srgbClr val="C0C0C0"/>
            </a:solidFill>
            <a:ln w="9525">
              <a:solidFill>
                <a:srgbClr val="000000"/>
              </a:solidFill>
              <a:miter lim="800000"/>
              <a:headEnd/>
              <a:tailEnd/>
            </a:ln>
          </p:spPr>
          <p:txBody>
            <a:bodyPr/>
            <a:lstStyle/>
            <a:p>
              <a:endParaRPr lang="cs-CZ"/>
            </a:p>
          </p:txBody>
        </p:sp>
        <p:sp>
          <p:nvSpPr>
            <p:cNvPr id="1041" name="Rectangle 10"/>
            <p:cNvSpPr>
              <a:spLocks noChangeArrowheads="1"/>
            </p:cNvSpPr>
            <p:nvPr/>
          </p:nvSpPr>
          <p:spPr bwMode="auto">
            <a:xfrm rot="-5400000">
              <a:off x="2280" y="2467"/>
              <a:ext cx="47" cy="408"/>
            </a:xfrm>
            <a:prstGeom prst="rect">
              <a:avLst/>
            </a:prstGeom>
            <a:solidFill>
              <a:srgbClr val="FFFFFF"/>
            </a:solidFill>
            <a:ln w="12700">
              <a:solidFill>
                <a:srgbClr val="000000"/>
              </a:solidFill>
              <a:miter lim="800000"/>
              <a:headEnd/>
              <a:tailEnd/>
            </a:ln>
          </p:spPr>
          <p:txBody>
            <a:bodyPr/>
            <a:lstStyle/>
            <a:p>
              <a:endParaRPr lang="cs-CZ"/>
            </a:p>
          </p:txBody>
        </p:sp>
        <p:sp>
          <p:nvSpPr>
            <p:cNvPr id="1042" name="Rectangle 11"/>
            <p:cNvSpPr>
              <a:spLocks noChangeArrowheads="1"/>
            </p:cNvSpPr>
            <p:nvPr/>
          </p:nvSpPr>
          <p:spPr bwMode="auto">
            <a:xfrm>
              <a:off x="2497" y="2521"/>
              <a:ext cx="152" cy="337"/>
            </a:xfrm>
            <a:prstGeom prst="rect">
              <a:avLst/>
            </a:prstGeom>
            <a:solidFill>
              <a:srgbClr val="FFFFFF"/>
            </a:solidFill>
            <a:ln w="9525">
              <a:noFill/>
              <a:miter lim="800000"/>
              <a:headEnd/>
              <a:tailEnd/>
            </a:ln>
          </p:spPr>
          <p:txBody>
            <a:bodyPr/>
            <a:lstStyle/>
            <a:p>
              <a:endParaRPr lang="cs-CZ"/>
            </a:p>
          </p:txBody>
        </p:sp>
        <p:sp>
          <p:nvSpPr>
            <p:cNvPr id="1043" name="Line 12"/>
            <p:cNvSpPr>
              <a:spLocks noChangeShapeType="1"/>
            </p:cNvSpPr>
            <p:nvPr/>
          </p:nvSpPr>
          <p:spPr bwMode="auto">
            <a:xfrm>
              <a:off x="2493" y="2844"/>
              <a:ext cx="61" cy="1"/>
            </a:xfrm>
            <a:prstGeom prst="line">
              <a:avLst/>
            </a:prstGeom>
            <a:noFill/>
            <a:ln w="25400">
              <a:solidFill>
                <a:srgbClr val="000000"/>
              </a:solidFill>
              <a:round/>
              <a:headEnd/>
              <a:tailEnd/>
            </a:ln>
          </p:spPr>
          <p:txBody>
            <a:bodyPr/>
            <a:lstStyle/>
            <a:p>
              <a:endParaRPr lang="en-US"/>
            </a:p>
          </p:txBody>
        </p:sp>
        <p:sp>
          <p:nvSpPr>
            <p:cNvPr id="1044" name="Line 13"/>
            <p:cNvSpPr>
              <a:spLocks noChangeShapeType="1"/>
            </p:cNvSpPr>
            <p:nvPr/>
          </p:nvSpPr>
          <p:spPr bwMode="auto">
            <a:xfrm>
              <a:off x="2587" y="2844"/>
              <a:ext cx="61" cy="1"/>
            </a:xfrm>
            <a:prstGeom prst="line">
              <a:avLst/>
            </a:prstGeom>
            <a:noFill/>
            <a:ln w="25400">
              <a:solidFill>
                <a:srgbClr val="000000"/>
              </a:solidFill>
              <a:round/>
              <a:headEnd/>
              <a:tailEnd/>
            </a:ln>
          </p:spPr>
          <p:txBody>
            <a:bodyPr/>
            <a:lstStyle/>
            <a:p>
              <a:endParaRPr lang="en-US"/>
            </a:p>
          </p:txBody>
        </p:sp>
        <p:sp>
          <p:nvSpPr>
            <p:cNvPr id="1045" name="Line 14"/>
            <p:cNvSpPr>
              <a:spLocks noChangeShapeType="1"/>
            </p:cNvSpPr>
            <p:nvPr/>
          </p:nvSpPr>
          <p:spPr bwMode="auto">
            <a:xfrm>
              <a:off x="2495" y="2519"/>
              <a:ext cx="52" cy="1"/>
            </a:xfrm>
            <a:prstGeom prst="line">
              <a:avLst/>
            </a:prstGeom>
            <a:noFill/>
            <a:ln w="25400">
              <a:solidFill>
                <a:srgbClr val="000000"/>
              </a:solidFill>
              <a:round/>
              <a:headEnd/>
              <a:tailEnd/>
            </a:ln>
          </p:spPr>
          <p:txBody>
            <a:bodyPr/>
            <a:lstStyle/>
            <a:p>
              <a:endParaRPr lang="en-US"/>
            </a:p>
          </p:txBody>
        </p:sp>
        <p:sp>
          <p:nvSpPr>
            <p:cNvPr id="1046" name="Line 15"/>
            <p:cNvSpPr>
              <a:spLocks noChangeShapeType="1"/>
            </p:cNvSpPr>
            <p:nvPr/>
          </p:nvSpPr>
          <p:spPr bwMode="auto">
            <a:xfrm>
              <a:off x="2597" y="2519"/>
              <a:ext cx="51" cy="1"/>
            </a:xfrm>
            <a:prstGeom prst="line">
              <a:avLst/>
            </a:prstGeom>
            <a:noFill/>
            <a:ln w="25400">
              <a:solidFill>
                <a:srgbClr val="000000"/>
              </a:solidFill>
              <a:round/>
              <a:headEnd/>
              <a:tailEnd/>
            </a:ln>
          </p:spPr>
          <p:txBody>
            <a:bodyPr/>
            <a:lstStyle/>
            <a:p>
              <a:endParaRPr lang="en-US"/>
            </a:p>
          </p:txBody>
        </p:sp>
        <p:grpSp>
          <p:nvGrpSpPr>
            <p:cNvPr id="3" name="Group 16"/>
            <p:cNvGrpSpPr>
              <a:grpSpLocks/>
            </p:cNvGrpSpPr>
            <p:nvPr/>
          </p:nvGrpSpPr>
          <p:grpSpPr bwMode="auto">
            <a:xfrm>
              <a:off x="2111" y="2945"/>
              <a:ext cx="858" cy="338"/>
              <a:chOff x="4952" y="7098"/>
              <a:chExt cx="2469" cy="1181"/>
            </a:xfrm>
          </p:grpSpPr>
          <p:sp>
            <p:nvSpPr>
              <p:cNvPr id="1086" name="AutoShape 17"/>
              <p:cNvSpPr>
                <a:spLocks noChangeArrowheads="1"/>
              </p:cNvSpPr>
              <p:nvPr/>
            </p:nvSpPr>
            <p:spPr bwMode="auto">
              <a:xfrm flipV="1">
                <a:off x="5234" y="7258"/>
                <a:ext cx="2187" cy="1021"/>
              </a:xfrm>
              <a:prstGeom prst="flowChartManualOperation">
                <a:avLst/>
              </a:prstGeom>
              <a:solidFill>
                <a:srgbClr val="C0C0C0"/>
              </a:solidFill>
              <a:ln w="9525">
                <a:solidFill>
                  <a:srgbClr val="000000"/>
                </a:solidFill>
                <a:miter lim="800000"/>
                <a:headEnd/>
                <a:tailEnd/>
              </a:ln>
            </p:spPr>
            <p:txBody>
              <a:bodyPr/>
              <a:lstStyle/>
              <a:p>
                <a:endParaRPr lang="cs-CZ"/>
              </a:p>
            </p:txBody>
          </p:sp>
          <p:sp>
            <p:nvSpPr>
              <p:cNvPr id="1087" name="AutoShape 18"/>
              <p:cNvSpPr>
                <a:spLocks noChangeArrowheads="1"/>
              </p:cNvSpPr>
              <p:nvPr/>
            </p:nvSpPr>
            <p:spPr bwMode="auto">
              <a:xfrm flipV="1">
                <a:off x="5671" y="7113"/>
                <a:ext cx="1313" cy="145"/>
              </a:xfrm>
              <a:prstGeom prst="flowChartMerge">
                <a:avLst/>
              </a:prstGeom>
              <a:solidFill>
                <a:srgbClr val="C0C0C0"/>
              </a:solidFill>
              <a:ln w="9525">
                <a:solidFill>
                  <a:srgbClr val="000000"/>
                </a:solidFill>
                <a:miter lim="800000"/>
                <a:headEnd/>
                <a:tailEnd/>
              </a:ln>
            </p:spPr>
            <p:txBody>
              <a:bodyPr/>
              <a:lstStyle/>
              <a:p>
                <a:endParaRPr lang="cs-CZ"/>
              </a:p>
            </p:txBody>
          </p:sp>
          <p:sp>
            <p:nvSpPr>
              <p:cNvPr id="1088" name="Rectangle 19"/>
              <p:cNvSpPr>
                <a:spLocks noChangeArrowheads="1"/>
              </p:cNvSpPr>
              <p:nvPr/>
            </p:nvSpPr>
            <p:spPr bwMode="auto">
              <a:xfrm rot="5400000" flipV="1">
                <a:off x="5461" y="7175"/>
                <a:ext cx="158" cy="1175"/>
              </a:xfrm>
              <a:prstGeom prst="rect">
                <a:avLst/>
              </a:prstGeom>
              <a:solidFill>
                <a:srgbClr val="FFFFFF"/>
              </a:solidFill>
              <a:ln w="12700">
                <a:solidFill>
                  <a:srgbClr val="000000"/>
                </a:solidFill>
                <a:miter lim="800000"/>
                <a:headEnd/>
                <a:tailEnd/>
              </a:ln>
            </p:spPr>
            <p:txBody>
              <a:bodyPr/>
              <a:lstStyle/>
              <a:p>
                <a:endParaRPr lang="cs-CZ"/>
              </a:p>
            </p:txBody>
          </p:sp>
          <p:sp>
            <p:nvSpPr>
              <p:cNvPr id="1089" name="Rectangle 20"/>
              <p:cNvSpPr>
                <a:spLocks noChangeArrowheads="1"/>
              </p:cNvSpPr>
              <p:nvPr/>
            </p:nvSpPr>
            <p:spPr bwMode="auto">
              <a:xfrm flipV="1">
                <a:off x="6109" y="7098"/>
                <a:ext cx="437" cy="1175"/>
              </a:xfrm>
              <a:prstGeom prst="rect">
                <a:avLst/>
              </a:prstGeom>
              <a:solidFill>
                <a:srgbClr val="FFFFFF"/>
              </a:solidFill>
              <a:ln w="9525">
                <a:noFill/>
                <a:miter lim="800000"/>
                <a:headEnd/>
                <a:tailEnd/>
              </a:ln>
            </p:spPr>
            <p:txBody>
              <a:bodyPr/>
              <a:lstStyle/>
              <a:p>
                <a:endParaRPr lang="cs-CZ"/>
              </a:p>
            </p:txBody>
          </p:sp>
          <p:sp>
            <p:nvSpPr>
              <p:cNvPr id="1090" name="Line 21"/>
              <p:cNvSpPr>
                <a:spLocks noChangeShapeType="1"/>
              </p:cNvSpPr>
              <p:nvPr/>
            </p:nvSpPr>
            <p:spPr bwMode="auto">
              <a:xfrm flipV="1">
                <a:off x="6099" y="7166"/>
                <a:ext cx="175" cy="0"/>
              </a:xfrm>
              <a:prstGeom prst="line">
                <a:avLst/>
              </a:prstGeom>
              <a:noFill/>
              <a:ln w="25400">
                <a:solidFill>
                  <a:srgbClr val="000000"/>
                </a:solidFill>
                <a:round/>
                <a:headEnd/>
                <a:tailEnd/>
              </a:ln>
            </p:spPr>
            <p:txBody>
              <a:bodyPr/>
              <a:lstStyle/>
              <a:p>
                <a:endParaRPr lang="en-US"/>
              </a:p>
            </p:txBody>
          </p:sp>
          <p:sp>
            <p:nvSpPr>
              <p:cNvPr id="1091" name="Line 22"/>
              <p:cNvSpPr>
                <a:spLocks noChangeShapeType="1"/>
              </p:cNvSpPr>
              <p:nvPr/>
            </p:nvSpPr>
            <p:spPr bwMode="auto">
              <a:xfrm flipV="1">
                <a:off x="6371" y="7171"/>
                <a:ext cx="175" cy="0"/>
              </a:xfrm>
              <a:prstGeom prst="line">
                <a:avLst/>
              </a:prstGeom>
              <a:noFill/>
              <a:ln w="25400">
                <a:solidFill>
                  <a:srgbClr val="000000"/>
                </a:solidFill>
                <a:round/>
                <a:headEnd/>
                <a:tailEnd/>
              </a:ln>
            </p:spPr>
            <p:txBody>
              <a:bodyPr/>
              <a:lstStyle/>
              <a:p>
                <a:endParaRPr lang="en-US"/>
              </a:p>
            </p:txBody>
          </p:sp>
          <p:sp>
            <p:nvSpPr>
              <p:cNvPr id="1092" name="Line 23"/>
              <p:cNvSpPr>
                <a:spLocks noChangeShapeType="1"/>
              </p:cNvSpPr>
              <p:nvPr/>
            </p:nvSpPr>
            <p:spPr bwMode="auto">
              <a:xfrm flipV="1">
                <a:off x="6099" y="8274"/>
                <a:ext cx="146" cy="0"/>
              </a:xfrm>
              <a:prstGeom prst="line">
                <a:avLst/>
              </a:prstGeom>
              <a:noFill/>
              <a:ln w="25400">
                <a:solidFill>
                  <a:srgbClr val="000000"/>
                </a:solidFill>
                <a:round/>
                <a:headEnd/>
                <a:tailEnd/>
              </a:ln>
            </p:spPr>
            <p:txBody>
              <a:bodyPr/>
              <a:lstStyle/>
              <a:p>
                <a:endParaRPr lang="en-US"/>
              </a:p>
            </p:txBody>
          </p:sp>
          <p:sp>
            <p:nvSpPr>
              <p:cNvPr id="1093" name="Line 24"/>
              <p:cNvSpPr>
                <a:spLocks noChangeShapeType="1"/>
              </p:cNvSpPr>
              <p:nvPr/>
            </p:nvSpPr>
            <p:spPr bwMode="auto">
              <a:xfrm flipV="1">
                <a:off x="6400" y="8274"/>
                <a:ext cx="146" cy="0"/>
              </a:xfrm>
              <a:prstGeom prst="line">
                <a:avLst/>
              </a:prstGeom>
              <a:noFill/>
              <a:ln w="25400">
                <a:solidFill>
                  <a:srgbClr val="000000"/>
                </a:solidFill>
                <a:round/>
                <a:headEnd/>
                <a:tailEnd/>
              </a:ln>
            </p:spPr>
            <p:txBody>
              <a:bodyPr/>
              <a:lstStyle/>
              <a:p>
                <a:endParaRPr lang="en-US"/>
              </a:p>
            </p:txBody>
          </p:sp>
        </p:grpSp>
        <p:sp>
          <p:nvSpPr>
            <p:cNvPr id="1048" name="Rectangle 25"/>
            <p:cNvSpPr>
              <a:spLocks noChangeArrowheads="1"/>
            </p:cNvSpPr>
            <p:nvPr/>
          </p:nvSpPr>
          <p:spPr bwMode="auto">
            <a:xfrm rot="10800000">
              <a:off x="2097" y="2647"/>
              <a:ext cx="54" cy="501"/>
            </a:xfrm>
            <a:prstGeom prst="rect">
              <a:avLst/>
            </a:prstGeom>
            <a:solidFill>
              <a:srgbClr val="FFFFFF"/>
            </a:solidFill>
            <a:ln w="12700">
              <a:solidFill>
                <a:srgbClr val="000000"/>
              </a:solidFill>
              <a:miter lim="800000"/>
              <a:headEnd/>
              <a:tailEnd/>
            </a:ln>
          </p:spPr>
          <p:txBody>
            <a:bodyPr/>
            <a:lstStyle/>
            <a:p>
              <a:endParaRPr lang="cs-CZ"/>
            </a:p>
          </p:txBody>
        </p:sp>
        <p:sp>
          <p:nvSpPr>
            <p:cNvPr id="1049" name="Rectangle 26"/>
            <p:cNvSpPr>
              <a:spLocks noChangeArrowheads="1"/>
            </p:cNvSpPr>
            <p:nvPr/>
          </p:nvSpPr>
          <p:spPr bwMode="auto">
            <a:xfrm rot="-5400000">
              <a:off x="2024" y="2792"/>
              <a:ext cx="74" cy="185"/>
            </a:xfrm>
            <a:prstGeom prst="rect">
              <a:avLst/>
            </a:prstGeom>
            <a:solidFill>
              <a:srgbClr val="FFFFFF"/>
            </a:solidFill>
            <a:ln w="12700">
              <a:solidFill>
                <a:srgbClr val="000000"/>
              </a:solidFill>
              <a:miter lim="800000"/>
              <a:headEnd/>
              <a:tailEnd/>
            </a:ln>
          </p:spPr>
          <p:txBody>
            <a:bodyPr/>
            <a:lstStyle/>
            <a:p>
              <a:endParaRPr lang="cs-CZ"/>
            </a:p>
          </p:txBody>
        </p:sp>
        <p:sp>
          <p:nvSpPr>
            <p:cNvPr id="1050" name="Rectangle 27"/>
            <p:cNvSpPr>
              <a:spLocks noChangeArrowheads="1"/>
            </p:cNvSpPr>
            <p:nvPr/>
          </p:nvSpPr>
          <p:spPr bwMode="auto">
            <a:xfrm>
              <a:off x="2134" y="2649"/>
              <a:ext cx="49" cy="47"/>
            </a:xfrm>
            <a:prstGeom prst="rect">
              <a:avLst/>
            </a:prstGeom>
            <a:solidFill>
              <a:srgbClr val="FFFFFF"/>
            </a:solidFill>
            <a:ln w="9525">
              <a:noFill/>
              <a:miter lim="800000"/>
              <a:headEnd/>
              <a:tailEnd/>
            </a:ln>
          </p:spPr>
          <p:txBody>
            <a:bodyPr/>
            <a:lstStyle/>
            <a:p>
              <a:endParaRPr lang="cs-CZ"/>
            </a:p>
          </p:txBody>
        </p:sp>
        <p:sp>
          <p:nvSpPr>
            <p:cNvPr id="1051" name="Rectangle 28"/>
            <p:cNvSpPr>
              <a:spLocks noChangeArrowheads="1"/>
            </p:cNvSpPr>
            <p:nvPr/>
          </p:nvSpPr>
          <p:spPr bwMode="auto">
            <a:xfrm>
              <a:off x="2101" y="2862"/>
              <a:ext cx="48" cy="54"/>
            </a:xfrm>
            <a:prstGeom prst="rect">
              <a:avLst/>
            </a:prstGeom>
            <a:solidFill>
              <a:srgbClr val="FFFFFF"/>
            </a:solidFill>
            <a:ln w="9525">
              <a:noFill/>
              <a:miter lim="800000"/>
              <a:headEnd/>
              <a:tailEnd/>
            </a:ln>
          </p:spPr>
          <p:txBody>
            <a:bodyPr/>
            <a:lstStyle/>
            <a:p>
              <a:endParaRPr lang="cs-CZ"/>
            </a:p>
          </p:txBody>
        </p:sp>
        <p:sp>
          <p:nvSpPr>
            <p:cNvPr id="1052" name="Rectangle 29"/>
            <p:cNvSpPr>
              <a:spLocks noChangeArrowheads="1"/>
            </p:cNvSpPr>
            <p:nvPr/>
          </p:nvSpPr>
          <p:spPr bwMode="auto">
            <a:xfrm>
              <a:off x="2108" y="3117"/>
              <a:ext cx="49" cy="47"/>
            </a:xfrm>
            <a:prstGeom prst="rect">
              <a:avLst/>
            </a:prstGeom>
            <a:solidFill>
              <a:srgbClr val="FFFFFF"/>
            </a:solidFill>
            <a:ln w="9525">
              <a:noFill/>
              <a:miter lim="800000"/>
              <a:headEnd/>
              <a:tailEnd/>
            </a:ln>
          </p:spPr>
          <p:txBody>
            <a:bodyPr/>
            <a:lstStyle/>
            <a:p>
              <a:endParaRPr lang="cs-CZ"/>
            </a:p>
          </p:txBody>
        </p:sp>
        <p:sp>
          <p:nvSpPr>
            <p:cNvPr id="1053" name="Rectangle 30"/>
            <p:cNvSpPr>
              <a:spLocks noChangeArrowheads="1"/>
            </p:cNvSpPr>
            <p:nvPr/>
          </p:nvSpPr>
          <p:spPr bwMode="auto">
            <a:xfrm>
              <a:off x="1734" y="2869"/>
              <a:ext cx="50" cy="47"/>
            </a:xfrm>
            <a:prstGeom prst="rect">
              <a:avLst/>
            </a:prstGeom>
            <a:solidFill>
              <a:srgbClr val="FFFFFF"/>
            </a:solidFill>
            <a:ln w="9525">
              <a:noFill/>
              <a:miter lim="800000"/>
              <a:headEnd/>
              <a:tailEnd/>
            </a:ln>
          </p:spPr>
          <p:txBody>
            <a:bodyPr/>
            <a:lstStyle/>
            <a:p>
              <a:endParaRPr lang="cs-CZ"/>
            </a:p>
          </p:txBody>
        </p:sp>
        <p:sp>
          <p:nvSpPr>
            <p:cNvPr id="1054" name="Rectangle 31"/>
            <p:cNvSpPr>
              <a:spLocks noChangeArrowheads="1"/>
            </p:cNvSpPr>
            <p:nvPr/>
          </p:nvSpPr>
          <p:spPr bwMode="auto">
            <a:xfrm>
              <a:off x="2542" y="2496"/>
              <a:ext cx="57" cy="47"/>
            </a:xfrm>
            <a:prstGeom prst="rect">
              <a:avLst/>
            </a:prstGeom>
            <a:solidFill>
              <a:srgbClr val="FFFFFF"/>
            </a:solidFill>
            <a:ln w="9525">
              <a:noFill/>
              <a:miter lim="800000"/>
              <a:headEnd/>
              <a:tailEnd/>
            </a:ln>
          </p:spPr>
          <p:txBody>
            <a:bodyPr/>
            <a:lstStyle/>
            <a:p>
              <a:endParaRPr lang="cs-CZ"/>
            </a:p>
          </p:txBody>
        </p:sp>
        <p:sp>
          <p:nvSpPr>
            <p:cNvPr id="1055" name="Rectangle 32"/>
            <p:cNvSpPr>
              <a:spLocks noChangeArrowheads="1"/>
            </p:cNvSpPr>
            <p:nvPr/>
          </p:nvSpPr>
          <p:spPr bwMode="auto">
            <a:xfrm>
              <a:off x="2546" y="3264"/>
              <a:ext cx="52" cy="47"/>
            </a:xfrm>
            <a:prstGeom prst="rect">
              <a:avLst/>
            </a:prstGeom>
            <a:solidFill>
              <a:srgbClr val="FFFFFF"/>
            </a:solidFill>
            <a:ln w="9525">
              <a:noFill/>
              <a:miter lim="800000"/>
              <a:headEnd/>
              <a:tailEnd/>
            </a:ln>
          </p:spPr>
          <p:txBody>
            <a:bodyPr/>
            <a:lstStyle/>
            <a:p>
              <a:endParaRPr lang="cs-CZ"/>
            </a:p>
          </p:txBody>
        </p:sp>
        <p:sp>
          <p:nvSpPr>
            <p:cNvPr id="1056" name="Line 33"/>
            <p:cNvSpPr>
              <a:spLocks noChangeShapeType="1"/>
            </p:cNvSpPr>
            <p:nvPr/>
          </p:nvSpPr>
          <p:spPr bwMode="auto">
            <a:xfrm flipH="1">
              <a:off x="1680" y="2885"/>
              <a:ext cx="254" cy="1"/>
            </a:xfrm>
            <a:prstGeom prst="line">
              <a:avLst/>
            </a:prstGeom>
            <a:noFill/>
            <a:ln w="25400">
              <a:solidFill>
                <a:srgbClr val="000000"/>
              </a:solidFill>
              <a:round/>
              <a:headEnd/>
              <a:tailEnd type="stealth" w="lg" len="lg"/>
            </a:ln>
          </p:spPr>
          <p:txBody>
            <a:bodyPr/>
            <a:lstStyle/>
            <a:p>
              <a:endParaRPr lang="en-US"/>
            </a:p>
          </p:txBody>
        </p:sp>
        <p:sp>
          <p:nvSpPr>
            <p:cNvPr id="1057" name="Text Box 34"/>
            <p:cNvSpPr txBox="1">
              <a:spLocks noChangeArrowheads="1"/>
            </p:cNvSpPr>
            <p:nvPr/>
          </p:nvSpPr>
          <p:spPr bwMode="auto">
            <a:xfrm>
              <a:off x="3073" y="2655"/>
              <a:ext cx="575" cy="111"/>
            </a:xfrm>
            <a:prstGeom prst="rect">
              <a:avLst/>
            </a:prstGeom>
            <a:noFill/>
            <a:ln w="9525">
              <a:noFill/>
              <a:miter lim="800000"/>
              <a:headEnd/>
              <a:tailEnd/>
            </a:ln>
          </p:spPr>
          <p:txBody>
            <a:bodyPr lIns="74066" tIns="37033" rIns="74066" bIns="37033"/>
            <a:lstStyle/>
            <a:p>
              <a:r>
                <a:rPr lang="en-US" altLang="ko-KR" sz="1100" b="0">
                  <a:solidFill>
                    <a:srgbClr val="000000"/>
                  </a:solidFill>
                  <a:ea typeface="Batang" charset="-127"/>
                </a:rPr>
                <a:t>Gas inlet</a:t>
              </a:r>
              <a:endParaRPr lang="en-US" sz="3600"/>
            </a:p>
          </p:txBody>
        </p:sp>
        <p:sp>
          <p:nvSpPr>
            <p:cNvPr id="1058" name="Text Box 35"/>
            <p:cNvSpPr txBox="1">
              <a:spLocks noChangeArrowheads="1"/>
            </p:cNvSpPr>
            <p:nvPr/>
          </p:nvSpPr>
          <p:spPr bwMode="auto">
            <a:xfrm>
              <a:off x="1686" y="2616"/>
              <a:ext cx="476" cy="161"/>
            </a:xfrm>
            <a:prstGeom prst="rect">
              <a:avLst/>
            </a:prstGeom>
            <a:noFill/>
            <a:ln w="9525">
              <a:noFill/>
              <a:miter lim="800000"/>
              <a:headEnd/>
              <a:tailEnd/>
            </a:ln>
          </p:spPr>
          <p:txBody>
            <a:bodyPr lIns="74066" tIns="37033" rIns="74066" bIns="37033"/>
            <a:lstStyle/>
            <a:p>
              <a:r>
                <a:rPr lang="en-US" altLang="ko-KR" sz="1100" b="0">
                  <a:solidFill>
                    <a:srgbClr val="000000"/>
                  </a:solidFill>
                  <a:latin typeface="Helvetica" charset="0"/>
                  <a:ea typeface="Batang" charset="-127"/>
                </a:rPr>
                <a:t>Gas outlet</a:t>
              </a:r>
              <a:endParaRPr lang="en-US" sz="3600"/>
            </a:p>
          </p:txBody>
        </p:sp>
        <p:sp>
          <p:nvSpPr>
            <p:cNvPr id="1059" name="Line 36"/>
            <p:cNvSpPr>
              <a:spLocks noChangeShapeType="1"/>
            </p:cNvSpPr>
            <p:nvPr/>
          </p:nvSpPr>
          <p:spPr bwMode="auto">
            <a:xfrm>
              <a:off x="2196" y="2519"/>
              <a:ext cx="1" cy="750"/>
            </a:xfrm>
            <a:prstGeom prst="line">
              <a:avLst/>
            </a:prstGeom>
            <a:noFill/>
            <a:ln w="9525">
              <a:solidFill>
                <a:srgbClr val="000000"/>
              </a:solidFill>
              <a:prstDash val="sysDot"/>
              <a:round/>
              <a:headEnd/>
              <a:tailEnd/>
            </a:ln>
          </p:spPr>
          <p:txBody>
            <a:bodyPr/>
            <a:lstStyle/>
            <a:p>
              <a:endParaRPr lang="en-US"/>
            </a:p>
          </p:txBody>
        </p:sp>
        <p:sp>
          <p:nvSpPr>
            <p:cNvPr id="1060" name="Rectangle 37"/>
            <p:cNvSpPr>
              <a:spLocks noChangeArrowheads="1"/>
            </p:cNvSpPr>
            <p:nvPr/>
          </p:nvSpPr>
          <p:spPr bwMode="auto">
            <a:xfrm>
              <a:off x="3245" y="2905"/>
              <a:ext cx="52" cy="47"/>
            </a:xfrm>
            <a:prstGeom prst="rect">
              <a:avLst/>
            </a:prstGeom>
            <a:solidFill>
              <a:srgbClr val="FFFFFF"/>
            </a:solidFill>
            <a:ln w="9525">
              <a:noFill/>
              <a:miter lim="800000"/>
              <a:headEnd/>
              <a:tailEnd/>
            </a:ln>
          </p:spPr>
          <p:txBody>
            <a:bodyPr/>
            <a:lstStyle/>
            <a:p>
              <a:endParaRPr lang="cs-CZ"/>
            </a:p>
          </p:txBody>
        </p:sp>
        <p:sp>
          <p:nvSpPr>
            <p:cNvPr id="1061" name="Rectangle 38"/>
            <p:cNvSpPr>
              <a:spLocks noChangeArrowheads="1"/>
            </p:cNvSpPr>
            <p:nvPr/>
          </p:nvSpPr>
          <p:spPr bwMode="auto">
            <a:xfrm>
              <a:off x="2892" y="2905"/>
              <a:ext cx="51" cy="47"/>
            </a:xfrm>
            <a:prstGeom prst="rect">
              <a:avLst/>
            </a:prstGeom>
            <a:solidFill>
              <a:srgbClr val="FFFFFF"/>
            </a:solidFill>
            <a:ln w="9525">
              <a:noFill/>
              <a:miter lim="800000"/>
              <a:headEnd/>
              <a:tailEnd/>
            </a:ln>
          </p:spPr>
          <p:txBody>
            <a:bodyPr/>
            <a:lstStyle/>
            <a:p>
              <a:endParaRPr lang="cs-CZ"/>
            </a:p>
          </p:txBody>
        </p:sp>
        <p:sp>
          <p:nvSpPr>
            <p:cNvPr id="1062" name="Line 39"/>
            <p:cNvSpPr>
              <a:spLocks noChangeShapeType="1"/>
            </p:cNvSpPr>
            <p:nvPr/>
          </p:nvSpPr>
          <p:spPr bwMode="auto">
            <a:xfrm flipH="1">
              <a:off x="3130" y="2875"/>
              <a:ext cx="191" cy="1"/>
            </a:xfrm>
            <a:prstGeom prst="line">
              <a:avLst/>
            </a:prstGeom>
            <a:noFill/>
            <a:ln w="22225">
              <a:solidFill>
                <a:srgbClr val="000000"/>
              </a:solidFill>
              <a:round/>
              <a:headEnd/>
              <a:tailEnd type="stealth" w="lg" len="lg"/>
            </a:ln>
          </p:spPr>
          <p:txBody>
            <a:bodyPr/>
            <a:lstStyle/>
            <a:p>
              <a:endParaRPr lang="en-US"/>
            </a:p>
          </p:txBody>
        </p:sp>
        <p:sp>
          <p:nvSpPr>
            <p:cNvPr id="1063" name="Line 40"/>
            <p:cNvSpPr>
              <a:spLocks noChangeShapeType="1"/>
            </p:cNvSpPr>
            <p:nvPr/>
          </p:nvSpPr>
          <p:spPr bwMode="auto">
            <a:xfrm>
              <a:off x="2563" y="2050"/>
              <a:ext cx="1" cy="385"/>
            </a:xfrm>
            <a:prstGeom prst="line">
              <a:avLst/>
            </a:prstGeom>
            <a:noFill/>
            <a:ln w="25400">
              <a:solidFill>
                <a:srgbClr val="000000"/>
              </a:solidFill>
              <a:round/>
              <a:headEnd/>
              <a:tailEnd type="triangle" w="lg" len="lg"/>
            </a:ln>
          </p:spPr>
          <p:txBody>
            <a:bodyPr/>
            <a:lstStyle/>
            <a:p>
              <a:endParaRPr lang="en-US"/>
            </a:p>
          </p:txBody>
        </p:sp>
        <p:sp>
          <p:nvSpPr>
            <p:cNvPr id="1064" name="Line 41"/>
            <p:cNvSpPr>
              <a:spLocks noChangeShapeType="1"/>
            </p:cNvSpPr>
            <p:nvPr/>
          </p:nvSpPr>
          <p:spPr bwMode="auto">
            <a:xfrm>
              <a:off x="2584" y="3316"/>
              <a:ext cx="1" cy="259"/>
            </a:xfrm>
            <a:prstGeom prst="line">
              <a:avLst/>
            </a:prstGeom>
            <a:noFill/>
            <a:ln w="25400">
              <a:solidFill>
                <a:srgbClr val="000000"/>
              </a:solidFill>
              <a:round/>
              <a:headEnd/>
              <a:tailEnd type="triangle" w="lg" len="lg"/>
            </a:ln>
          </p:spPr>
          <p:txBody>
            <a:bodyPr/>
            <a:lstStyle/>
            <a:p>
              <a:endParaRPr lang="en-US"/>
            </a:p>
          </p:txBody>
        </p:sp>
        <p:grpSp>
          <p:nvGrpSpPr>
            <p:cNvPr id="4" name="Group 42"/>
            <p:cNvGrpSpPr>
              <a:grpSpLocks/>
            </p:cNvGrpSpPr>
            <p:nvPr/>
          </p:nvGrpSpPr>
          <p:grpSpPr bwMode="auto">
            <a:xfrm>
              <a:off x="2097" y="2305"/>
              <a:ext cx="936" cy="47"/>
              <a:chOff x="4941" y="3604"/>
              <a:chExt cx="3324" cy="0"/>
            </a:xfrm>
          </p:grpSpPr>
          <p:sp>
            <p:nvSpPr>
              <p:cNvPr id="1084" name="Line 43"/>
              <p:cNvSpPr>
                <a:spLocks noChangeShapeType="1"/>
              </p:cNvSpPr>
              <p:nvPr/>
            </p:nvSpPr>
            <p:spPr bwMode="auto">
              <a:xfrm>
                <a:off x="7005" y="3604"/>
                <a:ext cx="1260" cy="0"/>
              </a:xfrm>
              <a:prstGeom prst="line">
                <a:avLst/>
              </a:prstGeom>
              <a:noFill/>
              <a:ln w="28575">
                <a:solidFill>
                  <a:srgbClr val="000000"/>
                </a:solidFill>
                <a:round/>
                <a:headEnd/>
                <a:tailEnd/>
              </a:ln>
            </p:spPr>
            <p:txBody>
              <a:bodyPr/>
              <a:lstStyle/>
              <a:p>
                <a:endParaRPr lang="en-US"/>
              </a:p>
            </p:txBody>
          </p:sp>
          <p:sp>
            <p:nvSpPr>
              <p:cNvPr id="1085" name="Line 44"/>
              <p:cNvSpPr>
                <a:spLocks noChangeShapeType="1"/>
              </p:cNvSpPr>
              <p:nvPr/>
            </p:nvSpPr>
            <p:spPr bwMode="auto">
              <a:xfrm>
                <a:off x="4941" y="3604"/>
                <a:ext cx="1260" cy="0"/>
              </a:xfrm>
              <a:prstGeom prst="line">
                <a:avLst/>
              </a:prstGeom>
              <a:noFill/>
              <a:ln w="28575">
                <a:solidFill>
                  <a:srgbClr val="000000"/>
                </a:solidFill>
                <a:round/>
                <a:headEnd/>
                <a:tailEnd/>
              </a:ln>
            </p:spPr>
            <p:txBody>
              <a:bodyPr/>
              <a:lstStyle/>
              <a:p>
                <a:endParaRPr lang="en-US"/>
              </a:p>
            </p:txBody>
          </p:sp>
        </p:grpSp>
        <p:grpSp>
          <p:nvGrpSpPr>
            <p:cNvPr id="5" name="Group 45"/>
            <p:cNvGrpSpPr>
              <a:grpSpLocks/>
            </p:cNvGrpSpPr>
            <p:nvPr/>
          </p:nvGrpSpPr>
          <p:grpSpPr bwMode="auto">
            <a:xfrm>
              <a:off x="2141" y="3597"/>
              <a:ext cx="913" cy="47"/>
              <a:chOff x="5149" y="9184"/>
              <a:chExt cx="3240" cy="0"/>
            </a:xfrm>
          </p:grpSpPr>
          <p:sp>
            <p:nvSpPr>
              <p:cNvPr id="1082" name="Line 46"/>
              <p:cNvSpPr>
                <a:spLocks noChangeShapeType="1"/>
              </p:cNvSpPr>
              <p:nvPr/>
            </p:nvSpPr>
            <p:spPr bwMode="auto">
              <a:xfrm>
                <a:off x="7129" y="9184"/>
                <a:ext cx="1260" cy="0"/>
              </a:xfrm>
              <a:prstGeom prst="line">
                <a:avLst/>
              </a:prstGeom>
              <a:noFill/>
              <a:ln w="28575">
                <a:solidFill>
                  <a:srgbClr val="000000"/>
                </a:solidFill>
                <a:round/>
                <a:headEnd/>
                <a:tailEnd/>
              </a:ln>
            </p:spPr>
            <p:txBody>
              <a:bodyPr/>
              <a:lstStyle/>
              <a:p>
                <a:endParaRPr lang="en-US"/>
              </a:p>
            </p:txBody>
          </p:sp>
          <p:sp>
            <p:nvSpPr>
              <p:cNvPr id="1083" name="Line 47"/>
              <p:cNvSpPr>
                <a:spLocks noChangeShapeType="1"/>
              </p:cNvSpPr>
              <p:nvPr/>
            </p:nvSpPr>
            <p:spPr bwMode="auto">
              <a:xfrm>
                <a:off x="5149" y="9184"/>
                <a:ext cx="1260" cy="0"/>
              </a:xfrm>
              <a:prstGeom prst="line">
                <a:avLst/>
              </a:prstGeom>
              <a:noFill/>
              <a:ln w="28575">
                <a:solidFill>
                  <a:srgbClr val="000000"/>
                </a:solidFill>
                <a:round/>
                <a:headEnd/>
                <a:tailEnd/>
              </a:ln>
            </p:spPr>
            <p:txBody>
              <a:bodyPr/>
              <a:lstStyle/>
              <a:p>
                <a:endParaRPr lang="en-US"/>
              </a:p>
            </p:txBody>
          </p:sp>
        </p:grpSp>
        <p:sp>
          <p:nvSpPr>
            <p:cNvPr id="1067" name="Text Box 48"/>
            <p:cNvSpPr txBox="1">
              <a:spLocks noChangeArrowheads="1"/>
            </p:cNvSpPr>
            <p:nvPr/>
          </p:nvSpPr>
          <p:spPr bwMode="auto">
            <a:xfrm>
              <a:off x="2137" y="1920"/>
              <a:ext cx="1175" cy="144"/>
            </a:xfrm>
            <a:prstGeom prst="rect">
              <a:avLst/>
            </a:prstGeom>
            <a:noFill/>
            <a:ln w="9525">
              <a:noFill/>
              <a:miter lim="800000"/>
              <a:headEnd/>
              <a:tailEnd/>
            </a:ln>
          </p:spPr>
          <p:txBody>
            <a:bodyPr lIns="74066" tIns="37033" rIns="74066" bIns="37033"/>
            <a:lstStyle/>
            <a:p>
              <a:r>
                <a:rPr lang="en-US" altLang="ko-KR" sz="1100" b="0">
                  <a:solidFill>
                    <a:srgbClr val="000000"/>
                  </a:solidFill>
                  <a:ea typeface="Batang" charset="-127"/>
                </a:rPr>
                <a:t>Primary electron beam</a:t>
              </a:r>
              <a:endParaRPr lang="en-US" sz="3600"/>
            </a:p>
          </p:txBody>
        </p:sp>
        <p:sp>
          <p:nvSpPr>
            <p:cNvPr id="1068" name="Text Box 49"/>
            <p:cNvSpPr txBox="1">
              <a:spLocks noChangeArrowheads="1"/>
            </p:cNvSpPr>
            <p:nvPr/>
          </p:nvSpPr>
          <p:spPr bwMode="auto">
            <a:xfrm>
              <a:off x="2660" y="3449"/>
              <a:ext cx="974" cy="139"/>
            </a:xfrm>
            <a:prstGeom prst="rect">
              <a:avLst/>
            </a:prstGeom>
            <a:noFill/>
            <a:ln w="9525">
              <a:noFill/>
              <a:miter lim="800000"/>
              <a:headEnd/>
              <a:tailEnd/>
            </a:ln>
          </p:spPr>
          <p:txBody>
            <a:bodyPr lIns="74066" tIns="37033" rIns="74066" bIns="37033"/>
            <a:lstStyle/>
            <a:p>
              <a:r>
                <a:rPr lang="en-US" altLang="ko-KR" sz="1100" b="0">
                  <a:solidFill>
                    <a:srgbClr val="000000"/>
                  </a:solidFill>
                  <a:ea typeface="Batang" charset="-127"/>
                </a:rPr>
                <a:t>Differential Aperture</a:t>
              </a:r>
              <a:endParaRPr lang="en-US" sz="3600"/>
            </a:p>
          </p:txBody>
        </p:sp>
        <p:sp>
          <p:nvSpPr>
            <p:cNvPr id="1069" name="Line 50"/>
            <p:cNvSpPr>
              <a:spLocks noChangeShapeType="1"/>
            </p:cNvSpPr>
            <p:nvPr/>
          </p:nvSpPr>
          <p:spPr bwMode="auto">
            <a:xfrm>
              <a:off x="2948" y="2519"/>
              <a:ext cx="1" cy="750"/>
            </a:xfrm>
            <a:prstGeom prst="line">
              <a:avLst/>
            </a:prstGeom>
            <a:noFill/>
            <a:ln w="9525">
              <a:solidFill>
                <a:srgbClr val="000000"/>
              </a:solidFill>
              <a:prstDash val="sysDot"/>
              <a:round/>
              <a:headEnd/>
              <a:tailEnd/>
            </a:ln>
          </p:spPr>
          <p:txBody>
            <a:bodyPr/>
            <a:lstStyle/>
            <a:p>
              <a:endParaRPr lang="en-US"/>
            </a:p>
          </p:txBody>
        </p:sp>
        <p:sp>
          <p:nvSpPr>
            <p:cNvPr id="1070" name="Rectangle 51"/>
            <p:cNvSpPr>
              <a:spLocks noChangeArrowheads="1"/>
            </p:cNvSpPr>
            <p:nvPr/>
          </p:nvSpPr>
          <p:spPr bwMode="auto">
            <a:xfrm>
              <a:off x="2932" y="2846"/>
              <a:ext cx="49" cy="70"/>
            </a:xfrm>
            <a:prstGeom prst="rect">
              <a:avLst/>
            </a:prstGeom>
            <a:solidFill>
              <a:srgbClr val="FFFFFF"/>
            </a:solidFill>
            <a:ln w="9525">
              <a:noFill/>
              <a:miter lim="800000"/>
              <a:headEnd/>
              <a:tailEnd/>
            </a:ln>
          </p:spPr>
          <p:txBody>
            <a:bodyPr/>
            <a:lstStyle/>
            <a:p>
              <a:endParaRPr lang="cs-CZ"/>
            </a:p>
          </p:txBody>
        </p:sp>
        <p:sp>
          <p:nvSpPr>
            <p:cNvPr id="1071" name="Line 52"/>
            <p:cNvSpPr>
              <a:spLocks noChangeShapeType="1"/>
            </p:cNvSpPr>
            <p:nvPr/>
          </p:nvSpPr>
          <p:spPr bwMode="auto">
            <a:xfrm>
              <a:off x="2646" y="2817"/>
              <a:ext cx="143" cy="1"/>
            </a:xfrm>
            <a:prstGeom prst="line">
              <a:avLst/>
            </a:prstGeom>
            <a:noFill/>
            <a:ln w="31750">
              <a:solidFill>
                <a:srgbClr val="C0C0C0"/>
              </a:solidFill>
              <a:round/>
              <a:headEnd/>
              <a:tailEnd/>
            </a:ln>
          </p:spPr>
          <p:txBody>
            <a:bodyPr/>
            <a:lstStyle/>
            <a:p>
              <a:endParaRPr lang="en-US"/>
            </a:p>
          </p:txBody>
        </p:sp>
        <p:sp>
          <p:nvSpPr>
            <p:cNvPr id="1072" name="Line 53"/>
            <p:cNvSpPr>
              <a:spLocks noChangeShapeType="1"/>
            </p:cNvSpPr>
            <p:nvPr/>
          </p:nvSpPr>
          <p:spPr bwMode="auto">
            <a:xfrm>
              <a:off x="2351" y="2814"/>
              <a:ext cx="149" cy="3"/>
            </a:xfrm>
            <a:prstGeom prst="line">
              <a:avLst/>
            </a:prstGeom>
            <a:noFill/>
            <a:ln w="31750">
              <a:solidFill>
                <a:srgbClr val="C0C0C0"/>
              </a:solidFill>
              <a:round/>
              <a:headEnd/>
              <a:tailEnd/>
            </a:ln>
          </p:spPr>
          <p:txBody>
            <a:bodyPr/>
            <a:lstStyle/>
            <a:p>
              <a:endParaRPr lang="en-US"/>
            </a:p>
          </p:txBody>
        </p:sp>
        <p:sp>
          <p:nvSpPr>
            <p:cNvPr id="1073" name="Line 54"/>
            <p:cNvSpPr>
              <a:spLocks noChangeShapeType="1"/>
            </p:cNvSpPr>
            <p:nvPr/>
          </p:nvSpPr>
          <p:spPr bwMode="auto">
            <a:xfrm>
              <a:off x="2347" y="2820"/>
              <a:ext cx="153" cy="25"/>
            </a:xfrm>
            <a:prstGeom prst="line">
              <a:avLst/>
            </a:prstGeom>
            <a:noFill/>
            <a:ln w="9525">
              <a:solidFill>
                <a:srgbClr val="000000"/>
              </a:solidFill>
              <a:round/>
              <a:headEnd/>
              <a:tailEnd/>
            </a:ln>
          </p:spPr>
          <p:txBody>
            <a:bodyPr/>
            <a:lstStyle/>
            <a:p>
              <a:endParaRPr lang="en-US"/>
            </a:p>
          </p:txBody>
        </p:sp>
        <p:sp>
          <p:nvSpPr>
            <p:cNvPr id="1074" name="Line 55"/>
            <p:cNvSpPr>
              <a:spLocks noChangeShapeType="1"/>
            </p:cNvSpPr>
            <p:nvPr/>
          </p:nvSpPr>
          <p:spPr bwMode="auto">
            <a:xfrm rot="9368665">
              <a:off x="2649" y="2816"/>
              <a:ext cx="153" cy="25"/>
            </a:xfrm>
            <a:prstGeom prst="line">
              <a:avLst/>
            </a:prstGeom>
            <a:noFill/>
            <a:ln w="9525">
              <a:solidFill>
                <a:srgbClr val="000000"/>
              </a:solidFill>
              <a:round/>
              <a:headEnd/>
              <a:tailEnd/>
            </a:ln>
          </p:spPr>
          <p:txBody>
            <a:bodyPr/>
            <a:lstStyle/>
            <a:p>
              <a:endParaRPr lang="en-US"/>
            </a:p>
          </p:txBody>
        </p:sp>
        <p:sp>
          <p:nvSpPr>
            <p:cNvPr id="1075" name="Line 56"/>
            <p:cNvSpPr>
              <a:spLocks noChangeShapeType="1"/>
            </p:cNvSpPr>
            <p:nvPr/>
          </p:nvSpPr>
          <p:spPr bwMode="auto">
            <a:xfrm>
              <a:off x="2660" y="2995"/>
              <a:ext cx="143" cy="1"/>
            </a:xfrm>
            <a:prstGeom prst="line">
              <a:avLst/>
            </a:prstGeom>
            <a:noFill/>
            <a:ln w="31750">
              <a:solidFill>
                <a:srgbClr val="C0C0C0"/>
              </a:solidFill>
              <a:round/>
              <a:headEnd/>
              <a:tailEnd/>
            </a:ln>
          </p:spPr>
          <p:txBody>
            <a:bodyPr/>
            <a:lstStyle/>
            <a:p>
              <a:endParaRPr lang="en-US"/>
            </a:p>
          </p:txBody>
        </p:sp>
        <p:sp>
          <p:nvSpPr>
            <p:cNvPr id="1076" name="Line 57"/>
            <p:cNvSpPr>
              <a:spLocks noChangeShapeType="1"/>
            </p:cNvSpPr>
            <p:nvPr/>
          </p:nvSpPr>
          <p:spPr bwMode="auto">
            <a:xfrm>
              <a:off x="2660" y="2966"/>
              <a:ext cx="153" cy="25"/>
            </a:xfrm>
            <a:prstGeom prst="line">
              <a:avLst/>
            </a:prstGeom>
            <a:noFill/>
            <a:ln w="9525">
              <a:solidFill>
                <a:srgbClr val="000000"/>
              </a:solidFill>
              <a:round/>
              <a:headEnd/>
              <a:tailEnd/>
            </a:ln>
          </p:spPr>
          <p:txBody>
            <a:bodyPr/>
            <a:lstStyle/>
            <a:p>
              <a:endParaRPr lang="en-US"/>
            </a:p>
          </p:txBody>
        </p:sp>
        <p:sp>
          <p:nvSpPr>
            <p:cNvPr id="1077" name="Line 58"/>
            <p:cNvSpPr>
              <a:spLocks noChangeShapeType="1"/>
            </p:cNvSpPr>
            <p:nvPr/>
          </p:nvSpPr>
          <p:spPr bwMode="auto">
            <a:xfrm>
              <a:off x="2368" y="2995"/>
              <a:ext cx="143" cy="1"/>
            </a:xfrm>
            <a:prstGeom prst="line">
              <a:avLst/>
            </a:prstGeom>
            <a:noFill/>
            <a:ln w="31750">
              <a:solidFill>
                <a:srgbClr val="C0C0C0"/>
              </a:solidFill>
              <a:round/>
              <a:headEnd/>
              <a:tailEnd/>
            </a:ln>
          </p:spPr>
          <p:txBody>
            <a:bodyPr/>
            <a:lstStyle/>
            <a:p>
              <a:endParaRPr lang="en-US"/>
            </a:p>
          </p:txBody>
        </p:sp>
        <p:sp>
          <p:nvSpPr>
            <p:cNvPr id="1078" name="Line 59"/>
            <p:cNvSpPr>
              <a:spLocks noChangeShapeType="1"/>
            </p:cNvSpPr>
            <p:nvPr/>
          </p:nvSpPr>
          <p:spPr bwMode="auto">
            <a:xfrm rot="9368665">
              <a:off x="2360" y="2962"/>
              <a:ext cx="153" cy="25"/>
            </a:xfrm>
            <a:prstGeom prst="line">
              <a:avLst/>
            </a:prstGeom>
            <a:noFill/>
            <a:ln w="9525">
              <a:solidFill>
                <a:srgbClr val="000000"/>
              </a:solidFill>
              <a:round/>
              <a:headEnd/>
              <a:tailEnd/>
            </a:ln>
          </p:spPr>
          <p:txBody>
            <a:bodyPr/>
            <a:lstStyle/>
            <a:p>
              <a:endParaRPr lang="en-US"/>
            </a:p>
          </p:txBody>
        </p:sp>
        <p:sp>
          <p:nvSpPr>
            <p:cNvPr id="1079" name="Rectangle 60"/>
            <p:cNvSpPr>
              <a:spLocks noChangeArrowheads="1"/>
            </p:cNvSpPr>
            <p:nvPr/>
          </p:nvSpPr>
          <p:spPr bwMode="auto">
            <a:xfrm>
              <a:off x="2101" y="2840"/>
              <a:ext cx="48" cy="89"/>
            </a:xfrm>
            <a:prstGeom prst="rect">
              <a:avLst/>
            </a:prstGeom>
            <a:solidFill>
              <a:srgbClr val="FFFFFF"/>
            </a:solidFill>
            <a:ln w="9525">
              <a:noFill/>
              <a:miter lim="800000"/>
              <a:headEnd/>
              <a:tailEnd/>
            </a:ln>
          </p:spPr>
          <p:txBody>
            <a:bodyPr/>
            <a:lstStyle/>
            <a:p>
              <a:endParaRPr lang="cs-CZ"/>
            </a:p>
          </p:txBody>
        </p:sp>
        <p:sp>
          <p:nvSpPr>
            <p:cNvPr id="1080" name="Rectangle 61"/>
            <p:cNvSpPr>
              <a:spLocks noChangeArrowheads="1"/>
            </p:cNvSpPr>
            <p:nvPr/>
          </p:nvSpPr>
          <p:spPr bwMode="auto">
            <a:xfrm>
              <a:off x="2184" y="3120"/>
              <a:ext cx="49" cy="47"/>
            </a:xfrm>
            <a:prstGeom prst="rect">
              <a:avLst/>
            </a:prstGeom>
            <a:solidFill>
              <a:srgbClr val="FFFFFF"/>
            </a:solidFill>
            <a:ln w="9525">
              <a:noFill/>
              <a:miter lim="800000"/>
              <a:headEnd/>
              <a:tailEnd/>
            </a:ln>
          </p:spPr>
          <p:txBody>
            <a:bodyPr/>
            <a:lstStyle/>
            <a:p>
              <a:endParaRPr lang="cs-CZ"/>
            </a:p>
          </p:txBody>
        </p:sp>
        <p:sp>
          <p:nvSpPr>
            <p:cNvPr id="1081" name="Rectangle 62"/>
            <p:cNvSpPr>
              <a:spLocks noChangeArrowheads="1"/>
            </p:cNvSpPr>
            <p:nvPr/>
          </p:nvSpPr>
          <p:spPr bwMode="auto">
            <a:xfrm>
              <a:off x="2177" y="2649"/>
              <a:ext cx="48" cy="47"/>
            </a:xfrm>
            <a:prstGeom prst="rect">
              <a:avLst/>
            </a:prstGeom>
            <a:solidFill>
              <a:srgbClr val="FFFFFF"/>
            </a:solidFill>
            <a:ln w="9525">
              <a:noFill/>
              <a:miter lim="800000"/>
              <a:headEnd/>
              <a:tailEnd/>
            </a:ln>
          </p:spPr>
          <p:txBody>
            <a:bodyPr/>
            <a:lstStyle/>
            <a:p>
              <a:endParaRPr lang="cs-CZ"/>
            </a:p>
          </p:txBody>
        </p:sp>
      </p:grpSp>
      <p:sp>
        <p:nvSpPr>
          <p:cNvPr id="1030" name="Text Box 63"/>
          <p:cNvSpPr txBox="1">
            <a:spLocks noChangeArrowheads="1"/>
          </p:cNvSpPr>
          <p:nvPr/>
        </p:nvSpPr>
        <p:spPr bwMode="auto">
          <a:xfrm>
            <a:off x="0" y="1600200"/>
            <a:ext cx="2800350" cy="830263"/>
          </a:xfrm>
          <a:prstGeom prst="rect">
            <a:avLst/>
          </a:prstGeom>
          <a:noFill/>
          <a:ln w="9525" algn="ctr">
            <a:noFill/>
            <a:miter lim="800000"/>
            <a:headEnd/>
            <a:tailEnd/>
          </a:ln>
        </p:spPr>
        <p:txBody>
          <a:bodyPr wrap="none" anchor="b">
            <a:spAutoFit/>
          </a:bodyPr>
          <a:lstStyle/>
          <a:p>
            <a:r>
              <a:rPr lang="en-US" sz="1600"/>
              <a:t>Gas control unit with vales</a:t>
            </a:r>
          </a:p>
          <a:p>
            <a:r>
              <a:rPr lang="en-US" sz="1600"/>
              <a:t>for accurate control of the </a:t>
            </a:r>
          </a:p>
          <a:p>
            <a:r>
              <a:rPr lang="en-US" sz="1600"/>
              <a:t>gas pressure and mixture</a:t>
            </a:r>
          </a:p>
        </p:txBody>
      </p:sp>
      <p:sp>
        <p:nvSpPr>
          <p:cNvPr id="1031" name="Text Box 64"/>
          <p:cNvSpPr txBox="1">
            <a:spLocks noChangeArrowheads="1"/>
          </p:cNvSpPr>
          <p:nvPr/>
        </p:nvSpPr>
        <p:spPr bwMode="auto">
          <a:xfrm>
            <a:off x="0" y="3429000"/>
            <a:ext cx="2616200" cy="830263"/>
          </a:xfrm>
          <a:prstGeom prst="rect">
            <a:avLst/>
          </a:prstGeom>
          <a:noFill/>
          <a:ln w="9525" algn="ctr">
            <a:noFill/>
            <a:miter lim="800000"/>
            <a:headEnd/>
            <a:tailEnd/>
          </a:ln>
        </p:spPr>
        <p:txBody>
          <a:bodyPr wrap="none" anchor="b">
            <a:spAutoFit/>
          </a:bodyPr>
          <a:lstStyle/>
          <a:p>
            <a:r>
              <a:rPr lang="en-US" sz="1600"/>
              <a:t>E-cell with differential</a:t>
            </a:r>
          </a:p>
          <a:p>
            <a:r>
              <a:rPr lang="en-US" sz="1600"/>
              <a:t>pumping apertures and</a:t>
            </a:r>
          </a:p>
          <a:p>
            <a:r>
              <a:rPr lang="en-US" sz="1600"/>
              <a:t>additional oil free pumps</a:t>
            </a:r>
          </a:p>
        </p:txBody>
      </p:sp>
      <p:sp>
        <p:nvSpPr>
          <p:cNvPr id="1032" name="Text Box 65"/>
          <p:cNvSpPr txBox="1">
            <a:spLocks noChangeArrowheads="1"/>
          </p:cNvSpPr>
          <p:nvPr/>
        </p:nvSpPr>
        <p:spPr bwMode="auto">
          <a:xfrm>
            <a:off x="88900" y="5341938"/>
            <a:ext cx="2854325" cy="584200"/>
          </a:xfrm>
          <a:prstGeom prst="rect">
            <a:avLst/>
          </a:prstGeom>
          <a:noFill/>
          <a:ln w="9525" algn="ctr">
            <a:noFill/>
            <a:miter lim="800000"/>
            <a:headEnd/>
            <a:tailEnd/>
          </a:ln>
        </p:spPr>
        <p:txBody>
          <a:bodyPr wrap="none" anchor="b">
            <a:spAutoFit/>
          </a:bodyPr>
          <a:lstStyle/>
          <a:p>
            <a:r>
              <a:rPr lang="en-US" sz="1600"/>
              <a:t>Mass spectrometer to</a:t>
            </a:r>
          </a:p>
          <a:p>
            <a:r>
              <a:rPr lang="en-US" sz="1600"/>
              <a:t>determine gas composition</a:t>
            </a:r>
          </a:p>
        </p:txBody>
      </p:sp>
      <p:pic>
        <p:nvPicPr>
          <p:cNvPr id="1033" name="Picture 66" descr="FEI_272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91000" y="1270000"/>
            <a:ext cx="1828800" cy="1219200"/>
          </a:xfrm>
          <a:prstGeom prst="rect">
            <a:avLst/>
          </a:prstGeom>
          <a:noFill/>
          <a:ln w="9525">
            <a:noFill/>
            <a:miter lim="800000"/>
            <a:headEnd/>
            <a:tailEnd/>
          </a:ln>
        </p:spPr>
      </p:pic>
      <p:sp>
        <p:nvSpPr>
          <p:cNvPr id="1034" name="Text Box 67"/>
          <p:cNvSpPr txBox="1">
            <a:spLocks noChangeArrowheads="1"/>
          </p:cNvSpPr>
          <p:nvPr/>
        </p:nvSpPr>
        <p:spPr bwMode="auto">
          <a:xfrm>
            <a:off x="1425575" y="2711450"/>
            <a:ext cx="403225" cy="641350"/>
          </a:xfrm>
          <a:prstGeom prst="rect">
            <a:avLst/>
          </a:prstGeom>
          <a:noFill/>
          <a:ln w="9525" algn="ctr">
            <a:noFill/>
            <a:miter lim="800000"/>
            <a:headEnd/>
            <a:tailEnd/>
          </a:ln>
        </p:spPr>
        <p:txBody>
          <a:bodyPr wrap="none" anchor="b">
            <a:spAutoFit/>
          </a:bodyPr>
          <a:lstStyle/>
          <a:p>
            <a:r>
              <a:rPr lang="en-US" sz="3600"/>
              <a:t>+</a:t>
            </a:r>
          </a:p>
        </p:txBody>
      </p:sp>
      <p:sp>
        <p:nvSpPr>
          <p:cNvPr id="1035" name="Text Box 68"/>
          <p:cNvSpPr txBox="1">
            <a:spLocks noChangeArrowheads="1"/>
          </p:cNvSpPr>
          <p:nvPr/>
        </p:nvSpPr>
        <p:spPr bwMode="auto">
          <a:xfrm>
            <a:off x="1425575" y="4648200"/>
            <a:ext cx="403225" cy="641350"/>
          </a:xfrm>
          <a:prstGeom prst="rect">
            <a:avLst/>
          </a:prstGeom>
          <a:noFill/>
          <a:ln w="9525" algn="ctr">
            <a:noFill/>
            <a:miter lim="800000"/>
            <a:headEnd/>
            <a:tailEnd/>
          </a:ln>
        </p:spPr>
        <p:txBody>
          <a:bodyPr wrap="none" anchor="b">
            <a:spAutoFit/>
          </a:bodyPr>
          <a:lstStyle/>
          <a:p>
            <a:r>
              <a:rPr lang="en-US" sz="3600"/>
              <a:t>+</a:t>
            </a:r>
          </a:p>
        </p:txBody>
      </p:sp>
      <p:pic>
        <p:nvPicPr>
          <p:cNvPr id="1036" name="Picture 69" descr="FEI_273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00400" y="1219200"/>
            <a:ext cx="931863" cy="1295400"/>
          </a:xfrm>
          <a:prstGeom prst="rect">
            <a:avLst/>
          </a:prstGeom>
          <a:noFill/>
          <a:ln w="9525">
            <a:noFill/>
            <a:miter lim="800000"/>
            <a:headEnd/>
            <a:tailEnd/>
          </a:ln>
        </p:spPr>
      </p:pic>
    </p:spTree>
    <p:extLst>
      <p:ext uri="{BB962C8B-B14F-4D97-AF65-F5344CB8AC3E}">
        <p14:creationId xmlns:p14="http://schemas.microsoft.com/office/powerpoint/2010/main" val="199753124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spect="1" noChangeArrowheads="1"/>
          </p:cNvSpPr>
          <p:nvPr>
            <p:ph type="title"/>
          </p:nvPr>
        </p:nvSpPr>
        <p:spPr/>
        <p:txBody>
          <a:bodyPr/>
          <a:lstStyle/>
          <a:p>
            <a:pPr eaLnBrk="1" hangingPunct="1"/>
            <a:r>
              <a:rPr lang="en-US" smtClean="0"/>
              <a:t>Titan ETEM performance in various modes</a:t>
            </a:r>
          </a:p>
        </p:txBody>
      </p:sp>
      <p:sp>
        <p:nvSpPr>
          <p:cNvPr id="10" name="Slide Number Placeholder 3"/>
          <p:cNvSpPr>
            <a:spLocks noGrp="1"/>
          </p:cNvSpPr>
          <p:nvPr>
            <p:ph type="sldNum" sz="quarter" idx="12"/>
          </p:nvPr>
        </p:nvSpPr>
        <p:spPr bwMode="auto">
          <a:prstGeom prst="rect">
            <a:avLst/>
          </a:prstGeom>
          <a:ln>
            <a:miter lim="800000"/>
            <a:headEnd/>
            <a:tailEnd/>
          </a:ln>
        </p:spPr>
        <p:txBody>
          <a:bodyPr/>
          <a:lstStyle/>
          <a:p>
            <a:pPr>
              <a:defRPr/>
            </a:pPr>
            <a:fld id="{9DA7BB4B-23BB-4A17-8D5B-DCB8DE91BA22}" type="slidenum">
              <a:rPr lang="en-US" sz="1100" b="0">
                <a:solidFill>
                  <a:srgbClr val="717171"/>
                </a:solidFill>
                <a:latin typeface="+mn-lt"/>
              </a:rPr>
              <a:pPr>
                <a:defRPr/>
              </a:pPr>
              <a:t>16</a:t>
            </a:fld>
            <a:endParaRPr lang="en-US" sz="1100" b="0">
              <a:solidFill>
                <a:srgbClr val="717171"/>
              </a:solidFill>
              <a:latin typeface="+mn-lt"/>
            </a:endParaRPr>
          </a:p>
        </p:txBody>
      </p:sp>
      <p:sp>
        <p:nvSpPr>
          <p:cNvPr id="18436" name="Text Box 3"/>
          <p:cNvSpPr txBox="1">
            <a:spLocks noChangeArrowheads="1"/>
          </p:cNvSpPr>
          <p:nvPr/>
        </p:nvSpPr>
        <p:spPr bwMode="auto">
          <a:xfrm>
            <a:off x="1028700" y="1143000"/>
            <a:ext cx="6286500" cy="381000"/>
          </a:xfrm>
          <a:prstGeom prst="rect">
            <a:avLst/>
          </a:prstGeom>
          <a:noFill/>
          <a:ln w="9525">
            <a:noFill/>
            <a:miter lim="800000"/>
            <a:headEnd/>
            <a:tailEnd/>
          </a:ln>
        </p:spPr>
        <p:txBody>
          <a:bodyPr/>
          <a:lstStyle/>
          <a:p>
            <a:pPr eaLnBrk="0" hangingPunct="0"/>
            <a:endParaRPr lang="cs-CZ" sz="1600" b="0">
              <a:ea typeface="Times New Roman" pitchFamily="18" charset="0"/>
              <a:cs typeface="Arial" pitchFamily="34" charset="0"/>
            </a:endParaRPr>
          </a:p>
        </p:txBody>
      </p:sp>
      <p:sp>
        <p:nvSpPr>
          <p:cNvPr id="18437" name="Rectangle 4"/>
          <p:cNvSpPr>
            <a:spLocks noChangeArrowheads="1"/>
          </p:cNvSpPr>
          <p:nvPr/>
        </p:nvSpPr>
        <p:spPr bwMode="auto">
          <a:xfrm>
            <a:off x="493713" y="1217613"/>
            <a:ext cx="2754312" cy="584200"/>
          </a:xfrm>
          <a:prstGeom prst="rect">
            <a:avLst/>
          </a:prstGeom>
          <a:noFill/>
          <a:ln w="9525" algn="ctr">
            <a:noFill/>
            <a:miter lim="800000"/>
            <a:headEnd/>
            <a:tailEnd/>
          </a:ln>
        </p:spPr>
        <p:txBody>
          <a:bodyPr wrap="none" anchor="ctr">
            <a:spAutoFit/>
          </a:bodyPr>
          <a:lstStyle/>
          <a:p>
            <a:r>
              <a:rPr lang="en-US" sz="1600"/>
              <a:t> Youngs fringe experiment</a:t>
            </a:r>
          </a:p>
          <a:p>
            <a:r>
              <a:rPr lang="en-US" sz="1600"/>
              <a:t> at 5mbar pressure</a:t>
            </a:r>
          </a:p>
        </p:txBody>
      </p:sp>
      <p:pic>
        <p:nvPicPr>
          <p:cNvPr id="18438" name="Picture 5" descr="_InfoLimit 5mBar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 y="1981200"/>
            <a:ext cx="3733800" cy="3481388"/>
          </a:xfrm>
          <a:prstGeom prst="rect">
            <a:avLst/>
          </a:prstGeom>
          <a:noFill/>
          <a:ln w="9525">
            <a:noFill/>
            <a:miter lim="800000"/>
            <a:headEnd/>
            <a:tailEnd/>
          </a:ln>
        </p:spPr>
      </p:pic>
      <p:pic>
        <p:nvPicPr>
          <p:cNvPr id="18439" name="Picture 6" descr="Pumps on 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13113" y="5192713"/>
            <a:ext cx="954087" cy="1055687"/>
          </a:xfrm>
          <a:prstGeom prst="rect">
            <a:avLst/>
          </a:prstGeom>
          <a:noFill/>
          <a:ln w="9525">
            <a:noFill/>
            <a:miter lim="800000"/>
            <a:headEnd/>
            <a:tailEnd/>
          </a:ln>
        </p:spPr>
      </p:pic>
      <p:pic>
        <p:nvPicPr>
          <p:cNvPr id="18440" name="Picture 7" descr="0"/>
          <p:cNvPicPr>
            <a:picLocks noChangeAspect="1" noChangeArrowheads="1"/>
          </p:cNvPicPr>
          <p:nvPr/>
        </p:nvPicPr>
        <p:blipFill>
          <a:blip r:embed="rId4" cstate="print"/>
          <a:srcRect/>
          <a:stretch>
            <a:fillRect/>
          </a:stretch>
        </p:blipFill>
        <p:spPr bwMode="auto">
          <a:xfrm>
            <a:off x="4800600" y="2209800"/>
            <a:ext cx="3581400" cy="3581400"/>
          </a:xfrm>
          <a:prstGeom prst="rect">
            <a:avLst/>
          </a:prstGeom>
          <a:noFill/>
          <a:ln w="9525">
            <a:noFill/>
            <a:miter lim="800000"/>
            <a:headEnd/>
            <a:tailEnd/>
          </a:ln>
        </p:spPr>
      </p:pic>
      <p:sp>
        <p:nvSpPr>
          <p:cNvPr id="18441" name="Rectangle 8"/>
          <p:cNvSpPr>
            <a:spLocks noChangeArrowheads="1"/>
          </p:cNvSpPr>
          <p:nvPr/>
        </p:nvSpPr>
        <p:spPr bwMode="auto">
          <a:xfrm>
            <a:off x="2819400" y="4419600"/>
            <a:ext cx="2032000" cy="830263"/>
          </a:xfrm>
          <a:prstGeom prst="rect">
            <a:avLst/>
          </a:prstGeom>
          <a:noFill/>
          <a:ln w="9525" algn="ctr">
            <a:noFill/>
            <a:miter lim="800000"/>
            <a:headEnd/>
            <a:tailEnd/>
          </a:ln>
        </p:spPr>
        <p:txBody>
          <a:bodyPr anchor="ctr">
            <a:spAutoFit/>
          </a:bodyPr>
          <a:lstStyle/>
          <a:p>
            <a:r>
              <a:rPr lang="en-US" sz="1600"/>
              <a:t>EELS zero-loss peak  in ETEM mode</a:t>
            </a:r>
          </a:p>
        </p:txBody>
      </p:sp>
      <p:sp>
        <p:nvSpPr>
          <p:cNvPr id="18442" name="Rectangle 9"/>
          <p:cNvSpPr>
            <a:spLocks noChangeArrowheads="1"/>
          </p:cNvSpPr>
          <p:nvPr/>
        </p:nvSpPr>
        <p:spPr bwMode="auto">
          <a:xfrm>
            <a:off x="5276850" y="1293813"/>
            <a:ext cx="2601913" cy="584200"/>
          </a:xfrm>
          <a:prstGeom prst="rect">
            <a:avLst/>
          </a:prstGeom>
          <a:noFill/>
          <a:ln w="9525" algn="ctr">
            <a:noFill/>
            <a:miter lim="800000"/>
            <a:headEnd/>
            <a:tailEnd/>
          </a:ln>
        </p:spPr>
        <p:txBody>
          <a:bodyPr wrap="none" anchor="ctr">
            <a:spAutoFit/>
          </a:bodyPr>
          <a:lstStyle/>
          <a:p>
            <a:r>
              <a:rPr lang="en-US" sz="1600"/>
              <a:t>HR-STEM image of Si110</a:t>
            </a:r>
          </a:p>
          <a:p>
            <a:r>
              <a:rPr lang="en-US" sz="1600"/>
              <a:t> in ETEM mode</a:t>
            </a:r>
          </a:p>
        </p:txBody>
      </p:sp>
    </p:spTree>
    <p:extLst>
      <p:ext uri="{BB962C8B-B14F-4D97-AF65-F5344CB8AC3E}">
        <p14:creationId xmlns:p14="http://schemas.microsoft.com/office/powerpoint/2010/main" val="131574114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a:bodyPr>
          <a:lstStyle/>
          <a:p>
            <a:r>
              <a:rPr lang="en-US" dirty="0" smtClean="0"/>
              <a:t>Where are we going…?</a:t>
            </a:r>
            <a:endParaRPr lang="cs-CZ" dirty="0" smtClean="0"/>
          </a:p>
        </p:txBody>
      </p:sp>
      <p:sp>
        <p:nvSpPr>
          <p:cNvPr id="4" name="Footer Placeholder 3"/>
          <p:cNvSpPr>
            <a:spLocks noGrp="1"/>
          </p:cNvSpPr>
          <p:nvPr>
            <p:ph type="ftr" sz="quarter" idx="11"/>
          </p:nvPr>
        </p:nvSpPr>
        <p:spPr/>
        <p:txBody>
          <a:bodyPr/>
          <a:lstStyle/>
          <a:p>
            <a:pPr>
              <a:defRPr/>
            </a:pPr>
            <a:r>
              <a:rPr lang="en-US" dirty="0" smtClean="0"/>
              <a:t>Confidential</a:t>
            </a:r>
            <a:endParaRPr lang="en-US" dirty="0"/>
          </a:p>
        </p:txBody>
      </p:sp>
      <p:sp>
        <p:nvSpPr>
          <p:cNvPr id="19460" name="Rectangle 5"/>
          <p:cNvSpPr>
            <a:spLocks noChangeArrowheads="1"/>
          </p:cNvSpPr>
          <p:nvPr/>
        </p:nvSpPr>
        <p:spPr bwMode="auto">
          <a:xfrm>
            <a:off x="228600" y="5380038"/>
            <a:ext cx="8735888" cy="923925"/>
          </a:xfrm>
          <a:prstGeom prst="rect">
            <a:avLst/>
          </a:prstGeom>
          <a:noFill/>
          <a:ln w="9525">
            <a:noFill/>
            <a:miter lim="800000"/>
            <a:headEnd/>
            <a:tailEnd/>
          </a:ln>
        </p:spPr>
        <p:txBody>
          <a:bodyPr wrap="square">
            <a:spAutoFit/>
          </a:bodyPr>
          <a:lstStyle/>
          <a:p>
            <a:endParaRPr lang="en-US" b="0" i="1" dirty="0"/>
          </a:p>
          <a:p>
            <a:r>
              <a:rPr lang="en-US" b="0" i="1" dirty="0"/>
              <a:t>In situ nucleation of carbon </a:t>
            </a:r>
            <a:r>
              <a:rPr lang="en-US" b="0" i="1" dirty="0" err="1"/>
              <a:t>nanotubes</a:t>
            </a:r>
            <a:r>
              <a:rPr lang="en-US" b="0" i="1" dirty="0"/>
              <a:t> by the injection of carbon atoms into metal particles . </a:t>
            </a:r>
            <a:r>
              <a:rPr lang="es-ES" dirty="0"/>
              <a:t>by J.A. Rodriguez-Manzo et al. </a:t>
            </a:r>
            <a:r>
              <a:rPr lang="en-US" b="0" i="1" dirty="0"/>
              <a:t>nature nanotechnology</a:t>
            </a:r>
          </a:p>
        </p:txBody>
      </p:sp>
      <p:sp>
        <p:nvSpPr>
          <p:cNvPr id="7" name="Rectangle 2"/>
          <p:cNvSpPr txBox="1">
            <a:spLocks noChangeAspect="1" noChangeArrowheads="1"/>
          </p:cNvSpPr>
          <p:nvPr/>
        </p:nvSpPr>
        <p:spPr bwMode="auto">
          <a:xfrm>
            <a:off x="152400" y="1295400"/>
            <a:ext cx="7515944" cy="838200"/>
          </a:xfrm>
          <a:prstGeom prst="rect">
            <a:avLst/>
          </a:prstGeom>
          <a:noFill/>
          <a:ln w="9525">
            <a:noFill/>
            <a:miter lim="800000"/>
            <a:headEnd/>
            <a:tailEnd/>
          </a:ln>
        </p:spPr>
        <p:txBody>
          <a:bodyPr/>
          <a:lstStyle/>
          <a:p>
            <a:pPr>
              <a:spcAft>
                <a:spcPct val="30000"/>
              </a:spcAft>
              <a:defRPr/>
            </a:pPr>
            <a:r>
              <a:rPr lang="en-US" sz="2800" b="0" i="1" kern="0" dirty="0">
                <a:solidFill>
                  <a:schemeClr val="tx2"/>
                </a:solidFill>
                <a:latin typeface="+mj-lt"/>
                <a:ea typeface="+mj-ea"/>
                <a:cs typeface="+mj-cs"/>
              </a:rPr>
              <a:t>In situ</a:t>
            </a:r>
            <a:r>
              <a:rPr lang="en-US" sz="2800" b="0" kern="0" dirty="0">
                <a:solidFill>
                  <a:schemeClr val="tx2"/>
                </a:solidFill>
                <a:latin typeface="+mj-lt"/>
                <a:ea typeface="+mj-ea"/>
                <a:cs typeface="+mj-cs"/>
              </a:rPr>
              <a:t> experiments – down to the atoms</a:t>
            </a:r>
            <a:br>
              <a:rPr lang="en-US" sz="2800" b="0" kern="0" dirty="0">
                <a:solidFill>
                  <a:schemeClr val="tx2"/>
                </a:solidFill>
                <a:latin typeface="+mj-lt"/>
                <a:ea typeface="+mj-ea"/>
                <a:cs typeface="+mj-cs"/>
              </a:rPr>
            </a:br>
            <a:r>
              <a:rPr lang="en-US" sz="2800" b="0" kern="0" dirty="0">
                <a:solidFill>
                  <a:schemeClr val="tx2"/>
                </a:solidFill>
                <a:latin typeface="+mj-lt"/>
                <a:ea typeface="+mj-ea"/>
                <a:cs typeface="+mj-cs"/>
              </a:rPr>
              <a:t>Heating + </a:t>
            </a:r>
            <a:r>
              <a:rPr lang="en-US" sz="2800" b="0" kern="0" dirty="0" err="1">
                <a:solidFill>
                  <a:schemeClr val="tx2"/>
                </a:solidFill>
                <a:latin typeface="+mj-lt"/>
                <a:ea typeface="+mj-ea"/>
                <a:cs typeface="+mj-cs"/>
              </a:rPr>
              <a:t>vapour</a:t>
            </a:r>
            <a:endParaRPr lang="en-US" sz="2800" b="0" kern="0" dirty="0">
              <a:solidFill>
                <a:schemeClr val="tx2"/>
              </a:solidFill>
              <a:latin typeface="+mj-lt"/>
              <a:ea typeface="+mj-ea"/>
              <a:cs typeface="+mj-cs"/>
            </a:endParaRPr>
          </a:p>
        </p:txBody>
      </p:sp>
      <p:sp>
        <p:nvSpPr>
          <p:cNvPr id="19463" name="Rectangle 8"/>
          <p:cNvSpPr>
            <a:spLocks noChangeArrowheads="1"/>
          </p:cNvSpPr>
          <p:nvPr/>
        </p:nvSpPr>
        <p:spPr bwMode="auto">
          <a:xfrm>
            <a:off x="4067944" y="3212976"/>
            <a:ext cx="3121025" cy="369888"/>
          </a:xfrm>
          <a:prstGeom prst="rect">
            <a:avLst/>
          </a:prstGeom>
          <a:noFill/>
          <a:ln w="9525">
            <a:noFill/>
            <a:miter lim="800000"/>
            <a:headEnd/>
            <a:tailEnd/>
          </a:ln>
        </p:spPr>
        <p:txBody>
          <a:bodyPr wrap="none">
            <a:spAutoFit/>
          </a:bodyPr>
          <a:lstStyle/>
          <a:p>
            <a:r>
              <a:rPr lang="cs-CZ" dirty="0"/>
              <a:t>MWNT </a:t>
            </a:r>
            <a:r>
              <a:rPr lang="cs-CZ" dirty="0" err="1"/>
              <a:t>from</a:t>
            </a:r>
            <a:r>
              <a:rPr lang="cs-CZ" dirty="0"/>
              <a:t> a </a:t>
            </a:r>
            <a:r>
              <a:rPr lang="cs-CZ" dirty="0" err="1"/>
              <a:t>FeCo</a:t>
            </a:r>
            <a:r>
              <a:rPr lang="cs-CZ" dirty="0"/>
              <a:t> </a:t>
            </a:r>
            <a:r>
              <a:rPr lang="cs-CZ" dirty="0" err="1"/>
              <a:t>crystal</a:t>
            </a:r>
            <a:endParaRPr lang="cs-CZ" dirty="0"/>
          </a:p>
        </p:txBody>
      </p:sp>
      <p:pic>
        <p:nvPicPr>
          <p:cNvPr id="2" name="Nnano_2007_107_s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536" y="2377328"/>
            <a:ext cx="3672407" cy="2754306"/>
          </a:xfrm>
          <a:prstGeom prst="rect">
            <a:avLst/>
          </a:prstGeom>
        </p:spPr>
      </p:pic>
    </p:spTree>
    <p:extLst>
      <p:ext uri="{BB962C8B-B14F-4D97-AF65-F5344CB8AC3E}">
        <p14:creationId xmlns:p14="http://schemas.microsoft.com/office/powerpoint/2010/main" val="60489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spect="1" noChangeArrowheads="1"/>
          </p:cNvSpPr>
          <p:nvPr>
            <p:ph type="title"/>
          </p:nvPr>
        </p:nvSpPr>
        <p:spPr>
          <a:xfrm>
            <a:off x="0" y="0"/>
            <a:ext cx="9144000" cy="692696"/>
          </a:xfrm>
        </p:spPr>
        <p:txBody>
          <a:bodyPr>
            <a:noAutofit/>
          </a:bodyPr>
          <a:lstStyle/>
          <a:p>
            <a:pPr algn="ctr" eaLnBrk="1" hangingPunct="1"/>
            <a:r>
              <a:rPr lang="en-US" sz="2000" i="1" dirty="0" smtClean="0"/>
              <a:t>In situ</a:t>
            </a:r>
            <a:r>
              <a:rPr lang="en-US" sz="2000" dirty="0" smtClean="0"/>
              <a:t> experiments – down to the atoms</a:t>
            </a:r>
            <a:br>
              <a:rPr lang="en-US" sz="2000" dirty="0" smtClean="0"/>
            </a:br>
            <a:r>
              <a:rPr lang="en-US" sz="2000" dirty="0" smtClean="0"/>
              <a:t>Heating + </a:t>
            </a:r>
            <a:r>
              <a:rPr lang="en-US" sz="2000" dirty="0" err="1" smtClean="0"/>
              <a:t>vapour</a:t>
            </a:r>
            <a:r>
              <a:rPr lang="en-US" sz="2000" dirty="0" smtClean="0"/>
              <a:t> (+ </a:t>
            </a:r>
            <a:r>
              <a:rPr lang="en-US" sz="2000" dirty="0" smtClean="0"/>
              <a:t>correctors</a:t>
            </a:r>
            <a:r>
              <a:rPr lang="cs-CZ" sz="2000" dirty="0" smtClean="0"/>
              <a:t>)</a:t>
            </a:r>
            <a:endParaRPr lang="en-US" sz="2000" dirty="0" smtClean="0"/>
          </a:p>
        </p:txBody>
      </p:sp>
      <p:sp>
        <p:nvSpPr>
          <p:cNvPr id="7" name="Slide Number Placeholder 3"/>
          <p:cNvSpPr>
            <a:spLocks noGrp="1"/>
          </p:cNvSpPr>
          <p:nvPr>
            <p:ph type="sldNum" sz="quarter" idx="12"/>
          </p:nvPr>
        </p:nvSpPr>
        <p:spPr bwMode="auto">
          <a:prstGeom prst="rect">
            <a:avLst/>
          </a:prstGeom>
          <a:ln>
            <a:miter lim="800000"/>
            <a:headEnd/>
            <a:tailEnd/>
          </a:ln>
        </p:spPr>
        <p:txBody>
          <a:bodyPr/>
          <a:lstStyle/>
          <a:p>
            <a:pPr>
              <a:defRPr/>
            </a:pPr>
            <a:fld id="{88B7B79B-86CA-4294-B569-B9720B5F3E2B}" type="slidenum">
              <a:rPr lang="en-US" sz="1100" b="0">
                <a:solidFill>
                  <a:srgbClr val="717171"/>
                </a:solidFill>
                <a:latin typeface="+mn-lt"/>
              </a:rPr>
              <a:pPr>
                <a:defRPr/>
              </a:pPr>
              <a:t>18</a:t>
            </a:fld>
            <a:endParaRPr lang="en-US" sz="1100" b="0">
              <a:solidFill>
                <a:srgbClr val="717171"/>
              </a:solidFill>
              <a:latin typeface="+mn-lt"/>
            </a:endParaRPr>
          </a:p>
        </p:txBody>
      </p:sp>
      <p:sp>
        <p:nvSpPr>
          <p:cNvPr id="20484" name="Text Box 3"/>
          <p:cNvSpPr txBox="1">
            <a:spLocks noChangeArrowheads="1"/>
          </p:cNvSpPr>
          <p:nvPr/>
        </p:nvSpPr>
        <p:spPr bwMode="auto">
          <a:xfrm>
            <a:off x="381000" y="5105400"/>
            <a:ext cx="8382000" cy="1323975"/>
          </a:xfrm>
          <a:prstGeom prst="rect">
            <a:avLst/>
          </a:prstGeom>
          <a:noFill/>
          <a:ln w="9525" algn="ctr">
            <a:noFill/>
            <a:miter lim="800000"/>
            <a:headEnd/>
            <a:tailEnd/>
          </a:ln>
        </p:spPr>
        <p:txBody>
          <a:bodyPr anchor="b">
            <a:spAutoFit/>
          </a:bodyPr>
          <a:lstStyle/>
          <a:p>
            <a:r>
              <a:rPr lang="en-US" sz="2000" b="0" i="1" dirty="0"/>
              <a:t>Hofmann et al (2008) Nature Materials </a:t>
            </a:r>
            <a:r>
              <a:rPr lang="en-US" sz="2000" i="1" dirty="0"/>
              <a:t>7</a:t>
            </a:r>
            <a:r>
              <a:rPr lang="en-US" sz="2000" b="0" i="1" dirty="0"/>
              <a:t>(5)</a:t>
            </a:r>
          </a:p>
          <a:p>
            <a:r>
              <a:rPr lang="en-US" sz="2000" b="0" i="1" dirty="0"/>
              <a:t>Au catalyst crystals on </a:t>
            </a:r>
            <a:r>
              <a:rPr lang="en-US" sz="2000" b="0" i="1" dirty="0" err="1"/>
              <a:t>SiOx</a:t>
            </a:r>
            <a:r>
              <a:rPr lang="en-US" sz="2000" b="0" i="1" dirty="0"/>
              <a:t> membrane, exposed to Si</a:t>
            </a:r>
            <a:r>
              <a:rPr lang="en-US" sz="2000" b="0" i="1" baseline="-25000" dirty="0"/>
              <a:t>2</a:t>
            </a:r>
            <a:r>
              <a:rPr lang="en-US" sz="2000" b="0" i="1" dirty="0"/>
              <a:t>H</a:t>
            </a:r>
            <a:r>
              <a:rPr lang="en-US" sz="2000" b="0" i="1" baseline="-25000" dirty="0"/>
              <a:t>6 </a:t>
            </a:r>
            <a:r>
              <a:rPr lang="en-US" sz="2000" b="0" i="1" dirty="0" err="1"/>
              <a:t>vapour</a:t>
            </a:r>
            <a:r>
              <a:rPr lang="en-US" sz="2000" b="0" i="1" dirty="0"/>
              <a:t> at T = 590 </a:t>
            </a:r>
            <a:r>
              <a:rPr lang="en-US" sz="2000" b="0" i="1" dirty="0">
                <a:cs typeface="Arial" pitchFamily="34" charset="0"/>
              </a:rPr>
              <a:t>°</a:t>
            </a:r>
            <a:r>
              <a:rPr lang="en-US" sz="2000" b="0" i="1" dirty="0"/>
              <a:t>C. On melting an Au-</a:t>
            </a:r>
            <a:r>
              <a:rPr lang="en-US" sz="2000" b="0" i="1" dirty="0" err="1"/>
              <a:t>Si</a:t>
            </a:r>
            <a:r>
              <a:rPr lang="en-US" sz="2000" b="0" i="1" dirty="0"/>
              <a:t> liquid alloy is formed, before nucleation of </a:t>
            </a:r>
            <a:r>
              <a:rPr lang="en-US" sz="2000" b="0" i="1" dirty="0" err="1"/>
              <a:t>Si</a:t>
            </a:r>
            <a:r>
              <a:rPr lang="en-US" sz="2000" b="0" i="1" dirty="0"/>
              <a:t> and growth of </a:t>
            </a:r>
            <a:r>
              <a:rPr lang="en-US" sz="2000" b="0" i="1" dirty="0" err="1"/>
              <a:t>nanowires</a:t>
            </a:r>
            <a:endParaRPr lang="en-US" sz="2000" b="0" i="1" dirty="0"/>
          </a:p>
        </p:txBody>
      </p:sp>
      <p:sp>
        <p:nvSpPr>
          <p:cNvPr id="20485" name="Rectangle 4"/>
          <p:cNvSpPr>
            <a:spLocks noChangeAspect="1" noChangeArrowheads="1"/>
          </p:cNvSpPr>
          <p:nvPr/>
        </p:nvSpPr>
        <p:spPr bwMode="auto">
          <a:xfrm>
            <a:off x="533400" y="457200"/>
            <a:ext cx="8086725" cy="609600"/>
          </a:xfrm>
          <a:prstGeom prst="rect">
            <a:avLst/>
          </a:prstGeom>
          <a:noFill/>
          <a:ln w="9525">
            <a:noFill/>
            <a:miter lim="800000"/>
            <a:headEnd/>
            <a:tailEnd/>
          </a:ln>
        </p:spPr>
        <p:txBody>
          <a:bodyPr wrap="none" anchor="b"/>
          <a:lstStyle/>
          <a:p>
            <a:r>
              <a:rPr lang="en-US"/>
              <a:t>Where are we going…?</a:t>
            </a:r>
          </a:p>
        </p:txBody>
      </p:sp>
      <p:pic>
        <p:nvPicPr>
          <p:cNvPr id="2" name="Hofmann_et al_nmat_s1_2008.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7624" y="1916832"/>
            <a:ext cx="3048000" cy="2286000"/>
          </a:xfrm>
          <a:prstGeom prst="rect">
            <a:avLst/>
          </a:prstGeom>
        </p:spPr>
      </p:pic>
    </p:spTree>
    <p:extLst>
      <p:ext uri="{BB962C8B-B14F-4D97-AF65-F5344CB8AC3E}">
        <p14:creationId xmlns:p14="http://schemas.microsoft.com/office/powerpoint/2010/main" val="39057091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3962400" y="1447800"/>
            <a:ext cx="4953000" cy="1369606"/>
          </a:xfrm>
          <a:prstGeom prst="rect">
            <a:avLst/>
          </a:prstGeom>
          <a:noFill/>
          <a:ln w="9525">
            <a:noFill/>
            <a:miter lim="800000"/>
            <a:headEnd/>
            <a:tailEnd/>
          </a:ln>
        </p:spPr>
        <p:txBody>
          <a:bodyPr lIns="182880" tIns="91440" rIns="182880">
            <a:spAutoFit/>
          </a:bodyPr>
          <a:lstStyle/>
          <a:p>
            <a:pPr algn="r"/>
            <a:r>
              <a:rPr lang="en-US" sz="3200" b="1" dirty="0">
                <a:solidFill>
                  <a:srgbClr val="CE1141"/>
                </a:solidFill>
                <a:latin typeface="Trebuchet MS" pitchFamily="34" charset="0"/>
              </a:rPr>
              <a:t> </a:t>
            </a:r>
            <a:r>
              <a:rPr lang="en-US" sz="2000" b="1" dirty="0">
                <a:latin typeface="Trebuchet MS" pitchFamily="34" charset="0"/>
              </a:rPr>
              <a:t>New application results </a:t>
            </a:r>
          </a:p>
          <a:p>
            <a:pPr algn="r"/>
            <a:r>
              <a:rPr lang="en-US" sz="2000" b="1" dirty="0">
                <a:latin typeface="Trebuchet MS" pitchFamily="34" charset="0"/>
              </a:rPr>
              <a:t>on Titan G2 </a:t>
            </a:r>
          </a:p>
          <a:p>
            <a:pPr>
              <a:lnSpc>
                <a:spcPct val="120000"/>
              </a:lnSpc>
              <a:spcBef>
                <a:spcPct val="20000"/>
              </a:spcBef>
              <a:spcAft>
                <a:spcPct val="20000"/>
              </a:spcAft>
              <a:buClr>
                <a:schemeClr val="tx1"/>
              </a:buClr>
            </a:pPr>
            <a:r>
              <a:rPr lang="en-US" sz="2000" b="1" dirty="0">
                <a:latin typeface="Trebuchet MS" pitchFamily="34" charset="0"/>
              </a:rPr>
              <a:t> </a:t>
            </a:r>
            <a:r>
              <a:rPr lang="en-US" sz="1400" b="1" dirty="0" err="1" smtClean="0">
                <a:latin typeface="Trebuchet MS" pitchFamily="34" charset="0"/>
              </a:rPr>
              <a:t>Sorin</a:t>
            </a:r>
            <a:r>
              <a:rPr lang="en-US" sz="1400" b="1" dirty="0" smtClean="0">
                <a:latin typeface="Trebuchet MS" pitchFamily="34" charset="0"/>
              </a:rPr>
              <a:t> Lazar</a:t>
            </a:r>
            <a:r>
              <a:rPr lang="cs-CZ" sz="1400" b="1" dirty="0" smtClean="0">
                <a:latin typeface="Trebuchet MS" pitchFamily="34" charset="0"/>
              </a:rPr>
              <a:t> </a:t>
            </a:r>
            <a:r>
              <a:rPr lang="en-US" sz="1400" b="1" dirty="0" smtClean="0">
                <a:latin typeface="Trebuchet MS" pitchFamily="34" charset="0"/>
              </a:rPr>
              <a:t>Bert </a:t>
            </a:r>
            <a:r>
              <a:rPr lang="en-US" sz="1400" b="1" dirty="0" err="1" smtClean="0">
                <a:latin typeface="Trebuchet MS" pitchFamily="34" charset="0"/>
              </a:rPr>
              <a:t>Freitag</a:t>
            </a:r>
            <a:r>
              <a:rPr lang="cs-CZ" sz="1400" b="1" dirty="0" smtClean="0">
                <a:latin typeface="Trebuchet MS" pitchFamily="34" charset="0"/>
              </a:rPr>
              <a:t> 2010</a:t>
            </a:r>
            <a:endParaRPr lang="en-US" sz="1400" b="1" dirty="0">
              <a:latin typeface="Trebuchet MS" pitchFamily="34" charset="0"/>
            </a:endParaRPr>
          </a:p>
        </p:txBody>
      </p:sp>
      <p:graphicFrame>
        <p:nvGraphicFramePr>
          <p:cNvPr id="43013" name="Object 5"/>
          <p:cNvGraphicFramePr>
            <a:graphicFrameLocks noChangeAspect="1"/>
          </p:cNvGraphicFramePr>
          <p:nvPr/>
        </p:nvGraphicFramePr>
        <p:xfrm>
          <a:off x="0" y="1628800"/>
          <a:ext cx="2699792" cy="3561891"/>
        </p:xfrm>
        <a:graphic>
          <a:graphicData uri="http://schemas.openxmlformats.org/presentationml/2006/ole">
            <mc:AlternateContent xmlns:mc="http://schemas.openxmlformats.org/markup-compatibility/2006">
              <mc:Choice xmlns:v="urn:schemas-microsoft-com:vml" Requires="v">
                <p:oleObj spid="_x0000_s3101" name="Image" r:id="rId4" imgW="7644444" imgH="10082540" progId="Photoshop.Image.7">
                  <p:embed/>
                </p:oleObj>
              </mc:Choice>
              <mc:Fallback>
                <p:oleObj name="Image" r:id="rId4" imgW="7644444" imgH="10082540"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28800"/>
                        <a:ext cx="2699792" cy="3561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3647995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9755968">
            <a:off x="1088398" y="2593408"/>
            <a:ext cx="5507158"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EXPLORE </a:t>
            </a:r>
          </a:p>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NANO SPACE</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cs-CZ" dirty="0" smtClean="0"/>
              <a:t>Mikrotrhlina po testu ohýbání.</a:t>
            </a:r>
          </a:p>
          <a:p>
            <a:r>
              <a:rPr lang="cs-CZ" dirty="0" smtClean="0"/>
              <a:t>Šířka obrázku 67</a:t>
            </a:r>
            <a:r>
              <a:rPr lang="el-GR" dirty="0" smtClean="0">
                <a:latin typeface="Arial"/>
                <a:cs typeface="Arial"/>
              </a:rPr>
              <a:t>μ</a:t>
            </a:r>
            <a:r>
              <a:rPr lang="cs-CZ" dirty="0" smtClean="0"/>
              <a:t>m</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0"/>
            <a:ext cx="7953970" cy="6865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721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0" name="Picture 10" descr="Fei Company 4_2907_FS-1_small"/>
          <p:cNvPicPr>
            <a:picLocks noChangeAspect="1" noChangeArrowheads="1"/>
          </p:cNvPicPr>
          <p:nvPr/>
        </p:nvPicPr>
        <p:blipFill>
          <a:blip r:embed="rId4" cstate="print"/>
          <a:srcRect/>
          <a:stretch>
            <a:fillRect/>
          </a:stretch>
        </p:blipFill>
        <p:spPr bwMode="auto">
          <a:xfrm>
            <a:off x="5438775" y="3276600"/>
            <a:ext cx="2022475" cy="2286000"/>
          </a:xfrm>
          <a:prstGeom prst="rect">
            <a:avLst/>
          </a:prstGeom>
          <a:noFill/>
          <a:ln w="9525">
            <a:noFill/>
            <a:miter lim="800000"/>
            <a:headEnd/>
            <a:tailEnd/>
          </a:ln>
          <a:effectLst>
            <a:outerShdw dist="45791" dir="19578596" algn="ctr" rotWithShape="0">
              <a:srgbClr val="808080">
                <a:alpha val="50000"/>
              </a:srgbClr>
            </a:outerShdw>
          </a:effectLst>
        </p:spPr>
      </p:pic>
      <p:sp>
        <p:nvSpPr>
          <p:cNvPr id="133131" name="Rectangle 11"/>
          <p:cNvSpPr>
            <a:spLocks noChangeArrowheads="1"/>
          </p:cNvSpPr>
          <p:nvPr/>
        </p:nvSpPr>
        <p:spPr bwMode="auto">
          <a:xfrm>
            <a:off x="6107113" y="3678238"/>
            <a:ext cx="754062" cy="254000"/>
          </a:xfrm>
          <a:prstGeom prst="rect">
            <a:avLst/>
          </a:prstGeom>
          <a:noFill/>
          <a:ln w="25400">
            <a:solidFill>
              <a:schemeClr val="accent1"/>
            </a:solidFill>
            <a:miter lim="800000"/>
            <a:headEnd/>
            <a:tailEnd/>
          </a:ln>
          <a:effectLst>
            <a:outerShdw dist="45791" dir="19578596" algn="ctr" rotWithShape="0">
              <a:schemeClr val="bg2">
                <a:alpha val="50000"/>
              </a:schemeClr>
            </a:outerShdw>
          </a:effectLst>
        </p:spPr>
        <p:txBody>
          <a:bodyPr wrap="none" anchor="ctr"/>
          <a:lstStyle/>
          <a:p>
            <a:pPr>
              <a:defRPr/>
            </a:pPr>
            <a:endParaRPr lang="en-US">
              <a:latin typeface="Arial" charset="0"/>
            </a:endParaRPr>
          </a:p>
        </p:txBody>
      </p:sp>
      <p:sp>
        <p:nvSpPr>
          <p:cNvPr id="2" name="Rectangle 11"/>
          <p:cNvSpPr>
            <a:spLocks noChangeArrowheads="1"/>
          </p:cNvSpPr>
          <p:nvPr/>
        </p:nvSpPr>
        <p:spPr bwMode="auto">
          <a:xfrm>
            <a:off x="6094413" y="4264025"/>
            <a:ext cx="782637" cy="252413"/>
          </a:xfrm>
          <a:prstGeom prst="rect">
            <a:avLst/>
          </a:prstGeom>
          <a:noFill/>
          <a:ln w="34925">
            <a:solidFill>
              <a:srgbClr val="CCFFFF"/>
            </a:solidFill>
            <a:miter lim="800000"/>
            <a:headEnd/>
            <a:tailEnd/>
          </a:ln>
          <a:effectLst>
            <a:outerShdw dist="45791" dir="19578596" algn="ctr" rotWithShape="0">
              <a:schemeClr val="bg2">
                <a:alpha val="50000"/>
              </a:schemeClr>
            </a:outerShdw>
          </a:effectLst>
        </p:spPr>
        <p:txBody>
          <a:bodyPr wrap="none" anchor="ctr"/>
          <a:lstStyle/>
          <a:p>
            <a:pPr>
              <a:defRPr/>
            </a:pPr>
            <a:endParaRPr lang="en-US">
              <a:latin typeface="Arial" charset="0"/>
            </a:endParaRPr>
          </a:p>
        </p:txBody>
      </p:sp>
      <p:sp>
        <p:nvSpPr>
          <p:cNvPr id="480261" name="Text Box 5"/>
          <p:cNvSpPr txBox="1">
            <a:spLocks noChangeArrowheads="1"/>
          </p:cNvSpPr>
          <p:nvPr/>
        </p:nvSpPr>
        <p:spPr bwMode="auto">
          <a:xfrm>
            <a:off x="523875" y="3495675"/>
            <a:ext cx="1000125" cy="825500"/>
          </a:xfrm>
          <a:prstGeom prst="rect">
            <a:avLst/>
          </a:prstGeom>
          <a:noFill/>
          <a:ln w="9525">
            <a:noFill/>
            <a:miter lim="800000"/>
            <a:headEnd/>
            <a:tailEnd/>
          </a:ln>
          <a:effectLst/>
        </p:spPr>
        <p:txBody>
          <a:bodyPr wrap="none">
            <a:spAutoFit/>
          </a:bodyPr>
          <a:lstStyle/>
          <a:p>
            <a:pPr algn="ctr"/>
            <a:r>
              <a:rPr lang="en-US" sz="1600" b="1">
                <a:solidFill>
                  <a:schemeClr val="accent1"/>
                </a:solidFill>
                <a:latin typeface="Trebuchet MS" pitchFamily="34" charset="0"/>
              </a:rPr>
              <a:t>DF1</a:t>
            </a:r>
          </a:p>
          <a:p>
            <a:pPr algn="ctr"/>
            <a:r>
              <a:rPr lang="en-US" sz="1600" b="1">
                <a:solidFill>
                  <a:schemeClr val="accent2"/>
                </a:solidFill>
                <a:latin typeface="Trebuchet MS" pitchFamily="34" charset="0"/>
              </a:rPr>
              <a:t>ABF/DF2</a:t>
            </a:r>
          </a:p>
          <a:p>
            <a:pPr algn="ctr"/>
            <a:r>
              <a:rPr lang="en-US" sz="1600" b="1">
                <a:solidFill>
                  <a:schemeClr val="bg2"/>
                </a:solidFill>
                <a:latin typeface="Trebuchet MS" pitchFamily="34" charset="0"/>
              </a:rPr>
              <a:t>BF</a:t>
            </a:r>
          </a:p>
        </p:txBody>
      </p:sp>
      <p:sp>
        <p:nvSpPr>
          <p:cNvPr id="480262" name="Line 6"/>
          <p:cNvSpPr>
            <a:spLocks noChangeShapeType="1"/>
          </p:cNvSpPr>
          <p:nvPr/>
        </p:nvSpPr>
        <p:spPr bwMode="auto">
          <a:xfrm flipH="1">
            <a:off x="4038600" y="3800475"/>
            <a:ext cx="2051050" cy="85725"/>
          </a:xfrm>
          <a:prstGeom prst="line">
            <a:avLst/>
          </a:prstGeom>
          <a:noFill/>
          <a:ln w="25400">
            <a:solidFill>
              <a:schemeClr val="accent1"/>
            </a:solidFill>
            <a:round/>
            <a:headEnd/>
            <a:tailEnd type="triangle" w="med" len="med"/>
          </a:ln>
          <a:effectLst/>
        </p:spPr>
        <p:txBody>
          <a:bodyPr/>
          <a:lstStyle/>
          <a:p>
            <a:endParaRPr lang="en-US"/>
          </a:p>
        </p:txBody>
      </p:sp>
      <p:sp>
        <p:nvSpPr>
          <p:cNvPr id="480263" name="Line 7"/>
          <p:cNvSpPr>
            <a:spLocks noChangeShapeType="1"/>
          </p:cNvSpPr>
          <p:nvPr/>
        </p:nvSpPr>
        <p:spPr bwMode="auto">
          <a:xfrm flipH="1">
            <a:off x="4038600" y="4343400"/>
            <a:ext cx="2057400" cy="152400"/>
          </a:xfrm>
          <a:prstGeom prst="line">
            <a:avLst/>
          </a:prstGeom>
          <a:noFill/>
          <a:ln w="25400">
            <a:solidFill>
              <a:srgbClr val="99CCFF"/>
            </a:solidFill>
            <a:round/>
            <a:headEnd/>
            <a:tailEnd type="triangle" w="med" len="med"/>
          </a:ln>
          <a:effectLst/>
        </p:spPr>
        <p:txBody>
          <a:bodyPr/>
          <a:lstStyle/>
          <a:p>
            <a:endParaRPr lang="en-US"/>
          </a:p>
        </p:txBody>
      </p:sp>
      <p:sp>
        <p:nvSpPr>
          <p:cNvPr id="480265" name="Text Box 9"/>
          <p:cNvSpPr txBox="1">
            <a:spLocks noChangeArrowheads="1"/>
          </p:cNvSpPr>
          <p:nvPr/>
        </p:nvSpPr>
        <p:spPr bwMode="auto">
          <a:xfrm>
            <a:off x="152400" y="4295775"/>
            <a:ext cx="1981200" cy="581025"/>
          </a:xfrm>
          <a:prstGeom prst="rect">
            <a:avLst/>
          </a:prstGeom>
          <a:noFill/>
          <a:ln w="9525">
            <a:noFill/>
            <a:miter lim="800000"/>
            <a:headEnd/>
            <a:tailEnd/>
          </a:ln>
          <a:effectLst/>
        </p:spPr>
        <p:txBody>
          <a:bodyPr>
            <a:spAutoFit/>
          </a:bodyPr>
          <a:lstStyle/>
          <a:p>
            <a:pPr algn="ctr"/>
            <a:r>
              <a:rPr lang="en-US" sz="1600">
                <a:latin typeface="Trebuchet MS" pitchFamily="34" charset="0"/>
              </a:rPr>
              <a:t>Entrance aperture</a:t>
            </a:r>
          </a:p>
          <a:p>
            <a:pPr algn="ctr"/>
            <a:r>
              <a:rPr lang="en-US" sz="1600">
                <a:latin typeface="Trebuchet MS" pitchFamily="34" charset="0"/>
              </a:rPr>
              <a:t> filter</a:t>
            </a:r>
          </a:p>
        </p:txBody>
      </p:sp>
      <p:sp>
        <p:nvSpPr>
          <p:cNvPr id="480266" name="Text Box 10"/>
          <p:cNvSpPr txBox="1">
            <a:spLocks noChangeArrowheads="1"/>
          </p:cNvSpPr>
          <p:nvPr/>
        </p:nvSpPr>
        <p:spPr bwMode="auto">
          <a:xfrm>
            <a:off x="517525" y="5827713"/>
            <a:ext cx="184150" cy="366712"/>
          </a:xfrm>
          <a:prstGeom prst="rect">
            <a:avLst/>
          </a:prstGeom>
          <a:noFill/>
          <a:ln w="9525">
            <a:noFill/>
            <a:miter lim="800000"/>
            <a:headEnd/>
            <a:tailEnd/>
          </a:ln>
          <a:effectLst/>
        </p:spPr>
        <p:txBody>
          <a:bodyPr wrap="none">
            <a:spAutoFit/>
          </a:bodyPr>
          <a:lstStyle/>
          <a:p>
            <a:endParaRPr lang="en-US"/>
          </a:p>
        </p:txBody>
      </p:sp>
      <p:sp>
        <p:nvSpPr>
          <p:cNvPr id="480267" name="Text Box 11"/>
          <p:cNvSpPr txBox="1">
            <a:spLocks noChangeArrowheads="1"/>
          </p:cNvSpPr>
          <p:nvPr/>
        </p:nvSpPr>
        <p:spPr bwMode="auto">
          <a:xfrm>
            <a:off x="228600" y="5791200"/>
            <a:ext cx="8686800" cy="641350"/>
          </a:xfrm>
          <a:prstGeom prst="rect">
            <a:avLst/>
          </a:prstGeom>
          <a:noFill/>
          <a:ln w="9525">
            <a:noFill/>
            <a:miter lim="800000"/>
            <a:headEnd/>
            <a:tailEnd/>
          </a:ln>
          <a:effectLst/>
        </p:spPr>
        <p:txBody>
          <a:bodyPr>
            <a:spAutoFit/>
          </a:bodyPr>
          <a:lstStyle/>
          <a:p>
            <a:pPr>
              <a:buFontTx/>
              <a:buChar char="•"/>
            </a:pPr>
            <a:r>
              <a:rPr lang="en-US">
                <a:solidFill>
                  <a:schemeClr val="tx2"/>
                </a:solidFill>
                <a:latin typeface="Trebuchet MS" pitchFamily="34" charset="0"/>
              </a:rPr>
              <a:t> Optimized for simultaneous acquisition of </a:t>
            </a:r>
            <a:r>
              <a:rPr lang="en-US">
                <a:solidFill>
                  <a:schemeClr val="bg2"/>
                </a:solidFill>
                <a:latin typeface="Trebuchet MS" pitchFamily="34" charset="0"/>
              </a:rPr>
              <a:t>BF</a:t>
            </a:r>
            <a:r>
              <a:rPr lang="en-US">
                <a:solidFill>
                  <a:schemeClr val="tx2"/>
                </a:solidFill>
                <a:latin typeface="Trebuchet MS" pitchFamily="34" charset="0"/>
              </a:rPr>
              <a:t>/</a:t>
            </a:r>
            <a:r>
              <a:rPr lang="en-US">
                <a:solidFill>
                  <a:schemeClr val="accent2"/>
                </a:solidFill>
                <a:latin typeface="Trebuchet MS" pitchFamily="34" charset="0"/>
              </a:rPr>
              <a:t>ABF</a:t>
            </a:r>
            <a:r>
              <a:rPr lang="en-US">
                <a:solidFill>
                  <a:schemeClr val="tx2"/>
                </a:solidFill>
                <a:latin typeface="Trebuchet MS" pitchFamily="34" charset="0"/>
              </a:rPr>
              <a:t>/</a:t>
            </a:r>
            <a:r>
              <a:rPr lang="en-US">
                <a:solidFill>
                  <a:schemeClr val="accent1"/>
                </a:solidFill>
                <a:latin typeface="Trebuchet MS" pitchFamily="34" charset="0"/>
              </a:rPr>
              <a:t>ADF</a:t>
            </a:r>
            <a:r>
              <a:rPr lang="en-US">
                <a:latin typeface="Trebuchet MS" pitchFamily="34" charset="0"/>
              </a:rPr>
              <a:t>/</a:t>
            </a:r>
            <a:r>
              <a:rPr lang="en-US">
                <a:solidFill>
                  <a:schemeClr val="hlink"/>
                </a:solidFill>
                <a:latin typeface="Trebuchet MS" pitchFamily="34" charset="0"/>
              </a:rPr>
              <a:t>HAADF</a:t>
            </a:r>
            <a:r>
              <a:rPr lang="en-US">
                <a:solidFill>
                  <a:schemeClr val="tx2"/>
                </a:solidFill>
                <a:latin typeface="Trebuchet MS" pitchFamily="34" charset="0"/>
              </a:rPr>
              <a:t> images </a:t>
            </a:r>
          </a:p>
          <a:p>
            <a:pPr>
              <a:buFontTx/>
              <a:buChar char="•"/>
            </a:pPr>
            <a:r>
              <a:rPr lang="en-US">
                <a:solidFill>
                  <a:schemeClr val="tx2"/>
                </a:solidFill>
                <a:latin typeface="Trebuchet MS" pitchFamily="34" charset="0"/>
              </a:rPr>
              <a:t> Optimized geometry for simultaneous acquisition of </a:t>
            </a:r>
            <a:r>
              <a:rPr lang="en-US">
                <a:solidFill>
                  <a:schemeClr val="accent2"/>
                </a:solidFill>
                <a:latin typeface="Trebuchet MS" pitchFamily="34" charset="0"/>
              </a:rPr>
              <a:t>ADF</a:t>
            </a:r>
            <a:r>
              <a:rPr lang="en-US">
                <a:solidFill>
                  <a:schemeClr val="tx2"/>
                </a:solidFill>
                <a:latin typeface="Trebuchet MS" pitchFamily="34" charset="0"/>
              </a:rPr>
              <a:t>/</a:t>
            </a:r>
            <a:r>
              <a:rPr lang="en-US">
                <a:solidFill>
                  <a:schemeClr val="hlink"/>
                </a:solidFill>
                <a:latin typeface="Trebuchet MS" pitchFamily="34" charset="0"/>
              </a:rPr>
              <a:t>HAADF</a:t>
            </a:r>
            <a:r>
              <a:rPr lang="en-US">
                <a:solidFill>
                  <a:schemeClr val="tx2"/>
                </a:solidFill>
                <a:latin typeface="Trebuchet MS" pitchFamily="34" charset="0"/>
              </a:rPr>
              <a:t>/</a:t>
            </a:r>
            <a:r>
              <a:rPr lang="en-US" b="1">
                <a:solidFill>
                  <a:srgbClr val="6EDCF2"/>
                </a:solidFill>
                <a:latin typeface="Trebuchet MS" pitchFamily="34" charset="0"/>
              </a:rPr>
              <a:t>EELS</a:t>
            </a:r>
            <a:r>
              <a:rPr lang="en-US">
                <a:solidFill>
                  <a:schemeClr val="tx2"/>
                </a:solidFill>
                <a:latin typeface="Trebuchet MS" pitchFamily="34" charset="0"/>
              </a:rPr>
              <a:t> signals</a:t>
            </a:r>
          </a:p>
        </p:txBody>
      </p:sp>
      <p:sp>
        <p:nvSpPr>
          <p:cNvPr id="480281" name="Text Box 25"/>
          <p:cNvSpPr txBox="1">
            <a:spLocks noChangeArrowheads="1"/>
          </p:cNvSpPr>
          <p:nvPr/>
        </p:nvSpPr>
        <p:spPr bwMode="auto">
          <a:xfrm>
            <a:off x="533400" y="1833563"/>
            <a:ext cx="830263" cy="336550"/>
          </a:xfrm>
          <a:prstGeom prst="rect">
            <a:avLst/>
          </a:prstGeom>
          <a:noFill/>
          <a:ln w="9525">
            <a:noFill/>
            <a:miter lim="800000"/>
            <a:headEnd/>
            <a:tailEnd/>
          </a:ln>
          <a:effectLst/>
        </p:spPr>
        <p:txBody>
          <a:bodyPr wrap="none">
            <a:spAutoFit/>
          </a:bodyPr>
          <a:lstStyle/>
          <a:p>
            <a:r>
              <a:rPr lang="en-US" sz="1600" b="1">
                <a:solidFill>
                  <a:schemeClr val="hlink"/>
                </a:solidFill>
                <a:latin typeface="Trebuchet MS" pitchFamily="34" charset="0"/>
              </a:rPr>
              <a:t>HAADF</a:t>
            </a:r>
          </a:p>
        </p:txBody>
      </p:sp>
      <p:sp>
        <p:nvSpPr>
          <p:cNvPr id="480292" name="Text Box 36"/>
          <p:cNvSpPr txBox="1">
            <a:spLocks noChangeArrowheads="1"/>
          </p:cNvSpPr>
          <p:nvPr/>
        </p:nvSpPr>
        <p:spPr bwMode="auto">
          <a:xfrm>
            <a:off x="1989138" y="1081088"/>
            <a:ext cx="2049462" cy="366712"/>
          </a:xfrm>
          <a:prstGeom prst="rect">
            <a:avLst/>
          </a:prstGeom>
          <a:noFill/>
          <a:ln w="9525">
            <a:noFill/>
            <a:miter lim="800000"/>
            <a:headEnd/>
            <a:tailEnd/>
          </a:ln>
          <a:effectLst/>
        </p:spPr>
        <p:txBody>
          <a:bodyPr wrap="none">
            <a:spAutoFit/>
          </a:bodyPr>
          <a:lstStyle/>
          <a:p>
            <a:r>
              <a:rPr lang="en-US">
                <a:latin typeface="Trebuchet MS" pitchFamily="34" charset="0"/>
              </a:rPr>
              <a:t>Detector positions</a:t>
            </a:r>
          </a:p>
        </p:txBody>
      </p:sp>
      <p:grpSp>
        <p:nvGrpSpPr>
          <p:cNvPr id="3" name="Group 55"/>
          <p:cNvGrpSpPr>
            <a:grpSpLocks/>
          </p:cNvGrpSpPr>
          <p:nvPr/>
        </p:nvGrpSpPr>
        <p:grpSpPr bwMode="auto">
          <a:xfrm>
            <a:off x="7292975" y="1143000"/>
            <a:ext cx="1622425" cy="1930400"/>
            <a:chOff x="4594" y="720"/>
            <a:chExt cx="1022" cy="1216"/>
          </a:xfrm>
        </p:grpSpPr>
        <p:pic>
          <p:nvPicPr>
            <p:cNvPr id="30724" name="Picture 2"/>
            <p:cNvPicPr>
              <a:picLocks noChangeAspect="1" noChangeArrowheads="1"/>
            </p:cNvPicPr>
            <p:nvPr/>
          </p:nvPicPr>
          <p:blipFill>
            <a:blip r:embed="rId5" cstate="print"/>
            <a:srcRect/>
            <a:stretch>
              <a:fillRect/>
            </a:stretch>
          </p:blipFill>
          <p:spPr bwMode="auto">
            <a:xfrm>
              <a:off x="4656" y="1056"/>
              <a:ext cx="960" cy="880"/>
            </a:xfrm>
            <a:prstGeom prst="rect">
              <a:avLst/>
            </a:prstGeom>
            <a:noFill/>
          </p:spPr>
        </p:pic>
        <p:sp>
          <p:nvSpPr>
            <p:cNvPr id="480294" name="Text Box 38"/>
            <p:cNvSpPr txBox="1">
              <a:spLocks noChangeArrowheads="1"/>
            </p:cNvSpPr>
            <p:nvPr/>
          </p:nvSpPr>
          <p:spPr bwMode="auto">
            <a:xfrm>
              <a:off x="4594" y="720"/>
              <a:ext cx="1022" cy="192"/>
            </a:xfrm>
            <a:prstGeom prst="rect">
              <a:avLst/>
            </a:prstGeom>
            <a:noFill/>
            <a:ln w="9525">
              <a:noFill/>
              <a:miter lim="800000"/>
              <a:headEnd/>
              <a:tailEnd/>
            </a:ln>
            <a:effectLst/>
          </p:spPr>
          <p:txBody>
            <a:bodyPr wrap="none">
              <a:spAutoFit/>
            </a:bodyPr>
            <a:lstStyle/>
            <a:p>
              <a:r>
                <a:rPr lang="en-US" sz="1400">
                  <a:latin typeface="Trebuchet MS" pitchFamily="34" charset="0"/>
                </a:rPr>
                <a:t>Mechanical design</a:t>
              </a:r>
            </a:p>
          </p:txBody>
        </p:sp>
      </p:grpSp>
      <p:grpSp>
        <p:nvGrpSpPr>
          <p:cNvPr id="4" name="Group 48"/>
          <p:cNvGrpSpPr>
            <a:grpSpLocks/>
          </p:cNvGrpSpPr>
          <p:nvPr/>
        </p:nvGrpSpPr>
        <p:grpSpPr bwMode="auto">
          <a:xfrm>
            <a:off x="2279650" y="1704975"/>
            <a:ext cx="2387600" cy="4010025"/>
            <a:chOff x="1436" y="1074"/>
            <a:chExt cx="1504" cy="2526"/>
          </a:xfrm>
        </p:grpSpPr>
        <p:sp>
          <p:nvSpPr>
            <p:cNvPr id="480269" name="AutoShape 13"/>
            <p:cNvSpPr>
              <a:spLocks noChangeArrowheads="1"/>
            </p:cNvSpPr>
            <p:nvPr/>
          </p:nvSpPr>
          <p:spPr bwMode="auto">
            <a:xfrm flipV="1">
              <a:off x="1944" y="3000"/>
              <a:ext cx="360" cy="40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CFFFF"/>
            </a:solidFill>
            <a:ln w="9525">
              <a:solidFill>
                <a:schemeClr val="tx1"/>
              </a:solidFill>
              <a:miter lim="800000"/>
              <a:headEnd/>
              <a:tailEnd/>
            </a:ln>
            <a:effectLst/>
          </p:spPr>
          <p:txBody>
            <a:bodyPr wrap="none" anchor="ctr"/>
            <a:lstStyle/>
            <a:p>
              <a:endParaRPr lang="en-US"/>
            </a:p>
          </p:txBody>
        </p:sp>
        <p:sp>
          <p:nvSpPr>
            <p:cNvPr id="480280" name="AutoShape 24"/>
            <p:cNvSpPr>
              <a:spLocks noChangeArrowheads="1"/>
            </p:cNvSpPr>
            <p:nvPr/>
          </p:nvSpPr>
          <p:spPr bwMode="auto">
            <a:xfrm>
              <a:off x="1500" y="2666"/>
              <a:ext cx="1012" cy="322"/>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CCFFFF"/>
            </a:solidFill>
            <a:ln w="9525">
              <a:solidFill>
                <a:schemeClr val="tx1"/>
              </a:solidFill>
              <a:round/>
              <a:headEnd/>
              <a:tailEnd/>
            </a:ln>
            <a:effectLst/>
          </p:spPr>
          <p:txBody>
            <a:bodyPr wrap="none" anchor="ctr"/>
            <a:lstStyle/>
            <a:p>
              <a:endParaRPr lang="en-US"/>
            </a:p>
          </p:txBody>
        </p:sp>
        <p:sp>
          <p:nvSpPr>
            <p:cNvPr id="480296" name="AutoShape 40"/>
            <p:cNvSpPr>
              <a:spLocks noChangeArrowheads="1"/>
            </p:cNvSpPr>
            <p:nvPr/>
          </p:nvSpPr>
          <p:spPr bwMode="auto">
            <a:xfrm>
              <a:off x="1812" y="1209"/>
              <a:ext cx="360" cy="1623"/>
            </a:xfrm>
            <a:prstGeom prst="triangle">
              <a:avLst>
                <a:gd name="adj" fmla="val 50000"/>
              </a:avLst>
            </a:prstGeom>
            <a:solidFill>
              <a:schemeClr val="bg2">
                <a:alpha val="30000"/>
              </a:schemeClr>
            </a:solidFill>
            <a:ln w="9525">
              <a:noFill/>
              <a:miter lim="800000"/>
              <a:headEnd/>
              <a:tailEnd/>
            </a:ln>
            <a:effectLst/>
          </p:spPr>
          <p:txBody>
            <a:bodyPr wrap="none" anchor="ctr"/>
            <a:lstStyle/>
            <a:p>
              <a:endParaRPr lang="en-US"/>
            </a:p>
          </p:txBody>
        </p:sp>
        <p:sp>
          <p:nvSpPr>
            <p:cNvPr id="480270" name="Text Box 14"/>
            <p:cNvSpPr txBox="1">
              <a:spLocks noChangeArrowheads="1"/>
            </p:cNvSpPr>
            <p:nvPr/>
          </p:nvSpPr>
          <p:spPr bwMode="auto">
            <a:xfrm>
              <a:off x="2352" y="3177"/>
              <a:ext cx="434" cy="231"/>
            </a:xfrm>
            <a:prstGeom prst="rect">
              <a:avLst/>
            </a:prstGeom>
            <a:noFill/>
            <a:ln w="9525">
              <a:noFill/>
              <a:miter lim="800000"/>
              <a:headEnd/>
              <a:tailEnd/>
            </a:ln>
            <a:effectLst/>
          </p:spPr>
          <p:txBody>
            <a:bodyPr wrap="none">
              <a:spAutoFit/>
            </a:bodyPr>
            <a:lstStyle/>
            <a:p>
              <a:r>
                <a:rPr lang="en-US" b="1">
                  <a:solidFill>
                    <a:srgbClr val="6EDCF2"/>
                  </a:solidFill>
                  <a:latin typeface="Trebuchet MS" pitchFamily="34" charset="0"/>
                </a:rPr>
                <a:t>EELS</a:t>
              </a:r>
            </a:p>
          </p:txBody>
        </p:sp>
        <p:sp>
          <p:nvSpPr>
            <p:cNvPr id="480273" name="AutoShape 17"/>
            <p:cNvSpPr>
              <a:spLocks noChangeArrowheads="1"/>
            </p:cNvSpPr>
            <p:nvPr/>
          </p:nvSpPr>
          <p:spPr bwMode="auto">
            <a:xfrm>
              <a:off x="1436" y="1080"/>
              <a:ext cx="1110" cy="1359"/>
            </a:xfrm>
            <a:prstGeom prst="triangle">
              <a:avLst>
                <a:gd name="adj" fmla="val 50000"/>
              </a:avLst>
            </a:prstGeom>
            <a:solidFill>
              <a:schemeClr val="accent1">
                <a:alpha val="20000"/>
              </a:schemeClr>
            </a:solidFill>
            <a:ln w="9525">
              <a:noFill/>
              <a:miter lim="800000"/>
              <a:headEnd/>
              <a:tailEnd/>
            </a:ln>
            <a:effectLst/>
          </p:spPr>
          <p:txBody>
            <a:bodyPr wrap="none" anchor="ctr"/>
            <a:lstStyle/>
            <a:p>
              <a:endParaRPr lang="en-US"/>
            </a:p>
          </p:txBody>
        </p:sp>
        <p:sp>
          <p:nvSpPr>
            <p:cNvPr id="480274" name="AutoShape 18"/>
            <p:cNvSpPr>
              <a:spLocks noChangeArrowheads="1"/>
            </p:cNvSpPr>
            <p:nvPr/>
          </p:nvSpPr>
          <p:spPr bwMode="auto">
            <a:xfrm>
              <a:off x="1436" y="2294"/>
              <a:ext cx="1110" cy="322"/>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chemeClr val="tx1"/>
              </a:solidFill>
              <a:round/>
              <a:headEnd/>
              <a:tailEnd/>
            </a:ln>
            <a:effectLst/>
          </p:spPr>
          <p:txBody>
            <a:bodyPr wrap="none" anchor="ctr"/>
            <a:lstStyle/>
            <a:p>
              <a:endParaRPr lang="en-US"/>
            </a:p>
          </p:txBody>
        </p:sp>
        <p:sp>
          <p:nvSpPr>
            <p:cNvPr id="480275" name="AutoShape 19"/>
            <p:cNvSpPr>
              <a:spLocks noChangeArrowheads="1"/>
            </p:cNvSpPr>
            <p:nvPr/>
          </p:nvSpPr>
          <p:spPr bwMode="auto">
            <a:xfrm>
              <a:off x="1676" y="1113"/>
              <a:ext cx="624" cy="1329"/>
            </a:xfrm>
            <a:prstGeom prst="triangle">
              <a:avLst>
                <a:gd name="adj" fmla="val 50000"/>
              </a:avLst>
            </a:prstGeom>
            <a:solidFill>
              <a:srgbClr val="FF9900">
                <a:alpha val="20000"/>
              </a:srgbClr>
            </a:solidFill>
            <a:ln w="9525">
              <a:noFill/>
              <a:miter lim="800000"/>
              <a:headEnd/>
              <a:tailEnd/>
            </a:ln>
            <a:effectLst/>
          </p:spPr>
          <p:txBody>
            <a:bodyPr wrap="none" anchor="ctr"/>
            <a:lstStyle/>
            <a:p>
              <a:endParaRPr lang="en-US"/>
            </a:p>
          </p:txBody>
        </p:sp>
        <p:sp>
          <p:nvSpPr>
            <p:cNvPr id="480276" name="Oval 20"/>
            <p:cNvSpPr>
              <a:spLocks noChangeArrowheads="1"/>
            </p:cNvSpPr>
            <p:nvPr/>
          </p:nvSpPr>
          <p:spPr bwMode="auto">
            <a:xfrm>
              <a:off x="1796" y="2409"/>
              <a:ext cx="384" cy="89"/>
            </a:xfrm>
            <a:prstGeom prst="ellipse">
              <a:avLst/>
            </a:prstGeom>
            <a:solidFill>
              <a:srgbClr val="808080"/>
            </a:solidFill>
            <a:ln w="25400">
              <a:solidFill>
                <a:schemeClr val="tx1"/>
              </a:solidFill>
              <a:round/>
              <a:headEnd/>
              <a:tailEnd/>
            </a:ln>
            <a:effectLst/>
          </p:spPr>
          <p:txBody>
            <a:bodyPr wrap="none" anchor="ctr"/>
            <a:lstStyle/>
            <a:p>
              <a:endParaRPr lang="en-US"/>
            </a:p>
          </p:txBody>
        </p:sp>
        <p:sp>
          <p:nvSpPr>
            <p:cNvPr id="480277" name="Oval 21"/>
            <p:cNvSpPr>
              <a:spLocks noChangeArrowheads="1"/>
            </p:cNvSpPr>
            <p:nvPr/>
          </p:nvSpPr>
          <p:spPr bwMode="auto">
            <a:xfrm>
              <a:off x="1796" y="2409"/>
              <a:ext cx="384" cy="89"/>
            </a:xfrm>
            <a:prstGeom prst="ellipse">
              <a:avLst/>
            </a:prstGeom>
            <a:solidFill>
              <a:schemeClr val="bg2"/>
            </a:solidFill>
            <a:ln w="25400">
              <a:noFill/>
              <a:round/>
              <a:headEnd/>
              <a:tailEnd/>
            </a:ln>
            <a:effectLst/>
          </p:spPr>
          <p:txBody>
            <a:bodyPr wrap="none" anchor="ctr"/>
            <a:lstStyle/>
            <a:p>
              <a:endParaRPr lang="en-US"/>
            </a:p>
          </p:txBody>
        </p:sp>
        <p:sp>
          <p:nvSpPr>
            <p:cNvPr id="480278" name="AutoShape 22"/>
            <p:cNvSpPr>
              <a:spLocks noChangeArrowheads="1"/>
            </p:cNvSpPr>
            <p:nvPr/>
          </p:nvSpPr>
          <p:spPr bwMode="auto">
            <a:xfrm>
              <a:off x="1676" y="2361"/>
              <a:ext cx="624" cy="181"/>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6600"/>
            </a:solidFill>
            <a:ln w="9525">
              <a:solidFill>
                <a:schemeClr val="tx1"/>
              </a:solidFill>
              <a:round/>
              <a:headEnd/>
              <a:tailEnd/>
            </a:ln>
            <a:effectLst/>
          </p:spPr>
          <p:txBody>
            <a:bodyPr wrap="none" anchor="ctr"/>
            <a:lstStyle/>
            <a:p>
              <a:endParaRPr lang="en-US"/>
            </a:p>
          </p:txBody>
        </p:sp>
        <p:sp>
          <p:nvSpPr>
            <p:cNvPr id="480279" name="AutoShape 23"/>
            <p:cNvSpPr>
              <a:spLocks noChangeArrowheads="1"/>
            </p:cNvSpPr>
            <p:nvPr/>
          </p:nvSpPr>
          <p:spPr bwMode="auto">
            <a:xfrm>
              <a:off x="1844" y="1113"/>
              <a:ext cx="288" cy="1329"/>
            </a:xfrm>
            <a:prstGeom prst="triangle">
              <a:avLst>
                <a:gd name="adj" fmla="val 50000"/>
              </a:avLst>
            </a:prstGeom>
            <a:solidFill>
              <a:schemeClr val="bg2">
                <a:alpha val="30000"/>
              </a:schemeClr>
            </a:solidFill>
            <a:ln w="9525">
              <a:noFill/>
              <a:miter lim="800000"/>
              <a:headEnd/>
              <a:tailEnd/>
            </a:ln>
            <a:effectLst/>
          </p:spPr>
          <p:txBody>
            <a:bodyPr wrap="none" anchor="ctr"/>
            <a:lstStyle/>
            <a:p>
              <a:endParaRPr lang="en-US"/>
            </a:p>
          </p:txBody>
        </p:sp>
        <p:sp>
          <p:nvSpPr>
            <p:cNvPr id="480297" name="Oval 41"/>
            <p:cNvSpPr>
              <a:spLocks noChangeArrowheads="1"/>
            </p:cNvSpPr>
            <p:nvPr/>
          </p:nvSpPr>
          <p:spPr bwMode="auto">
            <a:xfrm>
              <a:off x="1822" y="2784"/>
              <a:ext cx="338" cy="96"/>
            </a:xfrm>
            <a:prstGeom prst="ellipse">
              <a:avLst/>
            </a:prstGeom>
            <a:solidFill>
              <a:schemeClr val="bg2"/>
            </a:solidFill>
            <a:ln w="9525">
              <a:noFill/>
              <a:round/>
              <a:headEnd/>
              <a:tailEnd/>
            </a:ln>
            <a:effectLst/>
          </p:spPr>
          <p:txBody>
            <a:bodyPr wrap="none" anchor="ctr"/>
            <a:lstStyle/>
            <a:p>
              <a:endParaRPr lang="en-US"/>
            </a:p>
          </p:txBody>
        </p:sp>
        <p:graphicFrame>
          <p:nvGraphicFramePr>
            <p:cNvPr id="480300" name="Object 44"/>
            <p:cNvGraphicFramePr>
              <a:graphicFrameLocks noChangeAspect="1"/>
            </p:cNvGraphicFramePr>
            <p:nvPr/>
          </p:nvGraphicFramePr>
          <p:xfrm>
            <a:off x="2804" y="3012"/>
            <a:ext cx="136" cy="588"/>
          </p:xfrm>
          <a:graphic>
            <a:graphicData uri="http://schemas.openxmlformats.org/presentationml/2006/ole">
              <mc:AlternateContent xmlns:mc="http://schemas.openxmlformats.org/markup-compatibility/2006">
                <mc:Choice xmlns:v="urn:schemas-microsoft-com:vml" Requires="v">
                  <p:oleObj spid="_x0000_s4126" name="Image" r:id="rId6" imgW="583921" imgH="2476190" progId="Photoshop.Image.7">
                    <p:embed/>
                  </p:oleObj>
                </mc:Choice>
                <mc:Fallback>
                  <p:oleObj name="Image" r:id="rId6" imgW="583921" imgH="2476190"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4" y="3012"/>
                          <a:ext cx="136" cy="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0271" name="AutoShape 15"/>
            <p:cNvSpPr>
              <a:spLocks noChangeArrowheads="1"/>
            </p:cNvSpPr>
            <p:nvPr/>
          </p:nvSpPr>
          <p:spPr bwMode="auto">
            <a:xfrm>
              <a:off x="1452" y="1128"/>
              <a:ext cx="1056" cy="336"/>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87A9E1"/>
            </a:solidFill>
            <a:ln w="9525">
              <a:solidFill>
                <a:schemeClr val="tx1"/>
              </a:solidFill>
              <a:round/>
              <a:headEnd/>
              <a:tailEnd/>
            </a:ln>
            <a:effectLst/>
          </p:spPr>
          <p:txBody>
            <a:bodyPr wrap="none" anchor="ctr"/>
            <a:lstStyle/>
            <a:p>
              <a:endParaRPr lang="en-US"/>
            </a:p>
          </p:txBody>
        </p:sp>
        <p:sp>
          <p:nvSpPr>
            <p:cNvPr id="480301" name="AutoShape 45"/>
            <p:cNvSpPr>
              <a:spLocks noChangeArrowheads="1"/>
            </p:cNvSpPr>
            <p:nvPr/>
          </p:nvSpPr>
          <p:spPr bwMode="auto">
            <a:xfrm>
              <a:off x="1930" y="1082"/>
              <a:ext cx="120" cy="132"/>
            </a:xfrm>
            <a:prstGeom prst="triangle">
              <a:avLst>
                <a:gd name="adj" fmla="val 50000"/>
              </a:avLst>
            </a:prstGeom>
            <a:solidFill>
              <a:schemeClr val="accent1">
                <a:alpha val="12000"/>
              </a:schemeClr>
            </a:solidFill>
            <a:ln w="9525">
              <a:noFill/>
              <a:miter lim="800000"/>
              <a:headEnd/>
              <a:tailEnd/>
            </a:ln>
            <a:effectLst/>
          </p:spPr>
          <p:txBody>
            <a:bodyPr wrap="none" anchor="ctr"/>
            <a:lstStyle/>
            <a:p>
              <a:endParaRPr lang="en-US"/>
            </a:p>
          </p:txBody>
        </p:sp>
        <p:sp>
          <p:nvSpPr>
            <p:cNvPr id="480302" name="AutoShape 46"/>
            <p:cNvSpPr>
              <a:spLocks noChangeArrowheads="1"/>
            </p:cNvSpPr>
            <p:nvPr/>
          </p:nvSpPr>
          <p:spPr bwMode="auto">
            <a:xfrm>
              <a:off x="1966" y="1074"/>
              <a:ext cx="48" cy="144"/>
            </a:xfrm>
            <a:prstGeom prst="triangle">
              <a:avLst>
                <a:gd name="adj" fmla="val 50000"/>
              </a:avLst>
            </a:prstGeom>
            <a:solidFill>
              <a:srgbClr val="FF9900">
                <a:alpha val="31000"/>
              </a:srgbClr>
            </a:solidFill>
            <a:ln w="9525">
              <a:noFill/>
              <a:miter lim="800000"/>
              <a:headEnd/>
              <a:tailEnd/>
            </a:ln>
            <a:effectLst/>
          </p:spPr>
          <p:txBody>
            <a:bodyPr wrap="none" anchor="ctr"/>
            <a:lstStyle/>
            <a:p>
              <a:endParaRPr lang="en-US"/>
            </a:p>
          </p:txBody>
        </p:sp>
      </p:grpSp>
      <p:sp>
        <p:nvSpPr>
          <p:cNvPr id="480305" name="Text Box 49"/>
          <p:cNvSpPr txBox="1">
            <a:spLocks noChangeArrowheads="1"/>
          </p:cNvSpPr>
          <p:nvPr/>
        </p:nvSpPr>
        <p:spPr bwMode="auto">
          <a:xfrm>
            <a:off x="2133600" y="2681288"/>
            <a:ext cx="361950" cy="366712"/>
          </a:xfrm>
          <a:prstGeom prst="rect">
            <a:avLst/>
          </a:prstGeom>
          <a:noFill/>
          <a:ln w="9525">
            <a:noFill/>
            <a:miter lim="800000"/>
            <a:headEnd/>
            <a:tailEnd/>
          </a:ln>
          <a:effectLst/>
        </p:spPr>
        <p:txBody>
          <a:bodyPr wrap="none">
            <a:spAutoFit/>
          </a:bodyPr>
          <a:lstStyle/>
          <a:p>
            <a:r>
              <a:rPr lang="en-US">
                <a:solidFill>
                  <a:schemeClr val="accent1"/>
                </a:solidFill>
              </a:rPr>
              <a:t>e</a:t>
            </a:r>
            <a:r>
              <a:rPr lang="en-US" baseline="30000">
                <a:solidFill>
                  <a:schemeClr val="accent1"/>
                </a:solidFill>
              </a:rPr>
              <a:t>-</a:t>
            </a:r>
            <a:endParaRPr lang="en-US">
              <a:solidFill>
                <a:schemeClr val="accent1"/>
              </a:solidFill>
            </a:endParaRPr>
          </a:p>
        </p:txBody>
      </p:sp>
      <p:grpSp>
        <p:nvGrpSpPr>
          <p:cNvPr id="5" name="Group 54"/>
          <p:cNvGrpSpPr>
            <a:grpSpLocks/>
          </p:cNvGrpSpPr>
          <p:nvPr/>
        </p:nvGrpSpPr>
        <p:grpSpPr bwMode="auto">
          <a:xfrm>
            <a:off x="4867275" y="1154113"/>
            <a:ext cx="2130425" cy="2046287"/>
            <a:chOff x="3066" y="727"/>
            <a:chExt cx="1342" cy="1289"/>
          </a:xfrm>
        </p:grpSpPr>
        <p:sp>
          <p:nvSpPr>
            <p:cNvPr id="480291" name="Text Box 35"/>
            <p:cNvSpPr txBox="1">
              <a:spLocks noChangeArrowheads="1"/>
            </p:cNvSpPr>
            <p:nvPr/>
          </p:nvSpPr>
          <p:spPr bwMode="auto">
            <a:xfrm>
              <a:off x="3066" y="1670"/>
              <a:ext cx="438" cy="346"/>
            </a:xfrm>
            <a:prstGeom prst="rect">
              <a:avLst/>
            </a:prstGeom>
            <a:noFill/>
            <a:ln w="9525">
              <a:noFill/>
              <a:miter lim="800000"/>
              <a:headEnd/>
              <a:tailEnd/>
            </a:ln>
            <a:effectLst/>
          </p:spPr>
          <p:txBody>
            <a:bodyPr wrap="none">
              <a:spAutoFit/>
            </a:bodyPr>
            <a:lstStyle/>
            <a:p>
              <a:pPr algn="ctr"/>
              <a:r>
                <a:rPr lang="en-US" sz="1000" b="1">
                  <a:solidFill>
                    <a:schemeClr val="accent1"/>
                  </a:solidFill>
                  <a:latin typeface="Trebuchet MS" pitchFamily="34" charset="0"/>
                </a:rPr>
                <a:t>DF1</a:t>
              </a:r>
            </a:p>
            <a:p>
              <a:pPr algn="ctr"/>
              <a:r>
                <a:rPr lang="en-US" sz="1000" b="1">
                  <a:solidFill>
                    <a:schemeClr val="accent2"/>
                  </a:solidFill>
                  <a:latin typeface="Trebuchet MS" pitchFamily="34" charset="0"/>
                </a:rPr>
                <a:t>ABF/DF2</a:t>
              </a:r>
            </a:p>
            <a:p>
              <a:pPr algn="ctr"/>
              <a:r>
                <a:rPr lang="en-US" sz="1000" b="1">
                  <a:solidFill>
                    <a:schemeClr val="bg2"/>
                  </a:solidFill>
                  <a:latin typeface="Trebuchet MS" pitchFamily="34" charset="0"/>
                </a:rPr>
                <a:t>BF</a:t>
              </a:r>
            </a:p>
          </p:txBody>
        </p:sp>
        <p:sp>
          <p:nvSpPr>
            <p:cNvPr id="480293" name="Text Box 37"/>
            <p:cNvSpPr txBox="1">
              <a:spLocks noChangeArrowheads="1"/>
            </p:cNvSpPr>
            <p:nvPr/>
          </p:nvSpPr>
          <p:spPr bwMode="auto">
            <a:xfrm>
              <a:off x="3599" y="727"/>
              <a:ext cx="769" cy="192"/>
            </a:xfrm>
            <a:prstGeom prst="rect">
              <a:avLst/>
            </a:prstGeom>
            <a:noFill/>
            <a:ln w="9525">
              <a:noFill/>
              <a:miter lim="800000"/>
              <a:headEnd/>
              <a:tailEnd/>
            </a:ln>
            <a:effectLst/>
          </p:spPr>
          <p:txBody>
            <a:bodyPr wrap="none">
              <a:spAutoFit/>
            </a:bodyPr>
            <a:lstStyle/>
            <a:p>
              <a:r>
                <a:rPr lang="en-US" sz="1400">
                  <a:latin typeface="Trebuchet MS" pitchFamily="34" charset="0"/>
                </a:rPr>
                <a:t>Cross section</a:t>
              </a:r>
            </a:p>
          </p:txBody>
        </p:sp>
        <p:sp>
          <p:nvSpPr>
            <p:cNvPr id="480306" name="Text Box 50"/>
            <p:cNvSpPr txBox="1">
              <a:spLocks noChangeArrowheads="1"/>
            </p:cNvSpPr>
            <p:nvPr/>
          </p:nvSpPr>
          <p:spPr bwMode="auto">
            <a:xfrm>
              <a:off x="3686" y="1008"/>
              <a:ext cx="202" cy="192"/>
            </a:xfrm>
            <a:prstGeom prst="rect">
              <a:avLst/>
            </a:prstGeom>
            <a:noFill/>
            <a:ln w="9525">
              <a:noFill/>
              <a:miter lim="800000"/>
              <a:headEnd/>
              <a:tailEnd/>
            </a:ln>
            <a:effectLst/>
          </p:spPr>
          <p:txBody>
            <a:bodyPr wrap="none">
              <a:spAutoFit/>
            </a:bodyPr>
            <a:lstStyle/>
            <a:p>
              <a:r>
                <a:rPr lang="en-US" sz="1400">
                  <a:solidFill>
                    <a:schemeClr val="accent1"/>
                  </a:solidFill>
                </a:rPr>
                <a:t>e</a:t>
              </a:r>
              <a:r>
                <a:rPr lang="en-US" sz="1400" baseline="30000">
                  <a:solidFill>
                    <a:schemeClr val="accent1"/>
                  </a:solidFill>
                </a:rPr>
                <a:t>-</a:t>
              </a:r>
              <a:endParaRPr lang="en-US" sz="1400">
                <a:solidFill>
                  <a:schemeClr val="accent1"/>
                </a:solidFill>
              </a:endParaRPr>
            </a:p>
          </p:txBody>
        </p:sp>
        <p:sp>
          <p:nvSpPr>
            <p:cNvPr id="480283" name="Rectangle 27"/>
            <p:cNvSpPr>
              <a:spLocks noChangeArrowheads="1"/>
            </p:cNvSpPr>
            <p:nvPr/>
          </p:nvSpPr>
          <p:spPr bwMode="auto">
            <a:xfrm>
              <a:off x="3911" y="1878"/>
              <a:ext cx="193" cy="42"/>
            </a:xfrm>
            <a:prstGeom prst="rect">
              <a:avLst/>
            </a:prstGeom>
            <a:solidFill>
              <a:schemeClr val="bg2"/>
            </a:solidFill>
            <a:ln w="9525">
              <a:solidFill>
                <a:schemeClr val="tx1"/>
              </a:solidFill>
              <a:miter lim="800000"/>
              <a:headEnd/>
              <a:tailEnd/>
            </a:ln>
            <a:effectLst/>
          </p:spPr>
          <p:txBody>
            <a:bodyPr wrap="none" anchor="ctr"/>
            <a:lstStyle/>
            <a:p>
              <a:endParaRPr lang="en-US"/>
            </a:p>
          </p:txBody>
        </p:sp>
        <p:sp>
          <p:nvSpPr>
            <p:cNvPr id="480284" name="Rectangle 28"/>
            <p:cNvSpPr>
              <a:spLocks noChangeArrowheads="1"/>
            </p:cNvSpPr>
            <p:nvPr/>
          </p:nvSpPr>
          <p:spPr bwMode="auto">
            <a:xfrm>
              <a:off x="4104" y="1830"/>
              <a:ext cx="264" cy="47"/>
            </a:xfrm>
            <a:prstGeom prst="rect">
              <a:avLst/>
            </a:prstGeom>
            <a:solidFill>
              <a:schemeClr val="accent2"/>
            </a:solidFill>
            <a:ln w="9525">
              <a:solidFill>
                <a:schemeClr val="tx1"/>
              </a:solidFill>
              <a:miter lim="800000"/>
              <a:headEnd/>
              <a:tailEnd/>
            </a:ln>
            <a:effectLst/>
          </p:spPr>
          <p:txBody>
            <a:bodyPr wrap="none" anchor="ctr"/>
            <a:lstStyle/>
            <a:p>
              <a:endParaRPr lang="en-US"/>
            </a:p>
          </p:txBody>
        </p:sp>
        <p:sp>
          <p:nvSpPr>
            <p:cNvPr id="480286" name="Rectangle 30"/>
            <p:cNvSpPr>
              <a:spLocks noChangeArrowheads="1"/>
            </p:cNvSpPr>
            <p:nvPr/>
          </p:nvSpPr>
          <p:spPr bwMode="auto">
            <a:xfrm>
              <a:off x="3608" y="1790"/>
              <a:ext cx="194" cy="42"/>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80287" name="Rectangle 31"/>
            <p:cNvSpPr>
              <a:spLocks noChangeArrowheads="1"/>
            </p:cNvSpPr>
            <p:nvPr/>
          </p:nvSpPr>
          <p:spPr bwMode="auto">
            <a:xfrm>
              <a:off x="4210" y="1785"/>
              <a:ext cx="194" cy="42"/>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480288" name="AutoShape 32"/>
            <p:cNvSpPr>
              <a:spLocks noChangeArrowheads="1"/>
            </p:cNvSpPr>
            <p:nvPr/>
          </p:nvSpPr>
          <p:spPr bwMode="auto">
            <a:xfrm>
              <a:off x="3911" y="981"/>
              <a:ext cx="193" cy="897"/>
            </a:xfrm>
            <a:prstGeom prst="triangle">
              <a:avLst>
                <a:gd name="adj" fmla="val 50000"/>
              </a:avLst>
            </a:prstGeom>
            <a:solidFill>
              <a:schemeClr val="tx1">
                <a:alpha val="30000"/>
              </a:schemeClr>
            </a:solidFill>
            <a:ln w="9525">
              <a:noFill/>
              <a:miter lim="800000"/>
              <a:headEnd/>
              <a:tailEnd/>
            </a:ln>
            <a:effectLst/>
          </p:spPr>
          <p:txBody>
            <a:bodyPr wrap="none" anchor="ctr"/>
            <a:lstStyle/>
            <a:p>
              <a:endParaRPr lang="en-US"/>
            </a:p>
          </p:txBody>
        </p:sp>
        <p:sp>
          <p:nvSpPr>
            <p:cNvPr id="480289" name="AutoShape 33"/>
            <p:cNvSpPr>
              <a:spLocks noChangeArrowheads="1"/>
            </p:cNvSpPr>
            <p:nvPr/>
          </p:nvSpPr>
          <p:spPr bwMode="auto">
            <a:xfrm>
              <a:off x="3812" y="912"/>
              <a:ext cx="404" cy="961"/>
            </a:xfrm>
            <a:prstGeom prst="triangle">
              <a:avLst>
                <a:gd name="adj" fmla="val 50000"/>
              </a:avLst>
            </a:prstGeom>
            <a:solidFill>
              <a:srgbClr val="FF6600">
                <a:alpha val="31000"/>
              </a:srgbClr>
            </a:solidFill>
            <a:ln w="9525">
              <a:noFill/>
              <a:miter lim="800000"/>
              <a:headEnd/>
              <a:tailEnd/>
            </a:ln>
            <a:effectLst/>
          </p:spPr>
          <p:txBody>
            <a:bodyPr wrap="none" anchor="ctr"/>
            <a:lstStyle/>
            <a:p>
              <a:endParaRPr lang="en-US"/>
            </a:p>
          </p:txBody>
        </p:sp>
        <p:sp>
          <p:nvSpPr>
            <p:cNvPr id="480290" name="AutoShape 34"/>
            <p:cNvSpPr>
              <a:spLocks noChangeArrowheads="1"/>
            </p:cNvSpPr>
            <p:nvPr/>
          </p:nvSpPr>
          <p:spPr bwMode="auto">
            <a:xfrm>
              <a:off x="3600" y="929"/>
              <a:ext cx="808" cy="901"/>
            </a:xfrm>
            <a:prstGeom prst="triangle">
              <a:avLst>
                <a:gd name="adj" fmla="val 50000"/>
              </a:avLst>
            </a:prstGeom>
            <a:solidFill>
              <a:schemeClr val="accent1">
                <a:alpha val="22000"/>
              </a:schemeClr>
            </a:solidFill>
            <a:ln w="9525">
              <a:noFill/>
              <a:miter lim="800000"/>
              <a:headEnd/>
              <a:tailEnd/>
            </a:ln>
            <a:effectLst/>
          </p:spPr>
          <p:txBody>
            <a:bodyPr wrap="none" anchor="ctr"/>
            <a:lstStyle/>
            <a:p>
              <a:endParaRPr lang="en-US"/>
            </a:p>
          </p:txBody>
        </p:sp>
        <p:sp>
          <p:nvSpPr>
            <p:cNvPr id="480307" name="Rectangle 51"/>
            <p:cNvSpPr>
              <a:spLocks noChangeArrowheads="1"/>
            </p:cNvSpPr>
            <p:nvPr/>
          </p:nvSpPr>
          <p:spPr bwMode="auto">
            <a:xfrm>
              <a:off x="3916" y="1830"/>
              <a:ext cx="192" cy="48"/>
            </a:xfrm>
            <a:prstGeom prst="rect">
              <a:avLst/>
            </a:prstGeom>
            <a:solidFill>
              <a:schemeClr val="accent1">
                <a:alpha val="23000"/>
              </a:schemeClr>
            </a:solidFill>
            <a:ln w="9525">
              <a:noFill/>
              <a:miter lim="800000"/>
              <a:headEnd/>
              <a:tailEnd/>
            </a:ln>
            <a:effectLst/>
          </p:spPr>
          <p:txBody>
            <a:bodyPr wrap="none" anchor="ctr"/>
            <a:lstStyle/>
            <a:p>
              <a:endParaRPr lang="en-US"/>
            </a:p>
          </p:txBody>
        </p:sp>
        <p:sp>
          <p:nvSpPr>
            <p:cNvPr id="480309" name="Rectangle 53"/>
            <p:cNvSpPr>
              <a:spLocks noChangeArrowheads="1"/>
            </p:cNvSpPr>
            <p:nvPr/>
          </p:nvSpPr>
          <p:spPr bwMode="auto">
            <a:xfrm>
              <a:off x="3636" y="1830"/>
              <a:ext cx="264" cy="47"/>
            </a:xfrm>
            <a:prstGeom prst="rect">
              <a:avLst/>
            </a:prstGeom>
            <a:solidFill>
              <a:schemeClr val="accent2"/>
            </a:solidFill>
            <a:ln w="9525">
              <a:solidFill>
                <a:schemeClr val="tx1"/>
              </a:solidFill>
              <a:miter lim="800000"/>
              <a:headEnd/>
              <a:tailEnd/>
            </a:ln>
            <a:effectLst/>
          </p:spPr>
          <p:txBody>
            <a:bodyPr wrap="none" anchor="ctr"/>
            <a:lstStyle/>
            <a:p>
              <a:endParaRPr lang="en-US"/>
            </a:p>
          </p:txBody>
        </p:sp>
      </p:grpSp>
      <p:sp>
        <p:nvSpPr>
          <p:cNvPr id="6" name="Title 5"/>
          <p:cNvSpPr>
            <a:spLocks noGrp="1"/>
          </p:cNvSpPr>
          <p:nvPr>
            <p:ph type="title"/>
          </p:nvPr>
        </p:nvSpPr>
        <p:spPr/>
        <p:txBody>
          <a:bodyPr>
            <a:noAutofit/>
          </a:bodyPr>
          <a:lstStyle/>
          <a:p>
            <a:r>
              <a:rPr lang="en-US" sz="2000" dirty="0"/>
              <a:t>Advantages of the new FEI triple On-axis BF/DF1/DF2 detectors</a:t>
            </a:r>
            <a:br>
              <a:rPr lang="en-US" sz="2000" dirty="0"/>
            </a:br>
            <a:r>
              <a:rPr lang="en-US" sz="1800" dirty="0"/>
              <a:t>Position and geometry of the multiple STEM detectors on Titan G2</a:t>
            </a:r>
          </a:p>
        </p:txBody>
      </p:sp>
      <p:sp>
        <p:nvSpPr>
          <p:cNvPr id="7" name="Content Placeholder 6"/>
          <p:cNvSpPr>
            <a:spLocks noGrp="1"/>
          </p:cNvSpPr>
          <p:nvPr>
            <p:ph idx="1"/>
          </p:nvPr>
        </p:nvSpPr>
        <p:spPr/>
        <p:txBody>
          <a:bodyPr/>
          <a:lstStyle/>
          <a:p>
            <a:endParaRPr lang="en-US" dirty="0"/>
          </a:p>
        </p:txBody>
      </p:sp>
    </p:spTree>
    <p:extLst>
      <p:ext uri="{BB962C8B-B14F-4D97-AF65-F5344CB8AC3E}">
        <p14:creationId xmlns:p14="http://schemas.microsoft.com/office/powerpoint/2010/main" val="328452018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12" name="Picture 4"/>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a:xfrm>
            <a:off x="0" y="2050498"/>
            <a:ext cx="9144000" cy="3138004"/>
          </a:xfrm>
          <a:ln/>
        </p:spPr>
      </p:pic>
      <p:sp>
        <p:nvSpPr>
          <p:cNvPr id="478213" name="Text Box 5"/>
          <p:cNvSpPr txBox="1">
            <a:spLocks noChangeArrowheads="1"/>
          </p:cNvSpPr>
          <p:nvPr/>
        </p:nvSpPr>
        <p:spPr bwMode="auto">
          <a:xfrm>
            <a:off x="1127125" y="5226050"/>
            <a:ext cx="6340475" cy="641350"/>
          </a:xfrm>
          <a:prstGeom prst="rect">
            <a:avLst/>
          </a:prstGeom>
          <a:noFill/>
          <a:ln w="9525">
            <a:noFill/>
            <a:miter lim="800000"/>
            <a:headEnd/>
            <a:tailEnd/>
          </a:ln>
          <a:effectLst/>
        </p:spPr>
        <p:txBody>
          <a:bodyPr>
            <a:spAutoFit/>
          </a:bodyPr>
          <a:lstStyle/>
          <a:p>
            <a:r>
              <a:rPr lang="en-US">
                <a:solidFill>
                  <a:schemeClr val="tx2"/>
                </a:solidFill>
                <a:latin typeface="Trebuchet MS" pitchFamily="34" charset="0"/>
              </a:rPr>
              <a:t>The boron lattice can be visualized using HR-TEM and ABF imaging, while it is invisible in the HAADF image.</a:t>
            </a:r>
          </a:p>
        </p:txBody>
      </p:sp>
      <p:sp>
        <p:nvSpPr>
          <p:cNvPr id="478214" name="Rectangle 6"/>
          <p:cNvSpPr>
            <a:spLocks noChangeArrowheads="1"/>
          </p:cNvSpPr>
          <p:nvPr/>
        </p:nvSpPr>
        <p:spPr bwMode="auto">
          <a:xfrm>
            <a:off x="1344613" y="6400800"/>
            <a:ext cx="4522787" cy="366713"/>
          </a:xfrm>
          <a:prstGeom prst="rect">
            <a:avLst/>
          </a:prstGeom>
          <a:noFill/>
          <a:ln w="9525">
            <a:noFill/>
            <a:miter lim="800000"/>
            <a:headEnd/>
            <a:tailEnd/>
          </a:ln>
          <a:effectLst/>
        </p:spPr>
        <p:txBody>
          <a:bodyPr wrap="none" anchor="ctr">
            <a:spAutoFit/>
          </a:bodyPr>
          <a:lstStyle/>
          <a:p>
            <a:r>
              <a:rPr lang="en-US" sz="1000" i="1">
                <a:latin typeface="Trebuchet MS" pitchFamily="34" charset="0"/>
              </a:rPr>
              <a:t>Images : S.Lazar,B.Freitag, FEI, J. Etheridge, Monash University, Australia</a:t>
            </a:r>
            <a:r>
              <a:rPr lang="en-US"/>
              <a:t> </a:t>
            </a:r>
          </a:p>
        </p:txBody>
      </p:sp>
      <p:sp>
        <p:nvSpPr>
          <p:cNvPr id="8" name="Rectangle 2"/>
          <p:cNvSpPr>
            <a:spLocks noGrp="1" noChangeArrowheads="1"/>
          </p:cNvSpPr>
          <p:nvPr>
            <p:ph type="title"/>
          </p:nvPr>
        </p:nvSpPr>
        <p:spPr/>
        <p:txBody>
          <a:bodyPr>
            <a:noAutofit/>
          </a:bodyPr>
          <a:lstStyle/>
          <a:p>
            <a:pPr algn="ctr"/>
            <a:r>
              <a:rPr lang="en-US" sz="1800" dirty="0" smtClean="0"/>
              <a:t>Comparison between HR-TEM, ABF STEM  and HAADF STEM  imaging on the same sample of LaB</a:t>
            </a:r>
            <a:r>
              <a:rPr lang="en-US" sz="1800" baseline="-25000" dirty="0" smtClean="0"/>
              <a:t>6</a:t>
            </a:r>
            <a:r>
              <a:rPr lang="en-US" sz="1800" dirty="0" smtClean="0"/>
              <a:t> in [100] projection</a:t>
            </a:r>
            <a:r>
              <a:rPr lang="cs-CZ" sz="1800" dirty="0" smtClean="0"/>
              <a:t>  </a:t>
            </a:r>
            <a:r>
              <a:rPr lang="en-US" sz="1400" dirty="0" smtClean="0"/>
              <a:t>The images are taken on C</a:t>
            </a:r>
            <a:r>
              <a:rPr lang="en-US" sz="1400" baseline="-25000" dirty="0" smtClean="0"/>
              <a:t>s</a:t>
            </a:r>
            <a:r>
              <a:rPr lang="en-US" sz="1400" dirty="0" smtClean="0"/>
              <a:t> corrected Titan G2</a:t>
            </a:r>
          </a:p>
        </p:txBody>
      </p:sp>
    </p:spTree>
    <p:extLst>
      <p:ext uri="{BB962C8B-B14F-4D97-AF65-F5344CB8AC3E}">
        <p14:creationId xmlns:p14="http://schemas.microsoft.com/office/powerpoint/2010/main" val="21391839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3091" name="Object 3"/>
          <p:cNvGraphicFramePr>
            <a:graphicFrameLocks noGrp="1" noChangeAspect="1"/>
          </p:cNvGraphicFramePr>
          <p:nvPr>
            <p:ph idx="1"/>
          </p:nvPr>
        </p:nvGraphicFramePr>
        <p:xfrm>
          <a:off x="0" y="1368425"/>
          <a:ext cx="9144000" cy="4502150"/>
        </p:xfrm>
        <a:graphic>
          <a:graphicData uri="http://schemas.openxmlformats.org/presentationml/2006/ole">
            <mc:AlternateContent xmlns:mc="http://schemas.openxmlformats.org/markup-compatibility/2006">
              <mc:Choice xmlns:v="urn:schemas-microsoft-com:vml" Requires="v">
                <p:oleObj spid="_x0000_s5272" name="Image" r:id="rId3" imgW="13206349" imgH="6501587" progId="Photoshop.Image.7">
                  <p:embed/>
                </p:oleObj>
              </mc:Choice>
              <mc:Fallback>
                <p:oleObj name="Image" r:id="rId3" imgW="13206349" imgH="6501587"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68425"/>
                        <a:ext cx="9144000" cy="4502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3120" name="Object 32"/>
          <p:cNvGraphicFramePr>
            <a:graphicFrameLocks noGrp="1" noChangeAspect="1"/>
          </p:cNvGraphicFramePr>
          <p:nvPr>
            <p:ph sz="half" idx="4294967295"/>
          </p:nvPr>
        </p:nvGraphicFramePr>
        <p:xfrm>
          <a:off x="0" y="2819400"/>
          <a:ext cx="998538" cy="1992313"/>
        </p:xfrm>
        <a:graphic>
          <a:graphicData uri="http://schemas.openxmlformats.org/presentationml/2006/ole">
            <mc:AlternateContent xmlns:mc="http://schemas.openxmlformats.org/markup-compatibility/2006">
              <mc:Choice xmlns:v="urn:schemas-microsoft-com:vml" Requires="v">
                <p:oleObj spid="_x0000_s5273" name="Image" r:id="rId5" imgW="2438095" imgH="4863492" progId="Photoshop.Image.7">
                  <p:embed/>
                </p:oleObj>
              </mc:Choice>
              <mc:Fallback>
                <p:oleObj name="Image" r:id="rId5" imgW="2438095" imgH="4863492"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19400"/>
                        <a:ext cx="998538"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3104" name="Text Box 16"/>
          <p:cNvSpPr txBox="1">
            <a:spLocks noChangeArrowheads="1"/>
          </p:cNvSpPr>
          <p:nvPr/>
        </p:nvSpPr>
        <p:spPr bwMode="auto">
          <a:xfrm>
            <a:off x="457200" y="5053013"/>
            <a:ext cx="5943600" cy="274637"/>
          </a:xfrm>
          <a:prstGeom prst="rect">
            <a:avLst/>
          </a:prstGeom>
          <a:noFill/>
          <a:ln w="9525">
            <a:noFill/>
            <a:miter lim="800000"/>
            <a:headEnd/>
            <a:tailEnd/>
          </a:ln>
        </p:spPr>
        <p:txBody>
          <a:bodyPr lIns="0" tIns="0" rIns="0" bIns="0"/>
          <a:lstStyle/>
          <a:p>
            <a:pPr lvl="1"/>
            <a:r>
              <a:rPr lang="en-US" sz="900" i="1"/>
              <a:t>Sample courtesy of C.L. Jia, Ernst Ruska Centre, Research Centre Juelich, Germany. </a:t>
            </a:r>
          </a:p>
          <a:p>
            <a:pPr lvl="1"/>
            <a:r>
              <a:rPr lang="en-US" sz="900" i="1"/>
              <a:t>Image data courtesy of Prof. J. Etheridge, Monash University, Australia and S. Lazar</a:t>
            </a:r>
          </a:p>
        </p:txBody>
      </p:sp>
      <p:sp>
        <p:nvSpPr>
          <p:cNvPr id="473097" name="Oval 40"/>
          <p:cNvSpPr>
            <a:spLocks noChangeArrowheads="1"/>
          </p:cNvSpPr>
          <p:nvPr/>
        </p:nvSpPr>
        <p:spPr bwMode="auto">
          <a:xfrm>
            <a:off x="7610475" y="5140325"/>
            <a:ext cx="144463" cy="144463"/>
          </a:xfrm>
          <a:prstGeom prst="ellipse">
            <a:avLst/>
          </a:prstGeom>
          <a:solidFill>
            <a:srgbClr val="3366FF"/>
          </a:solidFill>
          <a:ln w="9525">
            <a:solidFill>
              <a:schemeClr val="tx1"/>
            </a:solidFill>
            <a:round/>
            <a:headEnd/>
            <a:tailEnd/>
          </a:ln>
        </p:spPr>
        <p:txBody>
          <a:bodyPr wrap="none" anchor="ctr"/>
          <a:lstStyle/>
          <a:p>
            <a:pPr algn="ctr"/>
            <a:endParaRPr lang="en-US"/>
          </a:p>
        </p:txBody>
      </p:sp>
      <p:sp>
        <p:nvSpPr>
          <p:cNvPr id="473098" name="Oval 45"/>
          <p:cNvSpPr>
            <a:spLocks noChangeArrowheads="1"/>
          </p:cNvSpPr>
          <p:nvPr/>
        </p:nvSpPr>
        <p:spPr bwMode="auto">
          <a:xfrm>
            <a:off x="6945313" y="5095875"/>
            <a:ext cx="215900" cy="215900"/>
          </a:xfrm>
          <a:prstGeom prst="ellipse">
            <a:avLst/>
          </a:prstGeom>
          <a:solidFill>
            <a:srgbClr val="FF00FF"/>
          </a:solidFill>
          <a:ln w="9525">
            <a:solidFill>
              <a:schemeClr val="tx1"/>
            </a:solidFill>
            <a:round/>
            <a:headEnd/>
            <a:tailEnd/>
          </a:ln>
        </p:spPr>
        <p:txBody>
          <a:bodyPr wrap="none" anchor="ctr"/>
          <a:lstStyle/>
          <a:p>
            <a:endParaRPr lang="en-US"/>
          </a:p>
        </p:txBody>
      </p:sp>
      <p:sp>
        <p:nvSpPr>
          <p:cNvPr id="473099" name="Text Box 48"/>
          <p:cNvSpPr txBox="1">
            <a:spLocks noChangeArrowheads="1"/>
          </p:cNvSpPr>
          <p:nvPr/>
        </p:nvSpPr>
        <p:spPr bwMode="auto">
          <a:xfrm>
            <a:off x="5949950" y="5000625"/>
            <a:ext cx="654050" cy="641350"/>
          </a:xfrm>
          <a:prstGeom prst="rect">
            <a:avLst/>
          </a:prstGeom>
          <a:noFill/>
          <a:ln w="9525">
            <a:noFill/>
            <a:miter lim="800000"/>
            <a:headEnd/>
            <a:tailEnd/>
          </a:ln>
        </p:spPr>
        <p:txBody>
          <a:bodyPr>
            <a:spAutoFit/>
          </a:bodyPr>
          <a:lstStyle/>
          <a:p>
            <a:r>
              <a:rPr lang="en-US"/>
              <a:t>Sr/O</a:t>
            </a:r>
          </a:p>
          <a:p>
            <a:endParaRPr lang="en-US"/>
          </a:p>
        </p:txBody>
      </p:sp>
      <p:sp>
        <p:nvSpPr>
          <p:cNvPr id="473100" name="Text Box 49"/>
          <p:cNvSpPr txBox="1">
            <a:spLocks noChangeArrowheads="1"/>
          </p:cNvSpPr>
          <p:nvPr/>
        </p:nvSpPr>
        <p:spPr bwMode="auto">
          <a:xfrm>
            <a:off x="7118350" y="5008563"/>
            <a:ext cx="654050" cy="641350"/>
          </a:xfrm>
          <a:prstGeom prst="rect">
            <a:avLst/>
          </a:prstGeom>
          <a:noFill/>
          <a:ln w="9525">
            <a:noFill/>
            <a:miter lim="800000"/>
            <a:headEnd/>
            <a:tailEnd/>
          </a:ln>
        </p:spPr>
        <p:txBody>
          <a:bodyPr>
            <a:spAutoFit/>
          </a:bodyPr>
          <a:lstStyle/>
          <a:p>
            <a:r>
              <a:rPr lang="en-US"/>
              <a:t>Ti</a:t>
            </a:r>
          </a:p>
          <a:p>
            <a:endParaRPr lang="en-US"/>
          </a:p>
        </p:txBody>
      </p:sp>
      <p:sp>
        <p:nvSpPr>
          <p:cNvPr id="473101" name="Text Box 50"/>
          <p:cNvSpPr txBox="1">
            <a:spLocks noChangeArrowheads="1"/>
          </p:cNvSpPr>
          <p:nvPr/>
        </p:nvSpPr>
        <p:spPr bwMode="auto">
          <a:xfrm>
            <a:off x="7575550" y="5033963"/>
            <a:ext cx="654050" cy="366712"/>
          </a:xfrm>
          <a:prstGeom prst="rect">
            <a:avLst/>
          </a:prstGeom>
          <a:noFill/>
          <a:ln w="9525">
            <a:noFill/>
            <a:miter lim="800000"/>
            <a:headEnd/>
            <a:tailEnd/>
          </a:ln>
        </p:spPr>
        <p:txBody>
          <a:bodyPr>
            <a:spAutoFit/>
          </a:bodyPr>
          <a:lstStyle/>
          <a:p>
            <a:r>
              <a:rPr lang="en-US"/>
              <a:t>   O</a:t>
            </a:r>
          </a:p>
        </p:txBody>
      </p:sp>
      <p:sp>
        <p:nvSpPr>
          <p:cNvPr id="473102" name="Oval 200"/>
          <p:cNvSpPr>
            <a:spLocks noChangeArrowheads="1"/>
          </p:cNvSpPr>
          <p:nvPr/>
        </p:nvSpPr>
        <p:spPr bwMode="auto">
          <a:xfrm>
            <a:off x="5640388" y="5078413"/>
            <a:ext cx="215900" cy="215900"/>
          </a:xfrm>
          <a:prstGeom prst="ellipse">
            <a:avLst/>
          </a:prstGeom>
          <a:solidFill>
            <a:srgbClr val="00FF00"/>
          </a:solidFill>
          <a:ln w="9525">
            <a:solidFill>
              <a:schemeClr val="tx1"/>
            </a:solidFill>
            <a:round/>
            <a:headEnd/>
            <a:tailEnd/>
          </a:ln>
        </p:spPr>
        <p:txBody>
          <a:bodyPr wrap="none" anchor="ctr"/>
          <a:lstStyle/>
          <a:p>
            <a:endParaRPr lang="en-US"/>
          </a:p>
        </p:txBody>
      </p:sp>
      <p:sp>
        <p:nvSpPr>
          <p:cNvPr id="473103" name="Oval 201"/>
          <p:cNvSpPr>
            <a:spLocks noChangeArrowheads="1"/>
          </p:cNvSpPr>
          <p:nvPr/>
        </p:nvSpPr>
        <p:spPr bwMode="auto">
          <a:xfrm>
            <a:off x="5672138" y="5122863"/>
            <a:ext cx="144462" cy="144462"/>
          </a:xfrm>
          <a:prstGeom prst="ellipse">
            <a:avLst/>
          </a:prstGeom>
          <a:solidFill>
            <a:srgbClr val="3366FF"/>
          </a:solidFill>
          <a:ln w="9525">
            <a:solidFill>
              <a:schemeClr val="tx1"/>
            </a:solidFill>
            <a:round/>
            <a:headEnd/>
            <a:tailEnd/>
          </a:ln>
        </p:spPr>
        <p:txBody>
          <a:bodyPr wrap="none" anchor="ctr"/>
          <a:lstStyle/>
          <a:p>
            <a:endParaRPr lang="en-US"/>
          </a:p>
        </p:txBody>
      </p:sp>
      <p:graphicFrame>
        <p:nvGraphicFramePr>
          <p:cNvPr id="473105" name="Object 17"/>
          <p:cNvGraphicFramePr>
            <a:graphicFrameLocks noChangeAspect="1"/>
          </p:cNvGraphicFramePr>
          <p:nvPr/>
        </p:nvGraphicFramePr>
        <p:xfrm>
          <a:off x="342900" y="1687513"/>
          <a:ext cx="598488" cy="598487"/>
        </p:xfrm>
        <a:graphic>
          <a:graphicData uri="http://schemas.openxmlformats.org/presentationml/2006/ole">
            <mc:AlternateContent xmlns:mc="http://schemas.openxmlformats.org/markup-compatibility/2006">
              <mc:Choice xmlns:v="urn:schemas-microsoft-com:vml" Requires="v">
                <p:oleObj spid="_x0000_s5274" name="Image" r:id="rId7" imgW="1053597" imgH="1053597" progId="Photoshop.Image.7">
                  <p:embed/>
                </p:oleObj>
              </mc:Choice>
              <mc:Fallback>
                <p:oleObj name="Image" r:id="rId7" imgW="1053597" imgH="1053597"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 y="1687513"/>
                        <a:ext cx="598488" cy="59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3106" name="Line 18"/>
          <p:cNvSpPr>
            <a:spLocks noChangeShapeType="1"/>
          </p:cNvSpPr>
          <p:nvPr/>
        </p:nvSpPr>
        <p:spPr bwMode="auto">
          <a:xfrm flipV="1">
            <a:off x="152400" y="2047875"/>
            <a:ext cx="227013" cy="119063"/>
          </a:xfrm>
          <a:prstGeom prst="line">
            <a:avLst/>
          </a:prstGeom>
          <a:noFill/>
          <a:ln w="9525">
            <a:solidFill>
              <a:schemeClr val="tx1"/>
            </a:solidFill>
            <a:round/>
            <a:headEnd/>
            <a:tailEnd type="triangle" w="med" len="med"/>
          </a:ln>
          <a:effectLst/>
        </p:spPr>
        <p:txBody>
          <a:bodyPr/>
          <a:lstStyle/>
          <a:p>
            <a:endParaRPr lang="en-US"/>
          </a:p>
        </p:txBody>
      </p:sp>
      <p:sp>
        <p:nvSpPr>
          <p:cNvPr id="473108" name="Text Box 20"/>
          <p:cNvSpPr txBox="1">
            <a:spLocks noChangeArrowheads="1"/>
          </p:cNvSpPr>
          <p:nvPr/>
        </p:nvSpPr>
        <p:spPr bwMode="auto">
          <a:xfrm>
            <a:off x="914400" y="5894784"/>
            <a:ext cx="8001000" cy="990600"/>
          </a:xfrm>
          <a:prstGeom prst="rect">
            <a:avLst/>
          </a:prstGeom>
          <a:noFill/>
          <a:ln w="9525">
            <a:noFill/>
            <a:miter lim="800000"/>
            <a:headEnd/>
            <a:tailEnd/>
          </a:ln>
        </p:spPr>
        <p:txBody>
          <a:bodyPr lIns="0" tIns="0" rIns="0" bIns="0"/>
          <a:lstStyle/>
          <a:p>
            <a:pPr algn="ctr">
              <a:buClr>
                <a:srgbClr val="363435"/>
              </a:buClr>
              <a:buFont typeface="Courier New" pitchFamily="49" charset="0"/>
              <a:buNone/>
            </a:pPr>
            <a:r>
              <a:rPr lang="en-US" altLang="ja-JP" sz="1500" dirty="0">
                <a:solidFill>
                  <a:srgbClr val="363435"/>
                </a:solidFill>
                <a:latin typeface="Trebuchet MS" pitchFamily="34" charset="0"/>
                <a:ea typeface="ＭＳ Ｐゴシック" charset="-128"/>
              </a:rPr>
              <a:t>The  Strontium oxide, Titanium  and the pure oxygen columns can be visualized in the atomic resolution ABF STEM images in [110] projection.</a:t>
            </a:r>
          </a:p>
          <a:p>
            <a:pPr algn="ctr">
              <a:buClr>
                <a:srgbClr val="363435"/>
              </a:buClr>
              <a:buFont typeface="Courier New" pitchFamily="49" charset="0"/>
              <a:buNone/>
            </a:pPr>
            <a:r>
              <a:rPr lang="en-US" altLang="ja-JP" sz="1500" dirty="0">
                <a:solidFill>
                  <a:srgbClr val="363435"/>
                </a:solidFill>
                <a:latin typeface="Trebuchet MS" pitchFamily="34" charset="0"/>
                <a:ea typeface="ＭＳ Ｐゴシック" charset="-128"/>
              </a:rPr>
              <a:t>A contrast difference between the titanium and pure oxygen columns is in the ABF images detectable</a:t>
            </a:r>
            <a:r>
              <a:rPr lang="en-US" altLang="ja-JP" sz="1500" b="1" dirty="0">
                <a:solidFill>
                  <a:srgbClr val="363435"/>
                </a:solidFill>
                <a:latin typeface="Trebuchet MS" pitchFamily="34" charset="0"/>
                <a:ea typeface="ＭＳ Ｐゴシック" charset="-128"/>
              </a:rPr>
              <a:t>.</a:t>
            </a:r>
            <a:r>
              <a:rPr lang="en-US" altLang="ja-JP" dirty="0">
                <a:solidFill>
                  <a:srgbClr val="363435"/>
                </a:solidFill>
                <a:ea typeface="ＭＳ Ｐゴシック" charset="-128"/>
              </a:rPr>
              <a:t> </a:t>
            </a:r>
          </a:p>
          <a:p>
            <a:pPr>
              <a:buClr>
                <a:srgbClr val="363435"/>
              </a:buClr>
              <a:buFont typeface="Courier New" pitchFamily="49" charset="0"/>
              <a:buNone/>
            </a:pPr>
            <a:endParaRPr lang="en-US" sz="1400" dirty="0">
              <a:solidFill>
                <a:srgbClr val="363435"/>
              </a:solidFill>
            </a:endParaRPr>
          </a:p>
        </p:txBody>
      </p:sp>
      <p:grpSp>
        <p:nvGrpSpPr>
          <p:cNvPr id="2" name="Group 34"/>
          <p:cNvGrpSpPr>
            <a:grpSpLocks/>
          </p:cNvGrpSpPr>
          <p:nvPr/>
        </p:nvGrpSpPr>
        <p:grpSpPr bwMode="auto">
          <a:xfrm>
            <a:off x="2955925" y="1600200"/>
            <a:ext cx="4997450" cy="3322638"/>
            <a:chOff x="1862" y="1008"/>
            <a:chExt cx="3148" cy="2093"/>
          </a:xfrm>
        </p:grpSpPr>
        <p:graphicFrame>
          <p:nvGraphicFramePr>
            <p:cNvPr id="473095" name="Object 7"/>
            <p:cNvGraphicFramePr>
              <a:graphicFrameLocks noChangeAspect="1"/>
            </p:cNvGraphicFramePr>
            <p:nvPr/>
          </p:nvGraphicFramePr>
          <p:xfrm>
            <a:off x="3962" y="1008"/>
            <a:ext cx="1048" cy="2093"/>
          </p:xfrm>
          <a:graphic>
            <a:graphicData uri="http://schemas.openxmlformats.org/presentationml/2006/ole">
              <mc:AlternateContent xmlns:mc="http://schemas.openxmlformats.org/markup-compatibility/2006">
                <mc:Choice xmlns:v="urn:schemas-microsoft-com:vml" Requires="v">
                  <p:oleObj spid="_x0000_s5275" name="Image" r:id="rId9" imgW="2882540" imgH="5752381" progId="Photoshop.Image.7">
                    <p:embed/>
                  </p:oleObj>
                </mc:Choice>
                <mc:Fallback>
                  <p:oleObj name="Image" r:id="rId9" imgW="2882540" imgH="5752381"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 y="1008"/>
                          <a:ext cx="1048" cy="2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3096" name="Object 8"/>
            <p:cNvGraphicFramePr>
              <a:graphicFrameLocks noChangeAspect="1"/>
            </p:cNvGraphicFramePr>
            <p:nvPr/>
          </p:nvGraphicFramePr>
          <p:xfrm>
            <a:off x="1862" y="1008"/>
            <a:ext cx="1034" cy="2087"/>
          </p:xfrm>
          <a:graphic>
            <a:graphicData uri="http://schemas.openxmlformats.org/presentationml/2006/ole">
              <mc:AlternateContent xmlns:mc="http://schemas.openxmlformats.org/markup-compatibility/2006">
                <mc:Choice xmlns:v="urn:schemas-microsoft-com:vml" Requires="v">
                  <p:oleObj spid="_x0000_s5276" name="Image" r:id="rId11" imgW="2831746" imgH="5714286" progId="Photoshop.Image.7">
                    <p:embed/>
                  </p:oleObj>
                </mc:Choice>
                <mc:Fallback>
                  <p:oleObj name="Image" r:id="rId11" imgW="2831746" imgH="5714286" progId="Photoshop.Image.7">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62" y="1008"/>
                          <a:ext cx="1034" cy="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473123" name="Text Box 35"/>
          <p:cNvSpPr txBox="1">
            <a:spLocks noChangeArrowheads="1"/>
          </p:cNvSpPr>
          <p:nvPr/>
        </p:nvSpPr>
        <p:spPr bwMode="auto">
          <a:xfrm>
            <a:off x="1431925" y="4419600"/>
            <a:ext cx="654050" cy="366713"/>
          </a:xfrm>
          <a:prstGeom prst="rect">
            <a:avLst/>
          </a:prstGeom>
          <a:solidFill>
            <a:srgbClr val="C0C0C0"/>
          </a:solidFill>
          <a:ln w="9525">
            <a:noFill/>
            <a:miter lim="800000"/>
            <a:headEnd/>
            <a:tailEnd/>
          </a:ln>
          <a:effectLst/>
        </p:spPr>
        <p:txBody>
          <a:bodyPr wrap="none">
            <a:spAutoFit/>
          </a:bodyPr>
          <a:lstStyle/>
          <a:p>
            <a:r>
              <a:rPr lang="en-US" b="1">
                <a:solidFill>
                  <a:schemeClr val="accent1"/>
                </a:solidFill>
              </a:rPr>
              <a:t>ABF</a:t>
            </a:r>
          </a:p>
        </p:txBody>
      </p:sp>
      <p:sp>
        <p:nvSpPr>
          <p:cNvPr id="473124" name="Text Box 36"/>
          <p:cNvSpPr txBox="1">
            <a:spLocks noChangeArrowheads="1"/>
          </p:cNvSpPr>
          <p:nvPr/>
        </p:nvSpPr>
        <p:spPr bwMode="auto">
          <a:xfrm>
            <a:off x="4756150" y="4419600"/>
            <a:ext cx="984250" cy="366713"/>
          </a:xfrm>
          <a:prstGeom prst="rect">
            <a:avLst/>
          </a:prstGeom>
          <a:solidFill>
            <a:srgbClr val="C0C0C0"/>
          </a:solidFill>
          <a:ln w="9525">
            <a:noFill/>
            <a:miter lim="800000"/>
            <a:headEnd/>
            <a:tailEnd/>
          </a:ln>
          <a:effectLst/>
        </p:spPr>
        <p:txBody>
          <a:bodyPr wrap="none">
            <a:spAutoFit/>
          </a:bodyPr>
          <a:lstStyle/>
          <a:p>
            <a:r>
              <a:rPr lang="en-US" b="1">
                <a:solidFill>
                  <a:schemeClr val="accent1"/>
                </a:solidFill>
              </a:rPr>
              <a:t>HAADF</a:t>
            </a:r>
          </a:p>
        </p:txBody>
      </p:sp>
      <p:sp>
        <p:nvSpPr>
          <p:cNvPr id="23" name="Rectangle 2"/>
          <p:cNvSpPr>
            <a:spLocks noGrp="1" noChangeArrowheads="1"/>
          </p:cNvSpPr>
          <p:nvPr>
            <p:ph type="title"/>
          </p:nvPr>
        </p:nvSpPr>
        <p:spPr/>
        <p:txBody>
          <a:bodyPr>
            <a:normAutofit fontScale="90000"/>
          </a:bodyPr>
          <a:lstStyle/>
          <a:p>
            <a:r>
              <a:rPr lang="en-US" sz="2400" dirty="0" smtClean="0"/>
              <a:t>ABF/HAADF STEM on Cs-corrected Titan G2 at 200kV</a:t>
            </a:r>
            <a:br>
              <a:rPr lang="en-US" sz="2400" dirty="0" smtClean="0"/>
            </a:br>
            <a:r>
              <a:rPr lang="en-US" sz="2400" dirty="0" smtClean="0"/>
              <a:t>SrTiO</a:t>
            </a:r>
            <a:r>
              <a:rPr lang="en-US" sz="2400" baseline="-25000" dirty="0" smtClean="0"/>
              <a:t>3</a:t>
            </a:r>
            <a:r>
              <a:rPr lang="en-US" sz="2400" dirty="0" smtClean="0"/>
              <a:t> in [110] projection</a:t>
            </a:r>
          </a:p>
        </p:txBody>
      </p:sp>
    </p:spTree>
    <p:extLst>
      <p:ext uri="{BB962C8B-B14F-4D97-AF65-F5344CB8AC3E}">
        <p14:creationId xmlns:p14="http://schemas.microsoft.com/office/powerpoint/2010/main" val="83713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4115" name="Object 3"/>
          <p:cNvGraphicFramePr>
            <a:graphicFrameLocks noGrp="1" noChangeAspect="1"/>
          </p:cNvGraphicFramePr>
          <p:nvPr>
            <p:ph sz="quarter" idx="1"/>
          </p:nvPr>
        </p:nvGraphicFramePr>
        <p:xfrm>
          <a:off x="5210175" y="1458913"/>
          <a:ext cx="3414713" cy="3443287"/>
        </p:xfrm>
        <a:graphic>
          <a:graphicData uri="http://schemas.openxmlformats.org/presentationml/2006/ole">
            <mc:AlternateContent xmlns:mc="http://schemas.openxmlformats.org/markup-compatibility/2006">
              <mc:Choice xmlns:v="urn:schemas-microsoft-com:vml" Requires="v">
                <p:oleObj spid="_x0000_s6286" name="Image" r:id="rId3" imgW="14857143" imgH="14869841" progId="Photoshop.Image.7">
                  <p:embed/>
                </p:oleObj>
              </mc:Choice>
              <mc:Fallback>
                <p:oleObj name="Image" r:id="rId3" imgW="14857143" imgH="14869841"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175" y="1458913"/>
                        <a:ext cx="3414713" cy="344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4116" name="Object 4"/>
          <p:cNvGraphicFramePr>
            <a:graphicFrameLocks noGrp="1" noChangeAspect="1"/>
          </p:cNvGraphicFramePr>
          <p:nvPr>
            <p:ph sz="quarter" idx="2"/>
          </p:nvPr>
        </p:nvGraphicFramePr>
        <p:xfrm>
          <a:off x="1579563" y="1458913"/>
          <a:ext cx="3408362" cy="3443287"/>
        </p:xfrm>
        <a:graphic>
          <a:graphicData uri="http://schemas.openxmlformats.org/presentationml/2006/ole">
            <mc:AlternateContent xmlns:mc="http://schemas.openxmlformats.org/markup-compatibility/2006">
              <mc:Choice xmlns:v="urn:schemas-microsoft-com:vml" Requires="v">
                <p:oleObj spid="_x0000_s6287" name="Image" r:id="rId5" imgW="14895238" imgH="14933333" progId="Photoshop.Image.7">
                  <p:embed/>
                </p:oleObj>
              </mc:Choice>
              <mc:Fallback>
                <p:oleObj name="Image" r:id="rId5" imgW="14895238" imgH="14933333"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9563" y="1458913"/>
                        <a:ext cx="3408362" cy="3443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4117" name="Object 5"/>
          <p:cNvGraphicFramePr>
            <a:graphicFrameLocks noGrp="1" noChangeAspect="1"/>
          </p:cNvGraphicFramePr>
          <p:nvPr>
            <p:ph sz="quarter" idx="3"/>
          </p:nvPr>
        </p:nvGraphicFramePr>
        <p:xfrm>
          <a:off x="7583488" y="3041650"/>
          <a:ext cx="1054100" cy="2124075"/>
        </p:xfrm>
        <a:graphic>
          <a:graphicData uri="http://schemas.openxmlformats.org/presentationml/2006/ole">
            <mc:AlternateContent xmlns:mc="http://schemas.openxmlformats.org/markup-compatibility/2006">
              <mc:Choice xmlns:v="urn:schemas-microsoft-com:vml" Requires="v">
                <p:oleObj spid="_x0000_s6288" name="Image" r:id="rId7" imgW="2869841" imgH="5600000" progId="Photoshop.Image.7">
                  <p:embed/>
                </p:oleObj>
              </mc:Choice>
              <mc:Fallback>
                <p:oleObj name="Image" r:id="rId7" imgW="2869841" imgH="5600000"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3488" y="3041650"/>
                        <a:ext cx="1054100" cy="21240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4118" name="Text Box 6"/>
          <p:cNvSpPr txBox="1">
            <a:spLocks noChangeArrowheads="1"/>
          </p:cNvSpPr>
          <p:nvPr/>
        </p:nvSpPr>
        <p:spPr bwMode="auto">
          <a:xfrm>
            <a:off x="250825" y="1839913"/>
            <a:ext cx="915988" cy="366712"/>
          </a:xfrm>
          <a:prstGeom prst="rect">
            <a:avLst/>
          </a:prstGeom>
          <a:noFill/>
          <a:ln w="9525">
            <a:noFill/>
            <a:miter lim="800000"/>
            <a:headEnd/>
            <a:tailEnd/>
          </a:ln>
          <a:effectLst/>
        </p:spPr>
        <p:txBody>
          <a:bodyPr wrap="none">
            <a:spAutoFit/>
          </a:bodyPr>
          <a:lstStyle/>
          <a:p>
            <a:r>
              <a:rPr lang="en-US">
                <a:solidFill>
                  <a:schemeClr val="hlink"/>
                </a:solidFill>
              </a:rPr>
              <a:t>BaTiO</a:t>
            </a:r>
            <a:r>
              <a:rPr lang="en-US" sz="1200">
                <a:solidFill>
                  <a:schemeClr val="hlink"/>
                </a:solidFill>
              </a:rPr>
              <a:t>3</a:t>
            </a:r>
            <a:endParaRPr lang="en-US">
              <a:solidFill>
                <a:schemeClr val="hlink"/>
              </a:solidFill>
            </a:endParaRPr>
          </a:p>
        </p:txBody>
      </p:sp>
      <p:sp>
        <p:nvSpPr>
          <p:cNvPr id="474119" name="Text Box 7"/>
          <p:cNvSpPr txBox="1">
            <a:spLocks noChangeArrowheads="1"/>
          </p:cNvSpPr>
          <p:nvPr/>
        </p:nvSpPr>
        <p:spPr bwMode="auto">
          <a:xfrm>
            <a:off x="322263" y="3271838"/>
            <a:ext cx="865187" cy="366712"/>
          </a:xfrm>
          <a:prstGeom prst="rect">
            <a:avLst/>
          </a:prstGeom>
          <a:noFill/>
          <a:ln w="9525">
            <a:noFill/>
            <a:miter lim="800000"/>
            <a:headEnd/>
            <a:tailEnd/>
          </a:ln>
          <a:effectLst/>
        </p:spPr>
        <p:txBody>
          <a:bodyPr wrap="none">
            <a:spAutoFit/>
          </a:bodyPr>
          <a:lstStyle/>
          <a:p>
            <a:r>
              <a:rPr lang="en-US" dirty="0">
                <a:solidFill>
                  <a:srgbClr val="00FF00"/>
                </a:solidFill>
              </a:rPr>
              <a:t>SrTiO</a:t>
            </a:r>
            <a:r>
              <a:rPr lang="en-US" sz="1200" dirty="0">
                <a:solidFill>
                  <a:srgbClr val="00FF00"/>
                </a:solidFill>
              </a:rPr>
              <a:t>3</a:t>
            </a:r>
            <a:endParaRPr lang="en-US" dirty="0">
              <a:solidFill>
                <a:srgbClr val="00FF00"/>
              </a:solidFill>
            </a:endParaRPr>
          </a:p>
        </p:txBody>
      </p:sp>
      <p:sp>
        <p:nvSpPr>
          <p:cNvPr id="474120" name="Line 8"/>
          <p:cNvSpPr>
            <a:spLocks noChangeShapeType="1"/>
          </p:cNvSpPr>
          <p:nvPr/>
        </p:nvSpPr>
        <p:spPr bwMode="auto">
          <a:xfrm>
            <a:off x="1403350" y="1479550"/>
            <a:ext cx="0" cy="1008063"/>
          </a:xfrm>
          <a:prstGeom prst="line">
            <a:avLst/>
          </a:prstGeom>
          <a:noFill/>
          <a:ln w="25400">
            <a:solidFill>
              <a:srgbClr val="3366FF"/>
            </a:solidFill>
            <a:round/>
            <a:headEnd type="triangle" w="med" len="med"/>
            <a:tailEnd type="triangle" w="med" len="med"/>
          </a:ln>
          <a:effectLst/>
        </p:spPr>
        <p:txBody>
          <a:bodyPr/>
          <a:lstStyle/>
          <a:p>
            <a:endParaRPr lang="en-US"/>
          </a:p>
        </p:txBody>
      </p:sp>
      <p:sp>
        <p:nvSpPr>
          <p:cNvPr id="474121" name="Line 9"/>
          <p:cNvSpPr>
            <a:spLocks noChangeShapeType="1"/>
          </p:cNvSpPr>
          <p:nvPr/>
        </p:nvSpPr>
        <p:spPr bwMode="auto">
          <a:xfrm>
            <a:off x="1412875" y="2522538"/>
            <a:ext cx="0" cy="2376487"/>
          </a:xfrm>
          <a:prstGeom prst="line">
            <a:avLst/>
          </a:prstGeom>
          <a:noFill/>
          <a:ln w="25400">
            <a:solidFill>
              <a:srgbClr val="00FF00"/>
            </a:solidFill>
            <a:round/>
            <a:headEnd type="triangle" w="med" len="med"/>
            <a:tailEnd type="triangle" w="med" len="med"/>
          </a:ln>
          <a:effectLst/>
        </p:spPr>
        <p:txBody>
          <a:bodyPr/>
          <a:lstStyle/>
          <a:p>
            <a:endParaRPr lang="en-US"/>
          </a:p>
        </p:txBody>
      </p:sp>
      <p:graphicFrame>
        <p:nvGraphicFramePr>
          <p:cNvPr id="474123" name="Object 11"/>
          <p:cNvGraphicFramePr>
            <a:graphicFrameLocks noGrp="1" noChangeAspect="1"/>
          </p:cNvGraphicFramePr>
          <p:nvPr>
            <p:ph sz="quarter" idx="4"/>
          </p:nvPr>
        </p:nvGraphicFramePr>
        <p:xfrm>
          <a:off x="4000500" y="3036888"/>
          <a:ext cx="1093788" cy="2178050"/>
        </p:xfrm>
        <a:graphic>
          <a:graphicData uri="http://schemas.openxmlformats.org/presentationml/2006/ole">
            <mc:AlternateContent xmlns:mc="http://schemas.openxmlformats.org/markup-compatibility/2006">
              <mc:Choice xmlns:v="urn:schemas-microsoft-com:vml" Requires="v">
                <p:oleObj spid="_x0000_s6289" name="Image" r:id="rId9" imgW="2831746" imgH="5600000" progId="Photoshop.Image.7">
                  <p:embed/>
                </p:oleObj>
              </mc:Choice>
              <mc:Fallback>
                <p:oleObj name="Image" r:id="rId9" imgW="2831746" imgH="5600000"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00500" y="3036888"/>
                        <a:ext cx="1093788" cy="21780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4124" name="Rectangle 12"/>
          <p:cNvSpPr>
            <a:spLocks noChangeArrowheads="1"/>
          </p:cNvSpPr>
          <p:nvPr/>
        </p:nvSpPr>
        <p:spPr bwMode="auto">
          <a:xfrm>
            <a:off x="1800225" y="1865313"/>
            <a:ext cx="468313" cy="936625"/>
          </a:xfrm>
          <a:prstGeom prst="rect">
            <a:avLst/>
          </a:prstGeom>
          <a:noFill/>
          <a:ln w="15875">
            <a:solidFill>
              <a:srgbClr val="FF0000"/>
            </a:solidFill>
            <a:miter lim="800000"/>
            <a:headEnd/>
            <a:tailEnd/>
          </a:ln>
          <a:effectLst/>
        </p:spPr>
        <p:txBody>
          <a:bodyPr wrap="none" anchor="ctr"/>
          <a:lstStyle/>
          <a:p>
            <a:endParaRPr lang="en-US"/>
          </a:p>
        </p:txBody>
      </p:sp>
      <p:sp>
        <p:nvSpPr>
          <p:cNvPr id="474125" name="Line 13"/>
          <p:cNvSpPr>
            <a:spLocks noChangeShapeType="1"/>
          </p:cNvSpPr>
          <p:nvPr/>
        </p:nvSpPr>
        <p:spPr bwMode="auto">
          <a:xfrm>
            <a:off x="2268538" y="1905000"/>
            <a:ext cx="2808287" cy="1150938"/>
          </a:xfrm>
          <a:prstGeom prst="line">
            <a:avLst/>
          </a:prstGeom>
          <a:noFill/>
          <a:ln w="9525">
            <a:solidFill>
              <a:srgbClr val="FF0000"/>
            </a:solidFill>
            <a:round/>
            <a:headEnd/>
            <a:tailEnd/>
          </a:ln>
          <a:effectLst/>
        </p:spPr>
        <p:txBody>
          <a:bodyPr/>
          <a:lstStyle/>
          <a:p>
            <a:endParaRPr lang="en-US"/>
          </a:p>
        </p:txBody>
      </p:sp>
      <p:sp>
        <p:nvSpPr>
          <p:cNvPr id="474126" name="Line 14"/>
          <p:cNvSpPr>
            <a:spLocks noChangeShapeType="1"/>
          </p:cNvSpPr>
          <p:nvPr/>
        </p:nvSpPr>
        <p:spPr bwMode="auto">
          <a:xfrm>
            <a:off x="2268538" y="2768600"/>
            <a:ext cx="1727200" cy="2447925"/>
          </a:xfrm>
          <a:prstGeom prst="line">
            <a:avLst/>
          </a:prstGeom>
          <a:noFill/>
          <a:ln w="9525">
            <a:solidFill>
              <a:srgbClr val="FF0000"/>
            </a:solidFill>
            <a:round/>
            <a:headEnd/>
            <a:tailEnd/>
          </a:ln>
          <a:effectLst/>
        </p:spPr>
        <p:txBody>
          <a:bodyPr/>
          <a:lstStyle/>
          <a:p>
            <a:endParaRPr lang="en-US"/>
          </a:p>
        </p:txBody>
      </p:sp>
      <p:sp>
        <p:nvSpPr>
          <p:cNvPr id="474127" name="Rectangle 15"/>
          <p:cNvSpPr>
            <a:spLocks noChangeArrowheads="1"/>
          </p:cNvSpPr>
          <p:nvPr/>
        </p:nvSpPr>
        <p:spPr bwMode="auto">
          <a:xfrm>
            <a:off x="5370513" y="1870075"/>
            <a:ext cx="468312" cy="936625"/>
          </a:xfrm>
          <a:prstGeom prst="rect">
            <a:avLst/>
          </a:prstGeom>
          <a:noFill/>
          <a:ln w="15875">
            <a:solidFill>
              <a:srgbClr val="FF0000"/>
            </a:solidFill>
            <a:miter lim="800000"/>
            <a:headEnd/>
            <a:tailEnd/>
          </a:ln>
          <a:effectLst/>
        </p:spPr>
        <p:txBody>
          <a:bodyPr wrap="none" anchor="ctr"/>
          <a:lstStyle/>
          <a:p>
            <a:endParaRPr lang="en-US"/>
          </a:p>
        </p:txBody>
      </p:sp>
      <p:sp>
        <p:nvSpPr>
          <p:cNvPr id="474128" name="Line 16"/>
          <p:cNvSpPr>
            <a:spLocks noChangeShapeType="1"/>
          </p:cNvSpPr>
          <p:nvPr/>
        </p:nvSpPr>
        <p:spPr bwMode="auto">
          <a:xfrm>
            <a:off x="5867400" y="1870075"/>
            <a:ext cx="2808288" cy="1150938"/>
          </a:xfrm>
          <a:prstGeom prst="line">
            <a:avLst/>
          </a:prstGeom>
          <a:noFill/>
          <a:ln w="9525">
            <a:solidFill>
              <a:srgbClr val="FF0000"/>
            </a:solidFill>
            <a:round/>
            <a:headEnd/>
            <a:tailEnd/>
          </a:ln>
          <a:effectLst/>
        </p:spPr>
        <p:txBody>
          <a:bodyPr/>
          <a:lstStyle/>
          <a:p>
            <a:endParaRPr lang="en-US"/>
          </a:p>
        </p:txBody>
      </p:sp>
      <p:sp>
        <p:nvSpPr>
          <p:cNvPr id="474129" name="Line 17"/>
          <p:cNvSpPr>
            <a:spLocks noChangeShapeType="1"/>
          </p:cNvSpPr>
          <p:nvPr/>
        </p:nvSpPr>
        <p:spPr bwMode="auto">
          <a:xfrm>
            <a:off x="5868988" y="2797175"/>
            <a:ext cx="1727200" cy="2447925"/>
          </a:xfrm>
          <a:prstGeom prst="line">
            <a:avLst/>
          </a:prstGeom>
          <a:noFill/>
          <a:ln w="9525">
            <a:solidFill>
              <a:srgbClr val="FF0000"/>
            </a:solidFill>
            <a:round/>
            <a:headEnd/>
            <a:tailEnd/>
          </a:ln>
          <a:effectLst/>
        </p:spPr>
        <p:txBody>
          <a:bodyPr/>
          <a:lstStyle/>
          <a:p>
            <a:endParaRPr lang="en-US"/>
          </a:p>
        </p:txBody>
      </p:sp>
      <p:sp>
        <p:nvSpPr>
          <p:cNvPr id="474131" name="Oval 40"/>
          <p:cNvSpPr>
            <a:spLocks noChangeArrowheads="1"/>
          </p:cNvSpPr>
          <p:nvPr/>
        </p:nvSpPr>
        <p:spPr bwMode="auto">
          <a:xfrm>
            <a:off x="217488" y="4943475"/>
            <a:ext cx="144462" cy="144463"/>
          </a:xfrm>
          <a:prstGeom prst="ellipse">
            <a:avLst/>
          </a:prstGeom>
          <a:solidFill>
            <a:srgbClr val="3366FF"/>
          </a:solidFill>
          <a:ln w="9525">
            <a:noFill/>
            <a:round/>
            <a:headEnd/>
            <a:tailEnd/>
          </a:ln>
        </p:spPr>
        <p:txBody>
          <a:bodyPr wrap="none" anchor="ctr"/>
          <a:lstStyle/>
          <a:p>
            <a:pPr algn="ctr"/>
            <a:endParaRPr lang="en-US"/>
          </a:p>
        </p:txBody>
      </p:sp>
      <p:sp>
        <p:nvSpPr>
          <p:cNvPr id="474132" name="Oval 45"/>
          <p:cNvSpPr>
            <a:spLocks noChangeArrowheads="1"/>
          </p:cNvSpPr>
          <p:nvPr/>
        </p:nvSpPr>
        <p:spPr bwMode="auto">
          <a:xfrm>
            <a:off x="179388" y="4086225"/>
            <a:ext cx="215900" cy="215900"/>
          </a:xfrm>
          <a:prstGeom prst="ellipse">
            <a:avLst/>
          </a:prstGeom>
          <a:solidFill>
            <a:srgbClr val="FF00FF"/>
          </a:solidFill>
          <a:ln w="9525">
            <a:noFill/>
            <a:round/>
            <a:headEnd/>
            <a:tailEnd/>
          </a:ln>
        </p:spPr>
        <p:txBody>
          <a:bodyPr wrap="none" anchor="ctr"/>
          <a:lstStyle/>
          <a:p>
            <a:endParaRPr lang="en-US"/>
          </a:p>
        </p:txBody>
      </p:sp>
      <p:sp>
        <p:nvSpPr>
          <p:cNvPr id="474133" name="Text Box 48"/>
          <p:cNvSpPr txBox="1">
            <a:spLocks noChangeArrowheads="1"/>
          </p:cNvSpPr>
          <p:nvPr/>
        </p:nvSpPr>
        <p:spPr bwMode="auto">
          <a:xfrm>
            <a:off x="542925" y="3711575"/>
            <a:ext cx="869950" cy="641350"/>
          </a:xfrm>
          <a:prstGeom prst="rect">
            <a:avLst/>
          </a:prstGeom>
          <a:noFill/>
          <a:ln w="9525">
            <a:noFill/>
            <a:miter lim="800000"/>
            <a:headEnd/>
            <a:tailEnd/>
          </a:ln>
        </p:spPr>
        <p:txBody>
          <a:bodyPr wrap="square">
            <a:spAutoFit/>
          </a:bodyPr>
          <a:lstStyle/>
          <a:p>
            <a:r>
              <a:rPr lang="en-US" dirty="0" err="1"/>
              <a:t>Sr</a:t>
            </a:r>
            <a:r>
              <a:rPr lang="en-US" dirty="0"/>
              <a:t>/O</a:t>
            </a:r>
          </a:p>
          <a:p>
            <a:endParaRPr lang="en-US" dirty="0"/>
          </a:p>
        </p:txBody>
      </p:sp>
      <p:sp>
        <p:nvSpPr>
          <p:cNvPr id="474134" name="Text Box 49"/>
          <p:cNvSpPr txBox="1">
            <a:spLocks noChangeArrowheads="1"/>
          </p:cNvSpPr>
          <p:nvPr/>
        </p:nvSpPr>
        <p:spPr bwMode="auto">
          <a:xfrm>
            <a:off x="531951" y="4032250"/>
            <a:ext cx="654050" cy="641350"/>
          </a:xfrm>
          <a:prstGeom prst="rect">
            <a:avLst/>
          </a:prstGeom>
          <a:noFill/>
          <a:ln w="9525">
            <a:noFill/>
            <a:miter lim="800000"/>
            <a:headEnd/>
            <a:tailEnd/>
          </a:ln>
        </p:spPr>
        <p:txBody>
          <a:bodyPr>
            <a:spAutoFit/>
          </a:bodyPr>
          <a:lstStyle/>
          <a:p>
            <a:r>
              <a:rPr lang="en-US" dirty="0"/>
              <a:t>Ti</a:t>
            </a:r>
          </a:p>
          <a:p>
            <a:endParaRPr lang="en-US" dirty="0"/>
          </a:p>
        </p:txBody>
      </p:sp>
      <p:sp>
        <p:nvSpPr>
          <p:cNvPr id="474135" name="Text Box 50"/>
          <p:cNvSpPr txBox="1">
            <a:spLocks noChangeArrowheads="1"/>
          </p:cNvSpPr>
          <p:nvPr/>
        </p:nvSpPr>
        <p:spPr bwMode="auto">
          <a:xfrm>
            <a:off x="506413" y="4827588"/>
            <a:ext cx="654050" cy="366712"/>
          </a:xfrm>
          <a:prstGeom prst="rect">
            <a:avLst/>
          </a:prstGeom>
          <a:noFill/>
          <a:ln w="9525">
            <a:noFill/>
            <a:miter lim="800000"/>
            <a:headEnd/>
            <a:tailEnd/>
          </a:ln>
        </p:spPr>
        <p:txBody>
          <a:bodyPr>
            <a:spAutoFit/>
          </a:bodyPr>
          <a:lstStyle/>
          <a:p>
            <a:r>
              <a:rPr lang="en-US"/>
              <a:t>   O</a:t>
            </a:r>
          </a:p>
        </p:txBody>
      </p:sp>
      <p:sp>
        <p:nvSpPr>
          <p:cNvPr id="474136" name="Oval 118"/>
          <p:cNvSpPr>
            <a:spLocks noChangeArrowheads="1"/>
          </p:cNvSpPr>
          <p:nvPr/>
        </p:nvSpPr>
        <p:spPr bwMode="auto">
          <a:xfrm>
            <a:off x="188913" y="4495800"/>
            <a:ext cx="215900" cy="215900"/>
          </a:xfrm>
          <a:prstGeom prst="ellipse">
            <a:avLst/>
          </a:prstGeom>
          <a:solidFill>
            <a:srgbClr val="1E39C0"/>
          </a:solidFill>
          <a:ln w="9525">
            <a:noFill/>
            <a:round/>
            <a:headEnd/>
            <a:tailEnd/>
          </a:ln>
        </p:spPr>
        <p:txBody>
          <a:bodyPr wrap="none" anchor="ctr"/>
          <a:lstStyle/>
          <a:p>
            <a:endParaRPr lang="en-US"/>
          </a:p>
        </p:txBody>
      </p:sp>
      <p:sp>
        <p:nvSpPr>
          <p:cNvPr id="474137" name="Oval 119"/>
          <p:cNvSpPr>
            <a:spLocks noChangeArrowheads="1"/>
          </p:cNvSpPr>
          <p:nvPr/>
        </p:nvSpPr>
        <p:spPr bwMode="auto">
          <a:xfrm>
            <a:off x="220663" y="4535488"/>
            <a:ext cx="144462" cy="144462"/>
          </a:xfrm>
          <a:prstGeom prst="ellipse">
            <a:avLst/>
          </a:prstGeom>
          <a:solidFill>
            <a:srgbClr val="3366FF"/>
          </a:solidFill>
          <a:ln w="9525">
            <a:noFill/>
            <a:round/>
            <a:headEnd/>
            <a:tailEnd/>
          </a:ln>
        </p:spPr>
        <p:txBody>
          <a:bodyPr wrap="none" anchor="ctr"/>
          <a:lstStyle/>
          <a:p>
            <a:endParaRPr lang="en-US"/>
          </a:p>
        </p:txBody>
      </p:sp>
      <p:sp>
        <p:nvSpPr>
          <p:cNvPr id="474138" name="Text Box 120"/>
          <p:cNvSpPr txBox="1">
            <a:spLocks noChangeArrowheads="1"/>
          </p:cNvSpPr>
          <p:nvPr/>
        </p:nvSpPr>
        <p:spPr bwMode="auto">
          <a:xfrm>
            <a:off x="477838" y="4430713"/>
            <a:ext cx="865187" cy="641350"/>
          </a:xfrm>
          <a:prstGeom prst="rect">
            <a:avLst/>
          </a:prstGeom>
          <a:noFill/>
          <a:ln w="9525">
            <a:noFill/>
            <a:miter lim="800000"/>
            <a:headEnd/>
            <a:tailEnd/>
          </a:ln>
        </p:spPr>
        <p:txBody>
          <a:bodyPr>
            <a:spAutoFit/>
          </a:bodyPr>
          <a:lstStyle/>
          <a:p>
            <a:r>
              <a:rPr lang="en-US"/>
              <a:t>Ba/O</a:t>
            </a:r>
          </a:p>
          <a:p>
            <a:endParaRPr lang="en-US"/>
          </a:p>
        </p:txBody>
      </p:sp>
      <p:sp>
        <p:nvSpPr>
          <p:cNvPr id="474139" name="Oval 200"/>
          <p:cNvSpPr>
            <a:spLocks noChangeArrowheads="1"/>
          </p:cNvSpPr>
          <p:nvPr/>
        </p:nvSpPr>
        <p:spPr bwMode="auto">
          <a:xfrm>
            <a:off x="187325" y="3767138"/>
            <a:ext cx="215900" cy="215900"/>
          </a:xfrm>
          <a:prstGeom prst="ellipse">
            <a:avLst/>
          </a:prstGeom>
          <a:solidFill>
            <a:srgbClr val="00FF00"/>
          </a:solidFill>
          <a:ln w="9525">
            <a:noFill/>
            <a:round/>
            <a:headEnd/>
            <a:tailEnd/>
          </a:ln>
        </p:spPr>
        <p:txBody>
          <a:bodyPr wrap="none" anchor="ctr"/>
          <a:lstStyle/>
          <a:p>
            <a:endParaRPr lang="en-US"/>
          </a:p>
        </p:txBody>
      </p:sp>
      <p:sp>
        <p:nvSpPr>
          <p:cNvPr id="474140" name="Oval 201"/>
          <p:cNvSpPr>
            <a:spLocks noChangeArrowheads="1"/>
          </p:cNvSpPr>
          <p:nvPr/>
        </p:nvSpPr>
        <p:spPr bwMode="auto">
          <a:xfrm>
            <a:off x="219075" y="3811588"/>
            <a:ext cx="144463" cy="144462"/>
          </a:xfrm>
          <a:prstGeom prst="ellipse">
            <a:avLst/>
          </a:prstGeom>
          <a:solidFill>
            <a:srgbClr val="3366FF"/>
          </a:solidFill>
          <a:ln w="9525">
            <a:noFill/>
            <a:round/>
            <a:headEnd/>
            <a:tailEnd/>
          </a:ln>
        </p:spPr>
        <p:txBody>
          <a:bodyPr wrap="none" anchor="ctr"/>
          <a:lstStyle/>
          <a:p>
            <a:endParaRPr lang="en-US"/>
          </a:p>
        </p:txBody>
      </p:sp>
      <p:sp>
        <p:nvSpPr>
          <p:cNvPr id="474144" name="Rectangle 32"/>
          <p:cNvSpPr>
            <a:spLocks noChangeArrowheads="1"/>
          </p:cNvSpPr>
          <p:nvPr/>
        </p:nvSpPr>
        <p:spPr bwMode="auto">
          <a:xfrm>
            <a:off x="685800" y="384175"/>
            <a:ext cx="7359650" cy="1006475"/>
          </a:xfrm>
          <a:prstGeom prst="rect">
            <a:avLst/>
          </a:prstGeom>
          <a:noFill/>
          <a:ln w="9525">
            <a:noFill/>
            <a:miter lim="800000"/>
            <a:headEnd/>
            <a:tailEnd/>
          </a:ln>
          <a:effectLst/>
        </p:spPr>
        <p:txBody>
          <a:bodyPr wrap="none">
            <a:spAutoFit/>
          </a:bodyPr>
          <a:lstStyle/>
          <a:p>
            <a:r>
              <a:rPr lang="en-US" sz="2400" dirty="0" smtClean="0">
                <a:solidFill>
                  <a:schemeClr val="tx2"/>
                </a:solidFill>
                <a:latin typeface="Trebuchet MS" pitchFamily="34" charset="0"/>
              </a:rPr>
              <a:t>ABF/HAADF STEM on Cs-corrected Titan G2 at 200kV</a:t>
            </a:r>
          </a:p>
          <a:p>
            <a:r>
              <a:rPr lang="en-US" dirty="0" smtClean="0">
                <a:solidFill>
                  <a:schemeClr val="tx2"/>
                </a:solidFill>
                <a:latin typeface="Trebuchet MS" pitchFamily="34" charset="0"/>
              </a:rPr>
              <a:t>BaTiO</a:t>
            </a:r>
            <a:r>
              <a:rPr lang="en-US" baseline="-25000" dirty="0" smtClean="0">
                <a:solidFill>
                  <a:schemeClr val="tx2"/>
                </a:solidFill>
                <a:latin typeface="Trebuchet MS" pitchFamily="34" charset="0"/>
              </a:rPr>
              <a:t>3</a:t>
            </a:r>
            <a:r>
              <a:rPr lang="en-US" dirty="0" smtClean="0">
                <a:solidFill>
                  <a:schemeClr val="tx2"/>
                </a:solidFill>
                <a:latin typeface="Trebuchet MS" pitchFamily="34" charset="0"/>
              </a:rPr>
              <a:t>/</a:t>
            </a:r>
            <a:r>
              <a:rPr lang="en-US" dirty="0" smtClean="0">
                <a:solidFill>
                  <a:schemeClr val="tx2"/>
                </a:solidFill>
              </a:rPr>
              <a:t>SrTiO</a:t>
            </a:r>
            <a:r>
              <a:rPr lang="en-US" baseline="-25000" dirty="0" smtClean="0">
                <a:solidFill>
                  <a:schemeClr val="tx2"/>
                </a:solidFill>
              </a:rPr>
              <a:t>3</a:t>
            </a:r>
            <a:r>
              <a:rPr lang="en-US" dirty="0" smtClean="0"/>
              <a:t>  </a:t>
            </a:r>
            <a:r>
              <a:rPr lang="en-US" dirty="0"/>
              <a:t>interface </a:t>
            </a:r>
            <a:r>
              <a:rPr lang="en-US" dirty="0">
                <a:solidFill>
                  <a:schemeClr val="tx2"/>
                </a:solidFill>
                <a:latin typeface="Trebuchet MS" pitchFamily="34" charset="0"/>
              </a:rPr>
              <a:t>in [110] projection</a:t>
            </a:r>
            <a:r>
              <a:rPr lang="en-US" dirty="0">
                <a:latin typeface="Trebuchet MS" pitchFamily="34" charset="0"/>
              </a:rPr>
              <a:t> </a:t>
            </a:r>
            <a:r>
              <a:rPr lang="en-US" dirty="0">
                <a:solidFill>
                  <a:schemeClr val="tx2"/>
                </a:solidFill>
                <a:latin typeface="Trebuchet MS" pitchFamily="34" charset="0"/>
              </a:rPr>
              <a:t/>
            </a:r>
            <a:br>
              <a:rPr lang="en-US" dirty="0">
                <a:solidFill>
                  <a:schemeClr val="tx2"/>
                </a:solidFill>
                <a:latin typeface="Trebuchet MS" pitchFamily="34" charset="0"/>
              </a:rPr>
            </a:br>
            <a:endParaRPr lang="en-US" dirty="0">
              <a:solidFill>
                <a:schemeClr val="tx2"/>
              </a:solidFill>
              <a:latin typeface="Trebuchet MS" pitchFamily="34" charset="0"/>
            </a:endParaRPr>
          </a:p>
        </p:txBody>
      </p:sp>
      <p:sp>
        <p:nvSpPr>
          <p:cNvPr id="474145" name="Text Box 33"/>
          <p:cNvSpPr txBox="1">
            <a:spLocks noChangeArrowheads="1"/>
          </p:cNvSpPr>
          <p:nvPr/>
        </p:nvSpPr>
        <p:spPr bwMode="auto">
          <a:xfrm>
            <a:off x="1143000" y="5334000"/>
            <a:ext cx="8001000" cy="990600"/>
          </a:xfrm>
          <a:prstGeom prst="rect">
            <a:avLst/>
          </a:prstGeom>
          <a:noFill/>
          <a:ln w="9525">
            <a:noFill/>
            <a:miter lim="800000"/>
            <a:headEnd/>
            <a:tailEnd/>
          </a:ln>
        </p:spPr>
        <p:txBody>
          <a:bodyPr lIns="0" tIns="0" rIns="0" bIns="0"/>
          <a:lstStyle/>
          <a:p>
            <a:pPr algn="ctr">
              <a:buClr>
                <a:srgbClr val="363435"/>
              </a:buClr>
              <a:buFont typeface="Courier New" pitchFamily="49" charset="0"/>
              <a:buNone/>
            </a:pPr>
            <a:r>
              <a:rPr lang="en-US" altLang="ja-JP" sz="1300">
                <a:solidFill>
                  <a:srgbClr val="363435"/>
                </a:solidFill>
                <a:latin typeface="Trebuchet MS" pitchFamily="34" charset="0"/>
                <a:ea typeface="ＭＳ Ｐゴシック" charset="-128"/>
              </a:rPr>
              <a:t>The  Strontium oxide, Titanium  and the pure oxygen columns can be visualized in the atomic resolution ABF STEM images in [110] projection.</a:t>
            </a:r>
          </a:p>
          <a:p>
            <a:pPr algn="ctr">
              <a:buClr>
                <a:srgbClr val="363435"/>
              </a:buClr>
              <a:buFont typeface="Courier New" pitchFamily="49" charset="0"/>
              <a:buNone/>
            </a:pPr>
            <a:endParaRPr lang="en-US" altLang="ja-JP" sz="1300">
              <a:solidFill>
                <a:srgbClr val="363435"/>
              </a:solidFill>
              <a:latin typeface="Trebuchet MS" pitchFamily="34" charset="0"/>
              <a:ea typeface="ＭＳ Ｐゴシック" charset="-128"/>
            </a:endParaRPr>
          </a:p>
          <a:p>
            <a:pPr algn="ctr">
              <a:buClr>
                <a:srgbClr val="363435"/>
              </a:buClr>
              <a:buFont typeface="Courier New" pitchFamily="49" charset="0"/>
              <a:buNone/>
            </a:pPr>
            <a:r>
              <a:rPr lang="en-US" altLang="ja-JP" sz="1300">
                <a:solidFill>
                  <a:srgbClr val="363435"/>
                </a:solidFill>
                <a:latin typeface="Trebuchet MS" pitchFamily="34" charset="0"/>
                <a:ea typeface="ＭＳ Ｐゴシック" charset="-128"/>
              </a:rPr>
              <a:t>Hardly any contrast difference between the Ba and Sr columns is visible in  the </a:t>
            </a:r>
            <a:r>
              <a:rPr lang="en-US" altLang="ja-JP" sz="1300">
                <a:latin typeface="Trebuchet MS" pitchFamily="34" charset="0"/>
                <a:ea typeface="ＭＳ Ｐゴシック" charset="-128"/>
              </a:rPr>
              <a:t>BaTiO</a:t>
            </a:r>
            <a:r>
              <a:rPr lang="en-US" altLang="ja-JP" sz="1300" baseline="-25000">
                <a:latin typeface="Trebuchet MS" pitchFamily="34" charset="0"/>
                <a:ea typeface="ＭＳ Ｐゴシック" charset="-128"/>
              </a:rPr>
              <a:t>3</a:t>
            </a:r>
            <a:r>
              <a:rPr lang="en-US" altLang="ja-JP" sz="1300">
                <a:solidFill>
                  <a:srgbClr val="363435"/>
                </a:solidFill>
                <a:latin typeface="Trebuchet MS" pitchFamily="34" charset="0"/>
                <a:ea typeface="ＭＳ Ｐゴシック" charset="-128"/>
              </a:rPr>
              <a:t>/SrTiO</a:t>
            </a:r>
            <a:r>
              <a:rPr lang="en-US" altLang="ja-JP" sz="1300" baseline="-25000">
                <a:solidFill>
                  <a:srgbClr val="363435"/>
                </a:solidFill>
                <a:latin typeface="Trebuchet MS" pitchFamily="34" charset="0"/>
                <a:ea typeface="ＭＳ Ｐゴシック" charset="-128"/>
              </a:rPr>
              <a:t>3 </a:t>
            </a:r>
            <a:r>
              <a:rPr lang="en-US" altLang="ja-JP" sz="1300">
                <a:solidFill>
                  <a:srgbClr val="363435"/>
                </a:solidFill>
                <a:latin typeface="Trebuchet MS" pitchFamily="34" charset="0"/>
                <a:ea typeface="ＭＳ Ｐゴシック" charset="-128"/>
              </a:rPr>
              <a:t>interface sample using ABF imaging , while it is clearly visible in the HAADF image taken at the same area.</a:t>
            </a:r>
            <a:endParaRPr lang="en-US" altLang="ja-JP">
              <a:solidFill>
                <a:srgbClr val="363435"/>
              </a:solidFill>
              <a:ea typeface="ＭＳ Ｐゴシック" charset="-128"/>
            </a:endParaRPr>
          </a:p>
        </p:txBody>
      </p:sp>
      <p:sp>
        <p:nvSpPr>
          <p:cNvPr id="474148" name="Text Box 36"/>
          <p:cNvSpPr txBox="1">
            <a:spLocks noChangeArrowheads="1"/>
          </p:cNvSpPr>
          <p:nvPr/>
        </p:nvSpPr>
        <p:spPr bwMode="auto">
          <a:xfrm>
            <a:off x="1905000" y="6477000"/>
            <a:ext cx="5943600" cy="274638"/>
          </a:xfrm>
          <a:prstGeom prst="rect">
            <a:avLst/>
          </a:prstGeom>
          <a:noFill/>
          <a:ln w="9525">
            <a:noFill/>
            <a:miter lim="800000"/>
            <a:headEnd/>
            <a:tailEnd/>
          </a:ln>
        </p:spPr>
        <p:txBody>
          <a:bodyPr lIns="0" tIns="0" rIns="0" bIns="0"/>
          <a:lstStyle/>
          <a:p>
            <a:pPr lvl="1"/>
            <a:r>
              <a:rPr lang="en-US" sz="900" i="1"/>
              <a:t>Sample courtesy of C.L. Jia, Ernst Ruska Centre, Research Centre Juelich, Germany. </a:t>
            </a:r>
          </a:p>
          <a:p>
            <a:pPr lvl="1"/>
            <a:r>
              <a:rPr lang="en-US" sz="900" i="1"/>
              <a:t>Image data courtesy of Prof. J. Etheridge, Monash University, Australia and S. Lazar</a:t>
            </a:r>
          </a:p>
        </p:txBody>
      </p:sp>
      <p:sp>
        <p:nvSpPr>
          <p:cNvPr id="474149" name="Text Box 37"/>
          <p:cNvSpPr txBox="1">
            <a:spLocks noChangeArrowheads="1"/>
          </p:cNvSpPr>
          <p:nvPr/>
        </p:nvSpPr>
        <p:spPr bwMode="auto">
          <a:xfrm>
            <a:off x="5386051" y="4420393"/>
            <a:ext cx="654050" cy="366713"/>
          </a:xfrm>
          <a:prstGeom prst="rect">
            <a:avLst/>
          </a:prstGeom>
          <a:solidFill>
            <a:srgbClr val="C0C0C0"/>
          </a:solidFill>
          <a:ln w="9525">
            <a:noFill/>
            <a:miter lim="800000"/>
            <a:headEnd/>
            <a:tailEnd/>
          </a:ln>
          <a:effectLst/>
        </p:spPr>
        <p:txBody>
          <a:bodyPr wrap="none">
            <a:spAutoFit/>
          </a:bodyPr>
          <a:lstStyle/>
          <a:p>
            <a:r>
              <a:rPr lang="en-US" b="1">
                <a:solidFill>
                  <a:schemeClr val="accent1"/>
                </a:solidFill>
              </a:rPr>
              <a:t>ABF</a:t>
            </a:r>
          </a:p>
        </p:txBody>
      </p:sp>
      <p:sp>
        <p:nvSpPr>
          <p:cNvPr id="474150" name="Text Box 38"/>
          <p:cNvSpPr txBox="1">
            <a:spLocks noChangeArrowheads="1"/>
          </p:cNvSpPr>
          <p:nvPr/>
        </p:nvSpPr>
        <p:spPr bwMode="auto">
          <a:xfrm>
            <a:off x="1800225" y="4400205"/>
            <a:ext cx="984250" cy="366713"/>
          </a:xfrm>
          <a:prstGeom prst="rect">
            <a:avLst/>
          </a:prstGeom>
          <a:solidFill>
            <a:srgbClr val="C0C0C0"/>
          </a:solidFill>
          <a:ln w="9525">
            <a:noFill/>
            <a:miter lim="800000"/>
            <a:headEnd/>
            <a:tailEnd/>
          </a:ln>
          <a:effectLst/>
        </p:spPr>
        <p:txBody>
          <a:bodyPr wrap="none">
            <a:spAutoFit/>
          </a:bodyPr>
          <a:lstStyle/>
          <a:p>
            <a:r>
              <a:rPr lang="en-US" b="1" dirty="0">
                <a:solidFill>
                  <a:schemeClr val="accent1"/>
                </a:solidFill>
              </a:rPr>
              <a:t>HAADF</a:t>
            </a:r>
          </a:p>
        </p:txBody>
      </p:sp>
      <p:graphicFrame>
        <p:nvGraphicFramePr>
          <p:cNvPr id="474151" name="Object 39"/>
          <p:cNvGraphicFramePr>
            <a:graphicFrameLocks noChangeAspect="1"/>
          </p:cNvGraphicFramePr>
          <p:nvPr/>
        </p:nvGraphicFramePr>
        <p:xfrm>
          <a:off x="392113" y="5497513"/>
          <a:ext cx="598487" cy="598487"/>
        </p:xfrm>
        <a:graphic>
          <a:graphicData uri="http://schemas.openxmlformats.org/presentationml/2006/ole">
            <mc:AlternateContent xmlns:mc="http://schemas.openxmlformats.org/markup-compatibility/2006">
              <mc:Choice xmlns:v="urn:schemas-microsoft-com:vml" Requires="v">
                <p:oleObj spid="_x0000_s6290" name="Image" r:id="rId11" imgW="1053597" imgH="1053597" progId="Photoshop.Image.7">
                  <p:embed/>
                </p:oleObj>
              </mc:Choice>
              <mc:Fallback>
                <p:oleObj name="Image" r:id="rId11" imgW="1053597" imgH="1053597" progId="Photoshop.Image.7">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2113" y="5497513"/>
                        <a:ext cx="598487" cy="59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4152" name="Line 40"/>
          <p:cNvSpPr>
            <a:spLocks noChangeShapeType="1"/>
          </p:cNvSpPr>
          <p:nvPr/>
        </p:nvSpPr>
        <p:spPr bwMode="auto">
          <a:xfrm flipV="1">
            <a:off x="201613" y="5857875"/>
            <a:ext cx="227012" cy="119063"/>
          </a:xfrm>
          <a:prstGeom prst="line">
            <a:avLst/>
          </a:prstGeom>
          <a:noFill/>
          <a:ln w="9525">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11557794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t>
            </a:r>
            <a:r>
              <a:rPr lang="cs-CZ" dirty="0" smtClean="0"/>
              <a:t>é</a:t>
            </a:r>
            <a:r>
              <a:rPr lang="en-US" dirty="0" smtClean="0"/>
              <a:t>ma </a:t>
            </a:r>
            <a:r>
              <a:rPr lang="cs-CZ" dirty="0" smtClean="0"/>
              <a:t>2 – </a:t>
            </a:r>
            <a:r>
              <a:rPr lang="cs-CZ" dirty="0" err="1" smtClean="0"/>
              <a:t>touch</a:t>
            </a:r>
            <a:r>
              <a:rPr lang="cs-CZ" dirty="0" smtClean="0"/>
              <a:t> </a:t>
            </a:r>
            <a:r>
              <a:rPr lang="cs-CZ" dirty="0" err="1" smtClean="0"/>
              <a:t>the</a:t>
            </a:r>
            <a:r>
              <a:rPr lang="cs-CZ" dirty="0" smtClean="0"/>
              <a:t> </a:t>
            </a:r>
            <a:r>
              <a:rPr lang="cs-CZ" dirty="0" err="1" smtClean="0"/>
              <a:t>limits</a:t>
            </a:r>
            <a:endParaRPr lang="en-US" dirty="0"/>
          </a:p>
        </p:txBody>
      </p:sp>
      <p:sp>
        <p:nvSpPr>
          <p:cNvPr id="3" name="Date Placeholder 2"/>
          <p:cNvSpPr>
            <a:spLocks noGrp="1"/>
          </p:cNvSpPr>
          <p:nvPr>
            <p:ph type="dt" sz="half" idx="10"/>
          </p:nvPr>
        </p:nvSpPr>
        <p:spPr/>
        <p:txBody>
          <a:bodyPr/>
          <a:lstStyle/>
          <a:p>
            <a:fld id="{7699E50B-4759-4681-A455-DAAFD349F1BA}" type="datetime1">
              <a:rPr lang="en-US" smtClean="0"/>
              <a:pPr/>
              <a:t>3/21/2012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A6662B-1768-4799-A47D-41E3DEDE14AA}" type="slidenum">
              <a:rPr lang="en-US" smtClean="0"/>
              <a:pPr/>
              <a:t>24</a:t>
            </a:fld>
            <a:endParaRPr lang="en-US"/>
          </a:p>
        </p:txBody>
      </p:sp>
      <p:sp>
        <p:nvSpPr>
          <p:cNvPr id="6" name="Content Placeholder 5"/>
          <p:cNvSpPr>
            <a:spLocks noGrp="1"/>
          </p:cNvSpPr>
          <p:nvPr>
            <p:ph idx="1"/>
          </p:nvPr>
        </p:nvSpPr>
        <p:spPr/>
        <p:txBody>
          <a:bodyPr/>
          <a:lstStyle/>
          <a:p>
            <a:endParaRPr lang="cs-CZ" dirty="0" smtClean="0"/>
          </a:p>
          <a:p>
            <a:r>
              <a:rPr lang="cs-CZ" dirty="0" smtClean="0"/>
              <a:t>SEM </a:t>
            </a:r>
            <a:r>
              <a:rPr lang="cs-CZ" dirty="0" err="1" smtClean="0"/>
              <a:t>monochromator</a:t>
            </a:r>
            <a:r>
              <a:rPr lang="cs-CZ" dirty="0" smtClean="0"/>
              <a:t> story</a:t>
            </a:r>
          </a:p>
        </p:txBody>
      </p:sp>
      <p:pic>
        <p:nvPicPr>
          <p:cNvPr id="7" name="Picture 19" descr="Magellan400L-FEI-0009"/>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60032" y="2708920"/>
            <a:ext cx="3373438" cy="2722563"/>
          </a:xfrm>
          <a:prstGeom prst="rect">
            <a:avLst/>
          </a:prstGeom>
          <a:noFill/>
          <a:ln w="9525">
            <a:noFill/>
            <a:miter lim="800000"/>
            <a:headEnd/>
            <a:tailEnd/>
          </a:ln>
        </p:spPr>
      </p:pic>
    </p:spTree>
    <p:extLst>
      <p:ext uri="{BB962C8B-B14F-4D97-AF65-F5344CB8AC3E}">
        <p14:creationId xmlns:p14="http://schemas.microsoft.com/office/powerpoint/2010/main" val="8501374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dirty="0" smtClean="0"/>
              <a:t>The Magellan 400 - Unique electron optics</a:t>
            </a:r>
          </a:p>
        </p:txBody>
      </p:sp>
      <p:sp>
        <p:nvSpPr>
          <p:cNvPr id="10" name="Content Placeholder 9"/>
          <p:cNvSpPr>
            <a:spLocks noGrp="1"/>
          </p:cNvSpPr>
          <p:nvPr>
            <p:ph idx="1"/>
          </p:nvPr>
        </p:nvSpPr>
        <p:spPr/>
        <p:txBody>
          <a:bodyPr/>
          <a:lstStyle/>
          <a:p>
            <a:endParaRPr lang="en-US"/>
          </a:p>
        </p:txBody>
      </p:sp>
      <p:pic>
        <p:nvPicPr>
          <p:cNvPr id="16387" name="Picture 3" descr="Elstar-schema"/>
          <p:cNvPicPr>
            <a:picLocks noChangeAspect="1" noChangeArrowheads="1"/>
          </p:cNvPicPr>
          <p:nvPr/>
        </p:nvPicPr>
        <p:blipFill>
          <a:blip r:embed="rId3" cstate="print"/>
          <a:srcRect/>
          <a:stretch>
            <a:fillRect/>
          </a:stretch>
        </p:blipFill>
        <p:spPr bwMode="auto">
          <a:xfrm>
            <a:off x="1752600" y="1168400"/>
            <a:ext cx="1519238" cy="4838700"/>
          </a:xfrm>
          <a:prstGeom prst="rect">
            <a:avLst/>
          </a:prstGeom>
          <a:noFill/>
          <a:ln w="9525">
            <a:noFill/>
            <a:miter lim="800000"/>
            <a:headEnd/>
            <a:tailEnd/>
          </a:ln>
        </p:spPr>
      </p:pic>
      <p:sp>
        <p:nvSpPr>
          <p:cNvPr id="14341" name="Text Box 4"/>
          <p:cNvSpPr txBox="1">
            <a:spLocks noChangeArrowheads="1"/>
          </p:cNvSpPr>
          <p:nvPr/>
        </p:nvSpPr>
        <p:spPr bwMode="auto">
          <a:xfrm>
            <a:off x="2130425" y="5910263"/>
            <a:ext cx="758825" cy="244475"/>
          </a:xfrm>
          <a:prstGeom prst="rect">
            <a:avLst/>
          </a:prstGeom>
          <a:noFill/>
          <a:ln w="9525" algn="ctr">
            <a:noFill/>
            <a:miter lim="800000"/>
            <a:headEnd/>
            <a:tailEnd/>
          </a:ln>
        </p:spPr>
        <p:txBody>
          <a:bodyPr anchor="b">
            <a:spAutoFit/>
          </a:bodyPr>
          <a:lstStyle/>
          <a:p>
            <a:pPr algn="ctr">
              <a:spcBef>
                <a:spcPct val="50000"/>
              </a:spcBef>
              <a:defRPr/>
            </a:pPr>
            <a:r>
              <a:rPr lang="en-US" sz="1000" b="1">
                <a:latin typeface="+mn-lt"/>
              </a:rPr>
              <a:t>Sample</a:t>
            </a:r>
          </a:p>
        </p:txBody>
      </p:sp>
      <p:grpSp>
        <p:nvGrpSpPr>
          <p:cNvPr id="2" name="Group 5"/>
          <p:cNvGrpSpPr>
            <a:grpSpLocks/>
          </p:cNvGrpSpPr>
          <p:nvPr/>
        </p:nvGrpSpPr>
        <p:grpSpPr bwMode="auto">
          <a:xfrm>
            <a:off x="2654300" y="3022600"/>
            <a:ext cx="368300" cy="276225"/>
            <a:chOff x="2717" y="2474"/>
            <a:chExt cx="232" cy="174"/>
          </a:xfrm>
        </p:grpSpPr>
        <p:sp>
          <p:nvSpPr>
            <p:cNvPr id="14392" name="Oval 6"/>
            <p:cNvSpPr>
              <a:spLocks noChangeArrowheads="1"/>
            </p:cNvSpPr>
            <p:nvPr/>
          </p:nvSpPr>
          <p:spPr bwMode="auto">
            <a:xfrm>
              <a:off x="2754" y="2490"/>
              <a:ext cx="162" cy="144"/>
            </a:xfrm>
            <a:prstGeom prst="ellipse">
              <a:avLst/>
            </a:prstGeom>
            <a:solidFill>
              <a:srgbClr val="FFCC00"/>
            </a:solidFill>
            <a:ln w="9525">
              <a:solidFill>
                <a:schemeClr val="tx1"/>
              </a:solidFill>
              <a:round/>
              <a:headEnd/>
              <a:tailEnd/>
            </a:ln>
          </p:spPr>
          <p:txBody>
            <a:bodyPr wrap="none" anchor="ctr"/>
            <a:lstStyle/>
            <a:p>
              <a:pPr>
                <a:defRPr/>
              </a:pPr>
              <a:endParaRPr lang="en-US">
                <a:latin typeface="+mn-lt"/>
              </a:endParaRPr>
            </a:p>
          </p:txBody>
        </p:sp>
        <p:sp>
          <p:nvSpPr>
            <p:cNvPr id="14393" name="Rectangle 7"/>
            <p:cNvSpPr>
              <a:spLocks noChangeArrowheads="1"/>
            </p:cNvSpPr>
            <p:nvPr/>
          </p:nvSpPr>
          <p:spPr bwMode="auto">
            <a:xfrm>
              <a:off x="2717" y="2474"/>
              <a:ext cx="232" cy="174"/>
            </a:xfrm>
            <a:prstGeom prst="rect">
              <a:avLst/>
            </a:prstGeom>
            <a:noFill/>
            <a:ln w="9525">
              <a:noFill/>
              <a:miter lim="800000"/>
              <a:headEnd/>
              <a:tailEnd/>
            </a:ln>
          </p:spPr>
          <p:txBody>
            <a:bodyPr wrap="none">
              <a:spAutoFit/>
            </a:bodyPr>
            <a:lstStyle/>
            <a:p>
              <a:pPr defTabSz="1006475">
                <a:defRPr/>
              </a:pPr>
              <a:r>
                <a:rPr lang="fr-FR" sz="1200" b="1">
                  <a:latin typeface="+mn-lt"/>
                </a:rPr>
                <a:t>CP</a:t>
              </a:r>
              <a:endParaRPr lang="en-US" sz="1200" b="1">
                <a:latin typeface="+mn-lt"/>
              </a:endParaRPr>
            </a:p>
          </p:txBody>
        </p:sp>
      </p:grpSp>
      <p:grpSp>
        <p:nvGrpSpPr>
          <p:cNvPr id="3" name="Group 8"/>
          <p:cNvGrpSpPr>
            <a:grpSpLocks/>
          </p:cNvGrpSpPr>
          <p:nvPr/>
        </p:nvGrpSpPr>
        <p:grpSpPr bwMode="auto">
          <a:xfrm>
            <a:off x="2644775" y="4718050"/>
            <a:ext cx="368300" cy="276225"/>
            <a:chOff x="2717" y="2474"/>
            <a:chExt cx="232" cy="174"/>
          </a:xfrm>
        </p:grpSpPr>
        <p:sp>
          <p:nvSpPr>
            <p:cNvPr id="14390" name="Oval 9"/>
            <p:cNvSpPr>
              <a:spLocks noChangeArrowheads="1"/>
            </p:cNvSpPr>
            <p:nvPr/>
          </p:nvSpPr>
          <p:spPr bwMode="auto">
            <a:xfrm>
              <a:off x="2754" y="2490"/>
              <a:ext cx="162" cy="144"/>
            </a:xfrm>
            <a:prstGeom prst="ellipse">
              <a:avLst/>
            </a:prstGeom>
            <a:solidFill>
              <a:srgbClr val="FFCC00"/>
            </a:solidFill>
            <a:ln w="9525">
              <a:solidFill>
                <a:schemeClr val="tx1"/>
              </a:solidFill>
              <a:round/>
              <a:headEnd/>
              <a:tailEnd/>
            </a:ln>
          </p:spPr>
          <p:txBody>
            <a:bodyPr wrap="none" anchor="ctr"/>
            <a:lstStyle/>
            <a:p>
              <a:pPr>
                <a:defRPr/>
              </a:pPr>
              <a:endParaRPr lang="en-US">
                <a:latin typeface="+mn-lt"/>
              </a:endParaRPr>
            </a:p>
          </p:txBody>
        </p:sp>
        <p:sp>
          <p:nvSpPr>
            <p:cNvPr id="14391" name="Rectangle 10"/>
            <p:cNvSpPr>
              <a:spLocks noChangeArrowheads="1"/>
            </p:cNvSpPr>
            <p:nvPr/>
          </p:nvSpPr>
          <p:spPr bwMode="auto">
            <a:xfrm>
              <a:off x="2717" y="2474"/>
              <a:ext cx="232" cy="174"/>
            </a:xfrm>
            <a:prstGeom prst="rect">
              <a:avLst/>
            </a:prstGeom>
            <a:noFill/>
            <a:ln w="9525">
              <a:noFill/>
              <a:miter lim="800000"/>
              <a:headEnd/>
              <a:tailEnd/>
            </a:ln>
          </p:spPr>
          <p:txBody>
            <a:bodyPr wrap="none">
              <a:spAutoFit/>
            </a:bodyPr>
            <a:lstStyle/>
            <a:p>
              <a:pPr defTabSz="1006475">
                <a:defRPr/>
              </a:pPr>
              <a:r>
                <a:rPr lang="fr-FR" sz="1200" b="1">
                  <a:latin typeface="+mn-lt"/>
                </a:rPr>
                <a:t>CP</a:t>
              </a:r>
              <a:endParaRPr lang="en-US" sz="1200" b="1">
                <a:latin typeface="+mn-lt"/>
              </a:endParaRPr>
            </a:p>
          </p:txBody>
        </p:sp>
      </p:grpSp>
      <p:grpSp>
        <p:nvGrpSpPr>
          <p:cNvPr id="4" name="Group 11"/>
          <p:cNvGrpSpPr>
            <a:grpSpLocks/>
          </p:cNvGrpSpPr>
          <p:nvPr/>
        </p:nvGrpSpPr>
        <p:grpSpPr bwMode="auto">
          <a:xfrm>
            <a:off x="422275" y="1287463"/>
            <a:ext cx="8334375" cy="731837"/>
            <a:chOff x="266" y="986"/>
            <a:chExt cx="5250" cy="461"/>
          </a:xfrm>
        </p:grpSpPr>
        <p:sp>
          <p:nvSpPr>
            <p:cNvPr id="14388" name="Line 13"/>
            <p:cNvSpPr>
              <a:spLocks noChangeShapeType="1"/>
            </p:cNvSpPr>
            <p:nvPr/>
          </p:nvSpPr>
          <p:spPr bwMode="auto">
            <a:xfrm>
              <a:off x="835" y="1298"/>
              <a:ext cx="357" cy="96"/>
            </a:xfrm>
            <a:prstGeom prst="line">
              <a:avLst/>
            </a:prstGeom>
            <a:noFill/>
            <a:ln w="9525">
              <a:solidFill>
                <a:schemeClr val="tx1"/>
              </a:solidFill>
              <a:round/>
              <a:headEnd/>
              <a:tailEnd type="oval" w="med" len="med"/>
            </a:ln>
          </p:spPr>
          <p:txBody>
            <a:bodyPr anchor="b">
              <a:spAutoFit/>
            </a:bodyPr>
            <a:lstStyle/>
            <a:p>
              <a:pPr>
                <a:defRPr/>
              </a:pPr>
              <a:endParaRPr lang="en-US">
                <a:latin typeface="+mn-lt"/>
              </a:endParaRPr>
            </a:p>
          </p:txBody>
        </p:sp>
        <p:sp>
          <p:nvSpPr>
            <p:cNvPr id="14389" name="Rectangle 14"/>
            <p:cNvSpPr>
              <a:spLocks noChangeArrowheads="1"/>
            </p:cNvSpPr>
            <p:nvPr/>
          </p:nvSpPr>
          <p:spPr bwMode="auto">
            <a:xfrm>
              <a:off x="2176" y="986"/>
              <a:ext cx="3340" cy="442"/>
            </a:xfrm>
            <a:prstGeom prst="rect">
              <a:avLst/>
            </a:prstGeom>
            <a:solidFill>
              <a:schemeClr val="folHlink">
                <a:alpha val="74117"/>
              </a:schemeClr>
            </a:solidFill>
            <a:ln w="9525" algn="ctr">
              <a:noFill/>
              <a:miter lim="800000"/>
              <a:headEnd/>
              <a:tailEnd/>
            </a:ln>
          </p:spPr>
          <p:txBody>
            <a:bodyPr/>
            <a:lstStyle/>
            <a:p>
              <a:pPr algn="r">
                <a:defRPr/>
              </a:pPr>
              <a:r>
                <a:rPr lang="en-US" sz="1700" b="1" i="1" dirty="0">
                  <a:latin typeface="+mn-lt"/>
                </a:rPr>
                <a:t>XHR performance</a:t>
              </a:r>
            </a:p>
            <a:p>
              <a:pPr algn="r">
                <a:defRPr/>
              </a:pPr>
              <a:r>
                <a:rPr lang="en-US" sz="2000" b="1" dirty="0" err="1">
                  <a:latin typeface="+mn-lt"/>
                </a:rPr>
                <a:t>Schottky</a:t>
              </a:r>
              <a:r>
                <a:rPr lang="en-US" sz="2000" b="1" dirty="0">
                  <a:latin typeface="+mn-lt"/>
                </a:rPr>
                <a:t>-UC (</a:t>
              </a:r>
              <a:r>
                <a:rPr lang="en-US" sz="2000" b="1" dirty="0" err="1">
                  <a:latin typeface="+mn-lt"/>
                </a:rPr>
                <a:t>monochromatized</a:t>
              </a:r>
              <a:r>
                <a:rPr lang="en-US" sz="2000" b="1" dirty="0">
                  <a:latin typeface="+mn-lt"/>
                </a:rPr>
                <a:t>) gun</a:t>
              </a:r>
            </a:p>
          </p:txBody>
        </p:sp>
        <p:sp>
          <p:nvSpPr>
            <p:cNvPr id="14387" name="Text Box 12"/>
            <p:cNvSpPr txBox="1">
              <a:spLocks noChangeArrowheads="1"/>
            </p:cNvSpPr>
            <p:nvPr/>
          </p:nvSpPr>
          <p:spPr bwMode="auto">
            <a:xfrm>
              <a:off x="266" y="1195"/>
              <a:ext cx="624" cy="252"/>
            </a:xfrm>
            <a:prstGeom prst="rect">
              <a:avLst/>
            </a:prstGeom>
            <a:solidFill>
              <a:schemeClr val="folHlink">
                <a:alpha val="85097"/>
              </a:schemeClr>
            </a:solidFill>
            <a:ln w="9525" algn="ctr">
              <a:solidFill>
                <a:schemeClr val="tx1"/>
              </a:solidFill>
              <a:miter lim="800000"/>
              <a:headEnd/>
              <a:tailEnd/>
            </a:ln>
          </p:spPr>
          <p:txBody>
            <a:bodyPr wrap="none" anchor="b">
              <a:spAutoFit/>
            </a:bodyPr>
            <a:lstStyle/>
            <a:p>
              <a:pPr>
                <a:defRPr/>
              </a:pPr>
              <a:r>
                <a:rPr lang="fr-FR" sz="1000">
                  <a:latin typeface="+mn-lt"/>
                </a:rPr>
                <a:t>Schottky-UC, </a:t>
              </a:r>
            </a:p>
            <a:p>
              <a:pPr>
                <a:defRPr/>
              </a:pPr>
              <a:r>
                <a:rPr lang="fr-FR" sz="1000">
                  <a:latin typeface="+mn-lt"/>
                </a:rPr>
                <a:t>hot -swap gun</a:t>
              </a:r>
            </a:p>
          </p:txBody>
        </p:sp>
      </p:grpSp>
      <p:sp>
        <p:nvSpPr>
          <p:cNvPr id="14345" name="Rectangle 15"/>
          <p:cNvSpPr>
            <a:spLocks noChangeArrowheads="1"/>
          </p:cNvSpPr>
          <p:nvPr/>
        </p:nvSpPr>
        <p:spPr bwMode="auto">
          <a:xfrm>
            <a:off x="3365500" y="6096000"/>
            <a:ext cx="3355975" cy="317500"/>
          </a:xfrm>
          <a:prstGeom prst="rect">
            <a:avLst/>
          </a:prstGeom>
          <a:noFill/>
          <a:ln w="9525">
            <a:noFill/>
            <a:miter lim="800000"/>
            <a:headEnd/>
            <a:tailEnd/>
          </a:ln>
        </p:spPr>
        <p:txBody>
          <a:bodyPr/>
          <a:lstStyle/>
          <a:p>
            <a:pPr marL="228600" indent="-228600">
              <a:lnSpc>
                <a:spcPct val="120000"/>
              </a:lnSpc>
              <a:spcBef>
                <a:spcPct val="20000"/>
              </a:spcBef>
              <a:spcAft>
                <a:spcPct val="20000"/>
              </a:spcAft>
              <a:buClr>
                <a:schemeClr val="tx1"/>
              </a:buClr>
              <a:tabLst>
                <a:tab pos="457200" algn="l"/>
              </a:tabLst>
              <a:defRPr/>
            </a:pPr>
            <a:r>
              <a:rPr lang="en-GB" sz="1100" i="1" dirty="0">
                <a:solidFill>
                  <a:srgbClr val="1C1C1C"/>
                </a:solidFill>
                <a:latin typeface="+mn-lt"/>
              </a:rPr>
              <a:t>* inherited from Titan developments</a:t>
            </a:r>
            <a:endParaRPr lang="en-GB" sz="1100" i="1" dirty="0">
              <a:latin typeface="+mn-lt"/>
            </a:endParaRPr>
          </a:p>
        </p:txBody>
      </p:sp>
      <p:grpSp>
        <p:nvGrpSpPr>
          <p:cNvPr id="5" name="Group 16"/>
          <p:cNvGrpSpPr>
            <a:grpSpLocks/>
          </p:cNvGrpSpPr>
          <p:nvPr/>
        </p:nvGrpSpPr>
        <p:grpSpPr bwMode="auto">
          <a:xfrm>
            <a:off x="403225" y="2008188"/>
            <a:ext cx="8345488" cy="1438275"/>
            <a:chOff x="254" y="1506"/>
            <a:chExt cx="5257" cy="906"/>
          </a:xfrm>
        </p:grpSpPr>
        <p:sp>
          <p:nvSpPr>
            <p:cNvPr id="14376" name="Rectangle 17"/>
            <p:cNvSpPr>
              <a:spLocks noChangeArrowheads="1"/>
            </p:cNvSpPr>
            <p:nvPr/>
          </p:nvSpPr>
          <p:spPr bwMode="auto">
            <a:xfrm>
              <a:off x="254" y="1602"/>
              <a:ext cx="698" cy="349"/>
            </a:xfrm>
            <a:prstGeom prst="rect">
              <a:avLst/>
            </a:prstGeom>
            <a:solidFill>
              <a:srgbClr val="FFCC00">
                <a:alpha val="85097"/>
              </a:srgbClr>
            </a:solidFill>
            <a:ln w="9525" algn="ctr">
              <a:solidFill>
                <a:schemeClr val="tx2"/>
              </a:solidFill>
              <a:miter lim="800000"/>
              <a:headEnd/>
              <a:tailEnd/>
            </a:ln>
          </p:spPr>
          <p:txBody>
            <a:bodyPr anchor="b">
              <a:spAutoFit/>
            </a:bodyPr>
            <a:lstStyle/>
            <a:p>
              <a:pPr>
                <a:defRPr/>
              </a:pPr>
              <a:r>
                <a:rPr lang="en-US" sz="1000">
                  <a:latin typeface="+mn-lt"/>
                </a:rPr>
                <a:t>Double magnetic shielding*</a:t>
              </a:r>
            </a:p>
          </p:txBody>
        </p:sp>
        <p:sp>
          <p:nvSpPr>
            <p:cNvPr id="14377" name="Line 18"/>
            <p:cNvSpPr>
              <a:spLocks noChangeShapeType="1"/>
            </p:cNvSpPr>
            <p:nvPr/>
          </p:nvSpPr>
          <p:spPr bwMode="auto">
            <a:xfrm>
              <a:off x="951" y="1803"/>
              <a:ext cx="235" cy="54"/>
            </a:xfrm>
            <a:prstGeom prst="line">
              <a:avLst/>
            </a:prstGeom>
            <a:noFill/>
            <a:ln w="9525">
              <a:solidFill>
                <a:schemeClr val="tx1"/>
              </a:solidFill>
              <a:round/>
              <a:headEnd/>
              <a:tailEnd type="oval" w="med" len="med"/>
            </a:ln>
          </p:spPr>
          <p:txBody>
            <a:bodyPr anchor="b">
              <a:spAutoFit/>
            </a:bodyPr>
            <a:lstStyle/>
            <a:p>
              <a:pPr>
                <a:defRPr/>
              </a:pPr>
              <a:endParaRPr lang="en-US">
                <a:latin typeface="+mn-lt"/>
              </a:endParaRPr>
            </a:p>
          </p:txBody>
        </p:sp>
        <p:grpSp>
          <p:nvGrpSpPr>
            <p:cNvPr id="6" name="Group 19"/>
            <p:cNvGrpSpPr>
              <a:grpSpLocks/>
            </p:cNvGrpSpPr>
            <p:nvPr/>
          </p:nvGrpSpPr>
          <p:grpSpPr bwMode="auto">
            <a:xfrm>
              <a:off x="2171" y="1506"/>
              <a:ext cx="3340" cy="906"/>
              <a:chOff x="2171" y="1480"/>
              <a:chExt cx="3340" cy="906"/>
            </a:xfrm>
          </p:grpSpPr>
          <p:sp>
            <p:nvSpPr>
              <p:cNvPr id="14379" name="Rectangle 20"/>
              <p:cNvSpPr>
                <a:spLocks noChangeArrowheads="1"/>
              </p:cNvSpPr>
              <p:nvPr/>
            </p:nvSpPr>
            <p:spPr bwMode="auto">
              <a:xfrm>
                <a:off x="2171" y="1546"/>
                <a:ext cx="3340" cy="774"/>
              </a:xfrm>
              <a:prstGeom prst="rect">
                <a:avLst/>
              </a:prstGeom>
              <a:solidFill>
                <a:srgbClr val="FFCC00">
                  <a:alpha val="92155"/>
                </a:srgbClr>
              </a:solidFill>
              <a:ln w="9525">
                <a:noFill/>
                <a:miter lim="800000"/>
                <a:headEnd/>
                <a:tailEnd/>
              </a:ln>
            </p:spPr>
            <p:txBody>
              <a:bodyPr lIns="100685" tIns="50342" rIns="100685" bIns="50342"/>
              <a:lstStyle/>
              <a:p>
                <a:pPr algn="r" defTabSz="1006475">
                  <a:lnSpc>
                    <a:spcPct val="120000"/>
                  </a:lnSpc>
                  <a:spcBef>
                    <a:spcPct val="20000"/>
                  </a:spcBef>
                  <a:spcAft>
                    <a:spcPct val="20000"/>
                  </a:spcAft>
                  <a:buClr>
                    <a:schemeClr val="tx1"/>
                  </a:buClr>
                  <a:buFontTx/>
                  <a:buChar char="•"/>
                  <a:defRPr/>
                </a:pPr>
                <a:endParaRPr lang="en-US" sz="1700">
                  <a:solidFill>
                    <a:schemeClr val="bg1"/>
                  </a:solidFill>
                  <a:latin typeface="+mn-lt"/>
                </a:endParaRPr>
              </a:p>
            </p:txBody>
          </p:sp>
          <p:sp>
            <p:nvSpPr>
              <p:cNvPr id="14380" name="Rectangle 21"/>
              <p:cNvSpPr>
                <a:spLocks noChangeArrowheads="1"/>
              </p:cNvSpPr>
              <p:nvPr/>
            </p:nvSpPr>
            <p:spPr bwMode="auto">
              <a:xfrm>
                <a:off x="3668" y="1547"/>
                <a:ext cx="1842" cy="502"/>
              </a:xfrm>
              <a:prstGeom prst="rect">
                <a:avLst/>
              </a:prstGeom>
              <a:noFill/>
              <a:ln w="9525">
                <a:noFill/>
                <a:miter lim="800000"/>
                <a:headEnd/>
                <a:tailEnd/>
              </a:ln>
            </p:spPr>
            <p:txBody>
              <a:bodyPr lIns="100685" tIns="50342" rIns="100685" bIns="50342"/>
              <a:lstStyle/>
              <a:p>
                <a:pPr algn="r" defTabSz="1006475">
                  <a:lnSpc>
                    <a:spcPct val="120000"/>
                  </a:lnSpc>
                  <a:spcBef>
                    <a:spcPct val="20000"/>
                  </a:spcBef>
                  <a:spcAft>
                    <a:spcPct val="20000"/>
                  </a:spcAft>
                  <a:buClr>
                    <a:schemeClr val="tx1"/>
                  </a:buClr>
                  <a:defRPr/>
                </a:pPr>
                <a:r>
                  <a:rPr lang="en-US" sz="1700" b="1" i="1" dirty="0">
                    <a:latin typeface="+mn-lt"/>
                  </a:rPr>
                  <a:t>Uncompromised stability</a:t>
                </a:r>
              </a:p>
            </p:txBody>
          </p:sp>
          <p:pic>
            <p:nvPicPr>
              <p:cNvPr id="16430" name="Picture 22" descr="ConstantPowerLens4"/>
              <p:cNvPicPr>
                <a:picLocks noChangeAspect="1" noChangeArrowheads="1"/>
              </p:cNvPicPr>
              <p:nvPr/>
            </p:nvPicPr>
            <p:blipFill>
              <a:blip r:embed="rId4" cstate="print"/>
              <a:srcRect/>
              <a:stretch>
                <a:fillRect/>
              </a:stretch>
            </p:blipFill>
            <p:spPr bwMode="auto">
              <a:xfrm>
                <a:off x="2256" y="1480"/>
                <a:ext cx="1208" cy="906"/>
              </a:xfrm>
              <a:prstGeom prst="rect">
                <a:avLst/>
              </a:prstGeom>
              <a:noFill/>
              <a:ln w="9525">
                <a:noFill/>
                <a:miter lim="800000"/>
                <a:headEnd/>
                <a:tailEnd/>
              </a:ln>
            </p:spPr>
          </p:pic>
          <p:sp>
            <p:nvSpPr>
              <p:cNvPr id="14382" name="Rectangle 23"/>
              <p:cNvSpPr>
                <a:spLocks noChangeArrowheads="1"/>
              </p:cNvSpPr>
              <p:nvPr/>
            </p:nvSpPr>
            <p:spPr bwMode="auto">
              <a:xfrm>
                <a:off x="3290" y="1894"/>
                <a:ext cx="1458" cy="216"/>
              </a:xfrm>
              <a:prstGeom prst="rect">
                <a:avLst/>
              </a:prstGeom>
              <a:noFill/>
              <a:ln w="9525">
                <a:noFill/>
                <a:miter lim="800000"/>
                <a:headEnd/>
                <a:tailEnd/>
              </a:ln>
            </p:spPr>
            <p:txBody>
              <a:bodyPr/>
              <a:lstStyle/>
              <a:p>
                <a:pPr marL="228600" indent="-228600">
                  <a:lnSpc>
                    <a:spcPct val="120000"/>
                  </a:lnSpc>
                  <a:spcAft>
                    <a:spcPct val="20000"/>
                  </a:spcAft>
                  <a:buClr>
                    <a:schemeClr val="tx1"/>
                  </a:buClr>
                  <a:tabLst>
                    <a:tab pos="457200" algn="l"/>
                  </a:tabLst>
                  <a:defRPr/>
                </a:pPr>
                <a:r>
                  <a:rPr lang="en-GB" sz="1300" i="1" dirty="0" err="1">
                    <a:solidFill>
                      <a:srgbClr val="1C1C1C"/>
                    </a:solidFill>
                    <a:latin typeface="+mn-lt"/>
                  </a:rPr>
                  <a:t>ConstantPower</a:t>
                </a:r>
                <a:r>
                  <a:rPr lang="en-GB" sz="1300" i="1" baseline="30000" dirty="0" err="1">
                    <a:solidFill>
                      <a:srgbClr val="1C1C1C"/>
                    </a:solidFill>
                    <a:latin typeface="+mn-lt"/>
                  </a:rPr>
                  <a:t>TM</a:t>
                </a:r>
                <a:endParaRPr lang="en-GB" sz="1300" i="1" dirty="0">
                  <a:solidFill>
                    <a:srgbClr val="1C1C1C"/>
                  </a:solidFill>
                  <a:latin typeface="+mn-lt"/>
                </a:endParaRPr>
              </a:p>
              <a:p>
                <a:pPr marL="228600" indent="-228600">
                  <a:lnSpc>
                    <a:spcPct val="120000"/>
                  </a:lnSpc>
                  <a:spcAft>
                    <a:spcPct val="20000"/>
                  </a:spcAft>
                  <a:buClr>
                    <a:schemeClr val="tx1"/>
                  </a:buClr>
                  <a:tabLst>
                    <a:tab pos="457200" algn="l"/>
                  </a:tabLst>
                  <a:defRPr/>
                </a:pPr>
                <a:r>
                  <a:rPr lang="en-GB" sz="1300" i="1" dirty="0">
                    <a:solidFill>
                      <a:srgbClr val="1C1C1C"/>
                    </a:solidFill>
                    <a:latin typeface="+mn-lt"/>
                  </a:rPr>
                  <a:t>lens technology*</a:t>
                </a:r>
              </a:p>
              <a:p>
                <a:pPr marL="228600" indent="-228600">
                  <a:lnSpc>
                    <a:spcPct val="120000"/>
                  </a:lnSpc>
                  <a:spcBef>
                    <a:spcPct val="20000"/>
                  </a:spcBef>
                  <a:spcAft>
                    <a:spcPct val="20000"/>
                  </a:spcAft>
                  <a:buClr>
                    <a:schemeClr val="tx1"/>
                  </a:buClr>
                  <a:buFontTx/>
                  <a:buChar char="•"/>
                  <a:tabLst>
                    <a:tab pos="457200" algn="l"/>
                  </a:tabLst>
                  <a:defRPr/>
                </a:pPr>
                <a:endParaRPr lang="en-GB" sz="1300" dirty="0">
                  <a:latin typeface="+mn-lt"/>
                </a:endParaRPr>
              </a:p>
            </p:txBody>
          </p:sp>
          <p:grpSp>
            <p:nvGrpSpPr>
              <p:cNvPr id="7" name="Group 24"/>
              <p:cNvGrpSpPr>
                <a:grpSpLocks/>
              </p:cNvGrpSpPr>
              <p:nvPr/>
            </p:nvGrpSpPr>
            <p:grpSpPr bwMode="auto">
              <a:xfrm>
                <a:off x="3302" y="1722"/>
                <a:ext cx="232" cy="174"/>
                <a:chOff x="2717" y="2474"/>
                <a:chExt cx="232" cy="174"/>
              </a:xfrm>
            </p:grpSpPr>
            <p:sp>
              <p:nvSpPr>
                <p:cNvPr id="14385" name="Oval 25"/>
                <p:cNvSpPr>
                  <a:spLocks noChangeArrowheads="1"/>
                </p:cNvSpPr>
                <p:nvPr/>
              </p:nvSpPr>
              <p:spPr bwMode="auto">
                <a:xfrm>
                  <a:off x="2754" y="2490"/>
                  <a:ext cx="162" cy="144"/>
                </a:xfrm>
                <a:prstGeom prst="ellipse">
                  <a:avLst/>
                </a:prstGeom>
                <a:solidFill>
                  <a:srgbClr val="FFCC00"/>
                </a:solidFill>
                <a:ln w="9525">
                  <a:solidFill>
                    <a:schemeClr val="tx1"/>
                  </a:solidFill>
                  <a:round/>
                  <a:headEnd/>
                  <a:tailEnd/>
                </a:ln>
              </p:spPr>
              <p:txBody>
                <a:bodyPr wrap="none" anchor="ctr"/>
                <a:lstStyle/>
                <a:p>
                  <a:pPr>
                    <a:defRPr/>
                  </a:pPr>
                  <a:endParaRPr lang="en-US">
                    <a:latin typeface="+mn-lt"/>
                  </a:endParaRPr>
                </a:p>
              </p:txBody>
            </p:sp>
            <p:sp>
              <p:nvSpPr>
                <p:cNvPr id="14386" name="Rectangle 26"/>
                <p:cNvSpPr>
                  <a:spLocks noChangeArrowheads="1"/>
                </p:cNvSpPr>
                <p:nvPr/>
              </p:nvSpPr>
              <p:spPr bwMode="auto">
                <a:xfrm>
                  <a:off x="2717" y="2474"/>
                  <a:ext cx="232" cy="174"/>
                </a:xfrm>
                <a:prstGeom prst="rect">
                  <a:avLst/>
                </a:prstGeom>
                <a:noFill/>
                <a:ln w="9525">
                  <a:noFill/>
                  <a:miter lim="800000"/>
                  <a:headEnd/>
                  <a:tailEnd/>
                </a:ln>
              </p:spPr>
              <p:txBody>
                <a:bodyPr wrap="none">
                  <a:spAutoFit/>
                </a:bodyPr>
                <a:lstStyle/>
                <a:p>
                  <a:pPr defTabSz="1006475">
                    <a:defRPr/>
                  </a:pPr>
                  <a:r>
                    <a:rPr lang="fr-FR" sz="1200" b="1">
                      <a:latin typeface="+mn-lt"/>
                    </a:rPr>
                    <a:t>CP</a:t>
                  </a:r>
                  <a:endParaRPr lang="en-US" sz="1200" b="1">
                    <a:latin typeface="+mn-lt"/>
                  </a:endParaRPr>
                </a:p>
              </p:txBody>
            </p:sp>
          </p:grpSp>
          <p:sp>
            <p:nvSpPr>
              <p:cNvPr id="14384" name="Rectangle 27"/>
              <p:cNvSpPr>
                <a:spLocks noChangeArrowheads="1"/>
              </p:cNvSpPr>
              <p:nvPr/>
            </p:nvSpPr>
            <p:spPr bwMode="auto">
              <a:xfrm>
                <a:off x="2210" y="1718"/>
                <a:ext cx="242" cy="392"/>
              </a:xfrm>
              <a:prstGeom prst="rect">
                <a:avLst/>
              </a:prstGeom>
              <a:noFill/>
              <a:ln w="9525">
                <a:noFill/>
                <a:miter lim="800000"/>
                <a:headEnd/>
                <a:tailEnd/>
              </a:ln>
            </p:spPr>
            <p:txBody>
              <a:bodyPr/>
              <a:lstStyle/>
              <a:p>
                <a:pPr marL="228600" indent="-228600">
                  <a:lnSpc>
                    <a:spcPct val="120000"/>
                  </a:lnSpc>
                  <a:spcBef>
                    <a:spcPct val="20000"/>
                  </a:spcBef>
                  <a:spcAft>
                    <a:spcPct val="20000"/>
                  </a:spcAft>
                  <a:buClr>
                    <a:schemeClr val="tx1"/>
                  </a:buClr>
                  <a:buFontTx/>
                  <a:buChar char="•"/>
                  <a:tabLst>
                    <a:tab pos="457200" algn="l"/>
                  </a:tabLst>
                  <a:defRPr/>
                </a:pPr>
                <a:endParaRPr lang="en-GB" sz="600">
                  <a:latin typeface="+mn-lt"/>
                </a:endParaRPr>
              </a:p>
            </p:txBody>
          </p:sp>
        </p:grpSp>
      </p:grpSp>
      <p:grpSp>
        <p:nvGrpSpPr>
          <p:cNvPr id="8" name="Group 28"/>
          <p:cNvGrpSpPr>
            <a:grpSpLocks/>
          </p:cNvGrpSpPr>
          <p:nvPr/>
        </p:nvGrpSpPr>
        <p:grpSpPr bwMode="auto">
          <a:xfrm>
            <a:off x="404813" y="2859088"/>
            <a:ext cx="8339137" cy="1643062"/>
            <a:chOff x="255" y="1950"/>
            <a:chExt cx="5253" cy="1008"/>
          </a:xfrm>
        </p:grpSpPr>
        <p:sp>
          <p:nvSpPr>
            <p:cNvPr id="14369" name="Text Box 29"/>
            <p:cNvSpPr txBox="1">
              <a:spLocks noChangeArrowheads="1"/>
            </p:cNvSpPr>
            <p:nvPr/>
          </p:nvSpPr>
          <p:spPr bwMode="auto">
            <a:xfrm>
              <a:off x="255" y="2445"/>
              <a:ext cx="857" cy="145"/>
            </a:xfrm>
            <a:prstGeom prst="rect">
              <a:avLst/>
            </a:prstGeom>
            <a:solidFill>
              <a:srgbClr val="003399">
                <a:alpha val="50195"/>
              </a:srgbClr>
            </a:solidFill>
            <a:ln w="9525" algn="ctr">
              <a:solidFill>
                <a:schemeClr val="tx1"/>
              </a:solidFill>
              <a:miter lim="800000"/>
              <a:headEnd/>
              <a:tailEnd/>
            </a:ln>
          </p:spPr>
          <p:txBody>
            <a:bodyPr wrap="none" anchor="b">
              <a:spAutoFit/>
            </a:bodyPr>
            <a:lstStyle/>
            <a:p>
              <a:pPr>
                <a:spcBef>
                  <a:spcPct val="50000"/>
                </a:spcBef>
                <a:defRPr/>
              </a:pPr>
              <a:r>
                <a:rPr lang="fr-FR" sz="900" dirty="0" err="1">
                  <a:latin typeface="+mn-lt"/>
                </a:rPr>
                <a:t>Electrostatic</a:t>
              </a:r>
              <a:r>
                <a:rPr lang="fr-FR" sz="900" dirty="0">
                  <a:latin typeface="+mn-lt"/>
                </a:rPr>
                <a:t>  scanning</a:t>
              </a:r>
            </a:p>
          </p:txBody>
        </p:sp>
        <p:sp>
          <p:nvSpPr>
            <p:cNvPr id="14370" name="Text Box 30"/>
            <p:cNvSpPr txBox="1">
              <a:spLocks noChangeArrowheads="1"/>
            </p:cNvSpPr>
            <p:nvPr/>
          </p:nvSpPr>
          <p:spPr bwMode="auto">
            <a:xfrm>
              <a:off x="255" y="2255"/>
              <a:ext cx="801" cy="145"/>
            </a:xfrm>
            <a:prstGeom prst="rect">
              <a:avLst/>
            </a:prstGeom>
            <a:solidFill>
              <a:srgbClr val="003399">
                <a:alpha val="50195"/>
              </a:srgbClr>
            </a:solidFill>
            <a:ln w="9525">
              <a:solidFill>
                <a:schemeClr val="tx1"/>
              </a:solidFill>
              <a:miter lim="800000"/>
              <a:headEnd/>
              <a:tailEnd/>
            </a:ln>
          </p:spPr>
          <p:txBody>
            <a:bodyPr>
              <a:spAutoFit/>
            </a:bodyPr>
            <a:lstStyle/>
            <a:p>
              <a:pPr algn="ctr" eaLnBrk="0" hangingPunct="0">
                <a:spcBef>
                  <a:spcPct val="50000"/>
                </a:spcBef>
                <a:defRPr/>
              </a:pPr>
              <a:r>
                <a:rPr lang="en-US" sz="900" dirty="0">
                  <a:latin typeface="+mn-lt"/>
                </a:rPr>
                <a:t>Full </a:t>
              </a:r>
              <a:r>
                <a:rPr lang="en-US" sz="900" dirty="0" err="1">
                  <a:latin typeface="+mn-lt"/>
                </a:rPr>
                <a:t>autoalignments</a:t>
              </a:r>
              <a:endParaRPr lang="en-US" sz="900" dirty="0">
                <a:latin typeface="+mn-lt"/>
              </a:endParaRPr>
            </a:p>
          </p:txBody>
        </p:sp>
        <p:sp>
          <p:nvSpPr>
            <p:cNvPr id="14371" name="Rectangle 31"/>
            <p:cNvSpPr>
              <a:spLocks noChangeArrowheads="1"/>
            </p:cNvSpPr>
            <p:nvPr/>
          </p:nvSpPr>
          <p:spPr bwMode="auto">
            <a:xfrm>
              <a:off x="256" y="1950"/>
              <a:ext cx="614" cy="256"/>
            </a:xfrm>
            <a:prstGeom prst="rect">
              <a:avLst/>
            </a:prstGeom>
            <a:solidFill>
              <a:srgbClr val="003399">
                <a:alpha val="50195"/>
              </a:srgbClr>
            </a:solidFill>
            <a:ln w="9525" algn="ctr">
              <a:solidFill>
                <a:schemeClr val="tx2"/>
              </a:solidFill>
              <a:miter lim="800000"/>
              <a:headEnd/>
              <a:tailEnd/>
            </a:ln>
          </p:spPr>
          <p:txBody>
            <a:bodyPr anchor="b">
              <a:spAutoFit/>
            </a:bodyPr>
            <a:lstStyle/>
            <a:p>
              <a:pPr>
                <a:defRPr/>
              </a:pPr>
              <a:r>
                <a:rPr lang="en-US" sz="1000">
                  <a:latin typeface="+mn-lt"/>
                </a:rPr>
                <a:t>New fast beam blanker</a:t>
              </a:r>
            </a:p>
          </p:txBody>
        </p:sp>
        <p:sp>
          <p:nvSpPr>
            <p:cNvPr id="14372" name="Line 32"/>
            <p:cNvSpPr>
              <a:spLocks noChangeShapeType="1"/>
            </p:cNvSpPr>
            <p:nvPr/>
          </p:nvSpPr>
          <p:spPr bwMode="auto">
            <a:xfrm>
              <a:off x="872" y="2116"/>
              <a:ext cx="447" cy="168"/>
            </a:xfrm>
            <a:prstGeom prst="line">
              <a:avLst/>
            </a:prstGeom>
            <a:noFill/>
            <a:ln w="9525">
              <a:solidFill>
                <a:schemeClr val="tx1"/>
              </a:solidFill>
              <a:round/>
              <a:headEnd/>
              <a:tailEnd type="oval" w="med" len="med"/>
            </a:ln>
          </p:spPr>
          <p:txBody>
            <a:bodyPr anchor="b">
              <a:spAutoFit/>
            </a:bodyPr>
            <a:lstStyle/>
            <a:p>
              <a:pPr>
                <a:defRPr/>
              </a:pPr>
              <a:endParaRPr lang="en-US">
                <a:latin typeface="+mn-lt"/>
              </a:endParaRPr>
            </a:p>
          </p:txBody>
        </p:sp>
        <p:sp>
          <p:nvSpPr>
            <p:cNvPr id="14373" name="Line 33"/>
            <p:cNvSpPr>
              <a:spLocks noChangeShapeType="1"/>
            </p:cNvSpPr>
            <p:nvPr/>
          </p:nvSpPr>
          <p:spPr bwMode="auto">
            <a:xfrm flipH="1" flipV="1">
              <a:off x="1105" y="2532"/>
              <a:ext cx="308" cy="168"/>
            </a:xfrm>
            <a:prstGeom prst="line">
              <a:avLst/>
            </a:prstGeom>
            <a:noFill/>
            <a:ln w="9525">
              <a:solidFill>
                <a:schemeClr val="tx1"/>
              </a:solidFill>
              <a:round/>
              <a:headEnd type="oval" w="med" len="med"/>
              <a:tailEnd/>
            </a:ln>
          </p:spPr>
          <p:txBody>
            <a:bodyPr anchor="b">
              <a:spAutoFit/>
            </a:bodyPr>
            <a:lstStyle/>
            <a:p>
              <a:pPr>
                <a:defRPr/>
              </a:pPr>
              <a:endParaRPr lang="en-US">
                <a:latin typeface="+mn-lt"/>
              </a:endParaRPr>
            </a:p>
          </p:txBody>
        </p:sp>
        <p:sp>
          <p:nvSpPr>
            <p:cNvPr id="14374" name="Line 34"/>
            <p:cNvSpPr>
              <a:spLocks noChangeShapeType="1"/>
            </p:cNvSpPr>
            <p:nvPr/>
          </p:nvSpPr>
          <p:spPr bwMode="auto">
            <a:xfrm>
              <a:off x="1056" y="2358"/>
              <a:ext cx="223" cy="55"/>
            </a:xfrm>
            <a:prstGeom prst="line">
              <a:avLst/>
            </a:prstGeom>
            <a:noFill/>
            <a:ln w="9525">
              <a:solidFill>
                <a:schemeClr val="tx1"/>
              </a:solidFill>
              <a:round/>
              <a:headEnd/>
              <a:tailEnd type="oval" w="med" len="med"/>
            </a:ln>
          </p:spPr>
          <p:txBody>
            <a:bodyPr anchor="b">
              <a:spAutoFit/>
            </a:bodyPr>
            <a:lstStyle/>
            <a:p>
              <a:pPr>
                <a:defRPr/>
              </a:pPr>
              <a:endParaRPr lang="en-US">
                <a:latin typeface="+mn-lt"/>
              </a:endParaRPr>
            </a:p>
          </p:txBody>
        </p:sp>
        <p:sp>
          <p:nvSpPr>
            <p:cNvPr id="14375" name="Rectangle 35"/>
            <p:cNvSpPr>
              <a:spLocks noChangeArrowheads="1"/>
            </p:cNvSpPr>
            <p:nvPr/>
          </p:nvSpPr>
          <p:spPr bwMode="auto">
            <a:xfrm>
              <a:off x="2168" y="2340"/>
              <a:ext cx="3340" cy="618"/>
            </a:xfrm>
            <a:prstGeom prst="rect">
              <a:avLst/>
            </a:prstGeom>
            <a:solidFill>
              <a:srgbClr val="003399">
                <a:alpha val="50195"/>
              </a:srgbClr>
            </a:solidFill>
            <a:ln w="9525" algn="ctr">
              <a:noFill/>
              <a:miter lim="800000"/>
              <a:headEnd/>
              <a:tailEnd/>
            </a:ln>
          </p:spPr>
          <p:txBody>
            <a:bodyPr/>
            <a:lstStyle/>
            <a:p>
              <a:pPr>
                <a:spcBef>
                  <a:spcPct val="30000"/>
                </a:spcBef>
                <a:tabLst>
                  <a:tab pos="2327275" algn="l"/>
                </a:tabLst>
                <a:defRPr/>
              </a:pPr>
              <a:r>
                <a:rPr lang="en-US" sz="1600" b="1" dirty="0">
                  <a:latin typeface="+mn-lt"/>
                </a:rPr>
                <a:t>New fast beam blanker</a:t>
              </a:r>
              <a:r>
                <a:rPr lang="en-US" sz="1400" b="1" i="1" dirty="0">
                  <a:latin typeface="+mn-lt"/>
                </a:rPr>
                <a:t>	</a:t>
              </a:r>
              <a:r>
                <a:rPr lang="en-US" sz="1200" b="1" i="1" dirty="0">
                  <a:latin typeface="+mn-lt"/>
                </a:rPr>
                <a:t>for lithography and prototyping</a:t>
              </a:r>
            </a:p>
            <a:p>
              <a:pPr>
                <a:spcBef>
                  <a:spcPct val="30000"/>
                </a:spcBef>
                <a:tabLst>
                  <a:tab pos="2327275" algn="l"/>
                </a:tabLst>
                <a:defRPr/>
              </a:pPr>
              <a:r>
                <a:rPr lang="en-US" sz="1600" b="1" dirty="0">
                  <a:latin typeface="+mn-lt"/>
                </a:rPr>
                <a:t>Full </a:t>
              </a:r>
              <a:r>
                <a:rPr lang="en-US" sz="1600" b="1" dirty="0" err="1">
                  <a:latin typeface="+mn-lt"/>
                </a:rPr>
                <a:t>autoalignment</a:t>
              </a:r>
              <a:r>
                <a:rPr lang="en-US" sz="1600" b="1" dirty="0">
                  <a:latin typeface="+mn-lt"/>
                </a:rPr>
                <a:t>*</a:t>
              </a:r>
              <a:r>
                <a:rPr lang="en-US" sz="1400" b="1" i="1" dirty="0">
                  <a:latin typeface="+mn-lt"/>
                </a:rPr>
                <a:t>    	</a:t>
              </a:r>
              <a:r>
                <a:rPr lang="en-US" sz="1200" b="1" i="1" dirty="0">
                  <a:latin typeface="+mn-lt"/>
                </a:rPr>
                <a:t>for best use of the different regimes</a:t>
              </a:r>
            </a:p>
            <a:p>
              <a:pPr>
                <a:spcBef>
                  <a:spcPct val="30000"/>
                </a:spcBef>
                <a:tabLst>
                  <a:tab pos="2244725" algn="l"/>
                </a:tabLst>
                <a:defRPr/>
              </a:pPr>
              <a:r>
                <a:rPr lang="en-US" sz="1500" b="1" dirty="0">
                  <a:latin typeface="+mn-lt"/>
                </a:rPr>
                <a:t>Electrostatic scanning</a:t>
              </a:r>
              <a:r>
                <a:rPr lang="en-US" sz="1500" b="1" i="1" dirty="0">
                  <a:latin typeface="+mn-lt"/>
                </a:rPr>
                <a:t>    </a:t>
              </a:r>
              <a:r>
                <a:rPr lang="en-US" sz="1200" b="1" i="1" dirty="0">
                  <a:latin typeface="+mn-lt"/>
                </a:rPr>
                <a:t>for improved linearity &amp; reproducibility</a:t>
              </a:r>
              <a:endParaRPr lang="en-US" sz="1200" b="1" dirty="0">
                <a:latin typeface="+mn-lt"/>
              </a:endParaRPr>
            </a:p>
          </p:txBody>
        </p:sp>
      </p:grpSp>
      <p:grpSp>
        <p:nvGrpSpPr>
          <p:cNvPr id="9" name="Group 36"/>
          <p:cNvGrpSpPr>
            <a:grpSpLocks/>
          </p:cNvGrpSpPr>
          <p:nvPr/>
        </p:nvGrpSpPr>
        <p:grpSpPr bwMode="auto">
          <a:xfrm>
            <a:off x="407988" y="1846263"/>
            <a:ext cx="8335962" cy="4486275"/>
            <a:chOff x="257" y="1163"/>
            <a:chExt cx="5251" cy="2826"/>
          </a:xfrm>
        </p:grpSpPr>
        <p:sp>
          <p:nvSpPr>
            <p:cNvPr id="14350" name="Text Box 37"/>
            <p:cNvSpPr txBox="1">
              <a:spLocks noChangeArrowheads="1"/>
            </p:cNvSpPr>
            <p:nvPr/>
          </p:nvSpPr>
          <p:spPr bwMode="auto">
            <a:xfrm>
              <a:off x="259" y="2926"/>
              <a:ext cx="696" cy="160"/>
            </a:xfrm>
            <a:prstGeom prst="rect">
              <a:avLst/>
            </a:prstGeom>
            <a:solidFill>
              <a:srgbClr val="FF3300">
                <a:alpha val="50195"/>
              </a:srgbClr>
            </a:solidFill>
            <a:ln w="9525">
              <a:solidFill>
                <a:schemeClr val="tx1"/>
              </a:solidFill>
              <a:miter lim="800000"/>
              <a:headEnd/>
              <a:tailEnd/>
            </a:ln>
          </p:spPr>
          <p:txBody>
            <a:bodyPr>
              <a:spAutoFit/>
            </a:bodyPr>
            <a:lstStyle/>
            <a:p>
              <a:pPr eaLnBrk="0" hangingPunct="0">
                <a:spcBef>
                  <a:spcPct val="50000"/>
                </a:spcBef>
                <a:defRPr/>
              </a:pPr>
              <a:r>
                <a:rPr lang="en-US" sz="1000">
                  <a:latin typeface="+mn-lt"/>
                </a:rPr>
                <a:t>New TLD design</a:t>
              </a:r>
            </a:p>
          </p:txBody>
        </p:sp>
        <p:sp>
          <p:nvSpPr>
            <p:cNvPr id="14351" name="Line 38"/>
            <p:cNvSpPr>
              <a:spLocks noChangeShapeType="1"/>
            </p:cNvSpPr>
            <p:nvPr/>
          </p:nvSpPr>
          <p:spPr bwMode="auto">
            <a:xfrm flipH="1" flipV="1">
              <a:off x="955" y="3013"/>
              <a:ext cx="570" cy="244"/>
            </a:xfrm>
            <a:prstGeom prst="line">
              <a:avLst/>
            </a:prstGeom>
            <a:noFill/>
            <a:ln w="9525">
              <a:solidFill>
                <a:schemeClr val="tx1"/>
              </a:solidFill>
              <a:round/>
              <a:headEnd type="oval" w="med" len="med"/>
              <a:tailEnd/>
            </a:ln>
          </p:spPr>
          <p:txBody>
            <a:bodyPr anchor="b">
              <a:spAutoFit/>
            </a:bodyPr>
            <a:lstStyle/>
            <a:p>
              <a:pPr>
                <a:defRPr/>
              </a:pPr>
              <a:endParaRPr lang="en-US">
                <a:latin typeface="+mn-lt"/>
              </a:endParaRPr>
            </a:p>
          </p:txBody>
        </p:sp>
        <p:sp>
          <p:nvSpPr>
            <p:cNvPr id="14352" name="Line 39"/>
            <p:cNvSpPr>
              <a:spLocks noChangeShapeType="1"/>
            </p:cNvSpPr>
            <p:nvPr/>
          </p:nvSpPr>
          <p:spPr bwMode="auto">
            <a:xfrm flipH="1" flipV="1">
              <a:off x="534" y="3214"/>
              <a:ext cx="860" cy="172"/>
            </a:xfrm>
            <a:prstGeom prst="line">
              <a:avLst/>
            </a:prstGeom>
            <a:noFill/>
            <a:ln w="9525">
              <a:solidFill>
                <a:schemeClr val="tx1"/>
              </a:solidFill>
              <a:round/>
              <a:headEnd type="oval" w="med" len="med"/>
              <a:tailEnd/>
            </a:ln>
          </p:spPr>
          <p:txBody>
            <a:bodyPr anchor="b">
              <a:spAutoFit/>
            </a:bodyPr>
            <a:lstStyle/>
            <a:p>
              <a:pPr>
                <a:defRPr/>
              </a:pPr>
              <a:endParaRPr lang="en-US">
                <a:latin typeface="+mn-lt"/>
              </a:endParaRPr>
            </a:p>
          </p:txBody>
        </p:sp>
        <p:sp>
          <p:nvSpPr>
            <p:cNvPr id="14353" name="Text Box 40"/>
            <p:cNvSpPr txBox="1">
              <a:spLocks noChangeArrowheads="1"/>
            </p:cNvSpPr>
            <p:nvPr/>
          </p:nvSpPr>
          <p:spPr bwMode="auto">
            <a:xfrm>
              <a:off x="257" y="3128"/>
              <a:ext cx="288" cy="160"/>
            </a:xfrm>
            <a:prstGeom prst="rect">
              <a:avLst/>
            </a:prstGeom>
            <a:solidFill>
              <a:srgbClr val="FF3300">
                <a:alpha val="50195"/>
              </a:srgbClr>
            </a:solidFill>
            <a:ln w="9525">
              <a:solidFill>
                <a:schemeClr val="tx1"/>
              </a:solidFill>
              <a:miter lim="800000"/>
              <a:headEnd/>
              <a:tailEnd/>
            </a:ln>
          </p:spPr>
          <p:txBody>
            <a:bodyPr>
              <a:spAutoFit/>
            </a:bodyPr>
            <a:lstStyle/>
            <a:p>
              <a:pPr eaLnBrk="0" hangingPunct="0">
                <a:spcBef>
                  <a:spcPct val="50000"/>
                </a:spcBef>
                <a:defRPr/>
              </a:pPr>
              <a:r>
                <a:rPr lang="en-US" sz="1000">
                  <a:latin typeface="+mn-lt"/>
                </a:rPr>
                <a:t>vCD</a:t>
              </a:r>
            </a:p>
          </p:txBody>
        </p:sp>
        <p:sp>
          <p:nvSpPr>
            <p:cNvPr id="14354" name="Line 25"/>
            <p:cNvSpPr>
              <a:spLocks noChangeShapeType="1"/>
            </p:cNvSpPr>
            <p:nvPr/>
          </p:nvSpPr>
          <p:spPr bwMode="auto">
            <a:xfrm flipH="1">
              <a:off x="1706" y="3645"/>
              <a:ext cx="197" cy="0"/>
            </a:xfrm>
            <a:prstGeom prst="line">
              <a:avLst/>
            </a:prstGeom>
            <a:noFill/>
            <a:ln w="9525">
              <a:solidFill>
                <a:srgbClr val="000000"/>
              </a:solidFill>
              <a:round/>
              <a:headEnd/>
              <a:tailEnd/>
            </a:ln>
          </p:spPr>
          <p:txBody>
            <a:bodyPr anchor="b">
              <a:spAutoFit/>
            </a:bodyPr>
            <a:lstStyle/>
            <a:p>
              <a:pPr>
                <a:defRPr/>
              </a:pPr>
              <a:endParaRPr lang="en-US">
                <a:latin typeface="+mn-lt"/>
              </a:endParaRPr>
            </a:p>
          </p:txBody>
        </p:sp>
        <p:sp>
          <p:nvSpPr>
            <p:cNvPr id="14355" name="Line 26"/>
            <p:cNvSpPr>
              <a:spLocks noChangeShapeType="1"/>
            </p:cNvSpPr>
            <p:nvPr/>
          </p:nvSpPr>
          <p:spPr bwMode="auto">
            <a:xfrm flipV="1">
              <a:off x="1903" y="3646"/>
              <a:ext cx="0" cy="65"/>
            </a:xfrm>
            <a:prstGeom prst="line">
              <a:avLst/>
            </a:prstGeom>
            <a:noFill/>
            <a:ln w="9525">
              <a:solidFill>
                <a:srgbClr val="000000"/>
              </a:solidFill>
              <a:round/>
              <a:headEnd/>
              <a:tailEnd/>
            </a:ln>
          </p:spPr>
          <p:txBody>
            <a:bodyPr anchor="b">
              <a:spAutoFit/>
            </a:bodyPr>
            <a:lstStyle/>
            <a:p>
              <a:pPr>
                <a:defRPr/>
              </a:pPr>
              <a:endParaRPr lang="en-US">
                <a:latin typeface="+mn-lt"/>
              </a:endParaRPr>
            </a:p>
          </p:txBody>
        </p:sp>
        <p:sp>
          <p:nvSpPr>
            <p:cNvPr id="14356" name="Line 27"/>
            <p:cNvSpPr>
              <a:spLocks noChangeShapeType="1"/>
            </p:cNvSpPr>
            <p:nvPr/>
          </p:nvSpPr>
          <p:spPr bwMode="auto">
            <a:xfrm flipH="1">
              <a:off x="1849" y="3715"/>
              <a:ext cx="105" cy="0"/>
            </a:xfrm>
            <a:prstGeom prst="line">
              <a:avLst/>
            </a:prstGeom>
            <a:noFill/>
            <a:ln w="9525">
              <a:solidFill>
                <a:srgbClr val="000000"/>
              </a:solidFill>
              <a:round/>
              <a:headEnd/>
              <a:tailEnd/>
            </a:ln>
          </p:spPr>
          <p:txBody>
            <a:bodyPr anchor="b">
              <a:spAutoFit/>
            </a:bodyPr>
            <a:lstStyle/>
            <a:p>
              <a:pPr>
                <a:defRPr/>
              </a:pPr>
              <a:endParaRPr lang="en-US">
                <a:latin typeface="+mn-lt"/>
              </a:endParaRPr>
            </a:p>
          </p:txBody>
        </p:sp>
        <p:sp>
          <p:nvSpPr>
            <p:cNvPr id="14357" name="Text Box 28"/>
            <p:cNvSpPr txBox="1">
              <a:spLocks noChangeArrowheads="1"/>
            </p:cNvSpPr>
            <p:nvPr/>
          </p:nvSpPr>
          <p:spPr bwMode="auto">
            <a:xfrm>
              <a:off x="1790" y="3709"/>
              <a:ext cx="292" cy="146"/>
            </a:xfrm>
            <a:prstGeom prst="rect">
              <a:avLst/>
            </a:prstGeom>
            <a:noFill/>
            <a:ln w="9525" algn="ctr">
              <a:noFill/>
              <a:miter lim="800000"/>
              <a:headEnd/>
              <a:tailEnd/>
            </a:ln>
          </p:spPr>
          <p:txBody>
            <a:bodyPr lIns="78638" tIns="39319" rIns="78638" bIns="39319" anchor="b">
              <a:spAutoFit/>
            </a:bodyPr>
            <a:lstStyle/>
            <a:p>
              <a:pPr>
                <a:spcBef>
                  <a:spcPct val="50000"/>
                </a:spcBef>
                <a:defRPr/>
              </a:pPr>
              <a:r>
                <a:rPr lang="en-US" altLang="ja-JP" sz="1000" b="1">
                  <a:latin typeface="+mn-lt"/>
                  <a:ea typeface="ＭＳ 明朝" pitchFamily="49" charset="-128"/>
                  <a:cs typeface="Arial Unicode MS" pitchFamily="34" charset="-128"/>
                </a:rPr>
                <a:t>Bias</a:t>
              </a:r>
              <a:endParaRPr lang="en-US" sz="1000" b="1">
                <a:latin typeface="+mn-lt"/>
                <a:ea typeface="ＭＳ 明朝" pitchFamily="49" charset="-128"/>
                <a:cs typeface="Arial Unicode MS" pitchFamily="34" charset="-128"/>
              </a:endParaRPr>
            </a:p>
          </p:txBody>
        </p:sp>
        <p:sp>
          <p:nvSpPr>
            <p:cNvPr id="14358" name="Text Box 45"/>
            <p:cNvSpPr txBox="1">
              <a:spLocks noChangeArrowheads="1"/>
            </p:cNvSpPr>
            <p:nvPr/>
          </p:nvSpPr>
          <p:spPr bwMode="auto">
            <a:xfrm>
              <a:off x="263" y="3737"/>
              <a:ext cx="774" cy="252"/>
            </a:xfrm>
            <a:prstGeom prst="rect">
              <a:avLst/>
            </a:prstGeom>
            <a:solidFill>
              <a:srgbClr val="FF3300">
                <a:alpha val="50195"/>
              </a:srgbClr>
            </a:solidFill>
            <a:ln w="9525">
              <a:solidFill>
                <a:schemeClr val="tx1"/>
              </a:solidFill>
              <a:miter lim="800000"/>
              <a:headEnd/>
              <a:tailEnd/>
            </a:ln>
          </p:spPr>
          <p:txBody>
            <a:bodyPr>
              <a:spAutoFit/>
            </a:bodyPr>
            <a:lstStyle/>
            <a:p>
              <a:pPr algn="ctr" eaLnBrk="0" hangingPunct="0">
                <a:defRPr/>
              </a:pPr>
              <a:r>
                <a:rPr lang="en-US" sz="1000">
                  <a:latin typeface="+mn-lt"/>
                </a:rPr>
                <a:t>Beam deceleration</a:t>
              </a:r>
            </a:p>
          </p:txBody>
        </p:sp>
        <p:sp>
          <p:nvSpPr>
            <p:cNvPr id="14359" name="Line 46"/>
            <p:cNvSpPr>
              <a:spLocks noChangeShapeType="1"/>
            </p:cNvSpPr>
            <p:nvPr/>
          </p:nvSpPr>
          <p:spPr bwMode="auto">
            <a:xfrm flipH="1" flipV="1">
              <a:off x="1130" y="2777"/>
              <a:ext cx="200" cy="77"/>
            </a:xfrm>
            <a:prstGeom prst="line">
              <a:avLst/>
            </a:prstGeom>
            <a:noFill/>
            <a:ln w="9525">
              <a:solidFill>
                <a:schemeClr val="tx1"/>
              </a:solidFill>
              <a:round/>
              <a:headEnd type="oval" w="med" len="med"/>
              <a:tailEnd/>
            </a:ln>
          </p:spPr>
          <p:txBody>
            <a:bodyPr anchor="b">
              <a:spAutoFit/>
            </a:bodyPr>
            <a:lstStyle/>
            <a:p>
              <a:pPr>
                <a:defRPr/>
              </a:pPr>
              <a:endParaRPr lang="en-US">
                <a:latin typeface="+mn-lt"/>
              </a:endParaRPr>
            </a:p>
          </p:txBody>
        </p:sp>
        <p:sp>
          <p:nvSpPr>
            <p:cNvPr id="14360" name="Line 47"/>
            <p:cNvSpPr>
              <a:spLocks noChangeShapeType="1"/>
            </p:cNvSpPr>
            <p:nvPr/>
          </p:nvSpPr>
          <p:spPr bwMode="auto">
            <a:xfrm flipH="1" flipV="1">
              <a:off x="1136" y="2784"/>
              <a:ext cx="215" cy="243"/>
            </a:xfrm>
            <a:prstGeom prst="line">
              <a:avLst/>
            </a:prstGeom>
            <a:noFill/>
            <a:ln w="9525">
              <a:solidFill>
                <a:schemeClr val="tx1"/>
              </a:solidFill>
              <a:round/>
              <a:headEnd type="oval" w="med" len="med"/>
              <a:tailEnd/>
            </a:ln>
          </p:spPr>
          <p:txBody>
            <a:bodyPr anchor="b">
              <a:spAutoFit/>
            </a:bodyPr>
            <a:lstStyle/>
            <a:p>
              <a:pPr>
                <a:defRPr/>
              </a:pPr>
              <a:endParaRPr lang="en-US">
                <a:latin typeface="+mn-lt"/>
              </a:endParaRPr>
            </a:p>
          </p:txBody>
        </p:sp>
        <p:sp>
          <p:nvSpPr>
            <p:cNvPr id="14361" name="Text Box 48"/>
            <p:cNvSpPr txBox="1">
              <a:spLocks noChangeArrowheads="1"/>
            </p:cNvSpPr>
            <p:nvPr/>
          </p:nvSpPr>
          <p:spPr bwMode="auto">
            <a:xfrm>
              <a:off x="257" y="2555"/>
              <a:ext cx="876" cy="320"/>
            </a:xfrm>
            <a:prstGeom prst="rect">
              <a:avLst/>
            </a:prstGeom>
            <a:solidFill>
              <a:srgbClr val="FF3300">
                <a:alpha val="50195"/>
              </a:srgbClr>
            </a:solidFill>
            <a:ln w="9525" algn="ctr">
              <a:solidFill>
                <a:schemeClr val="tx1"/>
              </a:solidFill>
              <a:miter lim="800000"/>
              <a:headEnd/>
              <a:tailEnd/>
            </a:ln>
          </p:spPr>
          <p:txBody>
            <a:bodyPr anchor="b">
              <a:spAutoFit/>
            </a:bodyPr>
            <a:lstStyle/>
            <a:p>
              <a:pPr>
                <a:defRPr/>
              </a:pPr>
              <a:r>
                <a:rPr lang="fr-FR" sz="900" dirty="0">
                  <a:latin typeface="+mn-lt"/>
                </a:rPr>
                <a:t>2-mode objective </a:t>
              </a:r>
              <a:r>
                <a:rPr lang="fr-FR" sz="900" dirty="0" err="1">
                  <a:latin typeface="+mn-lt"/>
                </a:rPr>
                <a:t>lens</a:t>
              </a:r>
              <a:endParaRPr lang="fr-FR" sz="900" dirty="0">
                <a:latin typeface="+mn-lt"/>
              </a:endParaRPr>
            </a:p>
            <a:p>
              <a:pPr>
                <a:defRPr/>
              </a:pPr>
              <a:r>
                <a:rPr lang="fr-FR" sz="900" dirty="0" err="1">
                  <a:latin typeface="+mn-lt"/>
                </a:rPr>
                <a:t>with</a:t>
              </a:r>
              <a:r>
                <a:rPr lang="fr-FR" sz="900" dirty="0">
                  <a:latin typeface="+mn-lt"/>
                </a:rPr>
                <a:t> </a:t>
              </a:r>
              <a:r>
                <a:rPr lang="fr-FR" sz="900" dirty="0" err="1">
                  <a:latin typeface="+mn-lt"/>
                </a:rPr>
                <a:t>field</a:t>
              </a:r>
              <a:r>
                <a:rPr lang="fr-FR" sz="900" dirty="0">
                  <a:latin typeface="+mn-lt"/>
                </a:rPr>
                <a:t>-free and</a:t>
              </a:r>
            </a:p>
            <a:p>
              <a:pPr>
                <a:defRPr/>
              </a:pPr>
              <a:r>
                <a:rPr lang="fr-FR" sz="900" dirty="0">
                  <a:latin typeface="+mn-lt"/>
                </a:rPr>
                <a:t>immersion </a:t>
              </a:r>
              <a:r>
                <a:rPr lang="fr-FR" sz="900" dirty="0" err="1">
                  <a:latin typeface="+mn-lt"/>
                </a:rPr>
                <a:t>capability</a:t>
              </a:r>
              <a:endParaRPr lang="fr-FR" sz="900" dirty="0">
                <a:latin typeface="+mn-lt"/>
              </a:endParaRPr>
            </a:p>
          </p:txBody>
        </p:sp>
        <p:sp>
          <p:nvSpPr>
            <p:cNvPr id="14362" name="Line 49"/>
            <p:cNvSpPr>
              <a:spLocks noChangeShapeType="1"/>
            </p:cNvSpPr>
            <p:nvPr/>
          </p:nvSpPr>
          <p:spPr bwMode="auto">
            <a:xfrm>
              <a:off x="1223" y="3451"/>
              <a:ext cx="308" cy="0"/>
            </a:xfrm>
            <a:prstGeom prst="line">
              <a:avLst/>
            </a:prstGeom>
            <a:noFill/>
            <a:ln w="9525">
              <a:solidFill>
                <a:schemeClr val="tx1"/>
              </a:solidFill>
              <a:round/>
              <a:headEnd/>
              <a:tailEnd/>
            </a:ln>
          </p:spPr>
          <p:txBody>
            <a:bodyPr/>
            <a:lstStyle/>
            <a:p>
              <a:pPr>
                <a:defRPr/>
              </a:pPr>
              <a:endParaRPr lang="en-US">
                <a:latin typeface="+mn-lt"/>
              </a:endParaRPr>
            </a:p>
          </p:txBody>
        </p:sp>
        <p:sp>
          <p:nvSpPr>
            <p:cNvPr id="14363" name="Rectangle 50"/>
            <p:cNvSpPr>
              <a:spLocks noChangeArrowheads="1"/>
            </p:cNvSpPr>
            <p:nvPr/>
          </p:nvSpPr>
          <p:spPr bwMode="auto">
            <a:xfrm>
              <a:off x="763" y="3362"/>
              <a:ext cx="498" cy="145"/>
            </a:xfrm>
            <a:prstGeom prst="rect">
              <a:avLst/>
            </a:prstGeom>
            <a:noFill/>
            <a:ln w="9525">
              <a:noFill/>
              <a:miter lim="800000"/>
              <a:headEnd/>
              <a:tailEnd/>
            </a:ln>
          </p:spPr>
          <p:txBody>
            <a:bodyPr wrap="none">
              <a:spAutoFit/>
            </a:bodyPr>
            <a:lstStyle/>
            <a:p>
              <a:pPr algn="r" defTabSz="1006475">
                <a:defRPr/>
              </a:pPr>
              <a:r>
                <a:rPr lang="fr-FR" sz="900">
                  <a:latin typeface="+mn-lt"/>
                </a:rPr>
                <a:t>Beam at HV</a:t>
              </a:r>
              <a:endParaRPr lang="en-US" sz="900">
                <a:latin typeface="+mn-lt"/>
              </a:endParaRPr>
            </a:p>
          </p:txBody>
        </p:sp>
        <p:sp>
          <p:nvSpPr>
            <p:cNvPr id="14364" name="Line 51"/>
            <p:cNvSpPr>
              <a:spLocks noChangeShapeType="1"/>
            </p:cNvSpPr>
            <p:nvPr/>
          </p:nvSpPr>
          <p:spPr bwMode="auto">
            <a:xfrm>
              <a:off x="1224" y="3585"/>
              <a:ext cx="228" cy="0"/>
            </a:xfrm>
            <a:prstGeom prst="line">
              <a:avLst/>
            </a:prstGeom>
            <a:noFill/>
            <a:ln w="9525">
              <a:solidFill>
                <a:schemeClr val="tx1"/>
              </a:solidFill>
              <a:round/>
              <a:headEnd/>
              <a:tailEnd/>
            </a:ln>
          </p:spPr>
          <p:txBody>
            <a:bodyPr/>
            <a:lstStyle/>
            <a:p>
              <a:pPr>
                <a:defRPr/>
              </a:pPr>
              <a:endParaRPr lang="en-US">
                <a:latin typeface="+mn-lt"/>
              </a:endParaRPr>
            </a:p>
          </p:txBody>
        </p:sp>
        <p:sp>
          <p:nvSpPr>
            <p:cNvPr id="14365" name="Rectangle 52"/>
            <p:cNvSpPr>
              <a:spLocks noChangeArrowheads="1"/>
            </p:cNvSpPr>
            <p:nvPr/>
          </p:nvSpPr>
          <p:spPr bwMode="auto">
            <a:xfrm>
              <a:off x="503" y="3496"/>
              <a:ext cx="749" cy="145"/>
            </a:xfrm>
            <a:prstGeom prst="rect">
              <a:avLst/>
            </a:prstGeom>
            <a:noFill/>
            <a:ln w="9525">
              <a:noFill/>
              <a:miter lim="800000"/>
              <a:headEnd/>
              <a:tailEnd/>
            </a:ln>
          </p:spPr>
          <p:txBody>
            <a:bodyPr>
              <a:spAutoFit/>
            </a:bodyPr>
            <a:lstStyle/>
            <a:p>
              <a:pPr algn="r" defTabSz="1006475">
                <a:defRPr/>
              </a:pPr>
              <a:r>
                <a:rPr lang="fr-FR" sz="900" dirty="0" err="1">
                  <a:latin typeface="+mn-lt"/>
                </a:rPr>
                <a:t>Beam</a:t>
              </a:r>
              <a:r>
                <a:rPr lang="fr-FR" sz="900" dirty="0">
                  <a:latin typeface="+mn-lt"/>
                </a:rPr>
                <a:t> </a:t>
              </a:r>
              <a:r>
                <a:rPr lang="fr-FR" sz="900" dirty="0" err="1">
                  <a:latin typeface="+mn-lt"/>
                </a:rPr>
                <a:t>at</a:t>
              </a:r>
              <a:r>
                <a:rPr lang="fr-FR" sz="900" dirty="0">
                  <a:latin typeface="+mn-lt"/>
                </a:rPr>
                <a:t> landing V</a:t>
              </a:r>
              <a:endParaRPr lang="en-US" sz="900" dirty="0">
                <a:latin typeface="+mn-lt"/>
              </a:endParaRPr>
            </a:p>
          </p:txBody>
        </p:sp>
        <p:sp>
          <p:nvSpPr>
            <p:cNvPr id="14366" name="AutoShape 53"/>
            <p:cNvSpPr>
              <a:spLocks/>
            </p:cNvSpPr>
            <p:nvPr/>
          </p:nvSpPr>
          <p:spPr bwMode="auto">
            <a:xfrm rot="5400000">
              <a:off x="886" y="3532"/>
              <a:ext cx="60" cy="260"/>
            </a:xfrm>
            <a:prstGeom prst="rightBrace">
              <a:avLst>
                <a:gd name="adj1" fmla="val 77917"/>
                <a:gd name="adj2" fmla="val 50000"/>
              </a:avLst>
            </a:prstGeom>
            <a:noFill/>
            <a:ln w="9525">
              <a:solidFill>
                <a:schemeClr val="tx1"/>
              </a:solidFill>
              <a:round/>
              <a:headEnd/>
              <a:tailEnd/>
            </a:ln>
          </p:spPr>
          <p:txBody>
            <a:bodyPr anchor="ctr">
              <a:spAutoFit/>
            </a:bodyPr>
            <a:lstStyle/>
            <a:p>
              <a:pPr>
                <a:defRPr/>
              </a:pPr>
              <a:endParaRPr lang="en-US">
                <a:latin typeface="+mn-lt"/>
              </a:endParaRPr>
            </a:p>
          </p:txBody>
        </p:sp>
        <p:sp>
          <p:nvSpPr>
            <p:cNvPr id="14367" name="Line 54"/>
            <p:cNvSpPr>
              <a:spLocks noChangeShapeType="1"/>
            </p:cNvSpPr>
            <p:nvPr/>
          </p:nvSpPr>
          <p:spPr bwMode="auto">
            <a:xfrm>
              <a:off x="1579" y="1163"/>
              <a:ext cx="2" cy="2398"/>
            </a:xfrm>
            <a:prstGeom prst="line">
              <a:avLst/>
            </a:prstGeom>
            <a:noFill/>
            <a:ln w="6350">
              <a:solidFill>
                <a:schemeClr val="tx1"/>
              </a:solidFill>
              <a:prstDash val="lgDashDot"/>
              <a:round/>
              <a:headEnd/>
              <a:tailEnd/>
            </a:ln>
          </p:spPr>
          <p:txBody>
            <a:bodyPr/>
            <a:lstStyle/>
            <a:p>
              <a:pPr>
                <a:defRPr/>
              </a:pPr>
              <a:endParaRPr lang="en-US">
                <a:latin typeface="+mn-lt"/>
              </a:endParaRPr>
            </a:p>
          </p:txBody>
        </p:sp>
        <p:sp>
          <p:nvSpPr>
            <p:cNvPr id="14368" name="Rectangle 55"/>
            <p:cNvSpPr>
              <a:spLocks noChangeArrowheads="1"/>
            </p:cNvSpPr>
            <p:nvPr/>
          </p:nvSpPr>
          <p:spPr bwMode="auto">
            <a:xfrm>
              <a:off x="2168" y="2936"/>
              <a:ext cx="3340" cy="884"/>
            </a:xfrm>
            <a:prstGeom prst="rect">
              <a:avLst/>
            </a:prstGeom>
            <a:solidFill>
              <a:srgbClr val="FF3300">
                <a:alpha val="50195"/>
              </a:srgbClr>
            </a:solidFill>
            <a:ln w="9525" algn="ctr">
              <a:noFill/>
              <a:miter lim="800000"/>
              <a:headEnd/>
              <a:tailEnd/>
            </a:ln>
          </p:spPr>
          <p:txBody>
            <a:bodyPr/>
            <a:lstStyle/>
            <a:p>
              <a:pPr algn="r">
                <a:defRPr/>
              </a:pPr>
              <a:r>
                <a:rPr lang="en-US" sz="1700" b="1" i="1" dirty="0">
                  <a:latin typeface="+mn-lt"/>
                </a:rPr>
                <a:t>Uncompromised detection</a:t>
              </a:r>
            </a:p>
          </p:txBody>
        </p:sp>
      </p:grpSp>
      <p:sp>
        <p:nvSpPr>
          <p:cNvPr id="14349" name="Rectangle 56"/>
          <p:cNvSpPr>
            <a:spLocks noChangeArrowheads="1"/>
          </p:cNvSpPr>
          <p:nvPr/>
        </p:nvSpPr>
        <p:spPr bwMode="auto">
          <a:xfrm>
            <a:off x="395288" y="1176338"/>
            <a:ext cx="1601787" cy="336550"/>
          </a:xfrm>
          <a:prstGeom prst="rect">
            <a:avLst/>
          </a:prstGeom>
          <a:noFill/>
          <a:ln w="9525">
            <a:noFill/>
            <a:miter lim="800000"/>
            <a:headEnd/>
            <a:tailEnd/>
          </a:ln>
        </p:spPr>
        <p:txBody>
          <a:bodyPr lIns="100685" tIns="50342" rIns="100685" bIns="50342"/>
          <a:lstStyle/>
          <a:p>
            <a:pPr defTabSz="1006475">
              <a:lnSpc>
                <a:spcPct val="120000"/>
              </a:lnSpc>
              <a:spcBef>
                <a:spcPct val="30000"/>
              </a:spcBef>
              <a:spcAft>
                <a:spcPct val="20000"/>
              </a:spcAft>
              <a:buClr>
                <a:schemeClr val="tx1"/>
              </a:buClr>
              <a:defRPr/>
            </a:pPr>
            <a:r>
              <a:rPr lang="en-US" sz="1200" i="1" dirty="0" err="1">
                <a:latin typeface="+mn-lt"/>
              </a:rPr>
              <a:t>Elstar</a:t>
            </a:r>
            <a:r>
              <a:rPr lang="en-US" sz="1200" i="1" dirty="0">
                <a:latin typeface="+mn-lt"/>
              </a:rPr>
              <a:t> SEM column</a:t>
            </a:r>
            <a:endParaRPr lang="en-US" sz="1050" dirty="0">
              <a:latin typeface="+mn-lt"/>
            </a:endParaRPr>
          </a:p>
        </p:txBody>
      </p:sp>
      <p:sp>
        <p:nvSpPr>
          <p:cNvPr id="58" name="TextBox 57"/>
          <p:cNvSpPr txBox="1"/>
          <p:nvPr/>
        </p:nvSpPr>
        <p:spPr>
          <a:xfrm>
            <a:off x="3530600" y="5000625"/>
            <a:ext cx="5229225" cy="1076325"/>
          </a:xfrm>
          <a:prstGeom prst="rect">
            <a:avLst/>
          </a:prstGeom>
          <a:noFill/>
        </p:spPr>
        <p:txBody>
          <a:bodyPr wrap="none">
            <a:spAutoFit/>
          </a:bodyPr>
          <a:lstStyle/>
          <a:p>
            <a:pPr>
              <a:defRPr/>
            </a:pPr>
            <a:r>
              <a:rPr lang="fr-FR" sz="1600" b="1" dirty="0">
                <a:latin typeface="+mn-lt"/>
              </a:rPr>
              <a:t>TLD</a:t>
            </a:r>
            <a:r>
              <a:rPr lang="fr-FR" sz="1600" dirty="0">
                <a:latin typeface="+mn-lt"/>
              </a:rPr>
              <a:t> </a:t>
            </a:r>
            <a:r>
              <a:rPr lang="fr-FR" sz="1200" b="1" i="1" dirty="0">
                <a:latin typeface="+mn-lt"/>
              </a:rPr>
              <a:t>(</a:t>
            </a:r>
            <a:r>
              <a:rPr lang="fr-FR" sz="1200" b="1" i="1" dirty="0" err="1">
                <a:latin typeface="+mn-lt"/>
              </a:rPr>
              <a:t>through</a:t>
            </a:r>
            <a:r>
              <a:rPr lang="fr-FR" sz="1200" b="1" i="1" dirty="0">
                <a:latin typeface="+mn-lt"/>
              </a:rPr>
              <a:t> the </a:t>
            </a:r>
            <a:r>
              <a:rPr lang="fr-FR" sz="1200" b="1" i="1" dirty="0" err="1">
                <a:latin typeface="+mn-lt"/>
              </a:rPr>
              <a:t>lens</a:t>
            </a:r>
            <a:r>
              <a:rPr lang="fr-FR" sz="1200" b="1" i="1" dirty="0">
                <a:latin typeface="+mn-lt"/>
              </a:rPr>
              <a:t> detector, SE/BSE)</a:t>
            </a:r>
          </a:p>
          <a:p>
            <a:pPr>
              <a:defRPr/>
            </a:pPr>
            <a:r>
              <a:rPr lang="fr-FR" sz="1600" b="1" dirty="0">
                <a:latin typeface="+mn-lt"/>
              </a:rPr>
              <a:t>ETD </a:t>
            </a:r>
            <a:r>
              <a:rPr lang="fr-FR" sz="1200" b="1" i="1" dirty="0">
                <a:latin typeface="+mn-lt"/>
              </a:rPr>
              <a:t>(</a:t>
            </a:r>
            <a:r>
              <a:rPr lang="fr-FR" sz="1200" b="1" i="1" dirty="0" err="1">
                <a:latin typeface="+mn-lt"/>
              </a:rPr>
              <a:t>Everhart</a:t>
            </a:r>
            <a:r>
              <a:rPr lang="fr-FR" sz="1200" b="1" i="1" dirty="0">
                <a:latin typeface="+mn-lt"/>
              </a:rPr>
              <a:t> Thornley, SE)</a:t>
            </a:r>
          </a:p>
          <a:p>
            <a:pPr>
              <a:defRPr/>
            </a:pPr>
            <a:r>
              <a:rPr lang="fr-FR" sz="1600" b="1" dirty="0" err="1">
                <a:latin typeface="+mj-lt"/>
              </a:rPr>
              <a:t>vCD</a:t>
            </a:r>
            <a:r>
              <a:rPr lang="fr-FR" sz="1600" dirty="0">
                <a:latin typeface="+mj-lt"/>
              </a:rPr>
              <a:t> </a:t>
            </a:r>
            <a:r>
              <a:rPr lang="fr-FR" sz="1200" b="1" i="1" dirty="0">
                <a:latin typeface="+mj-lt"/>
              </a:rPr>
              <a:t>(</a:t>
            </a:r>
            <a:r>
              <a:rPr lang="fr-FR" sz="1200" b="1" i="1" dirty="0" err="1">
                <a:latin typeface="+mj-lt"/>
              </a:rPr>
              <a:t>low</a:t>
            </a:r>
            <a:r>
              <a:rPr lang="fr-FR" sz="1200" b="1" i="1" dirty="0">
                <a:latin typeface="+mj-lt"/>
              </a:rPr>
              <a:t> voltage </a:t>
            </a:r>
            <a:r>
              <a:rPr lang="fr-FR" sz="1200" b="1" i="1" dirty="0" err="1">
                <a:latin typeface="+mj-lt"/>
              </a:rPr>
              <a:t>high</a:t>
            </a:r>
            <a:r>
              <a:rPr lang="fr-FR" sz="1200" b="1" i="1" dirty="0">
                <a:latin typeface="+mj-lt"/>
              </a:rPr>
              <a:t> </a:t>
            </a:r>
            <a:r>
              <a:rPr lang="fr-FR" sz="1200" b="1" i="1" dirty="0" err="1">
                <a:latin typeface="+mj-lt"/>
              </a:rPr>
              <a:t>contrast</a:t>
            </a:r>
            <a:r>
              <a:rPr lang="fr-FR" sz="1200" b="1" i="1" dirty="0">
                <a:latin typeface="+mj-lt"/>
              </a:rPr>
              <a:t> </a:t>
            </a:r>
            <a:r>
              <a:rPr lang="fr-FR" sz="1200" b="1" i="1" dirty="0" err="1">
                <a:latin typeface="+mj-lt"/>
              </a:rPr>
              <a:t>solid</a:t>
            </a:r>
            <a:r>
              <a:rPr lang="fr-FR" sz="1200" b="1" i="1" dirty="0">
                <a:latin typeface="+mj-lt"/>
              </a:rPr>
              <a:t> state detector, </a:t>
            </a:r>
            <a:r>
              <a:rPr lang="fr-FR" sz="1200" b="1" i="1" dirty="0" err="1">
                <a:latin typeface="+mj-lt"/>
              </a:rPr>
              <a:t>below</a:t>
            </a:r>
            <a:r>
              <a:rPr lang="fr-FR" sz="1200" b="1" i="1" dirty="0">
                <a:latin typeface="+mj-lt"/>
              </a:rPr>
              <a:t> the </a:t>
            </a:r>
            <a:r>
              <a:rPr lang="fr-FR" sz="1200" b="1" i="1" dirty="0" err="1">
                <a:latin typeface="+mj-lt"/>
              </a:rPr>
              <a:t>lens</a:t>
            </a:r>
            <a:r>
              <a:rPr lang="fr-FR" sz="1200" b="1" i="1" dirty="0">
                <a:latin typeface="+mj-lt"/>
              </a:rPr>
              <a:t>)</a:t>
            </a:r>
          </a:p>
          <a:p>
            <a:pPr>
              <a:defRPr/>
            </a:pPr>
            <a:r>
              <a:rPr lang="fr-FR" sz="1600" b="1" dirty="0">
                <a:latin typeface="+mj-lt"/>
              </a:rPr>
              <a:t>STEM</a:t>
            </a:r>
            <a:r>
              <a:rPr lang="fr-FR" sz="1200" i="1" dirty="0">
                <a:latin typeface="+mj-lt"/>
              </a:rPr>
              <a:t>  </a:t>
            </a:r>
            <a:r>
              <a:rPr lang="fr-FR" sz="1200" b="1" i="1" dirty="0">
                <a:latin typeface="+mj-lt"/>
              </a:rPr>
              <a:t>BF DF H</a:t>
            </a:r>
            <a:r>
              <a:rPr lang="en-US" sz="1200" b="1" i="1" dirty="0">
                <a:latin typeface="+mn-lt"/>
              </a:rPr>
              <a:t>AADF, 14 segments</a:t>
            </a:r>
            <a:endParaRPr lang="fr-FR" sz="1200" b="1" i="1" dirty="0">
              <a:latin typeface="+mj-lt"/>
            </a:endParaRPr>
          </a:p>
        </p:txBody>
      </p:sp>
      <p:sp>
        <p:nvSpPr>
          <p:cNvPr id="59" name="Footer Placeholder 3"/>
          <p:cNvSpPr txBox="1">
            <a:spLocks/>
          </p:cNvSpPr>
          <p:nvPr/>
        </p:nvSpPr>
        <p:spPr bwMode="auto">
          <a:xfrm>
            <a:off x="3203575" y="6537325"/>
            <a:ext cx="2851150" cy="231775"/>
          </a:xfrm>
          <a:prstGeom prst="rect">
            <a:avLst/>
          </a:prstGeom>
          <a:noFill/>
          <a:ln w="9525">
            <a:noFill/>
            <a:miter lim="800000"/>
            <a:headEnd/>
            <a:tailEnd/>
          </a:ln>
          <a:effectLst/>
        </p:spPr>
        <p:txBody>
          <a:bodyPr/>
          <a:lstStyle/>
          <a:p>
            <a:pPr algn="ctr">
              <a:defRPr/>
            </a:pPr>
            <a:r>
              <a:rPr lang="en-US" sz="1100" dirty="0">
                <a:latin typeface="+mn-lt"/>
              </a:rPr>
              <a:t>FEI Copyright © 2011</a:t>
            </a:r>
          </a:p>
        </p:txBody>
      </p:sp>
    </p:spTree>
    <p:extLst>
      <p:ext uri="{BB962C8B-B14F-4D97-AF65-F5344CB8AC3E}">
        <p14:creationId xmlns:p14="http://schemas.microsoft.com/office/powerpoint/2010/main" val="2538965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345"/>
                                        </p:tgtEl>
                                        <p:attrNameLst>
                                          <p:attrName>style.visibility</p:attrName>
                                        </p:attrNameLst>
                                      </p:cBhvr>
                                      <p:to>
                                        <p:strVal val="visible"/>
                                      </p:to>
                                    </p:set>
                                    <p:animEffect transition="in" filter="fade">
                                      <p:cBhvr>
                                        <p:cTn id="29" dur="500"/>
                                        <p:tgtEl>
                                          <p:spTgt spid="1434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p:bldP spid="5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spect="1" noChangeArrowheads="1"/>
          </p:cNvSpPr>
          <p:nvPr>
            <p:ph type="title"/>
          </p:nvPr>
        </p:nvSpPr>
        <p:spPr/>
        <p:txBody>
          <a:bodyPr/>
          <a:lstStyle/>
          <a:p>
            <a:pPr eaLnBrk="1" hangingPunct="1"/>
            <a:r>
              <a:rPr lang="en-US" smtClean="0"/>
              <a:t>How to improve further SEM resolution?</a:t>
            </a:r>
          </a:p>
        </p:txBody>
      </p:sp>
      <p:sp>
        <p:nvSpPr>
          <p:cNvPr id="2433029" name="Rectangle 5"/>
          <p:cNvSpPr>
            <a:spLocks noGrp="1" noChangeArrowheads="1"/>
          </p:cNvSpPr>
          <p:nvPr>
            <p:ph type="body" idx="4294967295"/>
          </p:nvPr>
        </p:nvSpPr>
        <p:spPr>
          <a:xfrm>
            <a:off x="0" y="1600200"/>
            <a:ext cx="6660232" cy="3962400"/>
          </a:xfrm>
        </p:spPr>
        <p:txBody>
          <a:bodyPr>
            <a:noAutofit/>
          </a:bodyPr>
          <a:lstStyle/>
          <a:p>
            <a:pPr marL="0" indent="0" eaLnBrk="1" hangingPunct="1"/>
            <a:r>
              <a:rPr lang="en-US" sz="2400" dirty="0" smtClean="0"/>
              <a:t>Aim: better resolution at low </a:t>
            </a:r>
            <a:r>
              <a:rPr lang="en-US" sz="2400" dirty="0" err="1" smtClean="0"/>
              <a:t>kV’s</a:t>
            </a:r>
            <a:r>
              <a:rPr lang="en-US" sz="2400" dirty="0" smtClean="0"/>
              <a:t> (≤ 2 kV)</a:t>
            </a:r>
          </a:p>
          <a:p>
            <a:pPr marL="0" indent="0" eaLnBrk="1" hangingPunct="1"/>
            <a:r>
              <a:rPr lang="en-US" sz="2400" dirty="0" smtClean="0"/>
              <a:t>→ limiting contribution: chromatic aberration ~ </a:t>
            </a:r>
            <a:r>
              <a:rPr lang="en-US" sz="2400" dirty="0" err="1" smtClean="0"/>
              <a:t>Cc∙∆U</a:t>
            </a:r>
            <a:r>
              <a:rPr lang="en-US" sz="2400" dirty="0" smtClean="0"/>
              <a:t>/U</a:t>
            </a:r>
          </a:p>
          <a:p>
            <a:pPr lvl="1" eaLnBrk="1" hangingPunct="1"/>
            <a:r>
              <a:rPr lang="en-US" sz="2400" dirty="0" smtClean="0"/>
              <a:t>Correct lens aberration Cc? → Cc-corrector needed: complex and costly mechanics/electronics/software</a:t>
            </a:r>
          </a:p>
          <a:p>
            <a:pPr lvl="1" eaLnBrk="1" hangingPunct="1"/>
            <a:r>
              <a:rPr lang="en-US" sz="2400" dirty="0" smtClean="0"/>
              <a:t>Decrease ∆U? </a:t>
            </a:r>
          </a:p>
          <a:p>
            <a:pPr lvl="1" eaLnBrk="1" hangingPunct="1">
              <a:buFontTx/>
              <a:buNone/>
            </a:pPr>
            <a:r>
              <a:rPr lang="en-US" sz="2400" dirty="0" smtClean="0"/>
              <a:t>→ using cold-FEG: less stable and less max current than </a:t>
            </a:r>
            <a:r>
              <a:rPr lang="en-US" sz="2400" dirty="0" err="1" smtClean="0"/>
              <a:t>Schottky</a:t>
            </a:r>
            <a:r>
              <a:rPr lang="en-US" sz="2400" dirty="0" smtClean="0"/>
              <a:t> FEG</a:t>
            </a:r>
          </a:p>
          <a:p>
            <a:pPr lvl="1" eaLnBrk="1" hangingPunct="1">
              <a:buFontTx/>
              <a:buNone/>
            </a:pPr>
            <a:r>
              <a:rPr lang="en-US" sz="2400" dirty="0" smtClean="0"/>
              <a:t>→ using </a:t>
            </a:r>
            <a:r>
              <a:rPr lang="en-US" sz="2400" dirty="0" err="1" smtClean="0"/>
              <a:t>monochromator</a:t>
            </a:r>
            <a:r>
              <a:rPr lang="en-US" sz="2400" dirty="0" smtClean="0"/>
              <a:t>: can we maintain versatility of the column?</a:t>
            </a:r>
          </a:p>
          <a:p>
            <a:pPr lvl="2" eaLnBrk="1" hangingPunct="1"/>
            <a:endParaRPr lang="en-US" sz="2400" dirty="0" smtClean="0"/>
          </a:p>
        </p:txBody>
      </p:sp>
      <p:grpSp>
        <p:nvGrpSpPr>
          <p:cNvPr id="2" name="Group 8"/>
          <p:cNvGrpSpPr>
            <a:grpSpLocks/>
          </p:cNvGrpSpPr>
          <p:nvPr/>
        </p:nvGrpSpPr>
        <p:grpSpPr bwMode="auto">
          <a:xfrm>
            <a:off x="1259632" y="2924944"/>
            <a:ext cx="2819400" cy="864096"/>
            <a:chOff x="3408" y="1440"/>
            <a:chExt cx="1776" cy="240"/>
          </a:xfrm>
        </p:grpSpPr>
        <p:sp>
          <p:nvSpPr>
            <p:cNvPr id="12299" name="Line 6"/>
            <p:cNvSpPr>
              <a:spLocks noChangeShapeType="1"/>
            </p:cNvSpPr>
            <p:nvPr/>
          </p:nvSpPr>
          <p:spPr bwMode="auto">
            <a:xfrm>
              <a:off x="3408" y="1440"/>
              <a:ext cx="1776" cy="240"/>
            </a:xfrm>
            <a:prstGeom prst="line">
              <a:avLst/>
            </a:prstGeom>
            <a:noFill/>
            <a:ln w="19050">
              <a:solidFill>
                <a:srgbClr val="FF0000"/>
              </a:solidFill>
              <a:round/>
              <a:headEnd/>
              <a:tailEnd/>
            </a:ln>
          </p:spPr>
          <p:txBody>
            <a:bodyPr/>
            <a:lstStyle/>
            <a:p>
              <a:endParaRPr lang="en-US"/>
            </a:p>
          </p:txBody>
        </p:sp>
        <p:sp>
          <p:nvSpPr>
            <p:cNvPr id="12300" name="Line 7"/>
            <p:cNvSpPr>
              <a:spLocks noChangeShapeType="1"/>
            </p:cNvSpPr>
            <p:nvPr/>
          </p:nvSpPr>
          <p:spPr bwMode="auto">
            <a:xfrm flipH="1">
              <a:off x="3408" y="1440"/>
              <a:ext cx="1776" cy="240"/>
            </a:xfrm>
            <a:prstGeom prst="line">
              <a:avLst/>
            </a:prstGeom>
            <a:noFill/>
            <a:ln w="19050">
              <a:solidFill>
                <a:srgbClr val="FF0000"/>
              </a:solidFill>
              <a:round/>
              <a:headEnd/>
              <a:tailEnd/>
            </a:ln>
          </p:spPr>
          <p:txBody>
            <a:bodyPr/>
            <a:lstStyle/>
            <a:p>
              <a:endParaRPr lang="en-US"/>
            </a:p>
          </p:txBody>
        </p:sp>
      </p:grpSp>
      <p:grpSp>
        <p:nvGrpSpPr>
          <p:cNvPr id="3" name="Group 8"/>
          <p:cNvGrpSpPr>
            <a:grpSpLocks/>
          </p:cNvGrpSpPr>
          <p:nvPr/>
        </p:nvGrpSpPr>
        <p:grpSpPr bwMode="auto">
          <a:xfrm>
            <a:off x="899592" y="4365104"/>
            <a:ext cx="2819400" cy="576064"/>
            <a:chOff x="3408" y="1440"/>
            <a:chExt cx="1776" cy="240"/>
          </a:xfrm>
        </p:grpSpPr>
        <p:sp>
          <p:nvSpPr>
            <p:cNvPr id="12297" name="Line 6"/>
            <p:cNvSpPr>
              <a:spLocks noChangeShapeType="1"/>
            </p:cNvSpPr>
            <p:nvPr/>
          </p:nvSpPr>
          <p:spPr bwMode="auto">
            <a:xfrm>
              <a:off x="3408" y="1440"/>
              <a:ext cx="1776" cy="240"/>
            </a:xfrm>
            <a:prstGeom prst="line">
              <a:avLst/>
            </a:prstGeom>
            <a:noFill/>
            <a:ln w="19050">
              <a:solidFill>
                <a:srgbClr val="FF0000"/>
              </a:solidFill>
              <a:round/>
              <a:headEnd/>
              <a:tailEnd/>
            </a:ln>
          </p:spPr>
          <p:txBody>
            <a:bodyPr/>
            <a:lstStyle/>
            <a:p>
              <a:endParaRPr lang="en-US"/>
            </a:p>
          </p:txBody>
        </p:sp>
        <p:sp>
          <p:nvSpPr>
            <p:cNvPr id="12298" name="Line 7"/>
            <p:cNvSpPr>
              <a:spLocks noChangeShapeType="1"/>
            </p:cNvSpPr>
            <p:nvPr/>
          </p:nvSpPr>
          <p:spPr bwMode="auto">
            <a:xfrm flipH="1">
              <a:off x="3408" y="1440"/>
              <a:ext cx="1776" cy="240"/>
            </a:xfrm>
            <a:prstGeom prst="line">
              <a:avLst/>
            </a:prstGeom>
            <a:noFill/>
            <a:ln w="19050">
              <a:solidFill>
                <a:srgbClr val="FF0000"/>
              </a:solidFill>
              <a:round/>
              <a:headEnd/>
              <a:tailEnd/>
            </a:ln>
          </p:spPr>
          <p:txBody>
            <a:bodyPr/>
            <a:lstStyle/>
            <a:p>
              <a:endParaRPr lang="en-US"/>
            </a:p>
          </p:txBody>
        </p:sp>
      </p:grpSp>
      <p:pic>
        <p:nvPicPr>
          <p:cNvPr id="14" name="Picture 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0400" y="1947863"/>
            <a:ext cx="1795463" cy="2362200"/>
          </a:xfrm>
          <a:prstGeom prst="rect">
            <a:avLst/>
          </a:prstGeom>
          <a:noFill/>
          <a:ln w="9525">
            <a:noFill/>
            <a:miter lim="800000"/>
            <a:headEnd/>
            <a:tailEnd/>
          </a:ln>
        </p:spPr>
      </p:pic>
      <p:sp>
        <p:nvSpPr>
          <p:cNvPr id="15" name="Text Box 31"/>
          <p:cNvSpPr txBox="1">
            <a:spLocks noChangeArrowheads="1"/>
          </p:cNvSpPr>
          <p:nvPr/>
        </p:nvSpPr>
        <p:spPr bwMode="auto">
          <a:xfrm>
            <a:off x="7346950" y="4310063"/>
            <a:ext cx="1111250" cy="261937"/>
          </a:xfrm>
          <a:prstGeom prst="rect">
            <a:avLst/>
          </a:prstGeom>
          <a:noFill/>
          <a:ln w="9525" algn="ctr">
            <a:noFill/>
            <a:miter lim="800000"/>
            <a:headEnd/>
            <a:tailEnd/>
          </a:ln>
        </p:spPr>
        <p:txBody>
          <a:bodyPr>
            <a:spAutoFit/>
          </a:bodyPr>
          <a:lstStyle/>
          <a:p>
            <a:pPr>
              <a:defRPr/>
            </a:pPr>
            <a:r>
              <a:rPr lang="en-US" sz="1100" dirty="0">
                <a:latin typeface="+mn-lt"/>
              </a:rPr>
              <a:t>SEM Corrector</a:t>
            </a:r>
          </a:p>
        </p:txBody>
      </p:sp>
      <p:sp>
        <p:nvSpPr>
          <p:cNvPr id="17" name="Footer Placeholder 3"/>
          <p:cNvSpPr txBox="1">
            <a:spLocks/>
          </p:cNvSpPr>
          <p:nvPr/>
        </p:nvSpPr>
        <p:spPr bwMode="auto">
          <a:xfrm>
            <a:off x="3203575" y="6537325"/>
            <a:ext cx="2851150" cy="231775"/>
          </a:xfrm>
          <a:prstGeom prst="rect">
            <a:avLst/>
          </a:prstGeom>
          <a:noFill/>
          <a:ln w="9525">
            <a:noFill/>
            <a:miter lim="800000"/>
            <a:headEnd/>
            <a:tailEnd/>
          </a:ln>
          <a:effectLst/>
        </p:spPr>
        <p:txBody>
          <a:bodyPr/>
          <a:lstStyle/>
          <a:p>
            <a:pPr algn="ctr">
              <a:defRPr/>
            </a:pPr>
            <a:r>
              <a:rPr lang="en-US" sz="1100" dirty="0">
                <a:latin typeface="+mn-lt"/>
              </a:rPr>
              <a:t>FEI Copyright © 2010</a:t>
            </a:r>
          </a:p>
        </p:txBody>
      </p:sp>
    </p:spTree>
    <p:extLst>
      <p:ext uri="{BB962C8B-B14F-4D97-AF65-F5344CB8AC3E}">
        <p14:creationId xmlns:p14="http://schemas.microsoft.com/office/powerpoint/2010/main" val="3472199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302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3302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3302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3302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330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6"/>
          <p:cNvGrpSpPr>
            <a:grpSpLocks/>
          </p:cNvGrpSpPr>
          <p:nvPr/>
        </p:nvGrpSpPr>
        <p:grpSpPr bwMode="auto">
          <a:xfrm>
            <a:off x="0" y="2590800"/>
            <a:ext cx="7010400" cy="3616325"/>
            <a:chOff x="1008" y="910"/>
            <a:chExt cx="4416" cy="2278"/>
          </a:xfrm>
        </p:grpSpPr>
        <p:sp>
          <p:nvSpPr>
            <p:cNvPr id="17451" name="Oval 37"/>
            <p:cNvSpPr>
              <a:spLocks noChangeArrowheads="1"/>
            </p:cNvSpPr>
            <p:nvPr/>
          </p:nvSpPr>
          <p:spPr bwMode="auto">
            <a:xfrm>
              <a:off x="2304" y="1591"/>
              <a:ext cx="1076" cy="125"/>
            </a:xfrm>
            <a:prstGeom prst="ellipse">
              <a:avLst/>
            </a:prstGeom>
            <a:solidFill>
              <a:srgbClr val="FF9900">
                <a:alpha val="85097"/>
              </a:srgbClr>
            </a:solidFill>
            <a:ln w="19050" algn="ctr">
              <a:solidFill>
                <a:schemeClr val="tx1"/>
              </a:solidFill>
              <a:round/>
              <a:headEnd/>
              <a:tailEnd/>
            </a:ln>
          </p:spPr>
          <p:txBody>
            <a:bodyPr anchor="ctr">
              <a:spAutoFit/>
            </a:bodyPr>
            <a:lstStyle/>
            <a:p>
              <a:endParaRPr lang="en-US"/>
            </a:p>
          </p:txBody>
        </p:sp>
        <p:sp>
          <p:nvSpPr>
            <p:cNvPr id="17452" name="Oval 69"/>
            <p:cNvSpPr>
              <a:spLocks noChangeArrowheads="1"/>
            </p:cNvSpPr>
            <p:nvPr/>
          </p:nvSpPr>
          <p:spPr bwMode="auto">
            <a:xfrm>
              <a:off x="3628" y="1591"/>
              <a:ext cx="1076" cy="125"/>
            </a:xfrm>
            <a:prstGeom prst="ellipse">
              <a:avLst/>
            </a:prstGeom>
            <a:solidFill>
              <a:srgbClr val="FF9900">
                <a:alpha val="85097"/>
              </a:srgbClr>
            </a:solidFill>
            <a:ln w="19050" algn="ctr">
              <a:solidFill>
                <a:schemeClr val="tx1"/>
              </a:solidFill>
              <a:round/>
              <a:headEnd/>
              <a:tailEnd/>
            </a:ln>
          </p:spPr>
          <p:txBody>
            <a:bodyPr anchor="ctr">
              <a:spAutoFit/>
            </a:bodyPr>
            <a:lstStyle/>
            <a:p>
              <a:endParaRPr lang="en-US"/>
            </a:p>
          </p:txBody>
        </p:sp>
        <p:sp>
          <p:nvSpPr>
            <p:cNvPr id="17453" name="AutoShape 2"/>
            <p:cNvSpPr>
              <a:spLocks noChangeArrowheads="1"/>
            </p:cNvSpPr>
            <p:nvPr/>
          </p:nvSpPr>
          <p:spPr bwMode="auto">
            <a:xfrm flipV="1">
              <a:off x="4117" y="1093"/>
              <a:ext cx="96" cy="120"/>
            </a:xfrm>
            <a:prstGeom prst="triangle">
              <a:avLst>
                <a:gd name="adj" fmla="val 50000"/>
              </a:avLst>
            </a:prstGeom>
            <a:noFill/>
            <a:ln w="12700" algn="ctr">
              <a:solidFill>
                <a:schemeClr val="tx1"/>
              </a:solidFill>
              <a:miter lim="800000"/>
              <a:headEnd/>
              <a:tailEnd/>
            </a:ln>
          </p:spPr>
          <p:txBody>
            <a:bodyPr anchor="ctr">
              <a:spAutoFit/>
            </a:bodyPr>
            <a:lstStyle/>
            <a:p>
              <a:endParaRPr lang="en-US"/>
            </a:p>
          </p:txBody>
        </p:sp>
        <p:sp>
          <p:nvSpPr>
            <p:cNvPr id="17454" name="AutoShape 3"/>
            <p:cNvSpPr>
              <a:spLocks noChangeArrowheads="1"/>
            </p:cNvSpPr>
            <p:nvPr/>
          </p:nvSpPr>
          <p:spPr bwMode="auto">
            <a:xfrm flipV="1">
              <a:off x="1497" y="1092"/>
              <a:ext cx="96" cy="120"/>
            </a:xfrm>
            <a:prstGeom prst="triangle">
              <a:avLst>
                <a:gd name="adj" fmla="val 50000"/>
              </a:avLst>
            </a:prstGeom>
            <a:noFill/>
            <a:ln w="12700" algn="ctr">
              <a:solidFill>
                <a:schemeClr val="tx1"/>
              </a:solidFill>
              <a:miter lim="800000"/>
              <a:headEnd/>
              <a:tailEnd/>
            </a:ln>
          </p:spPr>
          <p:txBody>
            <a:bodyPr anchor="ctr">
              <a:spAutoFit/>
            </a:bodyPr>
            <a:lstStyle/>
            <a:p>
              <a:endParaRPr lang="en-US"/>
            </a:p>
          </p:txBody>
        </p:sp>
        <p:sp>
          <p:nvSpPr>
            <p:cNvPr id="17455" name="AutoShape 4"/>
            <p:cNvSpPr>
              <a:spLocks noChangeArrowheads="1"/>
            </p:cNvSpPr>
            <p:nvPr/>
          </p:nvSpPr>
          <p:spPr bwMode="auto">
            <a:xfrm flipV="1">
              <a:off x="2793" y="1094"/>
              <a:ext cx="96" cy="120"/>
            </a:xfrm>
            <a:prstGeom prst="triangle">
              <a:avLst>
                <a:gd name="adj" fmla="val 50000"/>
              </a:avLst>
            </a:prstGeom>
            <a:noFill/>
            <a:ln w="12700" algn="ctr">
              <a:solidFill>
                <a:schemeClr val="tx1"/>
              </a:solidFill>
              <a:miter lim="800000"/>
              <a:headEnd/>
              <a:tailEnd/>
            </a:ln>
          </p:spPr>
          <p:txBody>
            <a:bodyPr anchor="ctr">
              <a:spAutoFit/>
            </a:bodyPr>
            <a:lstStyle/>
            <a:p>
              <a:endParaRPr lang="en-US"/>
            </a:p>
          </p:txBody>
        </p:sp>
        <p:sp>
          <p:nvSpPr>
            <p:cNvPr id="17456" name="Line 5"/>
            <p:cNvSpPr>
              <a:spLocks noChangeShapeType="1"/>
            </p:cNvSpPr>
            <p:nvPr/>
          </p:nvSpPr>
          <p:spPr bwMode="auto">
            <a:xfrm flipH="1">
              <a:off x="4300" y="1651"/>
              <a:ext cx="114" cy="603"/>
            </a:xfrm>
            <a:prstGeom prst="line">
              <a:avLst/>
            </a:prstGeom>
            <a:noFill/>
            <a:ln w="19050">
              <a:solidFill>
                <a:schemeClr val="accent2"/>
              </a:solidFill>
              <a:round/>
              <a:headEnd/>
              <a:tailEnd/>
            </a:ln>
          </p:spPr>
          <p:txBody>
            <a:bodyPr anchor="b">
              <a:spAutoFit/>
            </a:bodyPr>
            <a:lstStyle/>
            <a:p>
              <a:endParaRPr lang="en-US"/>
            </a:p>
          </p:txBody>
        </p:sp>
        <p:sp>
          <p:nvSpPr>
            <p:cNvPr id="17457" name="Line 6"/>
            <p:cNvSpPr>
              <a:spLocks noChangeShapeType="1"/>
            </p:cNvSpPr>
            <p:nvPr/>
          </p:nvSpPr>
          <p:spPr bwMode="auto">
            <a:xfrm flipH="1">
              <a:off x="4298" y="1649"/>
              <a:ext cx="153" cy="603"/>
            </a:xfrm>
            <a:prstGeom prst="line">
              <a:avLst/>
            </a:prstGeom>
            <a:noFill/>
            <a:ln w="19050">
              <a:solidFill>
                <a:schemeClr val="accent2"/>
              </a:solidFill>
              <a:round/>
              <a:headEnd/>
              <a:tailEnd/>
            </a:ln>
          </p:spPr>
          <p:txBody>
            <a:bodyPr anchor="b">
              <a:spAutoFit/>
            </a:bodyPr>
            <a:lstStyle/>
            <a:p>
              <a:endParaRPr lang="en-US"/>
            </a:p>
          </p:txBody>
        </p:sp>
        <p:sp>
          <p:nvSpPr>
            <p:cNvPr id="17458" name="Line 7"/>
            <p:cNvSpPr>
              <a:spLocks noChangeShapeType="1"/>
            </p:cNvSpPr>
            <p:nvPr/>
          </p:nvSpPr>
          <p:spPr bwMode="auto">
            <a:xfrm flipH="1">
              <a:off x="4299" y="1650"/>
              <a:ext cx="184" cy="606"/>
            </a:xfrm>
            <a:prstGeom prst="line">
              <a:avLst/>
            </a:prstGeom>
            <a:noFill/>
            <a:ln w="19050">
              <a:solidFill>
                <a:schemeClr val="accent2"/>
              </a:solidFill>
              <a:round/>
              <a:headEnd/>
              <a:tailEnd/>
            </a:ln>
          </p:spPr>
          <p:txBody>
            <a:bodyPr anchor="b">
              <a:spAutoFit/>
            </a:bodyPr>
            <a:lstStyle/>
            <a:p>
              <a:endParaRPr lang="en-US"/>
            </a:p>
          </p:txBody>
        </p:sp>
        <p:sp>
          <p:nvSpPr>
            <p:cNvPr id="17459" name="Line 8"/>
            <p:cNvSpPr>
              <a:spLocks noChangeShapeType="1"/>
            </p:cNvSpPr>
            <p:nvPr/>
          </p:nvSpPr>
          <p:spPr bwMode="auto">
            <a:xfrm flipH="1">
              <a:off x="4240" y="1653"/>
              <a:ext cx="174" cy="601"/>
            </a:xfrm>
            <a:prstGeom prst="line">
              <a:avLst/>
            </a:prstGeom>
            <a:noFill/>
            <a:ln w="19050">
              <a:solidFill>
                <a:srgbClr val="FF0000"/>
              </a:solidFill>
              <a:round/>
              <a:headEnd/>
              <a:tailEnd/>
            </a:ln>
          </p:spPr>
          <p:txBody>
            <a:bodyPr anchor="b">
              <a:spAutoFit/>
            </a:bodyPr>
            <a:lstStyle/>
            <a:p>
              <a:endParaRPr lang="en-US"/>
            </a:p>
          </p:txBody>
        </p:sp>
        <p:sp>
          <p:nvSpPr>
            <p:cNvPr id="17460" name="Line 9"/>
            <p:cNvSpPr>
              <a:spLocks noChangeShapeType="1"/>
            </p:cNvSpPr>
            <p:nvPr/>
          </p:nvSpPr>
          <p:spPr bwMode="auto">
            <a:xfrm flipH="1">
              <a:off x="4239" y="1652"/>
              <a:ext cx="215" cy="603"/>
            </a:xfrm>
            <a:prstGeom prst="line">
              <a:avLst/>
            </a:prstGeom>
            <a:noFill/>
            <a:ln w="19050">
              <a:solidFill>
                <a:srgbClr val="FF0000"/>
              </a:solidFill>
              <a:round/>
              <a:headEnd/>
              <a:tailEnd/>
            </a:ln>
          </p:spPr>
          <p:txBody>
            <a:bodyPr anchor="b">
              <a:spAutoFit/>
            </a:bodyPr>
            <a:lstStyle/>
            <a:p>
              <a:endParaRPr lang="en-US"/>
            </a:p>
          </p:txBody>
        </p:sp>
        <p:sp>
          <p:nvSpPr>
            <p:cNvPr id="17461" name="Line 10"/>
            <p:cNvSpPr>
              <a:spLocks noChangeShapeType="1"/>
            </p:cNvSpPr>
            <p:nvPr/>
          </p:nvSpPr>
          <p:spPr bwMode="auto">
            <a:xfrm flipH="1">
              <a:off x="4237" y="1651"/>
              <a:ext cx="250" cy="605"/>
            </a:xfrm>
            <a:prstGeom prst="line">
              <a:avLst/>
            </a:prstGeom>
            <a:noFill/>
            <a:ln w="19050">
              <a:solidFill>
                <a:srgbClr val="FF0000"/>
              </a:solidFill>
              <a:round/>
              <a:headEnd/>
              <a:tailEnd/>
            </a:ln>
          </p:spPr>
          <p:txBody>
            <a:bodyPr anchor="b">
              <a:spAutoFit/>
            </a:bodyPr>
            <a:lstStyle/>
            <a:p>
              <a:endParaRPr lang="en-US"/>
            </a:p>
          </p:txBody>
        </p:sp>
        <p:sp>
          <p:nvSpPr>
            <p:cNvPr id="17462" name="Line 12"/>
            <p:cNvSpPr>
              <a:spLocks noChangeShapeType="1"/>
            </p:cNvSpPr>
            <p:nvPr/>
          </p:nvSpPr>
          <p:spPr bwMode="auto">
            <a:xfrm flipV="1">
              <a:off x="1046" y="2249"/>
              <a:ext cx="475" cy="2"/>
            </a:xfrm>
            <a:prstGeom prst="line">
              <a:avLst/>
            </a:prstGeom>
            <a:noFill/>
            <a:ln w="38100">
              <a:solidFill>
                <a:schemeClr val="tx1"/>
              </a:solidFill>
              <a:round/>
              <a:headEnd/>
              <a:tailEnd/>
            </a:ln>
          </p:spPr>
          <p:txBody>
            <a:bodyPr anchor="b">
              <a:spAutoFit/>
            </a:bodyPr>
            <a:lstStyle/>
            <a:p>
              <a:endParaRPr lang="en-US"/>
            </a:p>
          </p:txBody>
        </p:sp>
        <p:sp>
          <p:nvSpPr>
            <p:cNvPr id="17463" name="Line 13"/>
            <p:cNvSpPr>
              <a:spLocks noChangeShapeType="1"/>
            </p:cNvSpPr>
            <p:nvPr/>
          </p:nvSpPr>
          <p:spPr bwMode="auto">
            <a:xfrm flipH="1">
              <a:off x="1567" y="2251"/>
              <a:ext cx="493" cy="0"/>
            </a:xfrm>
            <a:prstGeom prst="line">
              <a:avLst/>
            </a:prstGeom>
            <a:noFill/>
            <a:ln w="38100">
              <a:solidFill>
                <a:schemeClr val="tx1"/>
              </a:solidFill>
              <a:round/>
              <a:headEnd/>
              <a:tailEnd/>
            </a:ln>
          </p:spPr>
          <p:txBody>
            <a:bodyPr anchor="b">
              <a:spAutoFit/>
            </a:bodyPr>
            <a:lstStyle/>
            <a:p>
              <a:endParaRPr lang="en-US"/>
            </a:p>
          </p:txBody>
        </p:sp>
        <p:sp>
          <p:nvSpPr>
            <p:cNvPr id="17464" name="Line 14"/>
            <p:cNvSpPr>
              <a:spLocks noChangeShapeType="1"/>
            </p:cNvSpPr>
            <p:nvPr/>
          </p:nvSpPr>
          <p:spPr bwMode="auto">
            <a:xfrm>
              <a:off x="1546" y="1224"/>
              <a:ext cx="0" cy="1656"/>
            </a:xfrm>
            <a:prstGeom prst="line">
              <a:avLst/>
            </a:prstGeom>
            <a:noFill/>
            <a:ln w="19050">
              <a:solidFill>
                <a:srgbClr val="993300"/>
              </a:solidFill>
              <a:round/>
              <a:headEnd/>
              <a:tailEnd/>
            </a:ln>
          </p:spPr>
          <p:txBody>
            <a:bodyPr anchor="b">
              <a:spAutoFit/>
            </a:bodyPr>
            <a:lstStyle/>
            <a:p>
              <a:endParaRPr lang="en-US"/>
            </a:p>
          </p:txBody>
        </p:sp>
        <p:sp>
          <p:nvSpPr>
            <p:cNvPr id="17465" name="Line 15"/>
            <p:cNvSpPr>
              <a:spLocks noChangeShapeType="1"/>
            </p:cNvSpPr>
            <p:nvPr/>
          </p:nvSpPr>
          <p:spPr bwMode="auto">
            <a:xfrm flipH="1">
              <a:off x="1514" y="1213"/>
              <a:ext cx="29" cy="1667"/>
            </a:xfrm>
            <a:prstGeom prst="line">
              <a:avLst/>
            </a:prstGeom>
            <a:noFill/>
            <a:ln w="19050">
              <a:solidFill>
                <a:srgbClr val="993300"/>
              </a:solidFill>
              <a:round/>
              <a:headEnd/>
              <a:tailEnd/>
            </a:ln>
          </p:spPr>
          <p:txBody>
            <a:bodyPr anchor="b">
              <a:spAutoFit/>
            </a:bodyPr>
            <a:lstStyle/>
            <a:p>
              <a:endParaRPr lang="en-US"/>
            </a:p>
          </p:txBody>
        </p:sp>
        <p:sp>
          <p:nvSpPr>
            <p:cNvPr id="17466" name="Oval 16"/>
            <p:cNvSpPr>
              <a:spLocks noChangeArrowheads="1"/>
            </p:cNvSpPr>
            <p:nvPr/>
          </p:nvSpPr>
          <p:spPr bwMode="auto">
            <a:xfrm>
              <a:off x="1008" y="1591"/>
              <a:ext cx="1076" cy="125"/>
            </a:xfrm>
            <a:prstGeom prst="ellipse">
              <a:avLst/>
            </a:prstGeom>
            <a:noFill/>
            <a:ln w="19050" algn="ctr">
              <a:solidFill>
                <a:schemeClr val="tx1"/>
              </a:solidFill>
              <a:prstDash val="dash"/>
              <a:round/>
              <a:headEnd/>
              <a:tailEnd/>
            </a:ln>
          </p:spPr>
          <p:txBody>
            <a:bodyPr anchor="ctr">
              <a:spAutoFit/>
            </a:bodyPr>
            <a:lstStyle/>
            <a:p>
              <a:endParaRPr lang="en-US"/>
            </a:p>
          </p:txBody>
        </p:sp>
        <p:sp>
          <p:nvSpPr>
            <p:cNvPr id="17467" name="Rectangle 17"/>
            <p:cNvSpPr>
              <a:spLocks noChangeArrowheads="1"/>
            </p:cNvSpPr>
            <p:nvPr/>
          </p:nvSpPr>
          <p:spPr bwMode="auto">
            <a:xfrm>
              <a:off x="1008" y="1339"/>
              <a:ext cx="285" cy="63"/>
            </a:xfrm>
            <a:prstGeom prst="rect">
              <a:avLst/>
            </a:prstGeom>
            <a:noFill/>
            <a:ln w="19050" algn="ctr">
              <a:solidFill>
                <a:schemeClr val="tx1"/>
              </a:solidFill>
              <a:miter lim="800000"/>
              <a:headEnd/>
              <a:tailEnd/>
            </a:ln>
          </p:spPr>
          <p:txBody>
            <a:bodyPr anchor="ctr">
              <a:spAutoFit/>
            </a:bodyPr>
            <a:lstStyle/>
            <a:p>
              <a:endParaRPr lang="en-US"/>
            </a:p>
          </p:txBody>
        </p:sp>
        <p:sp>
          <p:nvSpPr>
            <p:cNvPr id="17468" name="Rectangle 18"/>
            <p:cNvSpPr>
              <a:spLocks noChangeArrowheads="1"/>
            </p:cNvSpPr>
            <p:nvPr/>
          </p:nvSpPr>
          <p:spPr bwMode="auto">
            <a:xfrm>
              <a:off x="1799" y="1339"/>
              <a:ext cx="285" cy="63"/>
            </a:xfrm>
            <a:prstGeom prst="rect">
              <a:avLst/>
            </a:prstGeom>
            <a:noFill/>
            <a:ln w="19050" algn="ctr">
              <a:solidFill>
                <a:schemeClr val="tx1"/>
              </a:solidFill>
              <a:miter lim="800000"/>
              <a:headEnd/>
              <a:tailEnd/>
            </a:ln>
          </p:spPr>
          <p:txBody>
            <a:bodyPr anchor="ctr">
              <a:spAutoFit/>
            </a:bodyPr>
            <a:lstStyle/>
            <a:p>
              <a:endParaRPr lang="en-US"/>
            </a:p>
          </p:txBody>
        </p:sp>
        <p:sp>
          <p:nvSpPr>
            <p:cNvPr id="17469" name="Line 19"/>
            <p:cNvSpPr>
              <a:spLocks noChangeShapeType="1"/>
            </p:cNvSpPr>
            <p:nvPr/>
          </p:nvSpPr>
          <p:spPr bwMode="auto">
            <a:xfrm>
              <a:off x="1549" y="1213"/>
              <a:ext cx="29" cy="1667"/>
            </a:xfrm>
            <a:prstGeom prst="line">
              <a:avLst/>
            </a:prstGeom>
            <a:noFill/>
            <a:ln w="19050">
              <a:solidFill>
                <a:srgbClr val="993300"/>
              </a:solidFill>
              <a:round/>
              <a:headEnd/>
              <a:tailEnd/>
            </a:ln>
          </p:spPr>
          <p:txBody>
            <a:bodyPr anchor="b">
              <a:spAutoFit/>
            </a:bodyPr>
            <a:lstStyle/>
            <a:p>
              <a:endParaRPr lang="en-US"/>
            </a:p>
          </p:txBody>
        </p:sp>
        <p:sp>
          <p:nvSpPr>
            <p:cNvPr id="17470" name="Line 20"/>
            <p:cNvSpPr>
              <a:spLocks noChangeShapeType="1"/>
            </p:cNvSpPr>
            <p:nvPr/>
          </p:nvSpPr>
          <p:spPr bwMode="auto">
            <a:xfrm>
              <a:off x="1546" y="1213"/>
              <a:ext cx="507" cy="879"/>
            </a:xfrm>
            <a:prstGeom prst="line">
              <a:avLst/>
            </a:prstGeom>
            <a:noFill/>
            <a:ln w="19050">
              <a:solidFill>
                <a:schemeClr val="tx1"/>
              </a:solidFill>
              <a:round/>
              <a:headEnd/>
              <a:tailEnd/>
            </a:ln>
          </p:spPr>
          <p:txBody>
            <a:bodyPr anchor="b">
              <a:spAutoFit/>
            </a:bodyPr>
            <a:lstStyle/>
            <a:p>
              <a:endParaRPr lang="en-US"/>
            </a:p>
          </p:txBody>
        </p:sp>
        <p:sp>
          <p:nvSpPr>
            <p:cNvPr id="17471" name="Line 21"/>
            <p:cNvSpPr>
              <a:spLocks noChangeShapeType="1"/>
            </p:cNvSpPr>
            <p:nvPr/>
          </p:nvSpPr>
          <p:spPr bwMode="auto">
            <a:xfrm>
              <a:off x="1546" y="1219"/>
              <a:ext cx="498" cy="748"/>
            </a:xfrm>
            <a:prstGeom prst="line">
              <a:avLst/>
            </a:prstGeom>
            <a:noFill/>
            <a:ln w="19050">
              <a:solidFill>
                <a:schemeClr val="tx1"/>
              </a:solidFill>
              <a:round/>
              <a:headEnd/>
              <a:tailEnd/>
            </a:ln>
          </p:spPr>
          <p:txBody>
            <a:bodyPr anchor="b">
              <a:spAutoFit/>
            </a:bodyPr>
            <a:lstStyle/>
            <a:p>
              <a:endParaRPr lang="en-US"/>
            </a:p>
          </p:txBody>
        </p:sp>
        <p:sp>
          <p:nvSpPr>
            <p:cNvPr id="17472" name="Line 22"/>
            <p:cNvSpPr>
              <a:spLocks noChangeShapeType="1"/>
            </p:cNvSpPr>
            <p:nvPr/>
          </p:nvSpPr>
          <p:spPr bwMode="auto">
            <a:xfrm>
              <a:off x="1545" y="1220"/>
              <a:ext cx="494" cy="663"/>
            </a:xfrm>
            <a:prstGeom prst="line">
              <a:avLst/>
            </a:prstGeom>
            <a:noFill/>
            <a:ln w="19050">
              <a:solidFill>
                <a:schemeClr val="tx1"/>
              </a:solidFill>
              <a:round/>
              <a:headEnd/>
              <a:tailEnd/>
            </a:ln>
          </p:spPr>
          <p:txBody>
            <a:bodyPr anchor="b">
              <a:spAutoFit/>
            </a:bodyPr>
            <a:lstStyle/>
            <a:p>
              <a:endParaRPr lang="en-US"/>
            </a:p>
          </p:txBody>
        </p:sp>
        <p:sp>
          <p:nvSpPr>
            <p:cNvPr id="17473" name="Line 23"/>
            <p:cNvSpPr>
              <a:spLocks noChangeShapeType="1"/>
            </p:cNvSpPr>
            <p:nvPr/>
          </p:nvSpPr>
          <p:spPr bwMode="auto">
            <a:xfrm>
              <a:off x="1293" y="1398"/>
              <a:ext cx="208" cy="0"/>
            </a:xfrm>
            <a:prstGeom prst="line">
              <a:avLst/>
            </a:prstGeom>
            <a:noFill/>
            <a:ln w="38100">
              <a:solidFill>
                <a:schemeClr val="tx1"/>
              </a:solidFill>
              <a:round/>
              <a:headEnd/>
              <a:tailEnd/>
            </a:ln>
          </p:spPr>
          <p:txBody>
            <a:bodyPr anchor="b">
              <a:spAutoFit/>
            </a:bodyPr>
            <a:lstStyle/>
            <a:p>
              <a:endParaRPr lang="en-US"/>
            </a:p>
          </p:txBody>
        </p:sp>
        <p:sp>
          <p:nvSpPr>
            <p:cNvPr id="17474" name="Line 24"/>
            <p:cNvSpPr>
              <a:spLocks noChangeShapeType="1"/>
            </p:cNvSpPr>
            <p:nvPr/>
          </p:nvSpPr>
          <p:spPr bwMode="auto">
            <a:xfrm>
              <a:off x="1589" y="1398"/>
              <a:ext cx="57" cy="0"/>
            </a:xfrm>
            <a:prstGeom prst="line">
              <a:avLst/>
            </a:prstGeom>
            <a:noFill/>
            <a:ln w="38100">
              <a:solidFill>
                <a:schemeClr val="tx1"/>
              </a:solidFill>
              <a:round/>
              <a:headEnd/>
              <a:tailEnd/>
            </a:ln>
          </p:spPr>
          <p:txBody>
            <a:bodyPr anchor="b">
              <a:spAutoFit/>
            </a:bodyPr>
            <a:lstStyle/>
            <a:p>
              <a:endParaRPr lang="en-US"/>
            </a:p>
          </p:txBody>
        </p:sp>
        <p:sp>
          <p:nvSpPr>
            <p:cNvPr id="17475" name="Line 25"/>
            <p:cNvSpPr>
              <a:spLocks noChangeShapeType="1"/>
            </p:cNvSpPr>
            <p:nvPr/>
          </p:nvSpPr>
          <p:spPr bwMode="auto">
            <a:xfrm>
              <a:off x="1688" y="1397"/>
              <a:ext cx="111" cy="1"/>
            </a:xfrm>
            <a:prstGeom prst="line">
              <a:avLst/>
            </a:prstGeom>
            <a:noFill/>
            <a:ln w="38100">
              <a:solidFill>
                <a:schemeClr val="tx1"/>
              </a:solidFill>
              <a:round/>
              <a:headEnd/>
              <a:tailEnd/>
            </a:ln>
          </p:spPr>
          <p:txBody>
            <a:bodyPr anchor="b">
              <a:spAutoFit/>
            </a:bodyPr>
            <a:lstStyle/>
            <a:p>
              <a:endParaRPr lang="en-US"/>
            </a:p>
          </p:txBody>
        </p:sp>
        <p:sp>
          <p:nvSpPr>
            <p:cNvPr id="17476" name="Line 26"/>
            <p:cNvSpPr>
              <a:spLocks noChangeShapeType="1"/>
            </p:cNvSpPr>
            <p:nvPr/>
          </p:nvSpPr>
          <p:spPr bwMode="auto">
            <a:xfrm>
              <a:off x="1894" y="2251"/>
              <a:ext cx="0" cy="0"/>
            </a:xfrm>
            <a:prstGeom prst="line">
              <a:avLst/>
            </a:prstGeom>
            <a:noFill/>
            <a:ln w="38100">
              <a:solidFill>
                <a:schemeClr val="tx1"/>
              </a:solidFill>
              <a:round/>
              <a:headEnd/>
              <a:tailEnd/>
            </a:ln>
          </p:spPr>
          <p:txBody>
            <a:bodyPr anchor="b">
              <a:spAutoFit/>
            </a:bodyPr>
            <a:lstStyle/>
            <a:p>
              <a:endParaRPr lang="en-US"/>
            </a:p>
          </p:txBody>
        </p:sp>
        <p:sp>
          <p:nvSpPr>
            <p:cNvPr id="17477" name="Line 27"/>
            <p:cNvSpPr>
              <a:spLocks noChangeShapeType="1"/>
            </p:cNvSpPr>
            <p:nvPr/>
          </p:nvSpPr>
          <p:spPr bwMode="auto">
            <a:xfrm>
              <a:off x="1637" y="2233"/>
              <a:ext cx="0" cy="40"/>
            </a:xfrm>
            <a:prstGeom prst="line">
              <a:avLst/>
            </a:prstGeom>
            <a:noFill/>
            <a:ln w="38100">
              <a:solidFill>
                <a:schemeClr val="bg1"/>
              </a:solidFill>
              <a:round/>
              <a:headEnd/>
              <a:tailEnd/>
            </a:ln>
          </p:spPr>
          <p:txBody>
            <a:bodyPr anchor="b">
              <a:spAutoFit/>
            </a:bodyPr>
            <a:lstStyle/>
            <a:p>
              <a:endParaRPr lang="en-US"/>
            </a:p>
          </p:txBody>
        </p:sp>
        <p:grpSp>
          <p:nvGrpSpPr>
            <p:cNvPr id="3" name="Group 28"/>
            <p:cNvGrpSpPr>
              <a:grpSpLocks/>
            </p:cNvGrpSpPr>
            <p:nvPr/>
          </p:nvGrpSpPr>
          <p:grpSpPr bwMode="auto">
            <a:xfrm>
              <a:off x="1038" y="2544"/>
              <a:ext cx="1012" cy="105"/>
              <a:chOff x="672" y="2544"/>
              <a:chExt cx="1012" cy="105"/>
            </a:xfrm>
          </p:grpSpPr>
          <p:sp>
            <p:nvSpPr>
              <p:cNvPr id="17550" name="Rectangle 29"/>
              <p:cNvSpPr>
                <a:spLocks noChangeArrowheads="1"/>
              </p:cNvSpPr>
              <p:nvPr/>
            </p:nvSpPr>
            <p:spPr bwMode="auto">
              <a:xfrm>
                <a:off x="672" y="2544"/>
                <a:ext cx="285" cy="105"/>
              </a:xfrm>
              <a:prstGeom prst="rect">
                <a:avLst/>
              </a:prstGeom>
              <a:noFill/>
              <a:ln w="19050" algn="ctr">
                <a:solidFill>
                  <a:schemeClr val="tx1"/>
                </a:solidFill>
                <a:prstDash val="sysDot"/>
                <a:miter lim="800000"/>
                <a:headEnd/>
                <a:tailEnd/>
              </a:ln>
            </p:spPr>
            <p:txBody>
              <a:bodyPr anchor="ctr">
                <a:spAutoFit/>
              </a:bodyPr>
              <a:lstStyle/>
              <a:p>
                <a:endParaRPr lang="en-US"/>
              </a:p>
            </p:txBody>
          </p:sp>
          <p:sp>
            <p:nvSpPr>
              <p:cNvPr id="17551" name="Rectangle 30"/>
              <p:cNvSpPr>
                <a:spLocks noChangeArrowheads="1"/>
              </p:cNvSpPr>
              <p:nvPr/>
            </p:nvSpPr>
            <p:spPr bwMode="auto">
              <a:xfrm>
                <a:off x="1399" y="2544"/>
                <a:ext cx="285" cy="105"/>
              </a:xfrm>
              <a:prstGeom prst="rect">
                <a:avLst/>
              </a:prstGeom>
              <a:noFill/>
              <a:ln w="19050" algn="ctr">
                <a:solidFill>
                  <a:schemeClr val="tx1"/>
                </a:solidFill>
                <a:prstDash val="sysDot"/>
                <a:miter lim="800000"/>
                <a:headEnd/>
                <a:tailEnd/>
              </a:ln>
            </p:spPr>
            <p:txBody>
              <a:bodyPr anchor="ctr">
                <a:spAutoFit/>
              </a:bodyPr>
              <a:lstStyle/>
              <a:p>
                <a:endParaRPr lang="en-US"/>
              </a:p>
            </p:txBody>
          </p:sp>
        </p:grpSp>
        <p:sp>
          <p:nvSpPr>
            <p:cNvPr id="17479" name="Line 31"/>
            <p:cNvSpPr>
              <a:spLocks noChangeShapeType="1"/>
            </p:cNvSpPr>
            <p:nvPr/>
          </p:nvSpPr>
          <p:spPr bwMode="auto">
            <a:xfrm flipH="1">
              <a:off x="1324" y="1213"/>
              <a:ext cx="222" cy="1038"/>
            </a:xfrm>
            <a:prstGeom prst="line">
              <a:avLst/>
            </a:prstGeom>
            <a:noFill/>
            <a:ln w="19050">
              <a:solidFill>
                <a:srgbClr val="993300"/>
              </a:solidFill>
              <a:round/>
              <a:headEnd/>
              <a:tailEnd/>
            </a:ln>
          </p:spPr>
          <p:txBody>
            <a:bodyPr anchor="b">
              <a:spAutoFit/>
            </a:bodyPr>
            <a:lstStyle/>
            <a:p>
              <a:endParaRPr lang="en-US"/>
            </a:p>
          </p:txBody>
        </p:sp>
        <p:sp>
          <p:nvSpPr>
            <p:cNvPr id="17480" name="Line 32"/>
            <p:cNvSpPr>
              <a:spLocks noChangeShapeType="1"/>
            </p:cNvSpPr>
            <p:nvPr/>
          </p:nvSpPr>
          <p:spPr bwMode="auto">
            <a:xfrm>
              <a:off x="1546" y="1213"/>
              <a:ext cx="222" cy="1038"/>
            </a:xfrm>
            <a:prstGeom prst="line">
              <a:avLst/>
            </a:prstGeom>
            <a:noFill/>
            <a:ln w="19050">
              <a:solidFill>
                <a:srgbClr val="993300"/>
              </a:solidFill>
              <a:round/>
              <a:headEnd/>
              <a:tailEnd/>
            </a:ln>
          </p:spPr>
          <p:txBody>
            <a:bodyPr anchor="b">
              <a:spAutoFit/>
            </a:bodyPr>
            <a:lstStyle/>
            <a:p>
              <a:endParaRPr lang="en-US"/>
            </a:p>
          </p:txBody>
        </p:sp>
        <p:sp>
          <p:nvSpPr>
            <p:cNvPr id="17481" name="Line 33"/>
            <p:cNvSpPr>
              <a:spLocks noChangeShapeType="1"/>
            </p:cNvSpPr>
            <p:nvPr/>
          </p:nvSpPr>
          <p:spPr bwMode="auto">
            <a:xfrm>
              <a:off x="1546" y="1213"/>
              <a:ext cx="144" cy="1663"/>
            </a:xfrm>
            <a:prstGeom prst="line">
              <a:avLst/>
            </a:prstGeom>
            <a:noFill/>
            <a:ln w="19050">
              <a:solidFill>
                <a:srgbClr val="993300"/>
              </a:solidFill>
              <a:round/>
              <a:headEnd/>
              <a:tailEnd/>
            </a:ln>
          </p:spPr>
          <p:txBody>
            <a:bodyPr anchor="b">
              <a:spAutoFit/>
            </a:bodyPr>
            <a:lstStyle/>
            <a:p>
              <a:endParaRPr lang="en-US"/>
            </a:p>
          </p:txBody>
        </p:sp>
        <p:sp>
          <p:nvSpPr>
            <p:cNvPr id="17482" name="Line 34"/>
            <p:cNvSpPr>
              <a:spLocks noChangeShapeType="1"/>
            </p:cNvSpPr>
            <p:nvPr/>
          </p:nvSpPr>
          <p:spPr bwMode="auto">
            <a:xfrm flipV="1">
              <a:off x="2342" y="2249"/>
              <a:ext cx="475" cy="2"/>
            </a:xfrm>
            <a:prstGeom prst="line">
              <a:avLst/>
            </a:prstGeom>
            <a:noFill/>
            <a:ln w="38100">
              <a:solidFill>
                <a:schemeClr val="tx1"/>
              </a:solidFill>
              <a:round/>
              <a:headEnd/>
              <a:tailEnd/>
            </a:ln>
          </p:spPr>
          <p:txBody>
            <a:bodyPr anchor="b">
              <a:spAutoFit/>
            </a:bodyPr>
            <a:lstStyle/>
            <a:p>
              <a:endParaRPr lang="en-US"/>
            </a:p>
          </p:txBody>
        </p:sp>
        <p:sp>
          <p:nvSpPr>
            <p:cNvPr id="17483" name="Line 35"/>
            <p:cNvSpPr>
              <a:spLocks noChangeShapeType="1"/>
            </p:cNvSpPr>
            <p:nvPr/>
          </p:nvSpPr>
          <p:spPr bwMode="auto">
            <a:xfrm flipH="1">
              <a:off x="2867" y="2251"/>
              <a:ext cx="493" cy="0"/>
            </a:xfrm>
            <a:prstGeom prst="line">
              <a:avLst/>
            </a:prstGeom>
            <a:noFill/>
            <a:ln w="38100">
              <a:solidFill>
                <a:schemeClr val="tx1"/>
              </a:solidFill>
              <a:round/>
              <a:headEnd/>
              <a:tailEnd/>
            </a:ln>
          </p:spPr>
          <p:txBody>
            <a:bodyPr anchor="b">
              <a:spAutoFit/>
            </a:bodyPr>
            <a:lstStyle/>
            <a:p>
              <a:endParaRPr lang="en-US"/>
            </a:p>
          </p:txBody>
        </p:sp>
        <p:sp>
          <p:nvSpPr>
            <p:cNvPr id="17484" name="Line 36"/>
            <p:cNvSpPr>
              <a:spLocks noChangeShapeType="1"/>
            </p:cNvSpPr>
            <p:nvPr/>
          </p:nvSpPr>
          <p:spPr bwMode="auto">
            <a:xfrm>
              <a:off x="2842" y="1224"/>
              <a:ext cx="0" cy="1656"/>
            </a:xfrm>
            <a:prstGeom prst="line">
              <a:avLst/>
            </a:prstGeom>
            <a:noFill/>
            <a:ln w="19050">
              <a:solidFill>
                <a:srgbClr val="993300"/>
              </a:solidFill>
              <a:round/>
              <a:headEnd/>
              <a:tailEnd/>
            </a:ln>
          </p:spPr>
          <p:txBody>
            <a:bodyPr anchor="b">
              <a:spAutoFit/>
            </a:bodyPr>
            <a:lstStyle/>
            <a:p>
              <a:endParaRPr lang="en-US"/>
            </a:p>
          </p:txBody>
        </p:sp>
        <p:sp>
          <p:nvSpPr>
            <p:cNvPr id="17485" name="Rectangle 38"/>
            <p:cNvSpPr>
              <a:spLocks noChangeArrowheads="1"/>
            </p:cNvSpPr>
            <p:nvPr/>
          </p:nvSpPr>
          <p:spPr bwMode="auto">
            <a:xfrm>
              <a:off x="2304" y="1339"/>
              <a:ext cx="285" cy="63"/>
            </a:xfrm>
            <a:prstGeom prst="rect">
              <a:avLst/>
            </a:prstGeom>
            <a:noFill/>
            <a:ln w="19050" algn="ctr">
              <a:solidFill>
                <a:schemeClr val="tx1"/>
              </a:solidFill>
              <a:miter lim="800000"/>
              <a:headEnd/>
              <a:tailEnd/>
            </a:ln>
          </p:spPr>
          <p:txBody>
            <a:bodyPr anchor="ctr">
              <a:spAutoFit/>
            </a:bodyPr>
            <a:lstStyle/>
            <a:p>
              <a:endParaRPr lang="en-US"/>
            </a:p>
          </p:txBody>
        </p:sp>
        <p:sp>
          <p:nvSpPr>
            <p:cNvPr id="17486" name="Rectangle 39"/>
            <p:cNvSpPr>
              <a:spLocks noChangeArrowheads="1"/>
            </p:cNvSpPr>
            <p:nvPr/>
          </p:nvSpPr>
          <p:spPr bwMode="auto">
            <a:xfrm>
              <a:off x="3095" y="1339"/>
              <a:ext cx="285" cy="63"/>
            </a:xfrm>
            <a:prstGeom prst="rect">
              <a:avLst/>
            </a:prstGeom>
            <a:noFill/>
            <a:ln w="19050" algn="ctr">
              <a:solidFill>
                <a:schemeClr val="tx1"/>
              </a:solidFill>
              <a:miter lim="800000"/>
              <a:headEnd/>
              <a:tailEnd/>
            </a:ln>
          </p:spPr>
          <p:txBody>
            <a:bodyPr anchor="ctr">
              <a:spAutoFit/>
            </a:bodyPr>
            <a:lstStyle/>
            <a:p>
              <a:endParaRPr lang="en-US"/>
            </a:p>
          </p:txBody>
        </p:sp>
        <p:sp>
          <p:nvSpPr>
            <p:cNvPr id="17487" name="Line 40"/>
            <p:cNvSpPr>
              <a:spLocks noChangeShapeType="1"/>
            </p:cNvSpPr>
            <p:nvPr/>
          </p:nvSpPr>
          <p:spPr bwMode="auto">
            <a:xfrm>
              <a:off x="2842" y="1213"/>
              <a:ext cx="251" cy="440"/>
            </a:xfrm>
            <a:prstGeom prst="line">
              <a:avLst/>
            </a:prstGeom>
            <a:noFill/>
            <a:ln w="19050">
              <a:solidFill>
                <a:schemeClr val="tx1"/>
              </a:solidFill>
              <a:round/>
              <a:headEnd/>
              <a:tailEnd/>
            </a:ln>
          </p:spPr>
          <p:txBody>
            <a:bodyPr anchor="b">
              <a:spAutoFit/>
            </a:bodyPr>
            <a:lstStyle/>
            <a:p>
              <a:endParaRPr lang="en-US"/>
            </a:p>
          </p:txBody>
        </p:sp>
        <p:sp>
          <p:nvSpPr>
            <p:cNvPr id="17488" name="Line 41"/>
            <p:cNvSpPr>
              <a:spLocks noChangeShapeType="1"/>
            </p:cNvSpPr>
            <p:nvPr/>
          </p:nvSpPr>
          <p:spPr bwMode="auto">
            <a:xfrm>
              <a:off x="2842" y="1219"/>
              <a:ext cx="289" cy="435"/>
            </a:xfrm>
            <a:prstGeom prst="line">
              <a:avLst/>
            </a:prstGeom>
            <a:noFill/>
            <a:ln w="19050">
              <a:solidFill>
                <a:schemeClr val="tx1"/>
              </a:solidFill>
              <a:round/>
              <a:headEnd/>
              <a:tailEnd/>
            </a:ln>
          </p:spPr>
          <p:txBody>
            <a:bodyPr anchor="b">
              <a:spAutoFit/>
            </a:bodyPr>
            <a:lstStyle/>
            <a:p>
              <a:endParaRPr lang="en-US"/>
            </a:p>
          </p:txBody>
        </p:sp>
        <p:sp>
          <p:nvSpPr>
            <p:cNvPr id="17489" name="Line 42"/>
            <p:cNvSpPr>
              <a:spLocks noChangeShapeType="1"/>
            </p:cNvSpPr>
            <p:nvPr/>
          </p:nvSpPr>
          <p:spPr bwMode="auto">
            <a:xfrm>
              <a:off x="2841" y="1220"/>
              <a:ext cx="321" cy="432"/>
            </a:xfrm>
            <a:prstGeom prst="line">
              <a:avLst/>
            </a:prstGeom>
            <a:noFill/>
            <a:ln w="19050">
              <a:solidFill>
                <a:schemeClr val="tx1"/>
              </a:solidFill>
              <a:round/>
              <a:headEnd/>
              <a:tailEnd/>
            </a:ln>
          </p:spPr>
          <p:txBody>
            <a:bodyPr anchor="b">
              <a:spAutoFit/>
            </a:bodyPr>
            <a:lstStyle/>
            <a:p>
              <a:endParaRPr lang="en-US"/>
            </a:p>
          </p:txBody>
        </p:sp>
        <p:sp>
          <p:nvSpPr>
            <p:cNvPr id="17490" name="Line 43"/>
            <p:cNvSpPr>
              <a:spLocks noChangeShapeType="1"/>
            </p:cNvSpPr>
            <p:nvPr/>
          </p:nvSpPr>
          <p:spPr bwMode="auto">
            <a:xfrm>
              <a:off x="2589" y="1398"/>
              <a:ext cx="208" cy="0"/>
            </a:xfrm>
            <a:prstGeom prst="line">
              <a:avLst/>
            </a:prstGeom>
            <a:noFill/>
            <a:ln w="38100">
              <a:solidFill>
                <a:schemeClr val="tx1"/>
              </a:solidFill>
              <a:round/>
              <a:headEnd/>
              <a:tailEnd/>
            </a:ln>
          </p:spPr>
          <p:txBody>
            <a:bodyPr anchor="b">
              <a:spAutoFit/>
            </a:bodyPr>
            <a:lstStyle/>
            <a:p>
              <a:endParaRPr lang="en-US"/>
            </a:p>
          </p:txBody>
        </p:sp>
        <p:sp>
          <p:nvSpPr>
            <p:cNvPr id="17491" name="Line 44"/>
            <p:cNvSpPr>
              <a:spLocks noChangeShapeType="1"/>
            </p:cNvSpPr>
            <p:nvPr/>
          </p:nvSpPr>
          <p:spPr bwMode="auto">
            <a:xfrm>
              <a:off x="2885" y="1398"/>
              <a:ext cx="57" cy="0"/>
            </a:xfrm>
            <a:prstGeom prst="line">
              <a:avLst/>
            </a:prstGeom>
            <a:noFill/>
            <a:ln w="38100">
              <a:solidFill>
                <a:schemeClr val="tx1"/>
              </a:solidFill>
              <a:round/>
              <a:headEnd/>
              <a:tailEnd/>
            </a:ln>
          </p:spPr>
          <p:txBody>
            <a:bodyPr anchor="b">
              <a:spAutoFit/>
            </a:bodyPr>
            <a:lstStyle/>
            <a:p>
              <a:endParaRPr lang="en-US"/>
            </a:p>
          </p:txBody>
        </p:sp>
        <p:sp>
          <p:nvSpPr>
            <p:cNvPr id="17492" name="Line 45"/>
            <p:cNvSpPr>
              <a:spLocks noChangeShapeType="1"/>
            </p:cNvSpPr>
            <p:nvPr/>
          </p:nvSpPr>
          <p:spPr bwMode="auto">
            <a:xfrm>
              <a:off x="2984" y="1397"/>
              <a:ext cx="111" cy="1"/>
            </a:xfrm>
            <a:prstGeom prst="line">
              <a:avLst/>
            </a:prstGeom>
            <a:noFill/>
            <a:ln w="38100">
              <a:solidFill>
                <a:schemeClr val="tx1"/>
              </a:solidFill>
              <a:round/>
              <a:headEnd/>
              <a:tailEnd/>
            </a:ln>
          </p:spPr>
          <p:txBody>
            <a:bodyPr anchor="b">
              <a:spAutoFit/>
            </a:bodyPr>
            <a:lstStyle/>
            <a:p>
              <a:endParaRPr lang="en-US"/>
            </a:p>
          </p:txBody>
        </p:sp>
        <p:sp>
          <p:nvSpPr>
            <p:cNvPr id="17493" name="Line 46"/>
            <p:cNvSpPr>
              <a:spLocks noChangeShapeType="1"/>
            </p:cNvSpPr>
            <p:nvPr/>
          </p:nvSpPr>
          <p:spPr bwMode="auto">
            <a:xfrm>
              <a:off x="3190" y="2251"/>
              <a:ext cx="0" cy="0"/>
            </a:xfrm>
            <a:prstGeom prst="line">
              <a:avLst/>
            </a:prstGeom>
            <a:noFill/>
            <a:ln w="38100">
              <a:solidFill>
                <a:schemeClr val="tx1"/>
              </a:solidFill>
              <a:round/>
              <a:headEnd/>
              <a:tailEnd/>
            </a:ln>
          </p:spPr>
          <p:txBody>
            <a:bodyPr anchor="b">
              <a:spAutoFit/>
            </a:bodyPr>
            <a:lstStyle/>
            <a:p>
              <a:endParaRPr lang="en-US"/>
            </a:p>
          </p:txBody>
        </p:sp>
        <p:sp>
          <p:nvSpPr>
            <p:cNvPr id="17494" name="Line 47"/>
            <p:cNvSpPr>
              <a:spLocks noChangeShapeType="1"/>
            </p:cNvSpPr>
            <p:nvPr/>
          </p:nvSpPr>
          <p:spPr bwMode="auto">
            <a:xfrm>
              <a:off x="2945" y="2231"/>
              <a:ext cx="0" cy="40"/>
            </a:xfrm>
            <a:prstGeom prst="line">
              <a:avLst/>
            </a:prstGeom>
            <a:noFill/>
            <a:ln w="38100">
              <a:solidFill>
                <a:schemeClr val="bg1"/>
              </a:solidFill>
              <a:round/>
              <a:headEnd/>
              <a:tailEnd/>
            </a:ln>
          </p:spPr>
          <p:txBody>
            <a:bodyPr anchor="b">
              <a:spAutoFit/>
            </a:bodyPr>
            <a:lstStyle/>
            <a:p>
              <a:endParaRPr lang="en-US"/>
            </a:p>
          </p:txBody>
        </p:sp>
        <p:sp>
          <p:nvSpPr>
            <p:cNvPr id="17495" name="Line 48"/>
            <p:cNvSpPr>
              <a:spLocks noChangeShapeType="1"/>
            </p:cNvSpPr>
            <p:nvPr/>
          </p:nvSpPr>
          <p:spPr bwMode="auto">
            <a:xfrm flipH="1">
              <a:off x="2747" y="1213"/>
              <a:ext cx="95" cy="441"/>
            </a:xfrm>
            <a:prstGeom prst="line">
              <a:avLst/>
            </a:prstGeom>
            <a:noFill/>
            <a:ln w="19050">
              <a:solidFill>
                <a:srgbClr val="993300"/>
              </a:solidFill>
              <a:round/>
              <a:headEnd/>
              <a:tailEnd/>
            </a:ln>
          </p:spPr>
          <p:txBody>
            <a:bodyPr anchor="b">
              <a:spAutoFit/>
            </a:bodyPr>
            <a:lstStyle/>
            <a:p>
              <a:endParaRPr lang="en-US"/>
            </a:p>
          </p:txBody>
        </p:sp>
        <p:sp>
          <p:nvSpPr>
            <p:cNvPr id="17496" name="Line 49"/>
            <p:cNvSpPr>
              <a:spLocks noChangeShapeType="1"/>
            </p:cNvSpPr>
            <p:nvPr/>
          </p:nvSpPr>
          <p:spPr bwMode="auto">
            <a:xfrm>
              <a:off x="2842" y="1213"/>
              <a:ext cx="95" cy="443"/>
            </a:xfrm>
            <a:prstGeom prst="line">
              <a:avLst/>
            </a:prstGeom>
            <a:noFill/>
            <a:ln w="19050">
              <a:solidFill>
                <a:srgbClr val="993300"/>
              </a:solidFill>
              <a:round/>
              <a:headEnd/>
              <a:tailEnd/>
            </a:ln>
          </p:spPr>
          <p:txBody>
            <a:bodyPr anchor="b">
              <a:spAutoFit/>
            </a:bodyPr>
            <a:lstStyle/>
            <a:p>
              <a:endParaRPr lang="en-US"/>
            </a:p>
          </p:txBody>
        </p:sp>
        <p:sp>
          <p:nvSpPr>
            <p:cNvPr id="17497" name="Line 50"/>
            <p:cNvSpPr>
              <a:spLocks noChangeShapeType="1"/>
            </p:cNvSpPr>
            <p:nvPr/>
          </p:nvSpPr>
          <p:spPr bwMode="auto">
            <a:xfrm flipH="1">
              <a:off x="2795" y="1654"/>
              <a:ext cx="142" cy="599"/>
            </a:xfrm>
            <a:prstGeom prst="line">
              <a:avLst/>
            </a:prstGeom>
            <a:noFill/>
            <a:ln w="19050">
              <a:solidFill>
                <a:srgbClr val="993300"/>
              </a:solidFill>
              <a:round/>
              <a:headEnd/>
              <a:tailEnd/>
            </a:ln>
          </p:spPr>
          <p:txBody>
            <a:bodyPr anchor="b">
              <a:spAutoFit/>
            </a:bodyPr>
            <a:lstStyle/>
            <a:p>
              <a:endParaRPr lang="en-US"/>
            </a:p>
          </p:txBody>
        </p:sp>
        <p:sp>
          <p:nvSpPr>
            <p:cNvPr id="17498" name="Line 51"/>
            <p:cNvSpPr>
              <a:spLocks noChangeShapeType="1"/>
            </p:cNvSpPr>
            <p:nvPr/>
          </p:nvSpPr>
          <p:spPr bwMode="auto">
            <a:xfrm>
              <a:off x="2747" y="1654"/>
              <a:ext cx="138" cy="595"/>
            </a:xfrm>
            <a:prstGeom prst="line">
              <a:avLst/>
            </a:prstGeom>
            <a:noFill/>
            <a:ln w="19050">
              <a:solidFill>
                <a:srgbClr val="993300"/>
              </a:solidFill>
              <a:round/>
              <a:headEnd/>
              <a:tailEnd/>
            </a:ln>
          </p:spPr>
          <p:txBody>
            <a:bodyPr anchor="b">
              <a:spAutoFit/>
            </a:bodyPr>
            <a:lstStyle/>
            <a:p>
              <a:endParaRPr lang="en-US"/>
            </a:p>
          </p:txBody>
        </p:sp>
        <p:sp>
          <p:nvSpPr>
            <p:cNvPr id="17499" name="Line 52"/>
            <p:cNvSpPr>
              <a:spLocks noChangeShapeType="1"/>
            </p:cNvSpPr>
            <p:nvPr/>
          </p:nvSpPr>
          <p:spPr bwMode="auto">
            <a:xfrm>
              <a:off x="2796" y="1654"/>
              <a:ext cx="129" cy="1222"/>
            </a:xfrm>
            <a:prstGeom prst="line">
              <a:avLst/>
            </a:prstGeom>
            <a:noFill/>
            <a:ln w="19050">
              <a:solidFill>
                <a:srgbClr val="993300"/>
              </a:solidFill>
              <a:round/>
              <a:headEnd/>
              <a:tailEnd/>
            </a:ln>
          </p:spPr>
          <p:txBody>
            <a:bodyPr anchor="b">
              <a:spAutoFit/>
            </a:bodyPr>
            <a:lstStyle/>
            <a:p>
              <a:endParaRPr lang="en-US"/>
            </a:p>
          </p:txBody>
        </p:sp>
        <p:sp>
          <p:nvSpPr>
            <p:cNvPr id="17500" name="Line 53"/>
            <p:cNvSpPr>
              <a:spLocks noChangeShapeType="1"/>
            </p:cNvSpPr>
            <p:nvPr/>
          </p:nvSpPr>
          <p:spPr bwMode="auto">
            <a:xfrm flipH="1">
              <a:off x="2796" y="1213"/>
              <a:ext cx="46" cy="441"/>
            </a:xfrm>
            <a:prstGeom prst="line">
              <a:avLst/>
            </a:prstGeom>
            <a:noFill/>
            <a:ln w="19050">
              <a:solidFill>
                <a:srgbClr val="993300"/>
              </a:solidFill>
              <a:round/>
              <a:headEnd/>
              <a:tailEnd/>
            </a:ln>
          </p:spPr>
          <p:txBody>
            <a:bodyPr anchor="b">
              <a:spAutoFit/>
            </a:bodyPr>
            <a:lstStyle/>
            <a:p>
              <a:endParaRPr lang="en-US"/>
            </a:p>
          </p:txBody>
        </p:sp>
        <p:sp>
          <p:nvSpPr>
            <p:cNvPr id="17501" name="Line 54"/>
            <p:cNvSpPr>
              <a:spLocks noChangeShapeType="1"/>
            </p:cNvSpPr>
            <p:nvPr/>
          </p:nvSpPr>
          <p:spPr bwMode="auto">
            <a:xfrm>
              <a:off x="2842" y="1217"/>
              <a:ext cx="45" cy="440"/>
            </a:xfrm>
            <a:prstGeom prst="line">
              <a:avLst/>
            </a:prstGeom>
            <a:noFill/>
            <a:ln w="19050">
              <a:solidFill>
                <a:srgbClr val="993300"/>
              </a:solidFill>
              <a:round/>
              <a:headEnd/>
              <a:tailEnd/>
            </a:ln>
          </p:spPr>
          <p:txBody>
            <a:bodyPr anchor="b">
              <a:spAutoFit/>
            </a:bodyPr>
            <a:lstStyle/>
            <a:p>
              <a:endParaRPr lang="en-US"/>
            </a:p>
          </p:txBody>
        </p:sp>
        <p:sp>
          <p:nvSpPr>
            <p:cNvPr id="17502" name="Line 55"/>
            <p:cNvSpPr>
              <a:spLocks noChangeShapeType="1"/>
            </p:cNvSpPr>
            <p:nvPr/>
          </p:nvSpPr>
          <p:spPr bwMode="auto">
            <a:xfrm flipH="1">
              <a:off x="2759" y="1654"/>
              <a:ext cx="128" cy="1222"/>
            </a:xfrm>
            <a:prstGeom prst="line">
              <a:avLst/>
            </a:prstGeom>
            <a:noFill/>
            <a:ln w="19050">
              <a:solidFill>
                <a:srgbClr val="993300"/>
              </a:solidFill>
              <a:round/>
              <a:headEnd/>
              <a:tailEnd/>
            </a:ln>
          </p:spPr>
          <p:txBody>
            <a:bodyPr anchor="b">
              <a:spAutoFit/>
            </a:bodyPr>
            <a:lstStyle/>
            <a:p>
              <a:endParaRPr lang="en-US"/>
            </a:p>
          </p:txBody>
        </p:sp>
        <p:sp>
          <p:nvSpPr>
            <p:cNvPr id="17503" name="Line 56"/>
            <p:cNvSpPr>
              <a:spLocks noChangeShapeType="1"/>
            </p:cNvSpPr>
            <p:nvPr/>
          </p:nvSpPr>
          <p:spPr bwMode="auto">
            <a:xfrm flipH="1">
              <a:off x="2605" y="1650"/>
              <a:ext cx="524" cy="601"/>
            </a:xfrm>
            <a:prstGeom prst="line">
              <a:avLst/>
            </a:prstGeom>
            <a:noFill/>
            <a:ln w="19050">
              <a:solidFill>
                <a:schemeClr val="tx1"/>
              </a:solidFill>
              <a:round/>
              <a:headEnd/>
              <a:tailEnd/>
            </a:ln>
          </p:spPr>
          <p:txBody>
            <a:bodyPr anchor="b">
              <a:spAutoFit/>
            </a:bodyPr>
            <a:lstStyle/>
            <a:p>
              <a:endParaRPr lang="en-US"/>
            </a:p>
          </p:txBody>
        </p:sp>
        <p:sp>
          <p:nvSpPr>
            <p:cNvPr id="17504" name="Line 57"/>
            <p:cNvSpPr>
              <a:spLocks noChangeShapeType="1"/>
            </p:cNvSpPr>
            <p:nvPr/>
          </p:nvSpPr>
          <p:spPr bwMode="auto">
            <a:xfrm flipH="1">
              <a:off x="2630" y="1654"/>
              <a:ext cx="465" cy="599"/>
            </a:xfrm>
            <a:prstGeom prst="line">
              <a:avLst/>
            </a:prstGeom>
            <a:noFill/>
            <a:ln w="19050">
              <a:solidFill>
                <a:schemeClr val="tx1"/>
              </a:solidFill>
              <a:round/>
              <a:headEnd/>
              <a:tailEnd/>
            </a:ln>
          </p:spPr>
          <p:txBody>
            <a:bodyPr anchor="b">
              <a:spAutoFit/>
            </a:bodyPr>
            <a:lstStyle/>
            <a:p>
              <a:endParaRPr lang="en-US"/>
            </a:p>
          </p:txBody>
        </p:sp>
        <p:sp>
          <p:nvSpPr>
            <p:cNvPr id="17505" name="Line 58"/>
            <p:cNvSpPr>
              <a:spLocks noChangeShapeType="1"/>
            </p:cNvSpPr>
            <p:nvPr/>
          </p:nvSpPr>
          <p:spPr bwMode="auto">
            <a:xfrm flipH="1">
              <a:off x="2567" y="1654"/>
              <a:ext cx="591" cy="601"/>
            </a:xfrm>
            <a:prstGeom prst="line">
              <a:avLst/>
            </a:prstGeom>
            <a:noFill/>
            <a:ln w="19050">
              <a:solidFill>
                <a:schemeClr val="tx1"/>
              </a:solidFill>
              <a:round/>
              <a:headEnd/>
              <a:tailEnd/>
            </a:ln>
          </p:spPr>
          <p:txBody>
            <a:bodyPr anchor="b">
              <a:spAutoFit/>
            </a:bodyPr>
            <a:lstStyle/>
            <a:p>
              <a:endParaRPr lang="en-US"/>
            </a:p>
          </p:txBody>
        </p:sp>
        <p:sp>
          <p:nvSpPr>
            <p:cNvPr id="19517" name="Text Box 59"/>
            <p:cNvSpPr txBox="1">
              <a:spLocks noChangeArrowheads="1"/>
            </p:cNvSpPr>
            <p:nvPr/>
          </p:nvSpPr>
          <p:spPr bwMode="auto">
            <a:xfrm>
              <a:off x="1200" y="910"/>
              <a:ext cx="912" cy="194"/>
            </a:xfrm>
            <a:prstGeom prst="rect">
              <a:avLst/>
            </a:prstGeom>
            <a:noFill/>
            <a:ln w="9525" algn="ctr">
              <a:noFill/>
              <a:miter lim="800000"/>
              <a:headEnd/>
              <a:tailEnd/>
            </a:ln>
          </p:spPr>
          <p:txBody>
            <a:bodyPr anchor="b">
              <a:spAutoFit/>
            </a:bodyPr>
            <a:lstStyle/>
            <a:p>
              <a:pPr>
                <a:defRPr/>
              </a:pPr>
              <a:r>
                <a:rPr lang="en-US" sz="1400" dirty="0" err="1">
                  <a:latin typeface="+mj-lt"/>
                </a:rPr>
                <a:t>Schottky</a:t>
              </a:r>
              <a:r>
                <a:rPr lang="en-US" sz="1400" dirty="0">
                  <a:latin typeface="+mj-lt"/>
                </a:rPr>
                <a:t>-FEG</a:t>
              </a:r>
            </a:p>
          </p:txBody>
        </p:sp>
        <p:sp>
          <p:nvSpPr>
            <p:cNvPr id="19518" name="Text Box 60"/>
            <p:cNvSpPr txBox="1">
              <a:spLocks noChangeArrowheads="1"/>
            </p:cNvSpPr>
            <p:nvPr/>
          </p:nvSpPr>
          <p:spPr bwMode="auto">
            <a:xfrm>
              <a:off x="4608" y="1246"/>
              <a:ext cx="768" cy="291"/>
            </a:xfrm>
            <a:prstGeom prst="rect">
              <a:avLst/>
            </a:prstGeom>
            <a:noFill/>
            <a:ln w="9525" algn="ctr">
              <a:noFill/>
              <a:miter lim="800000"/>
              <a:headEnd/>
              <a:tailEnd/>
            </a:ln>
          </p:spPr>
          <p:txBody>
            <a:bodyPr anchor="b">
              <a:spAutoFit/>
            </a:bodyPr>
            <a:lstStyle/>
            <a:p>
              <a:pPr algn="ctr">
                <a:defRPr/>
              </a:pPr>
              <a:r>
                <a:rPr lang="en-US" sz="1200" dirty="0">
                  <a:latin typeface="+mj-lt"/>
                </a:rPr>
                <a:t>extractor,</a:t>
              </a:r>
              <a:br>
                <a:rPr lang="en-US" sz="1200" dirty="0">
                  <a:latin typeface="+mj-lt"/>
                </a:rPr>
              </a:br>
              <a:r>
                <a:rPr lang="en-US" sz="1200" dirty="0">
                  <a:latin typeface="+mj-lt"/>
                </a:rPr>
                <a:t>2 apertures</a:t>
              </a:r>
            </a:p>
          </p:txBody>
        </p:sp>
        <p:sp>
          <p:nvSpPr>
            <p:cNvPr id="19519" name="Text Box 61"/>
            <p:cNvSpPr txBox="1">
              <a:spLocks noChangeArrowheads="1"/>
            </p:cNvSpPr>
            <p:nvPr/>
          </p:nvSpPr>
          <p:spPr bwMode="auto">
            <a:xfrm>
              <a:off x="4608" y="1561"/>
              <a:ext cx="816" cy="291"/>
            </a:xfrm>
            <a:prstGeom prst="rect">
              <a:avLst/>
            </a:prstGeom>
            <a:noFill/>
            <a:ln w="9525" algn="ctr">
              <a:noFill/>
              <a:miter lim="800000"/>
              <a:headEnd/>
              <a:tailEnd/>
            </a:ln>
          </p:spPr>
          <p:txBody>
            <a:bodyPr anchor="b">
              <a:spAutoFit/>
            </a:bodyPr>
            <a:lstStyle/>
            <a:p>
              <a:pPr algn="ctr">
                <a:defRPr/>
              </a:pPr>
              <a:r>
                <a:rPr lang="en-US" sz="1200" dirty="0">
                  <a:latin typeface="+mj-lt"/>
                </a:rPr>
                <a:t>segmented</a:t>
              </a:r>
              <a:br>
                <a:rPr lang="en-US" sz="1200" dirty="0">
                  <a:latin typeface="+mj-lt"/>
                </a:rPr>
              </a:br>
              <a:r>
                <a:rPr lang="en-US" sz="1200" dirty="0">
                  <a:latin typeface="+mj-lt"/>
                </a:rPr>
                <a:t>gun lens</a:t>
              </a:r>
            </a:p>
          </p:txBody>
        </p:sp>
        <p:sp>
          <p:nvSpPr>
            <p:cNvPr id="19520" name="Text Box 62"/>
            <p:cNvSpPr txBox="1">
              <a:spLocks noChangeArrowheads="1"/>
            </p:cNvSpPr>
            <p:nvPr/>
          </p:nvSpPr>
          <p:spPr bwMode="auto">
            <a:xfrm>
              <a:off x="4704" y="2110"/>
              <a:ext cx="672" cy="291"/>
            </a:xfrm>
            <a:prstGeom prst="rect">
              <a:avLst/>
            </a:prstGeom>
            <a:noFill/>
            <a:ln w="9525" algn="ctr">
              <a:noFill/>
              <a:miter lim="800000"/>
              <a:headEnd/>
              <a:tailEnd/>
            </a:ln>
          </p:spPr>
          <p:txBody>
            <a:bodyPr anchor="b">
              <a:spAutoFit/>
            </a:bodyPr>
            <a:lstStyle/>
            <a:p>
              <a:pPr algn="ctr">
                <a:defRPr/>
              </a:pPr>
              <a:r>
                <a:rPr lang="en-US" sz="1200" dirty="0">
                  <a:latin typeface="+mj-lt"/>
                </a:rPr>
                <a:t>aperture </a:t>
              </a:r>
              <a:br>
                <a:rPr lang="en-US" sz="1200" dirty="0">
                  <a:latin typeface="+mj-lt"/>
                </a:rPr>
              </a:br>
              <a:r>
                <a:rPr lang="en-US" sz="1200" dirty="0">
                  <a:latin typeface="+mj-lt"/>
                </a:rPr>
                <a:t>and slit</a:t>
              </a:r>
            </a:p>
          </p:txBody>
        </p:sp>
        <p:sp>
          <p:nvSpPr>
            <p:cNvPr id="19521" name="Text Box 63"/>
            <p:cNvSpPr txBox="1">
              <a:spLocks noChangeArrowheads="1"/>
            </p:cNvSpPr>
            <p:nvPr/>
          </p:nvSpPr>
          <p:spPr bwMode="auto">
            <a:xfrm>
              <a:off x="4608" y="2494"/>
              <a:ext cx="816" cy="174"/>
            </a:xfrm>
            <a:prstGeom prst="rect">
              <a:avLst/>
            </a:prstGeom>
            <a:noFill/>
            <a:ln w="9525" algn="ctr">
              <a:noFill/>
              <a:miter lim="800000"/>
              <a:headEnd/>
              <a:tailEnd/>
            </a:ln>
          </p:spPr>
          <p:txBody>
            <a:bodyPr anchor="b">
              <a:spAutoFit/>
            </a:bodyPr>
            <a:lstStyle/>
            <a:p>
              <a:pPr algn="ctr">
                <a:defRPr/>
              </a:pPr>
              <a:r>
                <a:rPr lang="en-US" sz="1200" dirty="0">
                  <a:latin typeface="+mj-lt"/>
                </a:rPr>
                <a:t>deflector</a:t>
              </a:r>
            </a:p>
          </p:txBody>
        </p:sp>
        <p:sp>
          <p:nvSpPr>
            <p:cNvPr id="17511" name="Text Box 64"/>
            <p:cNvSpPr txBox="1">
              <a:spLocks noChangeArrowheads="1"/>
            </p:cNvSpPr>
            <p:nvPr/>
          </p:nvSpPr>
          <p:spPr bwMode="auto">
            <a:xfrm>
              <a:off x="1344" y="2928"/>
              <a:ext cx="528" cy="212"/>
            </a:xfrm>
            <a:prstGeom prst="rect">
              <a:avLst/>
            </a:prstGeom>
            <a:noFill/>
            <a:ln w="9525" algn="ctr">
              <a:noFill/>
              <a:miter lim="800000"/>
              <a:headEnd/>
              <a:tailEnd/>
            </a:ln>
          </p:spPr>
          <p:txBody>
            <a:bodyPr anchor="b">
              <a:spAutoFit/>
            </a:bodyPr>
            <a:lstStyle/>
            <a:p>
              <a:endParaRPr lang="en-US" sz="1600"/>
            </a:p>
          </p:txBody>
        </p:sp>
        <p:sp>
          <p:nvSpPr>
            <p:cNvPr id="17512" name="Text Box 65"/>
            <p:cNvSpPr txBox="1">
              <a:spLocks noChangeArrowheads="1"/>
            </p:cNvSpPr>
            <p:nvPr/>
          </p:nvSpPr>
          <p:spPr bwMode="auto">
            <a:xfrm>
              <a:off x="2640" y="2928"/>
              <a:ext cx="528" cy="212"/>
            </a:xfrm>
            <a:prstGeom prst="rect">
              <a:avLst/>
            </a:prstGeom>
            <a:noFill/>
            <a:ln w="9525" algn="ctr">
              <a:noFill/>
              <a:miter lim="800000"/>
              <a:headEnd/>
              <a:tailEnd/>
            </a:ln>
          </p:spPr>
          <p:txBody>
            <a:bodyPr anchor="b">
              <a:spAutoFit/>
            </a:bodyPr>
            <a:lstStyle/>
            <a:p>
              <a:endParaRPr lang="en-US" sz="1600"/>
            </a:p>
          </p:txBody>
        </p:sp>
        <p:sp>
          <p:nvSpPr>
            <p:cNvPr id="17513" name="Line 66"/>
            <p:cNvSpPr>
              <a:spLocks noChangeShapeType="1"/>
            </p:cNvSpPr>
            <p:nvPr/>
          </p:nvSpPr>
          <p:spPr bwMode="auto">
            <a:xfrm flipV="1">
              <a:off x="3666" y="2249"/>
              <a:ext cx="475" cy="2"/>
            </a:xfrm>
            <a:prstGeom prst="line">
              <a:avLst/>
            </a:prstGeom>
            <a:noFill/>
            <a:ln w="38100">
              <a:solidFill>
                <a:schemeClr val="tx1"/>
              </a:solidFill>
              <a:round/>
              <a:headEnd/>
              <a:tailEnd/>
            </a:ln>
          </p:spPr>
          <p:txBody>
            <a:bodyPr anchor="b">
              <a:spAutoFit/>
            </a:bodyPr>
            <a:lstStyle/>
            <a:p>
              <a:endParaRPr lang="en-US"/>
            </a:p>
          </p:txBody>
        </p:sp>
        <p:sp>
          <p:nvSpPr>
            <p:cNvPr id="17514" name="Line 67"/>
            <p:cNvSpPr>
              <a:spLocks noChangeShapeType="1"/>
            </p:cNvSpPr>
            <p:nvPr/>
          </p:nvSpPr>
          <p:spPr bwMode="auto">
            <a:xfrm flipH="1">
              <a:off x="4191" y="2251"/>
              <a:ext cx="493" cy="0"/>
            </a:xfrm>
            <a:prstGeom prst="line">
              <a:avLst/>
            </a:prstGeom>
            <a:noFill/>
            <a:ln w="38100">
              <a:solidFill>
                <a:schemeClr val="tx1"/>
              </a:solidFill>
              <a:round/>
              <a:headEnd/>
              <a:tailEnd/>
            </a:ln>
          </p:spPr>
          <p:txBody>
            <a:bodyPr anchor="b">
              <a:spAutoFit/>
            </a:bodyPr>
            <a:lstStyle/>
            <a:p>
              <a:endParaRPr lang="en-US"/>
            </a:p>
          </p:txBody>
        </p:sp>
        <p:sp>
          <p:nvSpPr>
            <p:cNvPr id="17515" name="Line 68"/>
            <p:cNvSpPr>
              <a:spLocks noChangeShapeType="1"/>
            </p:cNvSpPr>
            <p:nvPr/>
          </p:nvSpPr>
          <p:spPr bwMode="auto">
            <a:xfrm>
              <a:off x="4166" y="1224"/>
              <a:ext cx="0" cy="1372"/>
            </a:xfrm>
            <a:prstGeom prst="line">
              <a:avLst/>
            </a:prstGeom>
            <a:noFill/>
            <a:ln w="19050">
              <a:solidFill>
                <a:srgbClr val="993300"/>
              </a:solidFill>
              <a:round/>
              <a:headEnd/>
              <a:tailEnd/>
            </a:ln>
          </p:spPr>
          <p:txBody>
            <a:bodyPr anchor="b">
              <a:spAutoFit/>
            </a:bodyPr>
            <a:lstStyle/>
            <a:p>
              <a:endParaRPr lang="en-US"/>
            </a:p>
          </p:txBody>
        </p:sp>
        <p:sp>
          <p:nvSpPr>
            <p:cNvPr id="17516" name="Rectangle 70"/>
            <p:cNvSpPr>
              <a:spLocks noChangeArrowheads="1"/>
            </p:cNvSpPr>
            <p:nvPr/>
          </p:nvSpPr>
          <p:spPr bwMode="auto">
            <a:xfrm>
              <a:off x="3628" y="1339"/>
              <a:ext cx="285" cy="63"/>
            </a:xfrm>
            <a:prstGeom prst="rect">
              <a:avLst/>
            </a:prstGeom>
            <a:noFill/>
            <a:ln w="19050" algn="ctr">
              <a:solidFill>
                <a:schemeClr val="tx1"/>
              </a:solidFill>
              <a:miter lim="800000"/>
              <a:headEnd/>
              <a:tailEnd/>
            </a:ln>
          </p:spPr>
          <p:txBody>
            <a:bodyPr anchor="ctr">
              <a:spAutoFit/>
            </a:bodyPr>
            <a:lstStyle/>
            <a:p>
              <a:endParaRPr lang="en-US"/>
            </a:p>
          </p:txBody>
        </p:sp>
        <p:sp>
          <p:nvSpPr>
            <p:cNvPr id="17517" name="Rectangle 71"/>
            <p:cNvSpPr>
              <a:spLocks noChangeArrowheads="1"/>
            </p:cNvSpPr>
            <p:nvPr/>
          </p:nvSpPr>
          <p:spPr bwMode="auto">
            <a:xfrm>
              <a:off x="4419" y="1339"/>
              <a:ext cx="285" cy="63"/>
            </a:xfrm>
            <a:prstGeom prst="rect">
              <a:avLst/>
            </a:prstGeom>
            <a:noFill/>
            <a:ln w="19050" algn="ctr">
              <a:solidFill>
                <a:schemeClr val="tx1"/>
              </a:solidFill>
              <a:miter lim="800000"/>
              <a:headEnd/>
              <a:tailEnd/>
            </a:ln>
          </p:spPr>
          <p:txBody>
            <a:bodyPr anchor="ctr">
              <a:spAutoFit/>
            </a:bodyPr>
            <a:lstStyle/>
            <a:p>
              <a:endParaRPr lang="en-US"/>
            </a:p>
          </p:txBody>
        </p:sp>
        <p:sp>
          <p:nvSpPr>
            <p:cNvPr id="17518" name="Line 72"/>
            <p:cNvSpPr>
              <a:spLocks noChangeShapeType="1"/>
            </p:cNvSpPr>
            <p:nvPr/>
          </p:nvSpPr>
          <p:spPr bwMode="auto">
            <a:xfrm>
              <a:off x="4166" y="1213"/>
              <a:ext cx="251" cy="440"/>
            </a:xfrm>
            <a:prstGeom prst="line">
              <a:avLst/>
            </a:prstGeom>
            <a:noFill/>
            <a:ln w="19050">
              <a:solidFill>
                <a:schemeClr val="tx1"/>
              </a:solidFill>
              <a:round/>
              <a:headEnd/>
              <a:tailEnd/>
            </a:ln>
          </p:spPr>
          <p:txBody>
            <a:bodyPr anchor="b">
              <a:spAutoFit/>
            </a:bodyPr>
            <a:lstStyle/>
            <a:p>
              <a:endParaRPr lang="en-US"/>
            </a:p>
          </p:txBody>
        </p:sp>
        <p:sp>
          <p:nvSpPr>
            <p:cNvPr id="17519" name="Line 73"/>
            <p:cNvSpPr>
              <a:spLocks noChangeShapeType="1"/>
            </p:cNvSpPr>
            <p:nvPr/>
          </p:nvSpPr>
          <p:spPr bwMode="auto">
            <a:xfrm>
              <a:off x="4166" y="1219"/>
              <a:ext cx="289" cy="435"/>
            </a:xfrm>
            <a:prstGeom prst="line">
              <a:avLst/>
            </a:prstGeom>
            <a:noFill/>
            <a:ln w="19050">
              <a:solidFill>
                <a:schemeClr val="tx1"/>
              </a:solidFill>
              <a:round/>
              <a:headEnd/>
              <a:tailEnd/>
            </a:ln>
          </p:spPr>
          <p:txBody>
            <a:bodyPr anchor="b">
              <a:spAutoFit/>
            </a:bodyPr>
            <a:lstStyle/>
            <a:p>
              <a:endParaRPr lang="en-US"/>
            </a:p>
          </p:txBody>
        </p:sp>
        <p:sp>
          <p:nvSpPr>
            <p:cNvPr id="17520" name="Line 74"/>
            <p:cNvSpPr>
              <a:spLocks noChangeShapeType="1"/>
            </p:cNvSpPr>
            <p:nvPr/>
          </p:nvSpPr>
          <p:spPr bwMode="auto">
            <a:xfrm>
              <a:off x="4165" y="1220"/>
              <a:ext cx="321" cy="432"/>
            </a:xfrm>
            <a:prstGeom prst="line">
              <a:avLst/>
            </a:prstGeom>
            <a:noFill/>
            <a:ln w="19050">
              <a:solidFill>
                <a:schemeClr val="tx1"/>
              </a:solidFill>
              <a:round/>
              <a:headEnd/>
              <a:tailEnd/>
            </a:ln>
          </p:spPr>
          <p:txBody>
            <a:bodyPr anchor="b">
              <a:spAutoFit/>
            </a:bodyPr>
            <a:lstStyle/>
            <a:p>
              <a:endParaRPr lang="en-US"/>
            </a:p>
          </p:txBody>
        </p:sp>
        <p:sp>
          <p:nvSpPr>
            <p:cNvPr id="17521" name="Line 75"/>
            <p:cNvSpPr>
              <a:spLocks noChangeShapeType="1"/>
            </p:cNvSpPr>
            <p:nvPr/>
          </p:nvSpPr>
          <p:spPr bwMode="auto">
            <a:xfrm>
              <a:off x="3913" y="1398"/>
              <a:ext cx="208" cy="0"/>
            </a:xfrm>
            <a:prstGeom prst="line">
              <a:avLst/>
            </a:prstGeom>
            <a:noFill/>
            <a:ln w="38100">
              <a:solidFill>
                <a:schemeClr val="tx1"/>
              </a:solidFill>
              <a:round/>
              <a:headEnd/>
              <a:tailEnd/>
            </a:ln>
          </p:spPr>
          <p:txBody>
            <a:bodyPr anchor="b">
              <a:spAutoFit/>
            </a:bodyPr>
            <a:lstStyle/>
            <a:p>
              <a:endParaRPr lang="en-US"/>
            </a:p>
          </p:txBody>
        </p:sp>
        <p:sp>
          <p:nvSpPr>
            <p:cNvPr id="17522" name="Line 76"/>
            <p:cNvSpPr>
              <a:spLocks noChangeShapeType="1"/>
            </p:cNvSpPr>
            <p:nvPr/>
          </p:nvSpPr>
          <p:spPr bwMode="auto">
            <a:xfrm>
              <a:off x="4209" y="1398"/>
              <a:ext cx="57" cy="0"/>
            </a:xfrm>
            <a:prstGeom prst="line">
              <a:avLst/>
            </a:prstGeom>
            <a:noFill/>
            <a:ln w="38100">
              <a:solidFill>
                <a:schemeClr val="tx1"/>
              </a:solidFill>
              <a:round/>
              <a:headEnd/>
              <a:tailEnd/>
            </a:ln>
          </p:spPr>
          <p:txBody>
            <a:bodyPr anchor="b">
              <a:spAutoFit/>
            </a:bodyPr>
            <a:lstStyle/>
            <a:p>
              <a:endParaRPr lang="en-US"/>
            </a:p>
          </p:txBody>
        </p:sp>
        <p:sp>
          <p:nvSpPr>
            <p:cNvPr id="17523" name="Line 77"/>
            <p:cNvSpPr>
              <a:spLocks noChangeShapeType="1"/>
            </p:cNvSpPr>
            <p:nvPr/>
          </p:nvSpPr>
          <p:spPr bwMode="auto">
            <a:xfrm>
              <a:off x="4308" y="1397"/>
              <a:ext cx="111" cy="1"/>
            </a:xfrm>
            <a:prstGeom prst="line">
              <a:avLst/>
            </a:prstGeom>
            <a:noFill/>
            <a:ln w="38100">
              <a:solidFill>
                <a:schemeClr val="tx1"/>
              </a:solidFill>
              <a:round/>
              <a:headEnd/>
              <a:tailEnd/>
            </a:ln>
          </p:spPr>
          <p:txBody>
            <a:bodyPr anchor="b">
              <a:spAutoFit/>
            </a:bodyPr>
            <a:lstStyle/>
            <a:p>
              <a:endParaRPr lang="en-US"/>
            </a:p>
          </p:txBody>
        </p:sp>
        <p:sp>
          <p:nvSpPr>
            <p:cNvPr id="17524" name="Line 78"/>
            <p:cNvSpPr>
              <a:spLocks noChangeShapeType="1"/>
            </p:cNvSpPr>
            <p:nvPr/>
          </p:nvSpPr>
          <p:spPr bwMode="auto">
            <a:xfrm>
              <a:off x="4269" y="2238"/>
              <a:ext cx="0" cy="40"/>
            </a:xfrm>
            <a:prstGeom prst="line">
              <a:avLst/>
            </a:prstGeom>
            <a:noFill/>
            <a:ln w="38100">
              <a:solidFill>
                <a:schemeClr val="bg1"/>
              </a:solidFill>
              <a:round/>
              <a:headEnd/>
              <a:tailEnd/>
            </a:ln>
          </p:spPr>
          <p:txBody>
            <a:bodyPr anchor="b">
              <a:spAutoFit/>
            </a:bodyPr>
            <a:lstStyle/>
            <a:p>
              <a:endParaRPr lang="en-US"/>
            </a:p>
          </p:txBody>
        </p:sp>
        <p:sp>
          <p:nvSpPr>
            <p:cNvPr id="17525" name="Line 79"/>
            <p:cNvSpPr>
              <a:spLocks noChangeShapeType="1"/>
            </p:cNvSpPr>
            <p:nvPr/>
          </p:nvSpPr>
          <p:spPr bwMode="auto">
            <a:xfrm flipH="1">
              <a:off x="4071" y="1213"/>
              <a:ext cx="95" cy="441"/>
            </a:xfrm>
            <a:prstGeom prst="line">
              <a:avLst/>
            </a:prstGeom>
            <a:noFill/>
            <a:ln w="19050">
              <a:solidFill>
                <a:srgbClr val="993300"/>
              </a:solidFill>
              <a:round/>
              <a:headEnd/>
              <a:tailEnd/>
            </a:ln>
          </p:spPr>
          <p:txBody>
            <a:bodyPr anchor="b">
              <a:spAutoFit/>
            </a:bodyPr>
            <a:lstStyle/>
            <a:p>
              <a:endParaRPr lang="en-US"/>
            </a:p>
          </p:txBody>
        </p:sp>
        <p:sp>
          <p:nvSpPr>
            <p:cNvPr id="17526" name="Line 80"/>
            <p:cNvSpPr>
              <a:spLocks noChangeShapeType="1"/>
            </p:cNvSpPr>
            <p:nvPr/>
          </p:nvSpPr>
          <p:spPr bwMode="auto">
            <a:xfrm>
              <a:off x="4166" y="1213"/>
              <a:ext cx="95" cy="441"/>
            </a:xfrm>
            <a:prstGeom prst="line">
              <a:avLst/>
            </a:prstGeom>
            <a:noFill/>
            <a:ln w="19050">
              <a:solidFill>
                <a:srgbClr val="993300"/>
              </a:solidFill>
              <a:round/>
              <a:headEnd/>
              <a:tailEnd/>
            </a:ln>
          </p:spPr>
          <p:txBody>
            <a:bodyPr anchor="b">
              <a:spAutoFit/>
            </a:bodyPr>
            <a:lstStyle/>
            <a:p>
              <a:endParaRPr lang="en-US"/>
            </a:p>
          </p:txBody>
        </p:sp>
        <p:sp>
          <p:nvSpPr>
            <p:cNvPr id="17527" name="Line 81"/>
            <p:cNvSpPr>
              <a:spLocks noChangeShapeType="1"/>
            </p:cNvSpPr>
            <p:nvPr/>
          </p:nvSpPr>
          <p:spPr bwMode="auto">
            <a:xfrm flipH="1">
              <a:off x="4196" y="1654"/>
              <a:ext cx="65" cy="585"/>
            </a:xfrm>
            <a:prstGeom prst="line">
              <a:avLst/>
            </a:prstGeom>
            <a:noFill/>
            <a:ln w="19050">
              <a:solidFill>
                <a:srgbClr val="993300"/>
              </a:solidFill>
              <a:round/>
              <a:headEnd/>
              <a:tailEnd/>
            </a:ln>
          </p:spPr>
          <p:txBody>
            <a:bodyPr anchor="b">
              <a:spAutoFit/>
            </a:bodyPr>
            <a:lstStyle/>
            <a:p>
              <a:endParaRPr lang="en-US"/>
            </a:p>
          </p:txBody>
        </p:sp>
        <p:sp>
          <p:nvSpPr>
            <p:cNvPr id="17528" name="Line 82"/>
            <p:cNvSpPr>
              <a:spLocks noChangeShapeType="1"/>
            </p:cNvSpPr>
            <p:nvPr/>
          </p:nvSpPr>
          <p:spPr bwMode="auto">
            <a:xfrm>
              <a:off x="4071" y="1654"/>
              <a:ext cx="67" cy="584"/>
            </a:xfrm>
            <a:prstGeom prst="line">
              <a:avLst/>
            </a:prstGeom>
            <a:noFill/>
            <a:ln w="19050">
              <a:solidFill>
                <a:srgbClr val="993300"/>
              </a:solidFill>
              <a:round/>
              <a:headEnd/>
              <a:tailEnd/>
            </a:ln>
          </p:spPr>
          <p:txBody>
            <a:bodyPr anchor="b">
              <a:spAutoFit/>
            </a:bodyPr>
            <a:lstStyle/>
            <a:p>
              <a:endParaRPr lang="en-US"/>
            </a:p>
          </p:txBody>
        </p:sp>
        <p:sp>
          <p:nvSpPr>
            <p:cNvPr id="17529" name="Line 83"/>
            <p:cNvSpPr>
              <a:spLocks noChangeShapeType="1"/>
            </p:cNvSpPr>
            <p:nvPr/>
          </p:nvSpPr>
          <p:spPr bwMode="auto">
            <a:xfrm>
              <a:off x="4120" y="1654"/>
              <a:ext cx="60" cy="942"/>
            </a:xfrm>
            <a:prstGeom prst="line">
              <a:avLst/>
            </a:prstGeom>
            <a:noFill/>
            <a:ln w="19050">
              <a:solidFill>
                <a:srgbClr val="993300"/>
              </a:solidFill>
              <a:round/>
              <a:headEnd/>
              <a:tailEnd/>
            </a:ln>
          </p:spPr>
          <p:txBody>
            <a:bodyPr anchor="b">
              <a:spAutoFit/>
            </a:bodyPr>
            <a:lstStyle/>
            <a:p>
              <a:endParaRPr lang="en-US"/>
            </a:p>
          </p:txBody>
        </p:sp>
        <p:sp>
          <p:nvSpPr>
            <p:cNvPr id="17530" name="Line 84"/>
            <p:cNvSpPr>
              <a:spLocks noChangeShapeType="1"/>
            </p:cNvSpPr>
            <p:nvPr/>
          </p:nvSpPr>
          <p:spPr bwMode="auto">
            <a:xfrm flipH="1">
              <a:off x="4120" y="1213"/>
              <a:ext cx="46" cy="441"/>
            </a:xfrm>
            <a:prstGeom prst="line">
              <a:avLst/>
            </a:prstGeom>
            <a:noFill/>
            <a:ln w="19050">
              <a:solidFill>
                <a:srgbClr val="993300"/>
              </a:solidFill>
              <a:round/>
              <a:headEnd/>
              <a:tailEnd/>
            </a:ln>
          </p:spPr>
          <p:txBody>
            <a:bodyPr anchor="b">
              <a:spAutoFit/>
            </a:bodyPr>
            <a:lstStyle/>
            <a:p>
              <a:endParaRPr lang="en-US"/>
            </a:p>
          </p:txBody>
        </p:sp>
        <p:sp>
          <p:nvSpPr>
            <p:cNvPr id="17531" name="Line 85"/>
            <p:cNvSpPr>
              <a:spLocks noChangeShapeType="1"/>
            </p:cNvSpPr>
            <p:nvPr/>
          </p:nvSpPr>
          <p:spPr bwMode="auto">
            <a:xfrm>
              <a:off x="4166" y="1217"/>
              <a:ext cx="45" cy="440"/>
            </a:xfrm>
            <a:prstGeom prst="line">
              <a:avLst/>
            </a:prstGeom>
            <a:noFill/>
            <a:ln w="19050">
              <a:solidFill>
                <a:srgbClr val="993300"/>
              </a:solidFill>
              <a:round/>
              <a:headEnd/>
              <a:tailEnd/>
            </a:ln>
          </p:spPr>
          <p:txBody>
            <a:bodyPr anchor="b">
              <a:spAutoFit/>
            </a:bodyPr>
            <a:lstStyle/>
            <a:p>
              <a:endParaRPr lang="en-US"/>
            </a:p>
          </p:txBody>
        </p:sp>
        <p:sp>
          <p:nvSpPr>
            <p:cNvPr id="17532" name="Line 86"/>
            <p:cNvSpPr>
              <a:spLocks noChangeShapeType="1"/>
            </p:cNvSpPr>
            <p:nvPr/>
          </p:nvSpPr>
          <p:spPr bwMode="auto">
            <a:xfrm flipH="1">
              <a:off x="4153" y="1654"/>
              <a:ext cx="58" cy="940"/>
            </a:xfrm>
            <a:prstGeom prst="line">
              <a:avLst/>
            </a:prstGeom>
            <a:noFill/>
            <a:ln w="19050">
              <a:solidFill>
                <a:srgbClr val="993300"/>
              </a:solidFill>
              <a:round/>
              <a:headEnd/>
              <a:tailEnd/>
            </a:ln>
          </p:spPr>
          <p:txBody>
            <a:bodyPr anchor="b">
              <a:spAutoFit/>
            </a:bodyPr>
            <a:lstStyle/>
            <a:p>
              <a:endParaRPr lang="en-US"/>
            </a:p>
          </p:txBody>
        </p:sp>
        <p:sp>
          <p:nvSpPr>
            <p:cNvPr id="17533" name="Text Box 87"/>
            <p:cNvSpPr txBox="1">
              <a:spLocks noChangeArrowheads="1"/>
            </p:cNvSpPr>
            <p:nvPr/>
          </p:nvSpPr>
          <p:spPr bwMode="auto">
            <a:xfrm>
              <a:off x="3792" y="2976"/>
              <a:ext cx="788" cy="212"/>
            </a:xfrm>
            <a:prstGeom prst="rect">
              <a:avLst/>
            </a:prstGeom>
            <a:noFill/>
            <a:ln w="9525" algn="ctr">
              <a:noFill/>
              <a:miter lim="800000"/>
              <a:headEnd/>
              <a:tailEnd/>
            </a:ln>
          </p:spPr>
          <p:txBody>
            <a:bodyPr anchor="b">
              <a:spAutoFit/>
            </a:bodyPr>
            <a:lstStyle/>
            <a:p>
              <a:endParaRPr lang="en-US" sz="1600"/>
            </a:p>
          </p:txBody>
        </p:sp>
        <p:sp>
          <p:nvSpPr>
            <p:cNvPr id="17534" name="Line 88"/>
            <p:cNvSpPr>
              <a:spLocks noChangeShapeType="1"/>
            </p:cNvSpPr>
            <p:nvPr/>
          </p:nvSpPr>
          <p:spPr bwMode="auto">
            <a:xfrm>
              <a:off x="4166" y="2600"/>
              <a:ext cx="140" cy="348"/>
            </a:xfrm>
            <a:prstGeom prst="line">
              <a:avLst/>
            </a:prstGeom>
            <a:noFill/>
            <a:ln w="19050">
              <a:solidFill>
                <a:srgbClr val="993300"/>
              </a:solidFill>
              <a:round/>
              <a:headEnd/>
              <a:tailEnd/>
            </a:ln>
          </p:spPr>
          <p:txBody>
            <a:bodyPr anchor="b">
              <a:spAutoFit/>
            </a:bodyPr>
            <a:lstStyle/>
            <a:p>
              <a:endParaRPr lang="en-US"/>
            </a:p>
          </p:txBody>
        </p:sp>
        <p:sp>
          <p:nvSpPr>
            <p:cNvPr id="17535" name="Line 90"/>
            <p:cNvSpPr>
              <a:spLocks noChangeShapeType="1"/>
            </p:cNvSpPr>
            <p:nvPr/>
          </p:nvSpPr>
          <p:spPr bwMode="auto">
            <a:xfrm>
              <a:off x="4179" y="2592"/>
              <a:ext cx="157" cy="355"/>
            </a:xfrm>
            <a:prstGeom prst="line">
              <a:avLst/>
            </a:prstGeom>
            <a:noFill/>
            <a:ln w="19050">
              <a:solidFill>
                <a:srgbClr val="993300"/>
              </a:solidFill>
              <a:round/>
              <a:headEnd/>
              <a:tailEnd/>
            </a:ln>
          </p:spPr>
          <p:txBody>
            <a:bodyPr anchor="b">
              <a:spAutoFit/>
            </a:bodyPr>
            <a:lstStyle/>
            <a:p>
              <a:endParaRPr lang="en-US"/>
            </a:p>
          </p:txBody>
        </p:sp>
        <p:sp>
          <p:nvSpPr>
            <p:cNvPr id="17536" name="Line 91"/>
            <p:cNvSpPr>
              <a:spLocks noChangeShapeType="1"/>
            </p:cNvSpPr>
            <p:nvPr/>
          </p:nvSpPr>
          <p:spPr bwMode="auto">
            <a:xfrm>
              <a:off x="4154" y="2592"/>
              <a:ext cx="122" cy="354"/>
            </a:xfrm>
            <a:prstGeom prst="line">
              <a:avLst/>
            </a:prstGeom>
            <a:noFill/>
            <a:ln w="19050">
              <a:solidFill>
                <a:srgbClr val="993300"/>
              </a:solidFill>
              <a:round/>
              <a:headEnd/>
              <a:tailEnd/>
            </a:ln>
          </p:spPr>
          <p:txBody>
            <a:bodyPr anchor="b">
              <a:spAutoFit/>
            </a:bodyPr>
            <a:lstStyle/>
            <a:p>
              <a:endParaRPr lang="en-US"/>
            </a:p>
          </p:txBody>
        </p:sp>
        <p:sp>
          <p:nvSpPr>
            <p:cNvPr id="17537" name="Line 92"/>
            <p:cNvSpPr>
              <a:spLocks noChangeShapeType="1"/>
            </p:cNvSpPr>
            <p:nvPr/>
          </p:nvSpPr>
          <p:spPr bwMode="auto">
            <a:xfrm flipH="1">
              <a:off x="4182" y="1647"/>
              <a:ext cx="234" cy="951"/>
            </a:xfrm>
            <a:prstGeom prst="line">
              <a:avLst/>
            </a:prstGeom>
            <a:noFill/>
            <a:ln w="19050">
              <a:solidFill>
                <a:schemeClr val="tx1"/>
              </a:solidFill>
              <a:round/>
              <a:headEnd/>
              <a:tailEnd/>
            </a:ln>
          </p:spPr>
          <p:txBody>
            <a:bodyPr anchor="b">
              <a:spAutoFit/>
            </a:bodyPr>
            <a:lstStyle/>
            <a:p>
              <a:endParaRPr lang="en-US"/>
            </a:p>
          </p:txBody>
        </p:sp>
        <p:sp>
          <p:nvSpPr>
            <p:cNvPr id="17538" name="Line 93"/>
            <p:cNvSpPr>
              <a:spLocks noChangeShapeType="1"/>
            </p:cNvSpPr>
            <p:nvPr/>
          </p:nvSpPr>
          <p:spPr bwMode="auto">
            <a:xfrm flipH="1">
              <a:off x="4163" y="1648"/>
              <a:ext cx="290" cy="947"/>
            </a:xfrm>
            <a:prstGeom prst="line">
              <a:avLst/>
            </a:prstGeom>
            <a:noFill/>
            <a:ln w="19050">
              <a:solidFill>
                <a:schemeClr val="tx1"/>
              </a:solidFill>
              <a:round/>
              <a:headEnd/>
              <a:tailEnd/>
            </a:ln>
          </p:spPr>
          <p:txBody>
            <a:bodyPr anchor="b">
              <a:spAutoFit/>
            </a:bodyPr>
            <a:lstStyle/>
            <a:p>
              <a:endParaRPr lang="en-US"/>
            </a:p>
          </p:txBody>
        </p:sp>
        <p:sp>
          <p:nvSpPr>
            <p:cNvPr id="17539" name="Line 94"/>
            <p:cNvSpPr>
              <a:spLocks noChangeShapeType="1"/>
            </p:cNvSpPr>
            <p:nvPr/>
          </p:nvSpPr>
          <p:spPr bwMode="auto">
            <a:xfrm flipH="1">
              <a:off x="4142" y="1647"/>
              <a:ext cx="343" cy="952"/>
            </a:xfrm>
            <a:prstGeom prst="line">
              <a:avLst/>
            </a:prstGeom>
            <a:noFill/>
            <a:ln w="19050">
              <a:solidFill>
                <a:schemeClr val="tx1"/>
              </a:solidFill>
              <a:round/>
              <a:headEnd/>
              <a:tailEnd/>
            </a:ln>
          </p:spPr>
          <p:txBody>
            <a:bodyPr anchor="b">
              <a:spAutoFit/>
            </a:bodyPr>
            <a:lstStyle/>
            <a:p>
              <a:endParaRPr lang="en-US"/>
            </a:p>
          </p:txBody>
        </p:sp>
        <p:sp>
          <p:nvSpPr>
            <p:cNvPr id="17540" name="Line 95"/>
            <p:cNvSpPr>
              <a:spLocks noChangeShapeType="1"/>
            </p:cNvSpPr>
            <p:nvPr/>
          </p:nvSpPr>
          <p:spPr bwMode="auto">
            <a:xfrm>
              <a:off x="4183" y="2596"/>
              <a:ext cx="36" cy="383"/>
            </a:xfrm>
            <a:prstGeom prst="line">
              <a:avLst/>
            </a:prstGeom>
            <a:noFill/>
            <a:ln w="19050">
              <a:solidFill>
                <a:schemeClr val="tx1"/>
              </a:solidFill>
              <a:round/>
              <a:headEnd/>
              <a:tailEnd/>
            </a:ln>
          </p:spPr>
          <p:txBody>
            <a:bodyPr anchor="b">
              <a:spAutoFit/>
            </a:bodyPr>
            <a:lstStyle/>
            <a:p>
              <a:endParaRPr lang="en-US"/>
            </a:p>
          </p:txBody>
        </p:sp>
        <p:sp>
          <p:nvSpPr>
            <p:cNvPr id="17541" name="Line 96"/>
            <p:cNvSpPr>
              <a:spLocks noChangeShapeType="1"/>
            </p:cNvSpPr>
            <p:nvPr/>
          </p:nvSpPr>
          <p:spPr bwMode="auto">
            <a:xfrm flipH="1">
              <a:off x="4114" y="2599"/>
              <a:ext cx="28" cy="381"/>
            </a:xfrm>
            <a:prstGeom prst="line">
              <a:avLst/>
            </a:prstGeom>
            <a:noFill/>
            <a:ln w="19050">
              <a:solidFill>
                <a:schemeClr val="tx1"/>
              </a:solidFill>
              <a:round/>
              <a:headEnd/>
              <a:tailEnd/>
            </a:ln>
          </p:spPr>
          <p:txBody>
            <a:bodyPr anchor="b">
              <a:spAutoFit/>
            </a:bodyPr>
            <a:lstStyle/>
            <a:p>
              <a:endParaRPr lang="en-US"/>
            </a:p>
          </p:txBody>
        </p:sp>
        <p:sp>
          <p:nvSpPr>
            <p:cNvPr id="17542" name="Line 97"/>
            <p:cNvSpPr>
              <a:spLocks noChangeShapeType="1"/>
            </p:cNvSpPr>
            <p:nvPr/>
          </p:nvSpPr>
          <p:spPr bwMode="auto">
            <a:xfrm>
              <a:off x="3744" y="2736"/>
              <a:ext cx="192" cy="0"/>
            </a:xfrm>
            <a:prstGeom prst="line">
              <a:avLst/>
            </a:prstGeom>
            <a:noFill/>
            <a:ln w="19050">
              <a:solidFill>
                <a:schemeClr val="tx1"/>
              </a:solidFill>
              <a:round/>
              <a:headEnd/>
              <a:tailEnd type="triangle" w="med" len="med"/>
            </a:ln>
          </p:spPr>
          <p:txBody>
            <a:bodyPr anchor="b">
              <a:spAutoFit/>
            </a:bodyPr>
            <a:lstStyle/>
            <a:p>
              <a:endParaRPr lang="en-US"/>
            </a:p>
          </p:txBody>
        </p:sp>
        <p:sp>
          <p:nvSpPr>
            <p:cNvPr id="17543" name="Line 98"/>
            <p:cNvSpPr>
              <a:spLocks noChangeShapeType="1"/>
            </p:cNvSpPr>
            <p:nvPr/>
          </p:nvSpPr>
          <p:spPr bwMode="auto">
            <a:xfrm>
              <a:off x="4166" y="2596"/>
              <a:ext cx="0" cy="384"/>
            </a:xfrm>
            <a:prstGeom prst="line">
              <a:avLst/>
            </a:prstGeom>
            <a:noFill/>
            <a:ln w="19050">
              <a:solidFill>
                <a:schemeClr val="tx1"/>
              </a:solidFill>
              <a:round/>
              <a:headEnd/>
              <a:tailEnd/>
            </a:ln>
          </p:spPr>
          <p:txBody>
            <a:bodyPr anchor="b">
              <a:spAutoFit/>
            </a:bodyPr>
            <a:lstStyle/>
            <a:p>
              <a:endParaRPr lang="en-US"/>
            </a:p>
          </p:txBody>
        </p:sp>
        <p:grpSp>
          <p:nvGrpSpPr>
            <p:cNvPr id="4" name="Group 99"/>
            <p:cNvGrpSpPr>
              <a:grpSpLocks/>
            </p:cNvGrpSpPr>
            <p:nvPr/>
          </p:nvGrpSpPr>
          <p:grpSpPr bwMode="auto">
            <a:xfrm>
              <a:off x="2336" y="2544"/>
              <a:ext cx="1012" cy="105"/>
              <a:chOff x="672" y="2544"/>
              <a:chExt cx="1012" cy="105"/>
            </a:xfrm>
          </p:grpSpPr>
          <p:sp>
            <p:nvSpPr>
              <p:cNvPr id="17548" name="Rectangle 100"/>
              <p:cNvSpPr>
                <a:spLocks noChangeArrowheads="1"/>
              </p:cNvSpPr>
              <p:nvPr/>
            </p:nvSpPr>
            <p:spPr bwMode="auto">
              <a:xfrm>
                <a:off x="672" y="2544"/>
                <a:ext cx="285" cy="105"/>
              </a:xfrm>
              <a:prstGeom prst="rect">
                <a:avLst/>
              </a:prstGeom>
              <a:noFill/>
              <a:ln w="19050" algn="ctr">
                <a:solidFill>
                  <a:schemeClr val="tx1"/>
                </a:solidFill>
                <a:prstDash val="sysDot"/>
                <a:miter lim="800000"/>
                <a:headEnd/>
                <a:tailEnd/>
              </a:ln>
            </p:spPr>
            <p:txBody>
              <a:bodyPr anchor="ctr">
                <a:spAutoFit/>
              </a:bodyPr>
              <a:lstStyle/>
              <a:p>
                <a:endParaRPr lang="en-US"/>
              </a:p>
            </p:txBody>
          </p:sp>
          <p:sp>
            <p:nvSpPr>
              <p:cNvPr id="17549" name="Rectangle 101"/>
              <p:cNvSpPr>
                <a:spLocks noChangeArrowheads="1"/>
              </p:cNvSpPr>
              <p:nvPr/>
            </p:nvSpPr>
            <p:spPr bwMode="auto">
              <a:xfrm>
                <a:off x="1399" y="2544"/>
                <a:ext cx="285" cy="105"/>
              </a:xfrm>
              <a:prstGeom prst="rect">
                <a:avLst/>
              </a:prstGeom>
              <a:noFill/>
              <a:ln w="19050" algn="ctr">
                <a:solidFill>
                  <a:schemeClr val="tx1"/>
                </a:solidFill>
                <a:prstDash val="sysDot"/>
                <a:miter lim="800000"/>
                <a:headEnd/>
                <a:tailEnd/>
              </a:ln>
            </p:spPr>
            <p:txBody>
              <a:bodyPr anchor="ctr">
                <a:spAutoFit/>
              </a:bodyPr>
              <a:lstStyle/>
              <a:p>
                <a:endParaRPr lang="en-US"/>
              </a:p>
            </p:txBody>
          </p:sp>
        </p:grpSp>
        <p:grpSp>
          <p:nvGrpSpPr>
            <p:cNvPr id="5" name="Group 102"/>
            <p:cNvGrpSpPr>
              <a:grpSpLocks/>
            </p:cNvGrpSpPr>
            <p:nvPr/>
          </p:nvGrpSpPr>
          <p:grpSpPr bwMode="auto">
            <a:xfrm>
              <a:off x="3662" y="2541"/>
              <a:ext cx="1012" cy="105"/>
              <a:chOff x="672" y="2544"/>
              <a:chExt cx="1012" cy="105"/>
            </a:xfrm>
          </p:grpSpPr>
          <p:sp>
            <p:nvSpPr>
              <p:cNvPr id="17546" name="Rectangle 103"/>
              <p:cNvSpPr>
                <a:spLocks noChangeArrowheads="1"/>
              </p:cNvSpPr>
              <p:nvPr/>
            </p:nvSpPr>
            <p:spPr bwMode="auto">
              <a:xfrm>
                <a:off x="672" y="2544"/>
                <a:ext cx="285" cy="105"/>
              </a:xfrm>
              <a:prstGeom prst="rect">
                <a:avLst/>
              </a:prstGeom>
              <a:noFill/>
              <a:ln w="19050" algn="ctr">
                <a:solidFill>
                  <a:schemeClr val="tx1"/>
                </a:solidFill>
                <a:miter lim="800000"/>
                <a:headEnd/>
                <a:tailEnd/>
              </a:ln>
            </p:spPr>
            <p:txBody>
              <a:bodyPr anchor="ctr">
                <a:spAutoFit/>
              </a:bodyPr>
              <a:lstStyle/>
              <a:p>
                <a:endParaRPr lang="en-US"/>
              </a:p>
            </p:txBody>
          </p:sp>
          <p:sp>
            <p:nvSpPr>
              <p:cNvPr id="17547" name="Rectangle 104"/>
              <p:cNvSpPr>
                <a:spLocks noChangeArrowheads="1"/>
              </p:cNvSpPr>
              <p:nvPr/>
            </p:nvSpPr>
            <p:spPr bwMode="auto">
              <a:xfrm>
                <a:off x="1399" y="2544"/>
                <a:ext cx="285" cy="105"/>
              </a:xfrm>
              <a:prstGeom prst="rect">
                <a:avLst/>
              </a:prstGeom>
              <a:noFill/>
              <a:ln w="19050" algn="ctr">
                <a:solidFill>
                  <a:schemeClr val="tx1"/>
                </a:solidFill>
                <a:miter lim="800000"/>
                <a:headEnd/>
                <a:tailEnd/>
              </a:ln>
            </p:spPr>
            <p:txBody>
              <a:bodyPr anchor="ctr">
                <a:spAutoFit/>
              </a:bodyPr>
              <a:lstStyle/>
              <a:p>
                <a:endParaRPr lang="en-US"/>
              </a:p>
            </p:txBody>
          </p:sp>
        </p:grpSp>
      </p:grpSp>
      <p:sp>
        <p:nvSpPr>
          <p:cNvPr id="19461" name="Text Box 105"/>
          <p:cNvSpPr txBox="1">
            <a:spLocks noChangeArrowheads="1"/>
          </p:cNvSpPr>
          <p:nvPr/>
        </p:nvSpPr>
        <p:spPr bwMode="auto">
          <a:xfrm>
            <a:off x="0" y="5715000"/>
            <a:ext cx="6858000" cy="369888"/>
          </a:xfrm>
          <a:prstGeom prst="rect">
            <a:avLst/>
          </a:prstGeom>
          <a:noFill/>
          <a:ln w="9525">
            <a:noFill/>
            <a:miter lim="800000"/>
            <a:headEnd/>
            <a:tailEnd/>
          </a:ln>
        </p:spPr>
        <p:txBody>
          <a:bodyPr>
            <a:spAutoFit/>
          </a:bodyPr>
          <a:lstStyle/>
          <a:p>
            <a:pPr>
              <a:defRPr/>
            </a:pPr>
            <a:r>
              <a:rPr lang="en-US" dirty="0">
                <a:latin typeface="+mj-lt"/>
              </a:rPr>
              <a:t>Standard             High current        UC mode (</a:t>
            </a:r>
            <a:r>
              <a:rPr lang="en-US" dirty="0" err="1">
                <a:latin typeface="+mj-lt"/>
              </a:rPr>
              <a:t>monochromated</a:t>
            </a:r>
            <a:r>
              <a:rPr lang="en-US" dirty="0">
                <a:latin typeface="+mj-lt"/>
              </a:rPr>
              <a:t>)</a:t>
            </a:r>
          </a:p>
        </p:txBody>
      </p:sp>
      <p:sp>
        <p:nvSpPr>
          <p:cNvPr id="110" name="Rectangle 2"/>
          <p:cNvSpPr txBox="1">
            <a:spLocks noChangeAspect="1" noChangeArrowheads="1"/>
          </p:cNvSpPr>
          <p:nvPr/>
        </p:nvSpPr>
        <p:spPr bwMode="auto">
          <a:xfrm>
            <a:off x="501650" y="457200"/>
            <a:ext cx="8135938" cy="1085850"/>
          </a:xfrm>
          <a:prstGeom prst="rect">
            <a:avLst/>
          </a:prstGeom>
          <a:noFill/>
          <a:ln w="9525">
            <a:noFill/>
            <a:miter lim="800000"/>
            <a:headEnd/>
            <a:tailEnd/>
          </a:ln>
          <a:effectLst/>
        </p:spPr>
        <p:txBody>
          <a:bodyPr/>
          <a:lstStyle/>
          <a:p>
            <a:pPr>
              <a:spcAft>
                <a:spcPct val="30000"/>
              </a:spcAft>
              <a:defRPr/>
            </a:pPr>
            <a:endParaRPr lang="en-US" sz="3200" kern="0" dirty="0">
              <a:solidFill>
                <a:schemeClr val="tx2"/>
              </a:solidFill>
              <a:latin typeface="+mj-lt"/>
              <a:ea typeface="+mj-ea"/>
              <a:cs typeface="+mj-cs"/>
            </a:endParaRPr>
          </a:p>
        </p:txBody>
      </p:sp>
      <p:sp>
        <p:nvSpPr>
          <p:cNvPr id="147" name="TextBox 146"/>
          <p:cNvSpPr txBox="1"/>
          <p:nvPr/>
        </p:nvSpPr>
        <p:spPr>
          <a:xfrm>
            <a:off x="439738" y="1905000"/>
            <a:ext cx="3598862" cy="646113"/>
          </a:xfrm>
          <a:prstGeom prst="rect">
            <a:avLst/>
          </a:prstGeom>
          <a:noFill/>
        </p:spPr>
        <p:txBody>
          <a:bodyPr wrap="none">
            <a:spAutoFit/>
          </a:bodyPr>
          <a:lstStyle/>
          <a:p>
            <a:pPr>
              <a:defRPr/>
            </a:pPr>
            <a:r>
              <a:rPr lang="fr-FR" sz="2000" dirty="0">
                <a:latin typeface="+mj-lt"/>
              </a:rPr>
              <a:t>3 </a:t>
            </a:r>
            <a:r>
              <a:rPr lang="fr-FR" sz="2000" dirty="0" err="1">
                <a:latin typeface="+mj-lt"/>
              </a:rPr>
              <a:t>beam</a:t>
            </a:r>
            <a:r>
              <a:rPr lang="fr-FR" sz="2000" dirty="0">
                <a:latin typeface="+mj-lt"/>
              </a:rPr>
              <a:t> modes</a:t>
            </a:r>
          </a:p>
          <a:p>
            <a:pPr>
              <a:defRPr/>
            </a:pPr>
            <a:r>
              <a:rPr lang="fr-FR" sz="1600" dirty="0" err="1">
                <a:latin typeface="+mj-lt"/>
              </a:rPr>
              <a:t>From</a:t>
            </a:r>
            <a:r>
              <a:rPr lang="fr-FR" sz="1600" dirty="0">
                <a:latin typeface="+mj-lt"/>
              </a:rPr>
              <a:t>: Henstra et al, M&amp;M 2008 proc.</a:t>
            </a:r>
            <a:endParaRPr lang="en-US" sz="1600" dirty="0">
              <a:latin typeface="+mj-lt"/>
            </a:endParaRPr>
          </a:p>
        </p:txBody>
      </p:sp>
      <p:sp>
        <p:nvSpPr>
          <p:cNvPr id="148" name="Footer Placeholder 3"/>
          <p:cNvSpPr txBox="1">
            <a:spLocks/>
          </p:cNvSpPr>
          <p:nvPr/>
        </p:nvSpPr>
        <p:spPr bwMode="auto">
          <a:xfrm>
            <a:off x="3203575" y="6537325"/>
            <a:ext cx="2851150" cy="231775"/>
          </a:xfrm>
          <a:prstGeom prst="rect">
            <a:avLst/>
          </a:prstGeom>
          <a:noFill/>
          <a:ln w="9525">
            <a:noFill/>
            <a:miter lim="800000"/>
            <a:headEnd/>
            <a:tailEnd/>
          </a:ln>
          <a:effectLst/>
        </p:spPr>
        <p:txBody>
          <a:bodyPr/>
          <a:lstStyle/>
          <a:p>
            <a:pPr algn="ctr">
              <a:defRPr/>
            </a:pPr>
            <a:r>
              <a:rPr lang="en-US" sz="1100" dirty="0">
                <a:latin typeface="+mn-lt"/>
              </a:rPr>
              <a:t>FEI Copyright © 2010</a:t>
            </a:r>
          </a:p>
        </p:txBody>
      </p:sp>
      <p:graphicFrame>
        <p:nvGraphicFramePr>
          <p:cNvPr id="144" name="Table 143"/>
          <p:cNvGraphicFramePr>
            <a:graphicFrameLocks noGrp="1"/>
          </p:cNvGraphicFramePr>
          <p:nvPr/>
        </p:nvGraphicFramePr>
        <p:xfrm>
          <a:off x="4724400" y="838200"/>
          <a:ext cx="4114800" cy="1676400"/>
        </p:xfrm>
        <a:graphic>
          <a:graphicData uri="http://schemas.openxmlformats.org/drawingml/2006/table">
            <a:tbl>
              <a:tblPr firstRow="1" bandRow="1">
                <a:tableStyleId>{5C22544A-7EE6-4342-B048-85BDC9FD1C3A}</a:tableStyleId>
              </a:tblPr>
              <a:tblGrid>
                <a:gridCol w="2057400"/>
                <a:gridCol w="2057400"/>
              </a:tblGrid>
              <a:tr h="533400">
                <a:tc>
                  <a:txBody>
                    <a:bodyPr/>
                    <a:lstStyle/>
                    <a:p>
                      <a:pPr marL="0" marR="0" lvl="0" indent="0" algn="l" defTabSz="914400" rtl="0" eaLnBrk="1" fontAlgn="base" latinLnBrk="0" hangingPunct="1">
                        <a:lnSpc>
                          <a:spcPct val="100000"/>
                        </a:lnSpc>
                        <a:spcBef>
                          <a:spcPct val="20000"/>
                        </a:spcBef>
                        <a:spcAft>
                          <a:spcPct val="0"/>
                        </a:spcAft>
                        <a:buClr>
                          <a:srgbClr val="4A4975"/>
                        </a:buClr>
                        <a:buSzTx/>
                        <a:buFontTx/>
                        <a:buNone/>
                        <a:tabLst/>
                      </a:pPr>
                      <a:r>
                        <a:rPr kumimoji="0" lang="en-US" sz="1600" b="0" i="0" u="none" strike="noStrike" cap="none" normalizeH="0" baseline="0" dirty="0" smtClean="0">
                          <a:ln>
                            <a:noFill/>
                          </a:ln>
                          <a:solidFill>
                            <a:schemeClr val="bg1"/>
                          </a:solidFill>
                          <a:effectLst/>
                          <a:latin typeface="+mj-lt"/>
                        </a:rPr>
                        <a:t>Gun technology</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rgbClr val="4A4975"/>
                        </a:buClr>
                        <a:buSzTx/>
                        <a:buFontTx/>
                        <a:buNone/>
                        <a:tabLst/>
                      </a:pPr>
                      <a:r>
                        <a:rPr kumimoji="0" lang="en-US" sz="1600" b="0" i="0" u="none" strike="noStrike" cap="none" normalizeH="0" baseline="0" dirty="0" smtClean="0">
                          <a:ln>
                            <a:noFill/>
                          </a:ln>
                          <a:solidFill>
                            <a:schemeClr val="bg1"/>
                          </a:solidFill>
                          <a:effectLst/>
                          <a:latin typeface="+mj-lt"/>
                        </a:rPr>
                        <a:t>Energy spread</a:t>
                      </a:r>
                    </a:p>
                  </a:txBody>
                  <a:tcPr horzOverflow="overflow"/>
                </a:tc>
              </a:tr>
              <a:tr h="381000">
                <a:tc>
                  <a:txBody>
                    <a:bodyPr/>
                    <a:lstStyle/>
                    <a:p>
                      <a:pPr marL="0" marR="0" lvl="0" indent="0" algn="l" defTabSz="914400" rtl="0" eaLnBrk="1" fontAlgn="base" latinLnBrk="0" hangingPunct="1">
                        <a:lnSpc>
                          <a:spcPct val="100000"/>
                        </a:lnSpc>
                        <a:spcBef>
                          <a:spcPct val="20000"/>
                        </a:spcBef>
                        <a:spcAft>
                          <a:spcPct val="0"/>
                        </a:spcAft>
                        <a:buClr>
                          <a:srgbClr val="4A4975"/>
                        </a:buClr>
                        <a:buSzTx/>
                        <a:buFontTx/>
                        <a:buNone/>
                        <a:tabLst/>
                      </a:pPr>
                      <a:r>
                        <a:rPr kumimoji="0" lang="en-US" sz="1600" b="0" i="0" u="none" strike="noStrike" cap="none" normalizeH="0" baseline="0" dirty="0" err="1" smtClean="0">
                          <a:ln>
                            <a:noFill/>
                          </a:ln>
                          <a:solidFill>
                            <a:schemeClr val="tx1"/>
                          </a:solidFill>
                          <a:effectLst/>
                          <a:latin typeface="+mj-lt"/>
                        </a:rPr>
                        <a:t>Schottky</a:t>
                      </a:r>
                      <a:endParaRPr kumimoji="0" lang="en-US" sz="1600" b="0" i="0" u="none" strike="noStrike" cap="none" normalizeH="0" baseline="0" dirty="0" smtClean="0">
                        <a:ln>
                          <a:noFill/>
                        </a:ln>
                        <a:solidFill>
                          <a:schemeClr val="tx1"/>
                        </a:solidFill>
                        <a:effectLst/>
                        <a:latin typeface="+mj-lt"/>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rgbClr val="4A4975"/>
                        </a:buClr>
                        <a:buSzTx/>
                        <a:buFontTx/>
                        <a:buNone/>
                        <a:tabLst/>
                      </a:pPr>
                      <a:r>
                        <a:rPr kumimoji="0" lang="en-US" sz="1600" b="0" i="0" u="none" strike="noStrike" cap="none" normalizeH="0" baseline="0" dirty="0" smtClean="0">
                          <a:ln>
                            <a:noFill/>
                          </a:ln>
                          <a:solidFill>
                            <a:schemeClr val="tx1"/>
                          </a:solidFill>
                          <a:effectLst/>
                          <a:latin typeface="+mj-lt"/>
                        </a:rPr>
                        <a:t>0.5-1.0 </a:t>
                      </a:r>
                      <a:r>
                        <a:rPr kumimoji="0" lang="en-US" sz="1600" b="0" i="0" u="none" strike="noStrike" cap="none" normalizeH="0" baseline="0" dirty="0" err="1" smtClean="0">
                          <a:ln>
                            <a:noFill/>
                          </a:ln>
                          <a:solidFill>
                            <a:schemeClr val="tx1"/>
                          </a:solidFill>
                          <a:effectLst/>
                          <a:latin typeface="+mj-lt"/>
                        </a:rPr>
                        <a:t>eV</a:t>
                      </a:r>
                      <a:endParaRPr kumimoji="0" lang="en-US" sz="1600" b="0" i="0" u="none" strike="noStrike" cap="none" normalizeH="0" baseline="0" dirty="0" smtClean="0">
                        <a:ln>
                          <a:noFill/>
                        </a:ln>
                        <a:solidFill>
                          <a:schemeClr val="tx1"/>
                        </a:solidFill>
                        <a:effectLst/>
                        <a:latin typeface="+mj-lt"/>
                      </a:endParaRPr>
                    </a:p>
                  </a:txBody>
                  <a:tcPr horzOverflow="overflow"/>
                </a:tc>
              </a:tr>
              <a:tr h="381000">
                <a:tc>
                  <a:txBody>
                    <a:bodyPr/>
                    <a:lstStyle/>
                    <a:p>
                      <a:pPr marL="0" marR="0" lvl="0" indent="0" algn="l" defTabSz="914400" rtl="0" eaLnBrk="1" fontAlgn="base" latinLnBrk="0" hangingPunct="1">
                        <a:lnSpc>
                          <a:spcPct val="100000"/>
                        </a:lnSpc>
                        <a:spcBef>
                          <a:spcPct val="20000"/>
                        </a:spcBef>
                        <a:spcAft>
                          <a:spcPct val="0"/>
                        </a:spcAft>
                        <a:buClr>
                          <a:srgbClr val="4A4975"/>
                        </a:buClr>
                        <a:buSzTx/>
                        <a:buFontTx/>
                        <a:buNone/>
                        <a:tabLst/>
                      </a:pPr>
                      <a:r>
                        <a:rPr kumimoji="0" lang="en-US" sz="1600" b="0" i="0" u="none" strike="noStrike" cap="none" normalizeH="0" baseline="0" dirty="0" smtClean="0">
                          <a:ln>
                            <a:noFill/>
                          </a:ln>
                          <a:solidFill>
                            <a:schemeClr val="tx1"/>
                          </a:solidFill>
                          <a:effectLst/>
                          <a:latin typeface="+mj-lt"/>
                        </a:rPr>
                        <a:t>Cold Field</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rgbClr val="4A4975"/>
                        </a:buClr>
                        <a:buSzTx/>
                        <a:buFontTx/>
                        <a:buNone/>
                        <a:tabLst/>
                      </a:pPr>
                      <a:r>
                        <a:rPr kumimoji="0" lang="en-US" sz="1600" b="0" i="0" u="none" strike="noStrike" cap="none" normalizeH="0" baseline="0" dirty="0" smtClean="0">
                          <a:ln>
                            <a:noFill/>
                          </a:ln>
                          <a:solidFill>
                            <a:schemeClr val="tx1"/>
                          </a:solidFill>
                          <a:effectLst/>
                          <a:latin typeface="+mj-lt"/>
                        </a:rPr>
                        <a:t>0.25-0.35 </a:t>
                      </a:r>
                      <a:r>
                        <a:rPr kumimoji="0" lang="en-US" sz="1600" b="0" i="0" u="none" strike="noStrike" cap="none" normalizeH="0" baseline="0" dirty="0" err="1" smtClean="0">
                          <a:ln>
                            <a:noFill/>
                          </a:ln>
                          <a:solidFill>
                            <a:schemeClr val="tx1"/>
                          </a:solidFill>
                          <a:effectLst/>
                          <a:latin typeface="+mj-lt"/>
                        </a:rPr>
                        <a:t>eV</a:t>
                      </a:r>
                      <a:endParaRPr kumimoji="0" lang="en-US" sz="1600" b="0" i="0" u="none" strike="noStrike" cap="none" normalizeH="0" baseline="0" dirty="0" smtClean="0">
                        <a:ln>
                          <a:noFill/>
                        </a:ln>
                        <a:solidFill>
                          <a:schemeClr val="tx1"/>
                        </a:solidFill>
                        <a:effectLst/>
                        <a:latin typeface="+mj-lt"/>
                      </a:endParaRPr>
                    </a:p>
                  </a:txBody>
                  <a:tcPr horzOverflow="overflow"/>
                </a:tc>
              </a:tr>
              <a:tr h="381000">
                <a:tc>
                  <a:txBody>
                    <a:bodyPr/>
                    <a:lstStyle/>
                    <a:p>
                      <a:pPr marL="0" marR="0" lvl="0" indent="0" algn="l" defTabSz="914400" rtl="0" eaLnBrk="1" fontAlgn="base" latinLnBrk="0" hangingPunct="1">
                        <a:lnSpc>
                          <a:spcPct val="100000"/>
                        </a:lnSpc>
                        <a:spcBef>
                          <a:spcPct val="20000"/>
                        </a:spcBef>
                        <a:spcAft>
                          <a:spcPct val="0"/>
                        </a:spcAft>
                        <a:buClr>
                          <a:srgbClr val="4A4975"/>
                        </a:buClr>
                        <a:buSzTx/>
                        <a:buFontTx/>
                        <a:buNone/>
                        <a:tabLst/>
                      </a:pPr>
                      <a:r>
                        <a:rPr kumimoji="0" lang="en-US" sz="1600" b="0" i="0" u="none" strike="noStrike" cap="none" normalizeH="0" baseline="0" dirty="0" err="1" smtClean="0">
                          <a:ln>
                            <a:noFill/>
                          </a:ln>
                          <a:solidFill>
                            <a:schemeClr val="tx1"/>
                          </a:solidFill>
                          <a:effectLst/>
                          <a:latin typeface="+mj-lt"/>
                        </a:rPr>
                        <a:t>Schottky</a:t>
                      </a:r>
                      <a:r>
                        <a:rPr kumimoji="0" lang="en-US" sz="1600" b="0" i="0" u="none" strike="noStrike" cap="none" normalizeH="0" baseline="0" dirty="0" smtClean="0">
                          <a:ln>
                            <a:noFill/>
                          </a:ln>
                          <a:solidFill>
                            <a:schemeClr val="tx1"/>
                          </a:solidFill>
                          <a:effectLst/>
                          <a:latin typeface="+mj-lt"/>
                        </a:rPr>
                        <a:t>-UC</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rgbClr val="4A4975"/>
                        </a:buClr>
                        <a:buSzTx/>
                        <a:buFontTx/>
                        <a:buNone/>
                        <a:tabLst/>
                      </a:pPr>
                      <a:r>
                        <a:rPr kumimoji="0" lang="en-US" sz="1600" b="0" i="0" u="none" strike="noStrike" cap="none" normalizeH="0" baseline="0" dirty="0" smtClean="0">
                          <a:ln>
                            <a:noFill/>
                          </a:ln>
                          <a:solidFill>
                            <a:schemeClr val="tx1"/>
                          </a:solidFill>
                          <a:effectLst/>
                          <a:latin typeface="+mj-lt"/>
                        </a:rPr>
                        <a:t>0.15 </a:t>
                      </a:r>
                      <a:r>
                        <a:rPr kumimoji="0" lang="en-US" sz="1600" b="0" i="0" u="none" strike="noStrike" cap="none" normalizeH="0" baseline="0" dirty="0" err="1" smtClean="0">
                          <a:ln>
                            <a:noFill/>
                          </a:ln>
                          <a:solidFill>
                            <a:schemeClr val="tx1"/>
                          </a:solidFill>
                          <a:effectLst/>
                          <a:latin typeface="+mj-lt"/>
                        </a:rPr>
                        <a:t>eV</a:t>
                      </a:r>
                      <a:endParaRPr kumimoji="0" lang="en-US" sz="1600" b="0" i="0" u="none" strike="noStrike" cap="none" normalizeH="0" baseline="0" dirty="0" smtClean="0">
                        <a:ln>
                          <a:noFill/>
                        </a:ln>
                        <a:solidFill>
                          <a:schemeClr val="tx1"/>
                        </a:solidFill>
                        <a:effectLst/>
                        <a:latin typeface="+mj-lt"/>
                      </a:endParaRPr>
                    </a:p>
                  </a:txBody>
                  <a:tcPr horzOverflow="overflow"/>
                </a:tc>
              </a:tr>
            </a:tbl>
          </a:graphicData>
        </a:graphic>
      </p:graphicFrame>
      <p:pic>
        <p:nvPicPr>
          <p:cNvPr id="145" name="Picture 23"/>
          <p:cNvPicPr>
            <a:picLocks noChangeAspect="1" noChangeArrowheads="1"/>
          </p:cNvPicPr>
          <p:nvPr/>
        </p:nvPicPr>
        <p:blipFill>
          <a:blip r:embed="rId3" cstate="screen">
            <a:extLst>
              <a:ext uri="{28A0092B-C50C-407E-A947-70E740481C1C}">
                <a14:useLocalDpi xmlns:a14="http://schemas.microsoft.com/office/drawing/2010/main"/>
              </a:ext>
            </a:extLst>
          </a:blip>
          <a:srcRect r="2425"/>
          <a:stretch>
            <a:fillRect/>
          </a:stretch>
        </p:blipFill>
        <p:spPr bwMode="auto">
          <a:xfrm>
            <a:off x="6858001" y="3429000"/>
            <a:ext cx="2286000" cy="1601868"/>
          </a:xfrm>
          <a:prstGeom prst="rect">
            <a:avLst/>
          </a:prstGeom>
          <a:noFill/>
          <a:ln w="9525" algn="ctr">
            <a:noFill/>
            <a:miter lim="800000"/>
            <a:headEnd/>
            <a:tailEnd/>
          </a:ln>
        </p:spPr>
      </p:pic>
      <p:sp>
        <p:nvSpPr>
          <p:cNvPr id="111" name="Title 110"/>
          <p:cNvSpPr>
            <a:spLocks noGrp="1"/>
          </p:cNvSpPr>
          <p:nvPr>
            <p:ph type="title"/>
          </p:nvPr>
        </p:nvSpPr>
        <p:spPr/>
        <p:txBody>
          <a:bodyPr>
            <a:normAutofit/>
          </a:bodyPr>
          <a:lstStyle/>
          <a:p>
            <a:r>
              <a:rPr lang="en-US" dirty="0" smtClean="0"/>
              <a:t>The UC Gun</a:t>
            </a:r>
            <a:endParaRPr lang="en-US" dirty="0"/>
          </a:p>
        </p:txBody>
      </p:sp>
    </p:spTree>
    <p:extLst>
      <p:ext uri="{BB962C8B-B14F-4D97-AF65-F5344CB8AC3E}">
        <p14:creationId xmlns:p14="http://schemas.microsoft.com/office/powerpoint/2010/main" val="1261550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728788" y="1524000"/>
            <a:ext cx="6272212" cy="4665663"/>
            <a:chOff x="1664418" y="1751280"/>
            <a:chExt cx="6773863" cy="5038724"/>
          </a:xfrm>
        </p:grpSpPr>
        <p:pic>
          <p:nvPicPr>
            <p:cNvPr id="14342"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64418" y="1751280"/>
              <a:ext cx="6773863" cy="5038724"/>
            </a:xfrm>
            <a:prstGeom prst="rect">
              <a:avLst/>
            </a:prstGeom>
            <a:noFill/>
            <a:ln w="9525">
              <a:noFill/>
              <a:miter lim="800000"/>
              <a:headEnd/>
              <a:tailEnd/>
            </a:ln>
          </p:spPr>
        </p:pic>
        <p:sp>
          <p:nvSpPr>
            <p:cNvPr id="2437128" name="Oval 8"/>
            <p:cNvSpPr>
              <a:spLocks noChangeArrowheads="1"/>
            </p:cNvSpPr>
            <p:nvPr/>
          </p:nvSpPr>
          <p:spPr bwMode="auto">
            <a:xfrm>
              <a:off x="6413495" y="2118169"/>
              <a:ext cx="380612" cy="2967687"/>
            </a:xfrm>
            <a:prstGeom prst="ellipse">
              <a:avLst/>
            </a:prstGeom>
            <a:noFill/>
            <a:ln w="25400" cap="rnd" algn="ctr">
              <a:solidFill>
                <a:srgbClr val="990000"/>
              </a:solidFill>
              <a:prstDash val="sysDot"/>
              <a:round/>
              <a:headEnd/>
              <a:tailEnd/>
            </a:ln>
          </p:spPr>
          <p:txBody>
            <a:bodyPr wrap="none" anchor="ctr"/>
            <a:lstStyle/>
            <a:p>
              <a:pPr>
                <a:defRPr/>
              </a:pPr>
              <a:endParaRPr lang="en-US" sz="1050">
                <a:latin typeface="+mj-lt"/>
              </a:endParaRPr>
            </a:p>
          </p:txBody>
        </p:sp>
        <p:sp>
          <p:nvSpPr>
            <p:cNvPr id="2437129" name="Oval 9"/>
            <p:cNvSpPr>
              <a:spLocks noChangeArrowheads="1"/>
            </p:cNvSpPr>
            <p:nvPr/>
          </p:nvSpPr>
          <p:spPr bwMode="auto">
            <a:xfrm>
              <a:off x="3204010" y="4010905"/>
              <a:ext cx="380612" cy="1390407"/>
            </a:xfrm>
            <a:prstGeom prst="ellipse">
              <a:avLst/>
            </a:prstGeom>
            <a:noFill/>
            <a:ln w="25400" cap="rnd" algn="ctr">
              <a:solidFill>
                <a:srgbClr val="990000"/>
              </a:solidFill>
              <a:prstDash val="sysDot"/>
              <a:round/>
              <a:headEnd/>
              <a:tailEnd/>
            </a:ln>
          </p:spPr>
          <p:txBody>
            <a:bodyPr wrap="none" anchor="ctr"/>
            <a:lstStyle/>
            <a:p>
              <a:pPr>
                <a:defRPr/>
              </a:pPr>
              <a:endParaRPr lang="en-US" sz="1050">
                <a:latin typeface="+mj-lt"/>
              </a:endParaRPr>
            </a:p>
          </p:txBody>
        </p:sp>
        <p:sp>
          <p:nvSpPr>
            <p:cNvPr id="2437130" name="Line 10"/>
            <p:cNvSpPr>
              <a:spLocks noChangeShapeType="1"/>
            </p:cNvSpPr>
            <p:nvPr/>
          </p:nvSpPr>
          <p:spPr bwMode="auto">
            <a:xfrm flipH="1">
              <a:off x="3368599" y="2675361"/>
              <a:ext cx="3187196" cy="1700719"/>
            </a:xfrm>
            <a:prstGeom prst="line">
              <a:avLst/>
            </a:prstGeom>
            <a:noFill/>
            <a:ln w="38100" cap="rnd">
              <a:solidFill>
                <a:srgbClr val="990000"/>
              </a:solidFill>
              <a:prstDash val="sysDot"/>
              <a:round/>
              <a:headEnd/>
              <a:tailEnd type="stealth" w="lg" len="lg"/>
            </a:ln>
          </p:spPr>
          <p:txBody>
            <a:bodyPr/>
            <a:lstStyle/>
            <a:p>
              <a:pPr>
                <a:defRPr/>
              </a:pPr>
              <a:endParaRPr lang="en-US" sz="1050">
                <a:latin typeface="+mj-lt"/>
              </a:endParaRPr>
            </a:p>
          </p:txBody>
        </p:sp>
        <p:sp>
          <p:nvSpPr>
            <p:cNvPr id="2437131" name="Line 11"/>
            <p:cNvSpPr>
              <a:spLocks noChangeShapeType="1"/>
            </p:cNvSpPr>
            <p:nvPr/>
          </p:nvSpPr>
          <p:spPr bwMode="auto">
            <a:xfrm flipH="1">
              <a:off x="3399460" y="4586955"/>
              <a:ext cx="3178624" cy="567478"/>
            </a:xfrm>
            <a:prstGeom prst="line">
              <a:avLst/>
            </a:prstGeom>
            <a:noFill/>
            <a:ln w="38100" cap="rnd">
              <a:solidFill>
                <a:srgbClr val="990000"/>
              </a:solidFill>
              <a:prstDash val="sysDot"/>
              <a:round/>
              <a:headEnd/>
              <a:tailEnd type="stealth" w="lg" len="lg"/>
            </a:ln>
          </p:spPr>
          <p:txBody>
            <a:bodyPr/>
            <a:lstStyle/>
            <a:p>
              <a:pPr>
                <a:defRPr/>
              </a:pPr>
              <a:endParaRPr lang="en-US" sz="1050">
                <a:latin typeface="+mj-lt"/>
              </a:endParaRPr>
            </a:p>
          </p:txBody>
        </p:sp>
      </p:grpSp>
      <p:sp>
        <p:nvSpPr>
          <p:cNvPr id="14340" name="Text Box 29"/>
          <p:cNvSpPr txBox="1">
            <a:spLocks noChangeArrowheads="1"/>
          </p:cNvSpPr>
          <p:nvPr/>
        </p:nvSpPr>
        <p:spPr bwMode="auto">
          <a:xfrm>
            <a:off x="228600" y="6019800"/>
            <a:ext cx="2506663" cy="307975"/>
          </a:xfrm>
          <a:prstGeom prst="rect">
            <a:avLst/>
          </a:prstGeom>
          <a:noFill/>
          <a:ln w="9525">
            <a:noFill/>
            <a:miter lim="800000"/>
            <a:headEnd/>
            <a:tailEnd/>
          </a:ln>
        </p:spPr>
        <p:txBody>
          <a:bodyPr wrap="none">
            <a:spAutoFit/>
          </a:bodyPr>
          <a:lstStyle/>
          <a:p>
            <a:r>
              <a:rPr lang="en-US" sz="1400" i="1">
                <a:latin typeface="Trebuchet MS" pitchFamily="34" charset="0"/>
              </a:rPr>
              <a:t>From: Young et al, SPIE 2009</a:t>
            </a:r>
          </a:p>
        </p:txBody>
      </p:sp>
      <p:sp>
        <p:nvSpPr>
          <p:cNvPr id="10" name="Footer Placeholder 3"/>
          <p:cNvSpPr txBox="1">
            <a:spLocks/>
          </p:cNvSpPr>
          <p:nvPr/>
        </p:nvSpPr>
        <p:spPr bwMode="auto">
          <a:xfrm>
            <a:off x="3203575" y="6537325"/>
            <a:ext cx="2851150" cy="231775"/>
          </a:xfrm>
          <a:prstGeom prst="rect">
            <a:avLst/>
          </a:prstGeom>
          <a:noFill/>
          <a:ln w="9525">
            <a:noFill/>
            <a:miter lim="800000"/>
            <a:headEnd/>
            <a:tailEnd/>
          </a:ln>
          <a:effectLst/>
        </p:spPr>
        <p:txBody>
          <a:bodyPr/>
          <a:lstStyle/>
          <a:p>
            <a:pPr algn="ctr">
              <a:defRPr/>
            </a:pPr>
            <a:r>
              <a:rPr lang="en-US" sz="1100" dirty="0">
                <a:latin typeface="+mn-lt"/>
              </a:rPr>
              <a:t>FEI Copyright © 2010</a:t>
            </a:r>
          </a:p>
        </p:txBody>
      </p:sp>
      <p:sp>
        <p:nvSpPr>
          <p:cNvPr id="5" name="Title 4"/>
          <p:cNvSpPr>
            <a:spLocks noGrp="1"/>
          </p:cNvSpPr>
          <p:nvPr>
            <p:ph type="title"/>
          </p:nvPr>
        </p:nvSpPr>
        <p:spPr/>
        <p:txBody>
          <a:bodyPr>
            <a:normAutofit/>
          </a:bodyPr>
          <a:lstStyle/>
          <a:p>
            <a:r>
              <a:rPr lang="en-US" dirty="0"/>
              <a:t>The </a:t>
            </a:r>
            <a:r>
              <a:rPr lang="en-US" dirty="0" err="1"/>
              <a:t>Elstar</a:t>
            </a:r>
            <a:r>
              <a:rPr lang="en-US" dirty="0"/>
              <a:t> UC </a:t>
            </a:r>
            <a:r>
              <a:rPr lang="en-US" dirty="0" smtClean="0"/>
              <a:t>Gun</a:t>
            </a:r>
            <a:r>
              <a:rPr lang="cs-CZ" dirty="0" smtClean="0"/>
              <a:t> - </a:t>
            </a:r>
            <a:r>
              <a:rPr lang="en-US" dirty="0" smtClean="0"/>
              <a:t>Benefit </a:t>
            </a:r>
            <a:r>
              <a:rPr lang="en-US" dirty="0"/>
              <a:t>of reducing the energy </a:t>
            </a:r>
            <a:r>
              <a:rPr lang="en-US" dirty="0" smtClean="0"/>
              <a:t>spread</a:t>
            </a:r>
            <a:endParaRPr lang="en-US" dirty="0"/>
          </a:p>
        </p:txBody>
      </p:sp>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211503591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4"/>
          <p:cNvSpPr>
            <a:spLocks noChangeArrowheads="1"/>
          </p:cNvSpPr>
          <p:nvPr/>
        </p:nvSpPr>
        <p:spPr bwMode="auto">
          <a:xfrm>
            <a:off x="0" y="1227138"/>
            <a:ext cx="9144000" cy="1536700"/>
          </a:xfrm>
          <a:prstGeom prst="rect">
            <a:avLst/>
          </a:prstGeom>
          <a:solidFill>
            <a:srgbClr val="E2C6AA"/>
          </a:solidFill>
          <a:ln w="9525" algn="ctr">
            <a:solidFill>
              <a:srgbClr val="DDDDDD"/>
            </a:solidFill>
            <a:miter lim="800000"/>
            <a:headEnd/>
            <a:tailEnd/>
          </a:ln>
        </p:spPr>
        <p:txBody>
          <a:bodyPr wrap="none" anchor="ctr"/>
          <a:lstStyle/>
          <a:p>
            <a:endParaRPr lang="en-US"/>
          </a:p>
        </p:txBody>
      </p:sp>
      <p:sp>
        <p:nvSpPr>
          <p:cNvPr id="10243" name="Rectangle 2"/>
          <p:cNvSpPr>
            <a:spLocks noGrp="1" noChangeArrowheads="1"/>
          </p:cNvSpPr>
          <p:nvPr>
            <p:ph type="title"/>
          </p:nvPr>
        </p:nvSpPr>
        <p:spPr/>
        <p:txBody>
          <a:bodyPr/>
          <a:lstStyle/>
          <a:p>
            <a:pPr eaLnBrk="1" hangingPunct="1"/>
            <a:r>
              <a:rPr lang="en-US" smtClean="0"/>
              <a:t>Why a low-voltage, high resolution SEM?</a:t>
            </a:r>
          </a:p>
        </p:txBody>
      </p:sp>
      <p:sp>
        <p:nvSpPr>
          <p:cNvPr id="2" name="Content Placeholder 1"/>
          <p:cNvSpPr>
            <a:spLocks noGrp="1"/>
          </p:cNvSpPr>
          <p:nvPr>
            <p:ph idx="1"/>
          </p:nvPr>
        </p:nvSpPr>
        <p:spPr/>
        <p:txBody>
          <a:bodyPr/>
          <a:lstStyle/>
          <a:p>
            <a:endParaRPr lang="en-US"/>
          </a:p>
        </p:txBody>
      </p:sp>
      <p:pic>
        <p:nvPicPr>
          <p:cNvPr id="10244" name="Picture 4" descr="p3-MonteCarlo30kV"/>
          <p:cNvPicPr>
            <a:picLocks noChangeAspect="1" noChangeArrowheads="1"/>
          </p:cNvPicPr>
          <p:nvPr/>
        </p:nvPicPr>
        <p:blipFill>
          <a:blip r:embed="rId2" cstate="print"/>
          <a:srcRect/>
          <a:stretch>
            <a:fillRect/>
          </a:stretch>
        </p:blipFill>
        <p:spPr bwMode="auto">
          <a:xfrm>
            <a:off x="295275" y="2176463"/>
            <a:ext cx="1682750" cy="1235075"/>
          </a:xfrm>
          <a:prstGeom prst="rect">
            <a:avLst/>
          </a:prstGeom>
          <a:noFill/>
          <a:ln w="9525">
            <a:noFill/>
            <a:miter lim="800000"/>
            <a:headEnd/>
            <a:tailEnd/>
          </a:ln>
        </p:spPr>
      </p:pic>
      <p:pic>
        <p:nvPicPr>
          <p:cNvPr id="10245" name="Picture 5" descr="p3-MonteCarlo1kV"/>
          <p:cNvPicPr>
            <a:picLocks noChangeAspect="1" noChangeArrowheads="1"/>
          </p:cNvPicPr>
          <p:nvPr/>
        </p:nvPicPr>
        <p:blipFill>
          <a:blip r:embed="rId3" cstate="print"/>
          <a:srcRect/>
          <a:stretch>
            <a:fillRect/>
          </a:stretch>
        </p:blipFill>
        <p:spPr bwMode="auto">
          <a:xfrm>
            <a:off x="309563" y="4741863"/>
            <a:ext cx="1682750" cy="1244600"/>
          </a:xfrm>
          <a:prstGeom prst="rect">
            <a:avLst/>
          </a:prstGeom>
          <a:noFill/>
          <a:ln w="9525">
            <a:noFill/>
            <a:miter lim="800000"/>
            <a:headEnd/>
            <a:tailEnd/>
          </a:ln>
        </p:spPr>
      </p:pic>
      <p:pic>
        <p:nvPicPr>
          <p:cNvPr id="10246" name="Picture 6" descr="p3-MonteCarlo5kV"/>
          <p:cNvPicPr>
            <a:picLocks noChangeAspect="1" noChangeArrowheads="1"/>
          </p:cNvPicPr>
          <p:nvPr/>
        </p:nvPicPr>
        <p:blipFill>
          <a:blip r:embed="rId4" cstate="print"/>
          <a:srcRect/>
          <a:stretch>
            <a:fillRect/>
          </a:stretch>
        </p:blipFill>
        <p:spPr bwMode="auto">
          <a:xfrm>
            <a:off x="295275" y="3467100"/>
            <a:ext cx="1682750" cy="1200150"/>
          </a:xfrm>
          <a:prstGeom prst="rect">
            <a:avLst/>
          </a:prstGeom>
          <a:noFill/>
          <a:ln w="9525">
            <a:noFill/>
            <a:miter lim="800000"/>
            <a:headEnd/>
            <a:tailEnd/>
          </a:ln>
        </p:spPr>
      </p:pic>
      <p:sp>
        <p:nvSpPr>
          <p:cNvPr id="10247" name="Text Box 7"/>
          <p:cNvSpPr txBox="1">
            <a:spLocks noChangeArrowheads="1"/>
          </p:cNvSpPr>
          <p:nvPr/>
        </p:nvSpPr>
        <p:spPr bwMode="auto">
          <a:xfrm>
            <a:off x="227013" y="6032500"/>
            <a:ext cx="8718550" cy="384175"/>
          </a:xfrm>
          <a:prstGeom prst="rect">
            <a:avLst/>
          </a:prstGeom>
          <a:noFill/>
          <a:ln w="9525" algn="ctr">
            <a:noFill/>
            <a:miter lim="800000"/>
            <a:headEnd/>
            <a:tailEnd/>
          </a:ln>
        </p:spPr>
        <p:txBody>
          <a:bodyPr>
            <a:spAutoFit/>
          </a:bodyPr>
          <a:lstStyle/>
          <a:p>
            <a:pPr>
              <a:lnSpc>
                <a:spcPct val="80000"/>
              </a:lnSpc>
              <a:spcBef>
                <a:spcPct val="30000"/>
              </a:spcBef>
              <a:spcAft>
                <a:spcPct val="15000"/>
              </a:spcAft>
            </a:pPr>
            <a:r>
              <a:rPr lang="en-US" sz="1200" b="1" i="1">
                <a:latin typeface="Trebuchet MS" pitchFamily="34" charset="0"/>
              </a:rPr>
              <a:t>Monte Carlo simulations of electron scattering in silicon illustrate the effect of beam energy on interaction volume over two orders of magnitude.  Primary electrons are blue, back-scattered electrons are red. </a:t>
            </a:r>
            <a:endParaRPr lang="en-US" sz="1200" b="1" i="1">
              <a:solidFill>
                <a:srgbClr val="CE1141"/>
              </a:solidFill>
              <a:latin typeface="Trebuchet MS" pitchFamily="34" charset="0"/>
            </a:endParaRPr>
          </a:p>
        </p:txBody>
      </p:sp>
      <p:pic>
        <p:nvPicPr>
          <p:cNvPr id="184328" name="Picture 8" descr="A-500V_00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56263" y="2852738"/>
            <a:ext cx="3101975" cy="2860675"/>
          </a:xfrm>
          <a:prstGeom prst="rect">
            <a:avLst/>
          </a:prstGeom>
          <a:noFill/>
          <a:ln w="9525">
            <a:solidFill>
              <a:schemeClr val="tx1"/>
            </a:solidFill>
            <a:miter lim="800000"/>
            <a:headEnd/>
            <a:tailEnd/>
          </a:ln>
        </p:spPr>
      </p:pic>
      <p:pic>
        <p:nvPicPr>
          <p:cNvPr id="184329" name="Picture 9" descr="A-25kV_00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90788" y="2862263"/>
            <a:ext cx="3101975" cy="2860675"/>
          </a:xfrm>
          <a:prstGeom prst="rect">
            <a:avLst/>
          </a:prstGeom>
          <a:noFill/>
          <a:ln w="9525">
            <a:solidFill>
              <a:schemeClr val="tx1"/>
            </a:solidFill>
            <a:miter lim="800000"/>
            <a:headEnd/>
            <a:tailEnd/>
          </a:ln>
        </p:spPr>
      </p:pic>
      <p:sp>
        <p:nvSpPr>
          <p:cNvPr id="184330" name="Rectangle 10"/>
          <p:cNvSpPr>
            <a:spLocks noChangeArrowheads="1"/>
          </p:cNvSpPr>
          <p:nvPr/>
        </p:nvSpPr>
        <p:spPr bwMode="auto">
          <a:xfrm>
            <a:off x="7967663" y="2871788"/>
            <a:ext cx="773112" cy="342900"/>
          </a:xfrm>
          <a:prstGeom prst="rect">
            <a:avLst/>
          </a:prstGeom>
          <a:solidFill>
            <a:schemeClr val="bg1">
              <a:alpha val="74117"/>
            </a:schemeClr>
          </a:solidFill>
          <a:ln w="9525" algn="ctr">
            <a:solidFill>
              <a:schemeClr val="tx1"/>
            </a:solidFill>
            <a:miter lim="800000"/>
            <a:headEnd/>
            <a:tailEnd/>
          </a:ln>
        </p:spPr>
        <p:txBody>
          <a:bodyPr/>
          <a:lstStyle/>
          <a:p>
            <a:pPr>
              <a:spcBef>
                <a:spcPct val="30000"/>
              </a:spcBef>
            </a:pPr>
            <a:r>
              <a:rPr lang="en-US" sz="2000" b="1" i="1">
                <a:latin typeface="Arial Narrow" pitchFamily="34" charset="0"/>
              </a:rPr>
              <a:t>500 V</a:t>
            </a:r>
          </a:p>
        </p:txBody>
      </p:sp>
      <p:sp>
        <p:nvSpPr>
          <p:cNvPr id="184331" name="Rectangle 11"/>
          <p:cNvSpPr>
            <a:spLocks noChangeArrowheads="1"/>
          </p:cNvSpPr>
          <p:nvPr/>
        </p:nvSpPr>
        <p:spPr bwMode="auto">
          <a:xfrm>
            <a:off x="4792663" y="2882900"/>
            <a:ext cx="779462" cy="342900"/>
          </a:xfrm>
          <a:prstGeom prst="rect">
            <a:avLst/>
          </a:prstGeom>
          <a:solidFill>
            <a:schemeClr val="bg1">
              <a:alpha val="74117"/>
            </a:schemeClr>
          </a:solidFill>
          <a:ln w="9525" algn="ctr">
            <a:solidFill>
              <a:schemeClr val="tx1"/>
            </a:solidFill>
            <a:miter lim="800000"/>
            <a:headEnd/>
            <a:tailEnd/>
          </a:ln>
        </p:spPr>
        <p:txBody>
          <a:bodyPr/>
          <a:lstStyle/>
          <a:p>
            <a:pPr>
              <a:spcBef>
                <a:spcPct val="30000"/>
              </a:spcBef>
            </a:pPr>
            <a:r>
              <a:rPr lang="en-US" sz="2000" b="1" i="1">
                <a:latin typeface="Arial Narrow" pitchFamily="34" charset="0"/>
              </a:rPr>
              <a:t>25 kV</a:t>
            </a:r>
          </a:p>
        </p:txBody>
      </p:sp>
      <p:sp>
        <p:nvSpPr>
          <p:cNvPr id="184333" name="Rectangle 13"/>
          <p:cNvSpPr>
            <a:spLocks noChangeArrowheads="1"/>
          </p:cNvSpPr>
          <p:nvPr/>
        </p:nvSpPr>
        <p:spPr bwMode="auto">
          <a:xfrm>
            <a:off x="2795588" y="1271588"/>
            <a:ext cx="5795962" cy="1492250"/>
          </a:xfrm>
          <a:prstGeom prst="rect">
            <a:avLst/>
          </a:prstGeom>
          <a:noFill/>
          <a:ln w="9525">
            <a:noFill/>
            <a:miter lim="800000"/>
            <a:headEnd/>
            <a:tailEnd/>
          </a:ln>
        </p:spPr>
        <p:txBody>
          <a:bodyPr>
            <a:spAutoFit/>
          </a:bodyPr>
          <a:lstStyle/>
          <a:p>
            <a:pPr>
              <a:spcBef>
                <a:spcPct val="20000"/>
              </a:spcBef>
              <a:buFontTx/>
              <a:buChar char="•"/>
            </a:pPr>
            <a:r>
              <a:rPr lang="fr-FR" sz="2000">
                <a:latin typeface="Trebuchet MS" pitchFamily="34" charset="0"/>
              </a:rPr>
              <a:t> Higher surface sensitivity</a:t>
            </a:r>
          </a:p>
          <a:p>
            <a:pPr>
              <a:spcBef>
                <a:spcPct val="20000"/>
              </a:spcBef>
              <a:buFontTx/>
              <a:buChar char="•"/>
            </a:pPr>
            <a:r>
              <a:rPr lang="fr-FR" sz="2000">
                <a:latin typeface="Trebuchet MS" pitchFamily="34" charset="0"/>
              </a:rPr>
              <a:t> Reduced edge effects</a:t>
            </a:r>
          </a:p>
          <a:p>
            <a:pPr>
              <a:spcBef>
                <a:spcPct val="20000"/>
              </a:spcBef>
              <a:buFontTx/>
              <a:buChar char="•"/>
            </a:pPr>
            <a:r>
              <a:rPr lang="fr-FR" sz="2000">
                <a:latin typeface="Trebuchet MS" pitchFamily="34" charset="0"/>
              </a:rPr>
              <a:t> More control over beam damage or charging</a:t>
            </a:r>
          </a:p>
          <a:p>
            <a:pPr>
              <a:spcBef>
                <a:spcPct val="20000"/>
              </a:spcBef>
              <a:buFontTx/>
              <a:buChar char="•"/>
            </a:pPr>
            <a:r>
              <a:rPr lang="fr-FR" sz="2000">
                <a:latin typeface="Trebuchet MS" pitchFamily="34" charset="0"/>
              </a:rPr>
              <a:t> Different contrasts</a:t>
            </a:r>
          </a:p>
        </p:txBody>
      </p:sp>
      <p:sp>
        <p:nvSpPr>
          <p:cNvPr id="184335" name="Rectangle 15"/>
          <p:cNvSpPr>
            <a:spLocks noChangeArrowheads="1"/>
          </p:cNvSpPr>
          <p:nvPr/>
        </p:nvSpPr>
        <p:spPr bwMode="auto">
          <a:xfrm>
            <a:off x="2443163" y="5689600"/>
            <a:ext cx="5861050" cy="274638"/>
          </a:xfrm>
          <a:prstGeom prst="rect">
            <a:avLst/>
          </a:prstGeom>
          <a:noFill/>
          <a:ln w="9525">
            <a:noFill/>
            <a:miter lim="800000"/>
            <a:headEnd/>
            <a:tailEnd/>
          </a:ln>
        </p:spPr>
        <p:txBody>
          <a:bodyPr wrap="none" anchor="ctr">
            <a:spAutoFit/>
          </a:bodyPr>
          <a:lstStyle/>
          <a:p>
            <a:r>
              <a:rPr lang="en-US" sz="1200" b="1" i="1">
                <a:latin typeface="Trebuchet MS" pitchFamily="34" charset="0"/>
              </a:rPr>
              <a:t>Nanowires sample courtesy of Dr. Emanuel Tutuc, University of Texas, Austin</a:t>
            </a:r>
            <a:r>
              <a:rPr lang="en-US" sz="1200">
                <a:latin typeface="Trebuchet MS" pitchFamily="34" charset="0"/>
              </a:rPr>
              <a:t> </a:t>
            </a:r>
          </a:p>
        </p:txBody>
      </p:sp>
      <p:sp>
        <p:nvSpPr>
          <p:cNvPr id="15" name="Footer Placeholder 3"/>
          <p:cNvSpPr txBox="1">
            <a:spLocks/>
          </p:cNvSpPr>
          <p:nvPr/>
        </p:nvSpPr>
        <p:spPr bwMode="auto">
          <a:xfrm>
            <a:off x="3203575" y="6537325"/>
            <a:ext cx="2851150" cy="231775"/>
          </a:xfrm>
          <a:prstGeom prst="rect">
            <a:avLst/>
          </a:prstGeom>
          <a:noFill/>
          <a:ln w="9525">
            <a:noFill/>
            <a:miter lim="800000"/>
            <a:headEnd/>
            <a:tailEnd/>
          </a:ln>
          <a:effectLst/>
        </p:spPr>
        <p:txBody>
          <a:bodyPr/>
          <a:lstStyle/>
          <a:p>
            <a:pPr algn="ctr">
              <a:defRPr/>
            </a:pPr>
            <a:r>
              <a:rPr lang="en-US" sz="1100" dirty="0">
                <a:latin typeface="+mn-lt"/>
              </a:rPr>
              <a:t>FEI Copyright © 2011</a:t>
            </a:r>
          </a:p>
        </p:txBody>
      </p:sp>
    </p:spTree>
    <p:extLst>
      <p:ext uri="{BB962C8B-B14F-4D97-AF65-F5344CB8AC3E}">
        <p14:creationId xmlns:p14="http://schemas.microsoft.com/office/powerpoint/2010/main" val="316390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mph" presetSubtype="1" nodeType="clickEffect">
                                  <p:stCondLst>
                                    <p:cond delay="0"/>
                                  </p:stCondLst>
                                  <p:childTnLst>
                                    <p:set>
                                      <p:cBhvr override="childStyle">
                                        <p:cTn id="6" dur="indefinite"/>
                                        <p:tgtEl>
                                          <p:spTgt spid="184333">
                                            <p:txEl>
                                              <p:pRg st="0" end="0"/>
                                            </p:txEl>
                                          </p:spTgt>
                                        </p:tgtEl>
                                        <p:attrNameLst>
                                          <p:attrName>style.fontStyle</p:attrName>
                                        </p:attrNameLst>
                                      </p:cBhvr>
                                      <p:to>
                                        <p:strVal val="normal"/>
                                      </p:to>
                                    </p:set>
                                    <p:set>
                                      <p:cBhvr override="childStyle">
                                        <p:cTn id="7" dur="indefinite"/>
                                        <p:tgtEl>
                                          <p:spTgt spid="184333">
                                            <p:txEl>
                                              <p:pRg st="0" end="0"/>
                                            </p:txEl>
                                          </p:spTgt>
                                        </p:tgtEl>
                                        <p:attrNameLst>
                                          <p:attrName>style.fontWeight</p:attrName>
                                        </p:attrNameLst>
                                      </p:cBhvr>
                                      <p:to>
                                        <p:strVal val="bold"/>
                                      </p:to>
                                    </p:set>
                                    <p:set>
                                      <p:cBhvr override="childStyle">
                                        <p:cTn id="8" dur="indefinite"/>
                                        <p:tgtEl>
                                          <p:spTgt spid="184333">
                                            <p:txEl>
                                              <p:pRg st="0" end="0"/>
                                            </p:txEl>
                                          </p:spTgt>
                                        </p:tgtEl>
                                        <p:attrNameLst>
                                          <p:attrName>style.textDecorationUnderline</p:attrName>
                                        </p:attrNameLst>
                                      </p:cBhvr>
                                      <p:to>
                                        <p:strVal val="false"/>
                                      </p:to>
                                    </p:set>
                                  </p:childTnLst>
                                </p:cTn>
                              </p:par>
                              <p:par>
                                <p:cTn id="9" presetID="3" presetClass="emph" presetSubtype="2" fill="hold" nodeType="withEffect">
                                  <p:stCondLst>
                                    <p:cond delay="0"/>
                                  </p:stCondLst>
                                  <p:childTnLst>
                                    <p:animClr clrSpc="rgb" dir="cw">
                                      <p:cBhvr override="childStyle">
                                        <p:cTn id="10" dur="500" fill="hold"/>
                                        <p:tgtEl>
                                          <p:spTgt spid="184333">
                                            <p:txEl>
                                              <p:pRg st="0" end="0"/>
                                            </p:txEl>
                                          </p:spTgt>
                                        </p:tgtEl>
                                        <p:attrNameLst>
                                          <p:attrName>style.color</p:attrName>
                                        </p:attrNameLst>
                                      </p:cBhvr>
                                      <p:to>
                                        <a:schemeClr val="accent1"/>
                                      </p:to>
                                    </p:animClr>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43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43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4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0" grpId="0" animBg="1"/>
      <p:bldP spid="184331" grpId="0" animBg="1"/>
      <p:bldP spid="1843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b="1" dirty="0">
                <a:latin typeface="Trebuchet MS" pitchFamily="34" charset="0"/>
              </a:rPr>
              <a:t>Kdo jsme</a:t>
            </a:r>
            <a:r>
              <a:rPr lang="cs-CZ" b="1" dirty="0" smtClean="0">
                <a:latin typeface="Trebuchet MS" pitchFamily="34" charset="0"/>
              </a:rPr>
              <a:t>?</a:t>
            </a:r>
            <a:endParaRPr lang="cs-CZ" dirty="0"/>
          </a:p>
        </p:txBody>
      </p:sp>
      <p:sp>
        <p:nvSpPr>
          <p:cNvPr id="3" name="Date Placeholder 2"/>
          <p:cNvSpPr>
            <a:spLocks noGrp="1"/>
          </p:cNvSpPr>
          <p:nvPr>
            <p:ph type="dt" sz="half" idx="10"/>
          </p:nvPr>
        </p:nvSpPr>
        <p:spPr/>
        <p:txBody>
          <a:bodyPr/>
          <a:lstStyle/>
          <a:p>
            <a:fld id="{7699E50B-4759-4681-A455-DAAFD349F1BA}" type="datetime1">
              <a:rPr lang="en-US" smtClean="0"/>
              <a:pPr/>
              <a:t>3/21/2012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A6662B-1768-4799-A47D-41E3DEDE14AA}" type="slidenum">
              <a:rPr lang="en-US" smtClean="0"/>
              <a:pPr/>
              <a:t>3</a:t>
            </a:fld>
            <a:endParaRPr lang="en-US"/>
          </a:p>
        </p:txBody>
      </p:sp>
      <p:sp>
        <p:nvSpPr>
          <p:cNvPr id="6" name="Content Placeholder 5"/>
          <p:cNvSpPr>
            <a:spLocks noGrp="1"/>
          </p:cNvSpPr>
          <p:nvPr>
            <p:ph idx="1"/>
          </p:nvPr>
        </p:nvSpPr>
        <p:spPr>
          <a:xfrm>
            <a:off x="0" y="1066800"/>
            <a:ext cx="5791200" cy="5715000"/>
          </a:xfrm>
        </p:spPr>
        <p:txBody>
          <a:bodyPr>
            <a:normAutofit fontScale="92500" lnSpcReduction="10000"/>
          </a:bodyPr>
          <a:lstStyle/>
          <a:p>
            <a:pPr marL="342900" indent="-342900">
              <a:spcBef>
                <a:spcPct val="50000"/>
              </a:spcBef>
              <a:buFont typeface="Arial" pitchFamily="34" charset="0"/>
              <a:buChar char="•"/>
            </a:pPr>
            <a:r>
              <a:rPr lang="cs-CZ" dirty="0" smtClean="0">
                <a:solidFill>
                  <a:srgbClr val="B01A24"/>
                </a:solidFill>
                <a:latin typeface="Trebuchet MS" pitchFamily="34" charset="0"/>
              </a:rPr>
              <a:t>Jsme největším dodavatelem elektronově a iontově optických zařízení pro širokou škálu výzkumných a vývojových laboratoří i průmyslových podniků.</a:t>
            </a:r>
          </a:p>
          <a:p>
            <a:pPr marL="342900" indent="-342900">
              <a:spcBef>
                <a:spcPct val="50000"/>
              </a:spcBef>
              <a:buFont typeface="Arial" pitchFamily="34" charset="0"/>
              <a:buChar char="•"/>
            </a:pPr>
            <a:r>
              <a:rPr lang="cs-CZ" dirty="0" smtClean="0">
                <a:solidFill>
                  <a:srgbClr val="B01A24"/>
                </a:solidFill>
                <a:latin typeface="Trebuchet MS" pitchFamily="34" charset="0"/>
              </a:rPr>
              <a:t>Celosvětově máme 2150 zaměstnanců z toho v Brně 500.</a:t>
            </a:r>
          </a:p>
          <a:p>
            <a:pPr marL="342900" indent="-342900">
              <a:spcBef>
                <a:spcPct val="50000"/>
              </a:spcBef>
              <a:buFont typeface="Arial" pitchFamily="34" charset="0"/>
              <a:buChar char="•"/>
            </a:pPr>
            <a:r>
              <a:rPr lang="cs-CZ" dirty="0" smtClean="0">
                <a:solidFill>
                  <a:srgbClr val="B01A24"/>
                </a:solidFill>
                <a:latin typeface="Trebuchet MS" pitchFamily="34" charset="0"/>
              </a:rPr>
              <a:t>Prodej a servis našich přístrojů zajišťujeme ve více než 50 zemích po celém světě. </a:t>
            </a:r>
          </a:p>
          <a:p>
            <a:pPr marL="342900" indent="-342900">
              <a:spcBef>
                <a:spcPct val="50000"/>
              </a:spcBef>
              <a:buFont typeface="Arial" pitchFamily="34" charset="0"/>
              <a:buChar char="•"/>
            </a:pPr>
            <a:r>
              <a:rPr lang="cs-CZ" dirty="0" smtClean="0">
                <a:solidFill>
                  <a:srgbClr val="B01A24"/>
                </a:solidFill>
                <a:latin typeface="Trebuchet MS" pitchFamily="34" charset="0"/>
              </a:rPr>
              <a:t>Jsme listováni na trhu NASDAQ.</a:t>
            </a:r>
          </a:p>
          <a:p>
            <a:pPr marL="342900" indent="-342900">
              <a:spcBef>
                <a:spcPct val="50000"/>
              </a:spcBef>
              <a:buFont typeface="Arial" pitchFamily="34" charset="0"/>
              <a:buChar char="•"/>
            </a:pPr>
            <a:r>
              <a:rPr lang="cs-CZ" dirty="0" smtClean="0">
                <a:solidFill>
                  <a:srgbClr val="B01A24"/>
                </a:solidFill>
                <a:latin typeface="Trebuchet MS" pitchFamily="34" charset="0"/>
              </a:rPr>
              <a:t>Z Brna – největší továrna FEI - dodáváme asi čtvrtinu (25%) celosvětového obchodu s elektronovými mikroskopy</a:t>
            </a:r>
          </a:p>
          <a:p>
            <a:endParaRPr lang="cs-CZ" dirty="0">
              <a:solidFill>
                <a:srgbClr val="B01A24"/>
              </a:solidFill>
            </a:endParaRPr>
          </a:p>
        </p:txBody>
      </p:sp>
      <p:pic>
        <p:nvPicPr>
          <p:cNvPr id="7" name="Picture 5" descr="IMG_1116"/>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a:xfrm>
            <a:off x="5791200" y="1700808"/>
            <a:ext cx="3259088" cy="4320480"/>
          </a:xfrm>
          <a:prstGeom prst="rect">
            <a:avLst/>
          </a:prstGeom>
          <a:noFill/>
        </p:spPr>
      </p:pic>
    </p:spTree>
    <p:extLst>
      <p:ext uri="{BB962C8B-B14F-4D97-AF65-F5344CB8AC3E}">
        <p14:creationId xmlns:p14="http://schemas.microsoft.com/office/powerpoint/2010/main" val="1475940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spect="1" noChangeArrowheads="1"/>
          </p:cNvSpPr>
          <p:nvPr>
            <p:ph type="title"/>
          </p:nvPr>
        </p:nvSpPr>
        <p:spPr/>
        <p:txBody>
          <a:bodyPr/>
          <a:lstStyle/>
          <a:p>
            <a:pPr eaLnBrk="1" hangingPunct="1"/>
            <a:r>
              <a:rPr lang="en-US" smtClean="0"/>
              <a:t>Reduced edge effects</a:t>
            </a:r>
          </a:p>
        </p:txBody>
      </p:sp>
      <p:sp>
        <p:nvSpPr>
          <p:cNvPr id="2" name="Content Placeholder 1"/>
          <p:cNvSpPr>
            <a:spLocks noGrp="1"/>
          </p:cNvSpPr>
          <p:nvPr>
            <p:ph idx="1"/>
          </p:nvPr>
        </p:nvSpPr>
        <p:spPr/>
        <p:txBody>
          <a:bodyPr/>
          <a:lstStyle/>
          <a:p>
            <a:endParaRPr lang="en-US"/>
          </a:p>
        </p:txBody>
      </p:sp>
      <p:pic>
        <p:nvPicPr>
          <p:cNvPr id="1126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0" y="536575"/>
            <a:ext cx="3429000" cy="2816225"/>
          </a:xfrm>
          <a:prstGeom prst="rect">
            <a:avLst/>
          </a:prstGeom>
          <a:noFill/>
          <a:ln w="9525">
            <a:noFill/>
            <a:miter lim="800000"/>
            <a:headEnd/>
            <a:tailEnd/>
          </a:ln>
        </p:spPr>
      </p:pic>
      <p:pic>
        <p:nvPicPr>
          <p:cNvPr id="11268"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10200" y="3227388"/>
            <a:ext cx="3198813" cy="2868612"/>
          </a:xfrm>
          <a:prstGeom prst="rect">
            <a:avLst/>
          </a:prstGeom>
          <a:noFill/>
          <a:ln w="9525">
            <a:noFill/>
            <a:miter lim="800000"/>
            <a:headEnd/>
            <a:tailEnd/>
          </a:ln>
        </p:spPr>
      </p:pic>
      <p:sp>
        <p:nvSpPr>
          <p:cNvPr id="8198" name="Rectangle 7"/>
          <p:cNvSpPr>
            <a:spLocks noChangeArrowheads="1"/>
          </p:cNvSpPr>
          <p:nvPr/>
        </p:nvSpPr>
        <p:spPr bwMode="auto">
          <a:xfrm>
            <a:off x="6019800" y="6096000"/>
            <a:ext cx="2325688" cy="457200"/>
          </a:xfrm>
          <a:prstGeom prst="rect">
            <a:avLst/>
          </a:prstGeom>
          <a:noFill/>
          <a:ln w="9525" algn="ctr">
            <a:noFill/>
            <a:miter lim="800000"/>
            <a:headEnd/>
            <a:tailEnd/>
          </a:ln>
        </p:spPr>
        <p:txBody>
          <a:bodyPr anchor="ctr">
            <a:spAutoFit/>
          </a:bodyPr>
          <a:lstStyle/>
          <a:p>
            <a:pPr algn="ctr">
              <a:tabLst>
                <a:tab pos="228600" algn="l"/>
              </a:tabLst>
              <a:defRPr/>
            </a:pPr>
            <a:r>
              <a:rPr lang="en-US" sz="1200" dirty="0">
                <a:latin typeface="+mj-lt"/>
              </a:rPr>
              <a:t>Source: Joy and Joy, Micron 27(3-4),  247-263 (1996)</a:t>
            </a:r>
          </a:p>
        </p:txBody>
      </p:sp>
      <p:pic>
        <p:nvPicPr>
          <p:cNvPr id="11270"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b="34370"/>
          <a:stretch>
            <a:fillRect/>
          </a:stretch>
        </p:blipFill>
        <p:spPr bwMode="auto">
          <a:xfrm>
            <a:off x="1435100" y="1371600"/>
            <a:ext cx="3656013" cy="2209800"/>
          </a:xfrm>
          <a:prstGeom prst="rect">
            <a:avLst/>
          </a:prstGeom>
          <a:noFill/>
          <a:ln w="9525" algn="ctr">
            <a:solidFill>
              <a:schemeClr val="tx1"/>
            </a:solidFill>
            <a:miter lim="800000"/>
            <a:headEnd/>
            <a:tailEnd/>
          </a:ln>
        </p:spPr>
      </p:pic>
      <p:pic>
        <p:nvPicPr>
          <p:cNvPr id="11271" name="Picture 12"/>
          <p:cNvPicPr>
            <a:picLocks noChangeAspect="1" noChangeArrowheads="1"/>
          </p:cNvPicPr>
          <p:nvPr/>
        </p:nvPicPr>
        <p:blipFill>
          <a:blip r:embed="rId6" cstate="screen">
            <a:extLst>
              <a:ext uri="{28A0092B-C50C-407E-A947-70E740481C1C}">
                <a14:useLocalDpi xmlns:a14="http://schemas.microsoft.com/office/drawing/2010/main"/>
              </a:ext>
            </a:extLst>
          </a:blip>
          <a:srcRect b="38896"/>
          <a:stretch>
            <a:fillRect/>
          </a:stretch>
        </p:blipFill>
        <p:spPr bwMode="auto">
          <a:xfrm>
            <a:off x="1435100" y="3751263"/>
            <a:ext cx="3656013" cy="2057400"/>
          </a:xfrm>
          <a:prstGeom prst="rect">
            <a:avLst/>
          </a:prstGeom>
          <a:noFill/>
          <a:ln w="9525" algn="ctr">
            <a:solidFill>
              <a:schemeClr val="tx1"/>
            </a:solidFill>
            <a:miter lim="800000"/>
            <a:headEnd/>
            <a:tailEnd/>
          </a:ln>
        </p:spPr>
      </p:pic>
      <p:pic>
        <p:nvPicPr>
          <p:cNvPr id="11272" name="Picture 13"/>
          <p:cNvPicPr>
            <a:picLocks noChangeAspect="1" noChangeArrowheads="1"/>
          </p:cNvPicPr>
          <p:nvPr/>
        </p:nvPicPr>
        <p:blipFill>
          <a:blip r:embed="rId7"/>
          <a:srcRect/>
          <a:stretch/>
        </p:blipFill>
        <p:spPr bwMode="auto">
          <a:xfrm>
            <a:off x="1435100" y="5732463"/>
            <a:ext cx="3656013" cy="211137"/>
          </a:xfrm>
          <a:prstGeom prst="rect">
            <a:avLst/>
          </a:prstGeom>
          <a:noFill/>
          <a:ln w="9525" algn="ctr">
            <a:solidFill>
              <a:schemeClr val="tx1"/>
            </a:solidFill>
            <a:miter lim="800000"/>
            <a:headEnd/>
            <a:tailEnd/>
          </a:ln>
        </p:spPr>
      </p:pic>
      <p:sp>
        <p:nvSpPr>
          <p:cNvPr id="7178" name="Text Box 14"/>
          <p:cNvSpPr txBox="1">
            <a:spLocks noChangeArrowheads="1"/>
          </p:cNvSpPr>
          <p:nvPr/>
        </p:nvSpPr>
        <p:spPr bwMode="auto">
          <a:xfrm>
            <a:off x="4233863" y="1444625"/>
            <a:ext cx="762000" cy="307975"/>
          </a:xfrm>
          <a:prstGeom prst="rect">
            <a:avLst/>
          </a:prstGeom>
          <a:solidFill>
            <a:schemeClr val="bg1"/>
          </a:solidFill>
          <a:ln w="9525" algn="ctr">
            <a:noFill/>
            <a:miter lim="800000"/>
            <a:headEnd/>
            <a:tailEnd/>
          </a:ln>
        </p:spPr>
        <p:txBody>
          <a:bodyPr anchor="b">
            <a:spAutoFit/>
          </a:bodyPr>
          <a:lstStyle/>
          <a:p>
            <a:pPr>
              <a:defRPr/>
            </a:pPr>
            <a:r>
              <a:rPr lang="en-US" sz="1400">
                <a:latin typeface="+mn-lt"/>
              </a:rPr>
              <a:t>2000 V</a:t>
            </a:r>
          </a:p>
        </p:txBody>
      </p:sp>
      <p:sp>
        <p:nvSpPr>
          <p:cNvPr id="7179" name="Text Box 15"/>
          <p:cNvSpPr txBox="1">
            <a:spLocks noChangeArrowheads="1"/>
          </p:cNvSpPr>
          <p:nvPr/>
        </p:nvSpPr>
        <p:spPr bwMode="auto">
          <a:xfrm>
            <a:off x="4330700" y="3838575"/>
            <a:ext cx="685800" cy="307975"/>
          </a:xfrm>
          <a:prstGeom prst="rect">
            <a:avLst/>
          </a:prstGeom>
          <a:solidFill>
            <a:schemeClr val="bg1"/>
          </a:solidFill>
          <a:ln w="9525" algn="ctr">
            <a:noFill/>
            <a:miter lim="800000"/>
            <a:headEnd/>
            <a:tailEnd/>
          </a:ln>
        </p:spPr>
        <p:txBody>
          <a:bodyPr anchor="b">
            <a:spAutoFit/>
          </a:bodyPr>
          <a:lstStyle/>
          <a:p>
            <a:pPr>
              <a:defRPr/>
            </a:pPr>
            <a:r>
              <a:rPr lang="en-US" sz="1400">
                <a:latin typeface="+mn-lt"/>
              </a:rPr>
              <a:t>200 V</a:t>
            </a:r>
          </a:p>
        </p:txBody>
      </p:sp>
      <p:pic>
        <p:nvPicPr>
          <p:cNvPr id="12" name="Picture 1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3500" y="2263775"/>
            <a:ext cx="3311525" cy="2311400"/>
          </a:xfrm>
          <a:prstGeom prst="rect">
            <a:avLst/>
          </a:prstGeom>
          <a:noFill/>
          <a:ln w="9525" algn="ctr">
            <a:noFill/>
            <a:miter lim="800000"/>
            <a:headEnd/>
            <a:tailEnd/>
          </a:ln>
        </p:spPr>
      </p:pic>
      <p:sp>
        <p:nvSpPr>
          <p:cNvPr id="13" name="Line 22"/>
          <p:cNvSpPr>
            <a:spLocks noChangeShapeType="1"/>
          </p:cNvSpPr>
          <p:nvPr/>
        </p:nvSpPr>
        <p:spPr bwMode="auto">
          <a:xfrm>
            <a:off x="3963988" y="2220913"/>
            <a:ext cx="342900" cy="0"/>
          </a:xfrm>
          <a:prstGeom prst="line">
            <a:avLst/>
          </a:prstGeom>
          <a:noFill/>
          <a:ln w="28575">
            <a:solidFill>
              <a:srgbClr val="FFFF00"/>
            </a:solidFill>
            <a:round/>
            <a:headEnd/>
            <a:tailEnd/>
          </a:ln>
        </p:spPr>
        <p:txBody>
          <a:bodyPr/>
          <a:lstStyle/>
          <a:p>
            <a:endParaRPr lang="en-US"/>
          </a:p>
        </p:txBody>
      </p:sp>
      <p:sp>
        <p:nvSpPr>
          <p:cNvPr id="14" name="Line 22"/>
          <p:cNvSpPr>
            <a:spLocks noChangeShapeType="1"/>
          </p:cNvSpPr>
          <p:nvPr/>
        </p:nvSpPr>
        <p:spPr bwMode="auto">
          <a:xfrm>
            <a:off x="4010025" y="4584700"/>
            <a:ext cx="342900" cy="0"/>
          </a:xfrm>
          <a:prstGeom prst="line">
            <a:avLst/>
          </a:prstGeom>
          <a:noFill/>
          <a:ln w="28575">
            <a:solidFill>
              <a:srgbClr val="FFFF00"/>
            </a:solidFill>
            <a:round/>
            <a:headEnd/>
            <a:tailEnd/>
          </a:ln>
        </p:spPr>
        <p:txBody>
          <a:bodyPr/>
          <a:lstStyle/>
          <a:p>
            <a:endParaRPr lang="en-US"/>
          </a:p>
        </p:txBody>
      </p:sp>
      <p:sp>
        <p:nvSpPr>
          <p:cNvPr id="15" name="Footer Placeholder 3"/>
          <p:cNvSpPr txBox="1">
            <a:spLocks/>
          </p:cNvSpPr>
          <p:nvPr/>
        </p:nvSpPr>
        <p:spPr bwMode="auto">
          <a:xfrm>
            <a:off x="3203575" y="6537325"/>
            <a:ext cx="2851150" cy="231775"/>
          </a:xfrm>
          <a:prstGeom prst="rect">
            <a:avLst/>
          </a:prstGeom>
          <a:noFill/>
          <a:ln w="9525">
            <a:noFill/>
            <a:miter lim="800000"/>
            <a:headEnd/>
            <a:tailEnd/>
          </a:ln>
          <a:effectLst/>
        </p:spPr>
        <p:txBody>
          <a:bodyPr/>
          <a:lstStyle/>
          <a:p>
            <a:pPr algn="ctr">
              <a:defRPr/>
            </a:pPr>
            <a:r>
              <a:rPr lang="en-US" sz="1100" dirty="0">
                <a:latin typeface="+mn-lt"/>
              </a:rPr>
              <a:t>FEI Copyright © 2011</a:t>
            </a:r>
          </a:p>
        </p:txBody>
      </p:sp>
    </p:spTree>
    <p:extLst>
      <p:ext uri="{BB962C8B-B14F-4D97-AF65-F5344CB8AC3E}">
        <p14:creationId xmlns:p14="http://schemas.microsoft.com/office/powerpoint/2010/main" val="3315565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p:stCondLst>
                              <p:cond delay="0"/>
                            </p:stCondLst>
                            <p:childTnLst>
                              <p:par>
                                <p:cTn id="10" presetID="53"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Co můžete čekat vy od nás?</a:t>
            </a:r>
            <a:endParaRPr lang="en-US" dirty="0"/>
          </a:p>
        </p:txBody>
      </p:sp>
      <p:sp>
        <p:nvSpPr>
          <p:cNvPr id="3" name="Date Placeholder 2"/>
          <p:cNvSpPr>
            <a:spLocks noGrp="1"/>
          </p:cNvSpPr>
          <p:nvPr>
            <p:ph type="dt" sz="half" idx="10"/>
          </p:nvPr>
        </p:nvSpPr>
        <p:spPr/>
        <p:txBody>
          <a:bodyPr/>
          <a:lstStyle/>
          <a:p>
            <a:fld id="{7699E50B-4759-4681-A455-DAAFD349F1BA}" type="datetime1">
              <a:rPr lang="en-US" smtClean="0"/>
              <a:t>3/21/2012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A6662B-1768-4799-A47D-41E3DEDE14AA}" type="slidenum">
              <a:rPr lang="en-US" smtClean="0"/>
              <a:pPr/>
              <a:t>31</a:t>
            </a:fld>
            <a:endParaRPr lang="en-US"/>
          </a:p>
        </p:txBody>
      </p:sp>
      <p:sp>
        <p:nvSpPr>
          <p:cNvPr id="6" name="Content Placeholder 5"/>
          <p:cNvSpPr>
            <a:spLocks noGrp="1"/>
          </p:cNvSpPr>
          <p:nvPr>
            <p:ph idx="1"/>
          </p:nvPr>
        </p:nvSpPr>
        <p:spPr/>
        <p:txBody>
          <a:bodyPr>
            <a:normAutofit/>
          </a:bodyPr>
          <a:lstStyle/>
          <a:p>
            <a:pPr marL="342900" indent="-342900">
              <a:spcBef>
                <a:spcPts val="600"/>
              </a:spcBef>
              <a:buFont typeface="Arial" pitchFamily="34" charset="0"/>
              <a:buChar char="•"/>
            </a:pPr>
            <a:r>
              <a:rPr lang="cs-CZ" dirty="0" smtClean="0"/>
              <a:t>Dovedeme pracovat se studenty - </a:t>
            </a:r>
            <a:r>
              <a:rPr lang="cs-CZ" dirty="0" err="1" smtClean="0"/>
              <a:t>Internship</a:t>
            </a:r>
            <a:r>
              <a:rPr lang="cs-CZ" dirty="0" smtClean="0"/>
              <a:t> program</a:t>
            </a:r>
          </a:p>
          <a:p>
            <a:pPr marL="342900" indent="-342900">
              <a:spcBef>
                <a:spcPts val="600"/>
              </a:spcBef>
              <a:buFont typeface="Arial" pitchFamily="34" charset="0"/>
              <a:buChar char="•"/>
            </a:pPr>
            <a:r>
              <a:rPr lang="cs-CZ" dirty="0" smtClean="0"/>
              <a:t>Udělujeme každoročně FEI stipendium pro absolventy do 30let ve výši 2 x 100tis.Kč</a:t>
            </a:r>
          </a:p>
          <a:p>
            <a:pPr marL="342900" indent="-342900">
              <a:spcBef>
                <a:spcPts val="600"/>
              </a:spcBef>
              <a:buFont typeface="Arial" pitchFamily="34" charset="0"/>
              <a:buChar char="•"/>
            </a:pPr>
            <a:r>
              <a:rPr lang="cs-CZ" dirty="0" smtClean="0"/>
              <a:t>Podporujeme Přednášky na školách – nyní MU Elektronová mikroskopie</a:t>
            </a:r>
          </a:p>
          <a:p>
            <a:pPr marL="342900" indent="-342900">
              <a:spcBef>
                <a:spcPts val="600"/>
              </a:spcBef>
              <a:buFont typeface="Arial" pitchFamily="34" charset="0"/>
              <a:buChar char="•"/>
            </a:pPr>
            <a:r>
              <a:rPr lang="cs-CZ" dirty="0"/>
              <a:t>Zapůjčili jsme přístroj </a:t>
            </a:r>
            <a:r>
              <a:rPr lang="cs-CZ" dirty="0" err="1"/>
              <a:t>Quanta</a:t>
            </a:r>
            <a:r>
              <a:rPr lang="cs-CZ" dirty="0"/>
              <a:t> 3D na MU </a:t>
            </a:r>
            <a:r>
              <a:rPr lang="cs-CZ" dirty="0" err="1"/>
              <a:t>PřF</a:t>
            </a:r>
            <a:endParaRPr lang="cs-CZ" dirty="0"/>
          </a:p>
          <a:p>
            <a:pPr marL="342900" indent="-342900">
              <a:spcBef>
                <a:spcPts val="600"/>
              </a:spcBef>
              <a:buFont typeface="Arial" pitchFamily="34" charset="0"/>
              <a:buChar char="•"/>
            </a:pPr>
            <a:r>
              <a:rPr lang="cs-CZ" dirty="0"/>
              <a:t>Umožníme Vám získat mezinárodní </a:t>
            </a:r>
            <a:r>
              <a:rPr lang="cs-CZ" dirty="0" smtClean="0"/>
              <a:t>zkušenosti.</a:t>
            </a:r>
            <a:endParaRPr lang="cs-CZ" dirty="0"/>
          </a:p>
          <a:p>
            <a:pPr marL="342900" indent="-342900">
              <a:spcBef>
                <a:spcPts val="600"/>
              </a:spcBef>
              <a:buFont typeface="Arial" pitchFamily="34" charset="0"/>
              <a:buChar char="•"/>
            </a:pPr>
            <a:r>
              <a:rPr lang="cs-CZ" dirty="0"/>
              <a:t>V platovém ohodnocení jsme na špici průmyslu </a:t>
            </a:r>
            <a:r>
              <a:rPr lang="cs-CZ" dirty="0" smtClean="0"/>
              <a:t>IT/</a:t>
            </a:r>
            <a:r>
              <a:rPr lang="cs-CZ" dirty="0" err="1" smtClean="0"/>
              <a:t>Telco</a:t>
            </a:r>
            <a:r>
              <a:rPr lang="cs-CZ" dirty="0" smtClean="0"/>
              <a:t>.</a:t>
            </a:r>
            <a:endParaRPr lang="cs-CZ" dirty="0"/>
          </a:p>
          <a:p>
            <a:pPr marL="342900" indent="-342900">
              <a:spcBef>
                <a:spcPts val="600"/>
              </a:spcBef>
              <a:buFont typeface="Arial" pitchFamily="34" charset="0"/>
              <a:buChar char="•"/>
            </a:pPr>
            <a:r>
              <a:rPr lang="cs-CZ" dirty="0"/>
              <a:t>Systémem výhod podporujeme zaměstnance v každé etapě jejich </a:t>
            </a:r>
            <a:r>
              <a:rPr lang="cs-CZ" dirty="0" smtClean="0"/>
              <a:t>života.</a:t>
            </a:r>
            <a:endParaRPr lang="cs-CZ" dirty="0"/>
          </a:p>
          <a:p>
            <a:pPr marL="342900" indent="-342900">
              <a:spcBef>
                <a:spcPts val="600"/>
              </a:spcBef>
              <a:buFont typeface="Arial" pitchFamily="34" charset="0"/>
              <a:buChar char="•"/>
            </a:pPr>
            <a:r>
              <a:rPr lang="cs-CZ" dirty="0"/>
              <a:t>Záleží nám na životním prostředí a našem </a:t>
            </a:r>
            <a:r>
              <a:rPr lang="cs-CZ" dirty="0" smtClean="0"/>
              <a:t>okolí.</a:t>
            </a:r>
            <a:endParaRPr lang="cs-CZ" dirty="0"/>
          </a:p>
          <a:p>
            <a:pPr marL="342900" indent="-342900">
              <a:buFont typeface="Arial" pitchFamily="34" charset="0"/>
              <a:buChar char="•"/>
            </a:pPr>
            <a:endParaRPr lang="en-US" dirty="0"/>
          </a:p>
        </p:txBody>
      </p:sp>
    </p:spTree>
    <p:extLst>
      <p:ext uri="{BB962C8B-B14F-4D97-AF65-F5344CB8AC3E}">
        <p14:creationId xmlns:p14="http://schemas.microsoft.com/office/powerpoint/2010/main" val="26864511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 hlavně s námi není nuda </a:t>
            </a:r>
            <a:r>
              <a:rPr lang="cs-CZ" dirty="0" smtClean="0">
                <a:sym typeface="Wingdings" pitchFamily="2" charset="2"/>
              </a:rPr>
              <a:t></a:t>
            </a:r>
            <a:endParaRPr lang="cs-CZ" dirty="0"/>
          </a:p>
        </p:txBody>
      </p:sp>
      <p:sp>
        <p:nvSpPr>
          <p:cNvPr id="3" name="Date Placeholder 2"/>
          <p:cNvSpPr>
            <a:spLocks noGrp="1"/>
          </p:cNvSpPr>
          <p:nvPr>
            <p:ph type="dt" sz="half" idx="10"/>
          </p:nvPr>
        </p:nvSpPr>
        <p:spPr/>
        <p:txBody>
          <a:bodyPr/>
          <a:lstStyle/>
          <a:p>
            <a:fld id="{7699E50B-4759-4681-A455-DAAFD349F1BA}" type="datetime1">
              <a:rPr lang="en-US" smtClean="0"/>
              <a:pPr/>
              <a:t>3/21/2012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A6662B-1768-4799-A47D-41E3DEDE14AA}" type="slidenum">
              <a:rPr lang="en-US" smtClean="0"/>
              <a:pPr/>
              <a:t>32</a:t>
            </a:fld>
            <a:endParaRPr lang="en-US"/>
          </a:p>
        </p:txBody>
      </p:sp>
      <p:pic>
        <p:nvPicPr>
          <p:cNvPr id="7" name="Picture 2" descr="C:\Users\Roman\AppData\Local\Temp\Rar$DR03.565\S600217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2333628"/>
            <a:ext cx="3214678" cy="2411009"/>
          </a:xfrm>
          <a:prstGeom prst="rect">
            <a:avLst/>
          </a:prstGeom>
          <a:noFill/>
        </p:spPr>
      </p:pic>
      <p:pic>
        <p:nvPicPr>
          <p:cNvPr id="10" name="Picture 2" descr="\\Brno804i\Temp\FEI_Dragon_boats\MarekG\IMG_658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762000"/>
            <a:ext cx="8708571" cy="6096000"/>
          </a:xfrm>
          <a:prstGeom prst="rect">
            <a:avLst/>
          </a:prstGeom>
          <a:noFill/>
        </p:spPr>
      </p:pic>
    </p:spTree>
    <p:extLst>
      <p:ext uri="{BB962C8B-B14F-4D97-AF65-F5344CB8AC3E}">
        <p14:creationId xmlns:p14="http://schemas.microsoft.com/office/powerpoint/2010/main" val="3080021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0"/>
            <a:ext cx="9144000" cy="466166"/>
          </a:xfrm>
        </p:spPr>
        <p:txBody>
          <a:bodyPr/>
          <a:lstStyle/>
          <a:p>
            <a:r>
              <a:rPr lang="cs-CZ" dirty="0" err="1" smtClean="0"/>
              <a:t>Imagine</a:t>
            </a:r>
            <a:endParaRPr lang="en-US" dirty="0"/>
          </a:p>
        </p:txBody>
      </p:sp>
      <p:sp>
        <p:nvSpPr>
          <p:cNvPr id="3" name="Date Placeholder 2"/>
          <p:cNvSpPr>
            <a:spLocks noGrp="1"/>
          </p:cNvSpPr>
          <p:nvPr>
            <p:ph type="dt" sz="half" idx="10"/>
          </p:nvPr>
        </p:nvSpPr>
        <p:spPr/>
        <p:txBody>
          <a:bodyPr/>
          <a:lstStyle/>
          <a:p>
            <a:fld id="{7699E50B-4759-4681-A455-DAAFD349F1BA}" type="datetime1">
              <a:rPr lang="en-US" smtClean="0"/>
              <a:t>3/21/2012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A6662B-1768-4799-A47D-41E3DEDE14AA}" type="slidenum">
              <a:rPr lang="en-US" smtClean="0"/>
              <a:pPr/>
              <a:t>33</a:t>
            </a:fld>
            <a:endParaRPr lang="en-US"/>
          </a:p>
        </p:txBody>
      </p:sp>
      <p:sp>
        <p:nvSpPr>
          <p:cNvPr id="9" name="Content Placeholder 8"/>
          <p:cNvSpPr>
            <a:spLocks noGrp="1"/>
          </p:cNvSpPr>
          <p:nvPr>
            <p:ph idx="1"/>
          </p:nvPr>
        </p:nvSpPr>
        <p:spPr/>
        <p:txBody>
          <a:bodyPr/>
          <a:lstStyle/>
          <a:p>
            <a:endParaRPr lang="en-US"/>
          </a:p>
        </p:txBody>
      </p:sp>
      <p:pic>
        <p:nvPicPr>
          <p:cNvPr id="7" name="Imagine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1947" t="8137" r="11701" b="6899"/>
          <a:stretch/>
        </p:blipFill>
        <p:spPr>
          <a:xfrm>
            <a:off x="-53888" y="466166"/>
            <a:ext cx="9234400" cy="5775609"/>
          </a:xfrm>
          <a:prstGeom prst="rect">
            <a:avLst/>
          </a:prstGeom>
        </p:spPr>
      </p:pic>
    </p:spTree>
    <p:extLst>
      <p:ext uri="{BB962C8B-B14F-4D97-AF65-F5344CB8AC3E}">
        <p14:creationId xmlns:p14="http://schemas.microsoft.com/office/powerpoint/2010/main" val="143701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cs-CZ" dirty="0" smtClean="0"/>
              <a:t>Děkuji Vám za pozornost</a:t>
            </a:r>
            <a:endParaRPr lang="en-US" dirty="0"/>
          </a:p>
        </p:txBody>
      </p:sp>
      <p:sp>
        <p:nvSpPr>
          <p:cNvPr id="3" name="Subtitle 2"/>
          <p:cNvSpPr>
            <a:spLocks noGrp="1"/>
          </p:cNvSpPr>
          <p:nvPr>
            <p:ph type="subTitle" idx="1"/>
          </p:nvPr>
        </p:nvSpPr>
        <p:spPr/>
        <p:txBody>
          <a:bodyPr/>
          <a:lstStyle/>
          <a:p>
            <a:r>
              <a:rPr lang="cs-CZ" dirty="0" smtClean="0"/>
              <a:t>Jiri.Ocadlik@fei.com</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b="1" dirty="0">
                <a:latin typeface="Trebuchet MS" pitchFamily="34" charset="0"/>
              </a:rPr>
              <a:t>Kde sídlíme</a:t>
            </a:r>
            <a:r>
              <a:rPr lang="cs-CZ" b="1" dirty="0" smtClean="0">
                <a:latin typeface="Trebuchet MS" pitchFamily="34" charset="0"/>
              </a:rPr>
              <a:t>?</a:t>
            </a:r>
            <a:endParaRPr lang="cs-CZ" dirty="0"/>
          </a:p>
        </p:txBody>
      </p:sp>
      <p:sp>
        <p:nvSpPr>
          <p:cNvPr id="3" name="Date Placeholder 2"/>
          <p:cNvSpPr>
            <a:spLocks noGrp="1"/>
          </p:cNvSpPr>
          <p:nvPr>
            <p:ph type="dt" sz="half" idx="10"/>
          </p:nvPr>
        </p:nvSpPr>
        <p:spPr/>
        <p:txBody>
          <a:bodyPr/>
          <a:lstStyle/>
          <a:p>
            <a:fld id="{7699E50B-4759-4681-A455-DAAFD349F1BA}" type="datetime1">
              <a:rPr lang="en-US" smtClean="0"/>
              <a:pPr/>
              <a:t>3/21/2012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A6662B-1768-4799-A47D-41E3DEDE14AA}" type="slidenum">
              <a:rPr lang="en-US" smtClean="0"/>
              <a:pPr/>
              <a:t>4</a:t>
            </a:fld>
            <a:endParaRPr lang="en-US"/>
          </a:p>
        </p:txBody>
      </p:sp>
      <p:sp>
        <p:nvSpPr>
          <p:cNvPr id="6" name="Content Placeholder 5"/>
          <p:cNvSpPr>
            <a:spLocks noGrp="1"/>
          </p:cNvSpPr>
          <p:nvPr>
            <p:ph idx="1"/>
          </p:nvPr>
        </p:nvSpPr>
        <p:spPr/>
        <p:txBody>
          <a:bodyPr/>
          <a:lstStyle/>
          <a:p>
            <a:endParaRPr lang="cs-CZ" dirty="0" smtClean="0">
              <a:solidFill>
                <a:schemeClr val="bg1">
                  <a:lumMod val="25000"/>
                </a:schemeClr>
              </a:solidFill>
              <a:latin typeface="Trebuchet MS" pitchFamily="34" charset="0"/>
            </a:endParaRPr>
          </a:p>
          <a:p>
            <a:r>
              <a:rPr lang="cs-CZ" dirty="0" smtClean="0">
                <a:solidFill>
                  <a:srgbClr val="B01A24"/>
                </a:solidFill>
                <a:latin typeface="Trebuchet MS" pitchFamily="34" charset="0"/>
              </a:rPr>
              <a:t>Naše </a:t>
            </a:r>
            <a:r>
              <a:rPr lang="cs-CZ" dirty="0">
                <a:solidFill>
                  <a:srgbClr val="B01A24"/>
                </a:solidFill>
                <a:latin typeface="Trebuchet MS" pitchFamily="34" charset="0"/>
              </a:rPr>
              <a:t>tři </a:t>
            </a:r>
            <a:r>
              <a:rPr lang="cs-CZ" dirty="0" smtClean="0">
                <a:solidFill>
                  <a:srgbClr val="B01A24"/>
                </a:solidFill>
                <a:latin typeface="Trebuchet MS" pitchFamily="34" charset="0"/>
              </a:rPr>
              <a:t>výrobní a vývojová centra:</a:t>
            </a:r>
            <a:endParaRPr lang="cs-CZ" dirty="0">
              <a:solidFill>
                <a:srgbClr val="B01A24"/>
              </a:solidFill>
            </a:endParaRPr>
          </a:p>
          <a:p>
            <a:endParaRPr lang="cs-CZ" dirty="0"/>
          </a:p>
        </p:txBody>
      </p:sp>
      <p:pic>
        <p:nvPicPr>
          <p:cNvPr id="7" name="Picture 2" descr="F:\prezentace\02\FEIHillsboro.jpg"/>
          <p:cNvPicPr>
            <a:picLocks noChangeAspect="1" noChangeArrowheads="1"/>
          </p:cNvPicPr>
          <p:nvPr/>
        </p:nvPicPr>
        <p:blipFill>
          <a:blip r:embed="rId2" cstate="print"/>
          <a:srcRect/>
          <a:stretch>
            <a:fillRect/>
          </a:stretch>
        </p:blipFill>
        <p:spPr bwMode="auto">
          <a:xfrm>
            <a:off x="381000" y="2667000"/>
            <a:ext cx="3214710" cy="1833236"/>
          </a:xfrm>
          <a:prstGeom prst="rect">
            <a:avLst/>
          </a:prstGeom>
          <a:noFill/>
        </p:spPr>
      </p:pic>
      <p:pic>
        <p:nvPicPr>
          <p:cNvPr id="8" name="Picture 3" descr="F:\prezentace\02\Acht_NanoPort.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4659" y="1600200"/>
            <a:ext cx="3958830" cy="1762126"/>
          </a:xfrm>
          <a:prstGeom prst="rect">
            <a:avLst/>
          </a:prstGeom>
          <a:noFill/>
        </p:spPr>
      </p:pic>
      <p:pic>
        <p:nvPicPr>
          <p:cNvPr id="9" name="Picture 4" descr="F:\prezentace\02\feibrno.jpg"/>
          <p:cNvPicPr>
            <a:picLocks noChangeAspect="1" noChangeArrowheads="1"/>
          </p:cNvPicPr>
          <p:nvPr/>
        </p:nvPicPr>
        <p:blipFill>
          <a:blip r:embed="rId4" cstate="print"/>
          <a:srcRect/>
          <a:stretch>
            <a:fillRect/>
          </a:stretch>
        </p:blipFill>
        <p:spPr bwMode="auto">
          <a:xfrm>
            <a:off x="4649562" y="4648200"/>
            <a:ext cx="3429024" cy="1851673"/>
          </a:xfrm>
          <a:prstGeom prst="rect">
            <a:avLst/>
          </a:prstGeom>
          <a:noFill/>
        </p:spPr>
      </p:pic>
      <p:sp>
        <p:nvSpPr>
          <p:cNvPr id="10" name="Text Box 9"/>
          <p:cNvSpPr txBox="1">
            <a:spLocks noChangeArrowheads="1"/>
          </p:cNvSpPr>
          <p:nvPr/>
        </p:nvSpPr>
        <p:spPr bwMode="auto">
          <a:xfrm>
            <a:off x="642910" y="2357430"/>
            <a:ext cx="2533640" cy="46166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spcBef>
                <a:spcPct val="50000"/>
              </a:spcBef>
            </a:pPr>
            <a:r>
              <a:rPr lang="cs-CZ" dirty="0" err="1" smtClean="0">
                <a:latin typeface="Trebuchet MS" pitchFamily="34" charset="0"/>
              </a:rPr>
              <a:t>Hillsboro</a:t>
            </a:r>
            <a:r>
              <a:rPr lang="cs-CZ" dirty="0" smtClean="0">
                <a:latin typeface="Trebuchet MS" pitchFamily="34" charset="0"/>
              </a:rPr>
              <a:t> – USA</a:t>
            </a:r>
            <a:endParaRPr lang="en-US" dirty="0">
              <a:latin typeface="Trebuchet MS" pitchFamily="34" charset="0"/>
            </a:endParaRPr>
          </a:p>
        </p:txBody>
      </p:sp>
      <p:sp>
        <p:nvSpPr>
          <p:cNvPr id="11" name="Text Box 9"/>
          <p:cNvSpPr txBox="1">
            <a:spLocks noChangeArrowheads="1"/>
          </p:cNvSpPr>
          <p:nvPr/>
        </p:nvSpPr>
        <p:spPr bwMode="auto">
          <a:xfrm>
            <a:off x="5500694" y="1428736"/>
            <a:ext cx="3286148" cy="46166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spcBef>
                <a:spcPct val="50000"/>
              </a:spcBef>
            </a:pPr>
            <a:r>
              <a:rPr lang="cs-CZ" dirty="0" smtClean="0">
                <a:latin typeface="Trebuchet MS" pitchFamily="34" charset="0"/>
              </a:rPr>
              <a:t>Eindhoven – Nizozemí</a:t>
            </a:r>
            <a:endParaRPr lang="en-US" dirty="0">
              <a:latin typeface="Trebuchet MS" pitchFamily="34" charset="0"/>
            </a:endParaRPr>
          </a:p>
        </p:txBody>
      </p:sp>
      <p:sp>
        <p:nvSpPr>
          <p:cNvPr id="12" name="Text Box 9"/>
          <p:cNvSpPr txBox="1">
            <a:spLocks noChangeArrowheads="1"/>
          </p:cNvSpPr>
          <p:nvPr/>
        </p:nvSpPr>
        <p:spPr bwMode="auto">
          <a:xfrm>
            <a:off x="3773274" y="4454069"/>
            <a:ext cx="2590800" cy="36933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spcBef>
                <a:spcPct val="50000"/>
              </a:spcBef>
            </a:pPr>
            <a:r>
              <a:rPr lang="cs-CZ" dirty="0" smtClean="0">
                <a:latin typeface="Trebuchet MS" pitchFamily="34" charset="0"/>
              </a:rPr>
              <a:t>Brno – Česká republika</a:t>
            </a:r>
            <a:endParaRPr lang="en-US" dirty="0">
              <a:latin typeface="Trebuchet MS" pitchFamily="34" charset="0"/>
            </a:endParaRPr>
          </a:p>
        </p:txBody>
      </p:sp>
    </p:spTree>
    <p:extLst>
      <p:ext uri="{BB962C8B-B14F-4D97-AF65-F5344CB8AC3E}">
        <p14:creationId xmlns:p14="http://schemas.microsoft.com/office/powerpoint/2010/main" val="3833103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Vize kam směřuje </a:t>
            </a:r>
            <a:r>
              <a:rPr lang="en-US" dirty="0" smtClean="0"/>
              <a:t>FEI …</a:t>
            </a:r>
            <a:endParaRPr lang="en-US" dirty="0"/>
          </a:p>
        </p:txBody>
      </p:sp>
      <p:sp>
        <p:nvSpPr>
          <p:cNvPr id="4" name="Footer Placeholder 3"/>
          <p:cNvSpPr>
            <a:spLocks noGrp="1"/>
          </p:cNvSpPr>
          <p:nvPr>
            <p:ph type="ftr" sz="quarter" idx="11"/>
          </p:nvPr>
        </p:nvSpPr>
        <p:spPr/>
        <p:txBody>
          <a:bodyPr/>
          <a:lstStyle/>
          <a:p>
            <a:r>
              <a:rPr lang="en-US" smtClean="0"/>
              <a:t>Confidential</a:t>
            </a:r>
            <a:endParaRPr lang="en-US"/>
          </a:p>
        </p:txBody>
      </p:sp>
      <p:sp>
        <p:nvSpPr>
          <p:cNvPr id="3" name="Content Placeholder 2"/>
          <p:cNvSpPr>
            <a:spLocks noGrp="1"/>
          </p:cNvSpPr>
          <p:nvPr>
            <p:ph idx="1"/>
          </p:nvPr>
        </p:nvSpPr>
        <p:spPr/>
        <p:txBody>
          <a:bodyPr/>
          <a:lstStyle/>
          <a:p>
            <a:r>
              <a:rPr lang="cs-CZ" dirty="0" smtClean="0"/>
              <a:t>Představte si</a:t>
            </a:r>
            <a:r>
              <a:rPr lang="en-US" dirty="0" smtClean="0"/>
              <a:t>…</a:t>
            </a:r>
          </a:p>
          <a:p>
            <a:r>
              <a:rPr lang="cs-CZ" dirty="0" smtClean="0"/>
              <a:t>Za </a:t>
            </a:r>
            <a:r>
              <a:rPr lang="en-US" dirty="0" smtClean="0"/>
              <a:t>20 </a:t>
            </a:r>
            <a:r>
              <a:rPr lang="cs-CZ" dirty="0" smtClean="0"/>
              <a:t>let </a:t>
            </a:r>
            <a:r>
              <a:rPr lang="en-US" dirty="0" smtClean="0"/>
              <a:t>…</a:t>
            </a:r>
          </a:p>
          <a:p>
            <a:r>
              <a:rPr lang="cs-CZ" dirty="0" smtClean="0"/>
              <a:t>Svět bez</a:t>
            </a:r>
            <a:r>
              <a:rPr lang="en-US" dirty="0" smtClean="0"/>
              <a:t>…</a:t>
            </a:r>
          </a:p>
          <a:p>
            <a:pPr lvl="2"/>
            <a:r>
              <a:rPr lang="cs-CZ" dirty="0" smtClean="0"/>
              <a:t>Rakoviny</a:t>
            </a:r>
            <a:endParaRPr lang="en-US" dirty="0" smtClean="0"/>
          </a:p>
        </p:txBody>
      </p:sp>
      <p:pic>
        <p:nvPicPr>
          <p:cNvPr id="286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43808" y="3874462"/>
            <a:ext cx="3024336" cy="2532140"/>
          </a:xfrm>
          <a:prstGeom prst="rect">
            <a:avLst/>
          </a:prstGeom>
          <a:noFill/>
          <a:ln w="9525">
            <a:noFill/>
            <a:miter lim="800000"/>
            <a:headEnd/>
            <a:tailEnd/>
          </a:ln>
        </p:spPr>
      </p:pic>
      <p:pic>
        <p:nvPicPr>
          <p:cNvPr id="28678" name="Picture 6"/>
          <p:cNvPicPr>
            <a:picLocks noChangeAspect="1" noChangeArrowheads="1"/>
          </p:cNvPicPr>
          <p:nvPr/>
        </p:nvPicPr>
        <p:blipFill>
          <a:blip r:embed="rId3" cstate="screen"/>
          <a:srcRect/>
          <a:stretch>
            <a:fillRect/>
          </a:stretch>
        </p:blipFill>
        <p:spPr bwMode="auto">
          <a:xfrm>
            <a:off x="2627784" y="1700808"/>
            <a:ext cx="1568092" cy="1584176"/>
          </a:xfrm>
          <a:prstGeom prst="rect">
            <a:avLst/>
          </a:prstGeom>
          <a:noFill/>
          <a:ln w="9525">
            <a:noFill/>
            <a:miter lim="800000"/>
            <a:headEnd/>
            <a:tailEnd/>
          </a:ln>
        </p:spPr>
      </p:pic>
      <p:pic>
        <p:nvPicPr>
          <p:cNvPr id="2969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5520" y="3861048"/>
            <a:ext cx="3050976" cy="2526590"/>
          </a:xfrm>
          <a:prstGeom prst="rect">
            <a:avLst/>
          </a:prstGeom>
          <a:noFill/>
          <a:ln w="9525">
            <a:noFill/>
            <a:miter lim="800000"/>
            <a:headEnd/>
            <a:tailEnd/>
          </a:ln>
        </p:spPr>
      </p:pic>
      <p:pic>
        <p:nvPicPr>
          <p:cNvPr id="29699" name="Picture 3"/>
          <p:cNvPicPr>
            <a:picLocks noChangeAspect="1" noChangeArrowheads="1"/>
          </p:cNvPicPr>
          <p:nvPr/>
        </p:nvPicPr>
        <p:blipFill>
          <a:blip r:embed="rId5" cstate="print"/>
          <a:srcRect/>
          <a:stretch>
            <a:fillRect/>
          </a:stretch>
        </p:blipFill>
        <p:spPr bwMode="auto">
          <a:xfrm>
            <a:off x="4283968" y="1484784"/>
            <a:ext cx="3202666" cy="2304256"/>
          </a:xfrm>
          <a:prstGeom prst="rect">
            <a:avLst/>
          </a:prstGeom>
          <a:noFill/>
          <a:ln w="9525">
            <a:noFill/>
            <a:miter lim="800000"/>
            <a:headEnd/>
            <a:tailEnd/>
          </a:ln>
        </p:spPr>
      </p:pic>
      <p:pic>
        <p:nvPicPr>
          <p:cNvPr id="9" name="Picture 2" descr="C:\Data\Technology Conference 2010\Presentations\Introspeech\HeliosNNL650-LR.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7504" y="2708920"/>
            <a:ext cx="2664296" cy="3806316"/>
          </a:xfrm>
          <a:prstGeom prst="rect">
            <a:avLst/>
          </a:prstGeom>
          <a:noFill/>
        </p:spPr>
      </p:pic>
    </p:spTree>
    <p:extLst>
      <p:ext uri="{BB962C8B-B14F-4D97-AF65-F5344CB8AC3E}">
        <p14:creationId xmlns:p14="http://schemas.microsoft.com/office/powerpoint/2010/main" val="2433315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0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674"/>
                                        </p:tgtEl>
                                        <p:attrNameLst>
                                          <p:attrName>style.visibility</p:attrName>
                                        </p:attrNameLst>
                                      </p:cBhvr>
                                      <p:to>
                                        <p:strVal val="visible"/>
                                      </p:to>
                                    </p:set>
                                    <p:animEffect transition="in" filter="fade">
                                      <p:cBhvr>
                                        <p:cTn id="10" dur="2000"/>
                                        <p:tgtEl>
                                          <p:spTgt spid="28674"/>
                                        </p:tgtEl>
                                      </p:cBhvr>
                                    </p:animEffect>
                                  </p:childTnLst>
                                </p:cTn>
                              </p:par>
                              <p:par>
                                <p:cTn id="11" presetID="10" presetClass="entr" presetSubtype="0" fill="hold" nodeType="withEffect">
                                  <p:stCondLst>
                                    <p:cond delay="0"/>
                                  </p:stCondLst>
                                  <p:childTnLst>
                                    <p:set>
                                      <p:cBhvr>
                                        <p:cTn id="12" dur="1" fill="hold">
                                          <p:stCondLst>
                                            <p:cond delay="0"/>
                                          </p:stCondLst>
                                        </p:cTn>
                                        <p:tgtEl>
                                          <p:spTgt spid="28678"/>
                                        </p:tgtEl>
                                        <p:attrNameLst>
                                          <p:attrName>style.visibility</p:attrName>
                                        </p:attrNameLst>
                                      </p:cBhvr>
                                      <p:to>
                                        <p:strVal val="visible"/>
                                      </p:to>
                                    </p:set>
                                    <p:animEffect transition="in" filter="fade">
                                      <p:cBhvr>
                                        <p:cTn id="13" dur="2000"/>
                                        <p:tgtEl>
                                          <p:spTgt spid="28678"/>
                                        </p:tgtEl>
                                      </p:cBhvr>
                                    </p:animEffect>
                                  </p:childTnLst>
                                </p:cTn>
                              </p:par>
                              <p:par>
                                <p:cTn id="14" presetID="10" presetClass="entr" presetSubtype="0" fill="hold" nodeType="withEffect">
                                  <p:stCondLst>
                                    <p:cond delay="0"/>
                                  </p:stCondLst>
                                  <p:childTnLst>
                                    <p:set>
                                      <p:cBhvr>
                                        <p:cTn id="15" dur="1" fill="hold">
                                          <p:stCondLst>
                                            <p:cond delay="0"/>
                                          </p:stCondLst>
                                        </p:cTn>
                                        <p:tgtEl>
                                          <p:spTgt spid="29699"/>
                                        </p:tgtEl>
                                        <p:attrNameLst>
                                          <p:attrName>style.visibility</p:attrName>
                                        </p:attrNameLst>
                                      </p:cBhvr>
                                      <p:to>
                                        <p:strVal val="visible"/>
                                      </p:to>
                                    </p:set>
                                    <p:animEffect transition="in" filter="fade">
                                      <p:cBhvr>
                                        <p:cTn id="16" dur="2000"/>
                                        <p:tgtEl>
                                          <p:spTgt spid="29699"/>
                                        </p:tgtEl>
                                      </p:cBhvr>
                                    </p:animEffect>
                                  </p:childTnLst>
                                </p:cTn>
                              </p:par>
                              <p:par>
                                <p:cTn id="17" presetID="10" presetClass="entr" presetSubtype="0" fill="hold" nodeType="withEffect">
                                  <p:stCondLst>
                                    <p:cond delay="0"/>
                                  </p:stCondLst>
                                  <p:childTnLst>
                                    <p:set>
                                      <p:cBhvr>
                                        <p:cTn id="18" dur="1" fill="hold">
                                          <p:stCondLst>
                                            <p:cond delay="0"/>
                                          </p:stCondLst>
                                        </p:cTn>
                                        <p:tgtEl>
                                          <p:spTgt spid="29698"/>
                                        </p:tgtEl>
                                        <p:attrNameLst>
                                          <p:attrName>style.visibility</p:attrName>
                                        </p:attrNameLst>
                                      </p:cBhvr>
                                      <p:to>
                                        <p:strVal val="visible"/>
                                      </p:to>
                                    </p:set>
                                    <p:animEffect transition="in" filter="fade">
                                      <p:cBhvr>
                                        <p:cTn id="19" dur="2000"/>
                                        <p:tgtEl>
                                          <p:spTgt spid="29698"/>
                                        </p:tgtEl>
                                      </p:cBhvr>
                                    </p:animEffect>
                                  </p:childTnLst>
                                </p:cTn>
                              </p:par>
                              <p:par>
                                <p:cTn id="20" presetID="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Vize kam směřuje </a:t>
            </a:r>
            <a:r>
              <a:rPr lang="en-US" dirty="0"/>
              <a:t>FEI …</a:t>
            </a:r>
          </a:p>
        </p:txBody>
      </p:sp>
      <p:sp>
        <p:nvSpPr>
          <p:cNvPr id="4" name="Footer Placeholder 3"/>
          <p:cNvSpPr>
            <a:spLocks noGrp="1"/>
          </p:cNvSpPr>
          <p:nvPr>
            <p:ph type="ftr" sz="quarter" idx="11"/>
          </p:nvPr>
        </p:nvSpPr>
        <p:spPr/>
        <p:txBody>
          <a:bodyPr/>
          <a:lstStyle/>
          <a:p>
            <a:r>
              <a:rPr lang="en-US" dirty="0" smtClean="0"/>
              <a:t>Confidential</a:t>
            </a:r>
            <a:endParaRPr lang="en-US" dirty="0"/>
          </a:p>
        </p:txBody>
      </p:sp>
      <p:sp>
        <p:nvSpPr>
          <p:cNvPr id="3" name="Content Placeholder 2"/>
          <p:cNvSpPr>
            <a:spLocks noGrp="1"/>
          </p:cNvSpPr>
          <p:nvPr>
            <p:ph idx="1"/>
          </p:nvPr>
        </p:nvSpPr>
        <p:spPr/>
        <p:txBody>
          <a:bodyPr/>
          <a:lstStyle/>
          <a:p>
            <a:pPr lvl="0"/>
            <a:r>
              <a:rPr lang="cs-CZ" dirty="0">
                <a:solidFill>
                  <a:srgbClr val="B01A24"/>
                </a:solidFill>
              </a:rPr>
              <a:t>Představte </a:t>
            </a:r>
            <a:r>
              <a:rPr lang="cs-CZ" dirty="0" smtClean="0">
                <a:solidFill>
                  <a:srgbClr val="B01A24"/>
                </a:solidFill>
              </a:rPr>
              <a:t>si</a:t>
            </a:r>
            <a:r>
              <a:rPr lang="en-US" dirty="0" smtClean="0">
                <a:solidFill>
                  <a:srgbClr val="B01A24"/>
                </a:solidFill>
              </a:rPr>
              <a:t>…</a:t>
            </a:r>
            <a:endParaRPr lang="en-US" dirty="0">
              <a:solidFill>
                <a:srgbClr val="B01A24"/>
              </a:solidFill>
            </a:endParaRPr>
          </a:p>
          <a:p>
            <a:pPr lvl="0"/>
            <a:r>
              <a:rPr lang="cs-CZ" dirty="0">
                <a:solidFill>
                  <a:srgbClr val="B01A24"/>
                </a:solidFill>
              </a:rPr>
              <a:t>Za </a:t>
            </a:r>
            <a:r>
              <a:rPr lang="en-US" dirty="0">
                <a:solidFill>
                  <a:srgbClr val="B01A24"/>
                </a:solidFill>
              </a:rPr>
              <a:t>20 </a:t>
            </a:r>
            <a:r>
              <a:rPr lang="cs-CZ" dirty="0">
                <a:solidFill>
                  <a:srgbClr val="B01A24"/>
                </a:solidFill>
              </a:rPr>
              <a:t>let </a:t>
            </a:r>
            <a:r>
              <a:rPr lang="en-US" dirty="0" smtClean="0">
                <a:solidFill>
                  <a:srgbClr val="B01A24"/>
                </a:solidFill>
              </a:rPr>
              <a:t>…</a:t>
            </a:r>
            <a:endParaRPr lang="en-US" dirty="0">
              <a:solidFill>
                <a:srgbClr val="B01A24"/>
              </a:solidFill>
            </a:endParaRPr>
          </a:p>
          <a:p>
            <a:pPr lvl="0"/>
            <a:r>
              <a:rPr lang="cs-CZ" dirty="0">
                <a:solidFill>
                  <a:srgbClr val="B01A24"/>
                </a:solidFill>
              </a:rPr>
              <a:t>Svět bez</a:t>
            </a:r>
            <a:r>
              <a:rPr lang="en-US" dirty="0">
                <a:solidFill>
                  <a:srgbClr val="B01A24"/>
                </a:solidFill>
              </a:rPr>
              <a:t>…</a:t>
            </a:r>
          </a:p>
          <a:p>
            <a:pPr lvl="2"/>
            <a:r>
              <a:rPr lang="cs-CZ" dirty="0" smtClean="0"/>
              <a:t>Nedostatku energie</a:t>
            </a:r>
            <a:endParaRPr lang="en-US" dirty="0" smtClean="0"/>
          </a:p>
          <a:p>
            <a:pPr marL="119062" lvl="2" indent="0">
              <a:buNone/>
            </a:pPr>
            <a:endParaRPr lang="en-US" dirty="0" smtClean="0"/>
          </a:p>
        </p:txBody>
      </p:sp>
      <p:pic>
        <p:nvPicPr>
          <p:cNvPr id="29699" name="Picture 3"/>
          <p:cNvPicPr>
            <a:picLocks noChangeAspect="1" noChangeArrowheads="1"/>
          </p:cNvPicPr>
          <p:nvPr/>
        </p:nvPicPr>
        <p:blipFill>
          <a:blip r:embed="rId2" cstate="screen"/>
          <a:srcRect/>
          <a:stretch>
            <a:fillRect/>
          </a:stretch>
        </p:blipFill>
        <p:spPr bwMode="auto">
          <a:xfrm>
            <a:off x="5721339" y="980728"/>
            <a:ext cx="1298933" cy="3384376"/>
          </a:xfrm>
          <a:prstGeom prst="rect">
            <a:avLst/>
          </a:prstGeom>
          <a:noFill/>
          <a:ln w="9525">
            <a:noFill/>
            <a:miter lim="800000"/>
            <a:headEnd/>
            <a:tailEnd/>
          </a:ln>
        </p:spPr>
      </p:pic>
      <p:pic>
        <p:nvPicPr>
          <p:cNvPr id="30722" name="Picture 2"/>
          <p:cNvPicPr>
            <a:picLocks noChangeAspect="1" noChangeArrowheads="1"/>
          </p:cNvPicPr>
          <p:nvPr/>
        </p:nvPicPr>
        <p:blipFill>
          <a:blip r:embed="rId3" cstate="print"/>
          <a:srcRect/>
          <a:stretch>
            <a:fillRect/>
          </a:stretch>
        </p:blipFill>
        <p:spPr bwMode="auto">
          <a:xfrm>
            <a:off x="7020272" y="1052736"/>
            <a:ext cx="1584176" cy="3242901"/>
          </a:xfrm>
          <a:prstGeom prst="rect">
            <a:avLst/>
          </a:prstGeom>
          <a:noFill/>
          <a:ln w="9525">
            <a:noFill/>
            <a:miter lim="800000"/>
            <a:headEnd/>
            <a:tailEnd/>
          </a:ln>
        </p:spPr>
      </p:pic>
      <p:pic>
        <p:nvPicPr>
          <p:cNvPr id="7" name="Picture 2" descr="C:\Data\Technology Conference 2010\Presentations\Introspeech\MLA 650F.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9592" y="2390554"/>
            <a:ext cx="2627784" cy="3949099"/>
          </a:xfrm>
          <a:prstGeom prst="rect">
            <a:avLst/>
          </a:prstGeom>
          <a:noFill/>
        </p:spPr>
      </p:pic>
    </p:spTree>
    <p:extLst>
      <p:ext uri="{BB962C8B-B14F-4D97-AF65-F5344CB8AC3E}">
        <p14:creationId xmlns:p14="http://schemas.microsoft.com/office/powerpoint/2010/main" val="2932063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0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699"/>
                                        </p:tgtEl>
                                        <p:attrNameLst>
                                          <p:attrName>style.visibility</p:attrName>
                                        </p:attrNameLst>
                                      </p:cBhvr>
                                      <p:to>
                                        <p:strVal val="visible"/>
                                      </p:to>
                                    </p:set>
                                    <p:animEffect transition="in" filter="fade">
                                      <p:cBhvr>
                                        <p:cTn id="10" dur="2000"/>
                                        <p:tgtEl>
                                          <p:spTgt spid="29699"/>
                                        </p:tgtEl>
                                      </p:cBhvr>
                                    </p:animEffect>
                                  </p:childTnLst>
                                </p:cTn>
                              </p:par>
                              <p:par>
                                <p:cTn id="11" presetID="10" presetClass="entr" presetSubtype="0" fill="hold" nodeType="withEffect">
                                  <p:stCondLst>
                                    <p:cond delay="0"/>
                                  </p:stCondLst>
                                  <p:childTnLst>
                                    <p:set>
                                      <p:cBhvr>
                                        <p:cTn id="12" dur="1" fill="hold">
                                          <p:stCondLst>
                                            <p:cond delay="0"/>
                                          </p:stCondLst>
                                        </p:cTn>
                                        <p:tgtEl>
                                          <p:spTgt spid="30722"/>
                                        </p:tgtEl>
                                        <p:attrNameLst>
                                          <p:attrName>style.visibility</p:attrName>
                                        </p:attrNameLst>
                                      </p:cBhvr>
                                      <p:to>
                                        <p:strVal val="visible"/>
                                      </p:to>
                                    </p:set>
                                    <p:animEffect transition="in" filter="fade">
                                      <p:cBhvr>
                                        <p:cTn id="13" dur="2000"/>
                                        <p:tgtEl>
                                          <p:spTgt spid="30722"/>
                                        </p:tgtEl>
                                      </p:cBhvr>
                                    </p:animEffec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Vize kam směřuje </a:t>
            </a:r>
            <a:r>
              <a:rPr lang="en-US" dirty="0"/>
              <a:t>FEI …</a:t>
            </a:r>
          </a:p>
        </p:txBody>
      </p:sp>
      <p:sp>
        <p:nvSpPr>
          <p:cNvPr id="4" name="Footer Placeholder 3"/>
          <p:cNvSpPr>
            <a:spLocks noGrp="1"/>
          </p:cNvSpPr>
          <p:nvPr>
            <p:ph type="ftr" sz="quarter" idx="11"/>
          </p:nvPr>
        </p:nvSpPr>
        <p:spPr/>
        <p:txBody>
          <a:bodyPr/>
          <a:lstStyle/>
          <a:p>
            <a:r>
              <a:rPr lang="en-US" smtClean="0"/>
              <a:t>Confidential</a:t>
            </a:r>
            <a:endParaRPr lang="en-US"/>
          </a:p>
        </p:txBody>
      </p:sp>
      <p:sp>
        <p:nvSpPr>
          <p:cNvPr id="3" name="Content Placeholder 2"/>
          <p:cNvSpPr>
            <a:spLocks noGrp="1"/>
          </p:cNvSpPr>
          <p:nvPr>
            <p:ph idx="1"/>
          </p:nvPr>
        </p:nvSpPr>
        <p:spPr/>
        <p:txBody>
          <a:bodyPr>
            <a:normAutofit/>
          </a:bodyPr>
          <a:lstStyle/>
          <a:p>
            <a:pPr lvl="0"/>
            <a:r>
              <a:rPr lang="cs-CZ" dirty="0">
                <a:solidFill>
                  <a:srgbClr val="B01A24"/>
                </a:solidFill>
              </a:rPr>
              <a:t>Představte si</a:t>
            </a:r>
            <a:r>
              <a:rPr lang="en-US" dirty="0">
                <a:solidFill>
                  <a:srgbClr val="B01A24"/>
                </a:solidFill>
              </a:rPr>
              <a:t>……….</a:t>
            </a:r>
          </a:p>
          <a:p>
            <a:pPr lvl="0"/>
            <a:r>
              <a:rPr lang="cs-CZ" dirty="0">
                <a:solidFill>
                  <a:srgbClr val="B01A24"/>
                </a:solidFill>
              </a:rPr>
              <a:t>Za </a:t>
            </a:r>
            <a:r>
              <a:rPr lang="en-US" dirty="0">
                <a:solidFill>
                  <a:srgbClr val="B01A24"/>
                </a:solidFill>
              </a:rPr>
              <a:t>20 </a:t>
            </a:r>
            <a:r>
              <a:rPr lang="cs-CZ" dirty="0">
                <a:solidFill>
                  <a:srgbClr val="B01A24"/>
                </a:solidFill>
              </a:rPr>
              <a:t>let </a:t>
            </a:r>
            <a:r>
              <a:rPr lang="en-US" dirty="0">
                <a:solidFill>
                  <a:srgbClr val="B01A24"/>
                </a:solidFill>
              </a:rPr>
              <a:t>….</a:t>
            </a:r>
          </a:p>
          <a:p>
            <a:pPr lvl="0"/>
            <a:r>
              <a:rPr lang="cs-CZ" dirty="0">
                <a:solidFill>
                  <a:srgbClr val="B01A24"/>
                </a:solidFill>
              </a:rPr>
              <a:t>Svět s výzkumem</a:t>
            </a:r>
            <a:endParaRPr lang="en-US" dirty="0">
              <a:solidFill>
                <a:srgbClr val="B01A24"/>
              </a:solidFill>
            </a:endParaRPr>
          </a:p>
          <a:p>
            <a:pPr lvl="2"/>
            <a:r>
              <a:rPr lang="cs-CZ" dirty="0"/>
              <a:t>v </a:t>
            </a:r>
            <a:r>
              <a:rPr lang="cs-CZ" dirty="0" smtClean="0"/>
              <a:t>ohromném </a:t>
            </a:r>
            <a:r>
              <a:rPr lang="cs-CZ" dirty="0"/>
              <a:t>tempu</a:t>
            </a:r>
            <a:endParaRPr lang="en-US" dirty="0"/>
          </a:p>
          <a:p>
            <a:pPr lvl="2"/>
            <a:r>
              <a:rPr lang="cs-CZ" dirty="0"/>
              <a:t>Výzkumnými daty sdílenými po celém světě</a:t>
            </a:r>
            <a:endParaRPr lang="en-US" dirty="0"/>
          </a:p>
          <a:p>
            <a:pPr lvl="2"/>
            <a:r>
              <a:rPr lang="cs-CZ" dirty="0" smtClean="0"/>
              <a:t>Porozuměním jak fungují molekuly </a:t>
            </a:r>
            <a:endParaRPr lang="en-US" dirty="0" smtClean="0"/>
          </a:p>
          <a:p>
            <a:pPr lvl="2"/>
            <a:endParaRPr lang="en-US" dirty="0" smtClean="0"/>
          </a:p>
          <a:p>
            <a:endParaRPr lang="cs-CZ" dirty="0" smtClean="0"/>
          </a:p>
          <a:p>
            <a:endParaRPr lang="cs-CZ" dirty="0"/>
          </a:p>
          <a:p>
            <a:endParaRPr lang="cs-CZ" dirty="0" smtClean="0"/>
          </a:p>
          <a:p>
            <a:endParaRPr lang="cs-CZ" dirty="0"/>
          </a:p>
          <a:p>
            <a:endParaRPr lang="cs-CZ" dirty="0"/>
          </a:p>
        </p:txBody>
      </p:sp>
      <p:pic>
        <p:nvPicPr>
          <p:cNvPr id="8" name="Picture 7" descr="cdtemovie3.gif"/>
          <p:cNvPicPr>
            <a:picLocks noChangeAspect="1"/>
          </p:cNvPicPr>
          <p:nvPr/>
        </p:nvPicPr>
        <p:blipFill>
          <a:blip r:embed="rId2" cstate="screen"/>
          <a:stretch>
            <a:fillRect/>
          </a:stretch>
        </p:blipFill>
        <p:spPr>
          <a:xfrm>
            <a:off x="611560" y="3068960"/>
            <a:ext cx="3240360" cy="2574117"/>
          </a:xfrm>
          <a:prstGeom prst="rect">
            <a:avLst/>
          </a:prstGeom>
        </p:spPr>
      </p:pic>
      <p:pic>
        <p:nvPicPr>
          <p:cNvPr id="30722" name="Picture 2" descr="C:\Data\Technology Conference 2010\Presentations\Introspeech\Titan_60-30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83763" y="1662566"/>
            <a:ext cx="2627784" cy="3980511"/>
          </a:xfrm>
          <a:prstGeom prst="rect">
            <a:avLst/>
          </a:prstGeom>
          <a:noFill/>
        </p:spPr>
      </p:pic>
    </p:spTree>
    <p:extLst>
      <p:ext uri="{BB962C8B-B14F-4D97-AF65-F5344CB8AC3E}">
        <p14:creationId xmlns:p14="http://schemas.microsoft.com/office/powerpoint/2010/main" val="3447820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Vize kam směřuje </a:t>
            </a:r>
            <a:r>
              <a:rPr lang="en-US" dirty="0"/>
              <a:t>FEI …</a:t>
            </a:r>
          </a:p>
        </p:txBody>
      </p:sp>
      <p:sp>
        <p:nvSpPr>
          <p:cNvPr id="4" name="Footer Placeholder 3"/>
          <p:cNvSpPr>
            <a:spLocks noGrp="1"/>
          </p:cNvSpPr>
          <p:nvPr>
            <p:ph type="ftr" sz="quarter" idx="11"/>
          </p:nvPr>
        </p:nvSpPr>
        <p:spPr/>
        <p:txBody>
          <a:bodyPr/>
          <a:lstStyle/>
          <a:p>
            <a:r>
              <a:rPr lang="en-US" dirty="0" smtClean="0"/>
              <a:t>Confidential</a:t>
            </a:r>
            <a:endParaRPr lang="en-US" dirty="0"/>
          </a:p>
        </p:txBody>
      </p:sp>
      <p:sp>
        <p:nvSpPr>
          <p:cNvPr id="3" name="Content Placeholder 2"/>
          <p:cNvSpPr>
            <a:spLocks noGrp="1"/>
          </p:cNvSpPr>
          <p:nvPr>
            <p:ph idx="1"/>
          </p:nvPr>
        </p:nvSpPr>
        <p:spPr/>
        <p:txBody>
          <a:bodyPr/>
          <a:lstStyle/>
          <a:p>
            <a:r>
              <a:rPr lang="cs-CZ" dirty="0"/>
              <a:t>A již</a:t>
            </a:r>
            <a:r>
              <a:rPr lang="en-US" dirty="0"/>
              <a:t>……….</a:t>
            </a:r>
          </a:p>
          <a:p>
            <a:r>
              <a:rPr lang="cs-CZ" dirty="0"/>
              <a:t>Dnes</a:t>
            </a:r>
            <a:r>
              <a:rPr lang="en-US" dirty="0"/>
              <a:t>….</a:t>
            </a:r>
          </a:p>
          <a:p>
            <a:r>
              <a:rPr lang="cs-CZ" dirty="0"/>
              <a:t>Elektronika v našich rukách</a:t>
            </a:r>
            <a:endParaRPr lang="en-US" dirty="0"/>
          </a:p>
          <a:p>
            <a:pPr lvl="2"/>
            <a:r>
              <a:rPr lang="en-US" dirty="0"/>
              <a:t>Internet</a:t>
            </a:r>
          </a:p>
          <a:p>
            <a:pPr lvl="2"/>
            <a:r>
              <a:rPr lang="en-US" dirty="0"/>
              <a:t>Mobile communication </a:t>
            </a:r>
            <a:endParaRPr lang="cs-CZ" dirty="0" smtClean="0"/>
          </a:p>
          <a:p>
            <a:pPr lvl="2"/>
            <a:r>
              <a:rPr lang="cs-CZ" dirty="0" smtClean="0"/>
              <a:t>Zábava</a:t>
            </a:r>
            <a:endParaRPr lang="en-US" dirty="0" smtClean="0"/>
          </a:p>
          <a:p>
            <a:pPr lvl="2"/>
            <a:endParaRPr lang="en-US" dirty="0" smtClean="0"/>
          </a:p>
          <a:p>
            <a:pPr>
              <a:buNone/>
            </a:pPr>
            <a:endParaRPr lang="en-US" dirty="0" smtClean="0"/>
          </a:p>
        </p:txBody>
      </p:sp>
      <p:pic>
        <p:nvPicPr>
          <p:cNvPr id="6" name="electronics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32040" y="980728"/>
            <a:ext cx="3675900" cy="2067694"/>
          </a:xfrm>
          <a:prstGeom prst="rect">
            <a:avLst/>
          </a:prstGeom>
        </p:spPr>
      </p:pic>
      <p:pic>
        <p:nvPicPr>
          <p:cNvPr id="7" name="Picture 2" descr="C:\Data\Technology Conference 2010\Presentations\Introspeech\Helios NanoLab 12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9552" y="2708920"/>
            <a:ext cx="3075649" cy="3528392"/>
          </a:xfrm>
          <a:prstGeom prst="rect">
            <a:avLst/>
          </a:prstGeom>
          <a:noFill/>
        </p:spPr>
      </p:pic>
      <p:pic>
        <p:nvPicPr>
          <p:cNvPr id="9219" name="Picture 3" descr="Array of field emission element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32040" y="3341661"/>
            <a:ext cx="3675899" cy="339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160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Fyzika ve FEI</a:t>
            </a:r>
            <a:endParaRPr lang="en-US" dirty="0"/>
          </a:p>
        </p:txBody>
      </p:sp>
      <p:sp>
        <p:nvSpPr>
          <p:cNvPr id="3" name="Date Placeholder 2"/>
          <p:cNvSpPr>
            <a:spLocks noGrp="1"/>
          </p:cNvSpPr>
          <p:nvPr>
            <p:ph type="dt" sz="half" idx="10"/>
          </p:nvPr>
        </p:nvSpPr>
        <p:spPr/>
        <p:txBody>
          <a:bodyPr/>
          <a:lstStyle/>
          <a:p>
            <a:fld id="{7699E50B-4759-4681-A455-DAAFD349F1BA}" type="datetime1">
              <a:rPr lang="en-US" smtClean="0"/>
              <a:t>3/21/2012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A6662B-1768-4799-A47D-41E3DEDE14AA}" type="slidenum">
              <a:rPr lang="en-US" smtClean="0"/>
              <a:pPr/>
              <a:t>9</a:t>
            </a:fld>
            <a:endParaRPr lang="en-US"/>
          </a:p>
        </p:txBody>
      </p:sp>
      <p:sp>
        <p:nvSpPr>
          <p:cNvPr id="6" name="Content Placeholder 5"/>
          <p:cNvSpPr>
            <a:spLocks noGrp="1"/>
          </p:cNvSpPr>
          <p:nvPr>
            <p:ph idx="1"/>
          </p:nvPr>
        </p:nvSpPr>
        <p:spPr/>
        <p:txBody>
          <a:bodyPr>
            <a:normAutofit/>
          </a:bodyPr>
          <a:lstStyle/>
          <a:p>
            <a:r>
              <a:rPr lang="en-US" b="1" dirty="0" err="1" smtClean="0"/>
              <a:t>Fyzika</a:t>
            </a:r>
            <a:r>
              <a:rPr lang="cs-CZ" b="1" dirty="0" smtClean="0"/>
              <a:t> </a:t>
            </a:r>
            <a:r>
              <a:rPr lang="cs-CZ" dirty="0" smtClean="0"/>
              <a:t>(Wikipedie)</a:t>
            </a:r>
            <a:r>
              <a:rPr lang="en-US" dirty="0" smtClean="0"/>
              <a:t> </a:t>
            </a:r>
            <a:r>
              <a:rPr lang="en-US" dirty="0"/>
              <a:t>je </a:t>
            </a:r>
            <a:r>
              <a:rPr lang="cs-CZ" dirty="0" smtClean="0"/>
              <a:t>přírodní věda</a:t>
            </a:r>
            <a:r>
              <a:rPr lang="en-US" dirty="0" smtClean="0"/>
              <a:t>, </a:t>
            </a:r>
            <a:r>
              <a:rPr lang="en-US" dirty="0" err="1"/>
              <a:t>která</a:t>
            </a:r>
            <a:r>
              <a:rPr lang="en-US" dirty="0"/>
              <a:t> </a:t>
            </a:r>
            <a:r>
              <a:rPr lang="en-US" dirty="0" err="1"/>
              <a:t>zahrnuje</a:t>
            </a:r>
            <a:r>
              <a:rPr lang="en-US" dirty="0"/>
              <a:t> </a:t>
            </a:r>
            <a:r>
              <a:rPr lang="en-US" dirty="0" err="1" smtClean="0"/>
              <a:t>studium</a:t>
            </a:r>
            <a:r>
              <a:rPr lang="cs-CZ" dirty="0" smtClean="0"/>
              <a:t> hmoty</a:t>
            </a:r>
            <a:r>
              <a:rPr lang="en-US" dirty="0" smtClean="0"/>
              <a:t> </a:t>
            </a:r>
            <a:r>
              <a:rPr lang="en-US" dirty="0"/>
              <a:t>a je</a:t>
            </a:r>
            <a:r>
              <a:rPr lang="cs-CZ" dirty="0"/>
              <a:t>jí</a:t>
            </a:r>
            <a:r>
              <a:rPr lang="en-US" dirty="0"/>
              <a:t> </a:t>
            </a:r>
            <a:r>
              <a:rPr lang="cs-CZ" dirty="0" smtClean="0"/>
              <a:t>pohyb v časoprostoru</a:t>
            </a:r>
            <a:r>
              <a:rPr lang="en-US" dirty="0" smtClean="0"/>
              <a:t>, </a:t>
            </a:r>
            <a:r>
              <a:rPr lang="en-US" dirty="0" err="1"/>
              <a:t>spolu</a:t>
            </a:r>
            <a:r>
              <a:rPr lang="en-US" dirty="0"/>
              <a:t> s </a:t>
            </a:r>
            <a:r>
              <a:rPr lang="en-US" dirty="0" err="1"/>
              <a:t>příbuznými</a:t>
            </a:r>
            <a:r>
              <a:rPr lang="en-US" dirty="0"/>
              <a:t> </a:t>
            </a:r>
            <a:r>
              <a:rPr lang="en-US" dirty="0" err="1"/>
              <a:t>pojmy</a:t>
            </a:r>
            <a:r>
              <a:rPr lang="en-US" dirty="0"/>
              <a:t>, </a:t>
            </a:r>
            <a:r>
              <a:rPr lang="en-US" dirty="0" err="1"/>
              <a:t>jako</a:t>
            </a:r>
            <a:r>
              <a:rPr lang="en-US" dirty="0"/>
              <a:t> je </a:t>
            </a:r>
            <a:r>
              <a:rPr lang="cs-CZ" dirty="0" smtClean="0"/>
              <a:t>energie a síly</a:t>
            </a:r>
            <a:r>
              <a:rPr lang="en-US" dirty="0" smtClean="0"/>
              <a:t>. </a:t>
            </a:r>
            <a:r>
              <a:rPr lang="en-US" dirty="0"/>
              <a:t>V </a:t>
            </a:r>
            <a:r>
              <a:rPr lang="en-US" dirty="0" err="1"/>
              <a:t>širším</a:t>
            </a:r>
            <a:r>
              <a:rPr lang="en-US" dirty="0"/>
              <a:t> </a:t>
            </a:r>
            <a:r>
              <a:rPr lang="en-US" dirty="0" err="1"/>
              <a:t>měřítku</a:t>
            </a:r>
            <a:r>
              <a:rPr lang="en-US" dirty="0"/>
              <a:t>, je </a:t>
            </a:r>
            <a:r>
              <a:rPr lang="cs-CZ" dirty="0"/>
              <a:t>to </a:t>
            </a:r>
            <a:r>
              <a:rPr lang="en-US" dirty="0" err="1"/>
              <a:t>obecná</a:t>
            </a:r>
            <a:r>
              <a:rPr lang="en-US" dirty="0"/>
              <a:t> </a:t>
            </a:r>
            <a:r>
              <a:rPr lang="en-US" dirty="0" err="1"/>
              <a:t>analýza</a:t>
            </a:r>
            <a:r>
              <a:rPr lang="en-US" dirty="0"/>
              <a:t> </a:t>
            </a:r>
            <a:r>
              <a:rPr lang="cs-CZ" dirty="0" smtClean="0"/>
              <a:t>přírody</a:t>
            </a:r>
            <a:r>
              <a:rPr lang="en-US" dirty="0" smtClean="0"/>
              <a:t>, </a:t>
            </a:r>
            <a:r>
              <a:rPr lang="en-US" dirty="0" err="1" smtClean="0"/>
              <a:t>veden</a:t>
            </a:r>
            <a:r>
              <a:rPr lang="cs-CZ" dirty="0" smtClean="0"/>
              <a:t>á</a:t>
            </a:r>
            <a:r>
              <a:rPr lang="en-US" dirty="0" smtClean="0"/>
              <a:t> </a:t>
            </a:r>
            <a:r>
              <a:rPr lang="en-US" dirty="0"/>
              <a:t>s </a:t>
            </a:r>
            <a:r>
              <a:rPr lang="en-US" dirty="0" err="1"/>
              <a:t>cílem</a:t>
            </a:r>
            <a:r>
              <a:rPr lang="en-US" dirty="0"/>
              <a:t> </a:t>
            </a:r>
            <a:r>
              <a:rPr lang="en-US" dirty="0" err="1"/>
              <a:t>pochopit</a:t>
            </a:r>
            <a:r>
              <a:rPr lang="en-US" dirty="0"/>
              <a:t>, </a:t>
            </a:r>
            <a:r>
              <a:rPr lang="en-US" dirty="0" err="1"/>
              <a:t>jak</a:t>
            </a:r>
            <a:r>
              <a:rPr lang="en-US" dirty="0"/>
              <a:t> </a:t>
            </a:r>
            <a:r>
              <a:rPr lang="cs-CZ" dirty="0" smtClean="0"/>
              <a:t>se vesmír</a:t>
            </a:r>
            <a:r>
              <a:rPr lang="en-US" dirty="0" smtClean="0"/>
              <a:t> </a:t>
            </a:r>
            <a:r>
              <a:rPr lang="en-US" dirty="0" err="1"/>
              <a:t>chová</a:t>
            </a:r>
            <a:r>
              <a:rPr lang="en-US" dirty="0"/>
              <a:t>.</a:t>
            </a:r>
            <a:endParaRPr lang="cs-CZ" dirty="0"/>
          </a:p>
          <a:p>
            <a:endParaRPr lang="cs-CZ" dirty="0" smtClean="0"/>
          </a:p>
          <a:p>
            <a:r>
              <a:rPr lang="cs-CZ" dirty="0" smtClean="0">
                <a:solidFill>
                  <a:schemeClr val="tx1"/>
                </a:solidFill>
              </a:rPr>
              <a:t>Potřebujeme fyziky, aby pochopili </a:t>
            </a:r>
            <a:r>
              <a:rPr lang="cs-CZ" dirty="0" err="1" smtClean="0">
                <a:solidFill>
                  <a:schemeClr val="tx1"/>
                </a:solidFill>
              </a:rPr>
              <a:t>nano</a:t>
            </a:r>
            <a:r>
              <a:rPr lang="cs-CZ" dirty="0" smtClean="0">
                <a:solidFill>
                  <a:schemeClr val="tx1"/>
                </a:solidFill>
              </a:rPr>
              <a:t>-vesmír a nacházeli nová a neznámá:</a:t>
            </a:r>
          </a:p>
          <a:p>
            <a:pPr marL="342900" indent="-342900">
              <a:buFont typeface="Arial" pitchFamily="34" charset="0"/>
              <a:buChar char="•"/>
            </a:pPr>
            <a:r>
              <a:rPr lang="cs-CZ" dirty="0" smtClean="0">
                <a:solidFill>
                  <a:schemeClr val="tx1"/>
                </a:solidFill>
              </a:rPr>
              <a:t>technická</a:t>
            </a:r>
          </a:p>
          <a:p>
            <a:pPr marL="342900" indent="-342900">
              <a:buFont typeface="Arial" pitchFamily="34" charset="0"/>
              <a:buChar char="•"/>
            </a:pPr>
            <a:r>
              <a:rPr lang="cs-CZ" dirty="0" smtClean="0">
                <a:solidFill>
                  <a:schemeClr val="tx1"/>
                </a:solidFill>
              </a:rPr>
              <a:t>technologická řešení </a:t>
            </a:r>
          </a:p>
          <a:p>
            <a:pPr marL="342900" indent="-342900">
              <a:buFont typeface="Arial" pitchFamily="34" charset="0"/>
              <a:buChar char="•"/>
            </a:pPr>
            <a:r>
              <a:rPr lang="cs-CZ" dirty="0" smtClean="0">
                <a:solidFill>
                  <a:schemeClr val="tx1"/>
                </a:solidFill>
              </a:rPr>
              <a:t>Ve výzkumu, </a:t>
            </a:r>
          </a:p>
          <a:p>
            <a:pPr marL="342900" indent="-342900">
              <a:buFont typeface="Arial" pitchFamily="34" charset="0"/>
              <a:buChar char="•"/>
            </a:pPr>
            <a:r>
              <a:rPr lang="cs-CZ" dirty="0" smtClean="0">
                <a:solidFill>
                  <a:schemeClr val="tx1"/>
                </a:solidFill>
              </a:rPr>
              <a:t>Ve vývoji,</a:t>
            </a:r>
          </a:p>
          <a:p>
            <a:pPr marL="342900" indent="-342900">
              <a:buFont typeface="Arial" pitchFamily="34" charset="0"/>
              <a:buChar char="•"/>
            </a:pPr>
            <a:r>
              <a:rPr lang="cs-CZ" dirty="0" smtClean="0">
                <a:solidFill>
                  <a:schemeClr val="tx1"/>
                </a:solidFill>
              </a:rPr>
              <a:t>V inženýrství, </a:t>
            </a:r>
          </a:p>
          <a:p>
            <a:pPr marL="342900" indent="-342900">
              <a:buFont typeface="Arial" pitchFamily="34" charset="0"/>
              <a:buChar char="•"/>
            </a:pPr>
            <a:r>
              <a:rPr lang="cs-CZ" dirty="0" smtClean="0">
                <a:solidFill>
                  <a:schemeClr val="tx1"/>
                </a:solidFill>
              </a:rPr>
              <a:t>V aplikacích</a:t>
            </a:r>
          </a:p>
          <a:p>
            <a:r>
              <a:rPr lang="cs-CZ" dirty="0" smtClean="0">
                <a:solidFill>
                  <a:schemeClr val="tx1"/>
                </a:solidFill>
              </a:rPr>
              <a:t>vedoucí ke kvalitním a výkonným produktům, k zákaznické spokojenosti s produkty FEI.</a:t>
            </a:r>
          </a:p>
          <a:p>
            <a:pPr marL="342900" indent="-342900">
              <a:buFont typeface="Arial" pitchFamily="34" charset="0"/>
              <a:buChar char="•"/>
            </a:pPr>
            <a:endParaRPr lang="cs-CZ" dirty="0" smtClean="0"/>
          </a:p>
          <a:p>
            <a:endParaRPr lang="en-US" dirty="0"/>
          </a:p>
        </p:txBody>
      </p:sp>
    </p:spTree>
    <p:extLst>
      <p:ext uri="{BB962C8B-B14F-4D97-AF65-F5344CB8AC3E}">
        <p14:creationId xmlns:p14="http://schemas.microsoft.com/office/powerpoint/2010/main" val="961197575"/>
      </p:ext>
    </p:extLst>
  </p:cSld>
  <p:clrMapOvr>
    <a:masterClrMapping/>
  </p:clrMapOvr>
  <p:timing>
    <p:tnLst>
      <p:par>
        <p:cTn id="1" dur="indefinite" restart="never" nodeType="tmRoot"/>
      </p:par>
    </p:tnLst>
  </p:timing>
</p:sld>
</file>

<file path=ppt/theme/theme1.xml><?xml version="1.0" encoding="utf-8"?>
<a:theme xmlns:a="http://schemas.openxmlformats.org/drawingml/2006/main" name="FEI_Corporate_PPTemplate">
  <a:themeElements>
    <a:clrScheme name="FEI">
      <a:dk1>
        <a:sysClr val="windowText" lastClr="000000"/>
      </a:dk1>
      <a:lt1>
        <a:sysClr val="window" lastClr="FFFFFF"/>
      </a:lt1>
      <a:dk2>
        <a:srgbClr val="B01A24"/>
      </a:dk2>
      <a:lt2>
        <a:srgbClr val="EE5807"/>
      </a:lt2>
      <a:accent1>
        <a:srgbClr val="717171"/>
      </a:accent1>
      <a:accent2>
        <a:srgbClr val="A1A1A1"/>
      </a:accent2>
      <a:accent3>
        <a:srgbClr val="AB9C8F"/>
      </a:accent3>
      <a:accent4>
        <a:srgbClr val="D0B98C"/>
      </a:accent4>
      <a:accent5>
        <a:srgbClr val="7E99AA"/>
      </a:accent5>
      <a:accent6>
        <a:srgbClr val="A8A46A"/>
      </a:accent6>
      <a:hlink>
        <a:srgbClr val="EE5807"/>
      </a:hlink>
      <a:folHlink>
        <a:srgbClr val="EE5807"/>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FEI_Corporate_PPTemplate</Template>
  <TotalTime>2122</TotalTime>
  <Words>1809</Words>
  <Application>Microsoft Office PowerPoint</Application>
  <PresentationFormat>On-screen Show (4:3)</PresentationFormat>
  <Paragraphs>335</Paragraphs>
  <Slides>34</Slides>
  <Notes>11</Notes>
  <HiddenSlides>0</HiddenSlides>
  <MMClips>4</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9" baseType="lpstr">
      <vt:lpstr>Arial</vt:lpstr>
      <vt:lpstr>Wingdings</vt:lpstr>
      <vt:lpstr>TrebuchetMS</vt:lpstr>
      <vt:lpstr>ＭＳ Ｐゴシック</vt:lpstr>
      <vt:lpstr>Arial Unicode MS</vt:lpstr>
      <vt:lpstr>Helvetica</vt:lpstr>
      <vt:lpstr>Times New Roman</vt:lpstr>
      <vt:lpstr>Arial Narrow</vt:lpstr>
      <vt:lpstr>Batang</vt:lpstr>
      <vt:lpstr>Courier New</vt:lpstr>
      <vt:lpstr>Trebuchet MS</vt:lpstr>
      <vt:lpstr>Calibri</vt:lpstr>
      <vt:lpstr>ＭＳ 明朝</vt:lpstr>
      <vt:lpstr>FEI_Corporate_PPTemplate</vt:lpstr>
      <vt:lpstr>Image</vt:lpstr>
      <vt:lpstr>Fyzika ve Firmě FEI Přednáška pro MU, PřF</vt:lpstr>
      <vt:lpstr>PowerPoint Presentation</vt:lpstr>
      <vt:lpstr>Kdo jsme?</vt:lpstr>
      <vt:lpstr>Kde sídlíme?</vt:lpstr>
      <vt:lpstr>Vize kam směřuje FEI …</vt:lpstr>
      <vt:lpstr>Vize kam směřuje FEI …</vt:lpstr>
      <vt:lpstr>Vize kam směřuje FEI …</vt:lpstr>
      <vt:lpstr>Vize kam směřuje FEI …</vt:lpstr>
      <vt:lpstr>Fyzika ve FEI</vt:lpstr>
      <vt:lpstr>Od vývojáře po presidenta</vt:lpstr>
      <vt:lpstr>Fyzika v průmyslu </vt:lpstr>
      <vt:lpstr>Příklad applikace fyziky v průmyslu - Moore’s law </vt:lpstr>
      <vt:lpstr>Fyzici a Moore’s law </vt:lpstr>
      <vt:lpstr>Titan Family – Téma 1</vt:lpstr>
      <vt:lpstr>Titan ETEM technology and hardware components</vt:lpstr>
      <vt:lpstr>Titan ETEM performance in various modes</vt:lpstr>
      <vt:lpstr>Where are we going…?</vt:lpstr>
      <vt:lpstr>In situ experiments – down to the atoms Heating + vapour (+ correctors)</vt:lpstr>
      <vt:lpstr>PowerPoint Presentation</vt:lpstr>
      <vt:lpstr>Advantages of the new FEI triple On-axis BF/DF1/DF2 detectors Position and geometry of the multiple STEM detectors on Titan G2</vt:lpstr>
      <vt:lpstr>Comparison between HR-TEM, ABF STEM  and HAADF STEM  imaging on the same sample of LaB6 in [100] projection  The images are taken on Cs corrected Titan G2</vt:lpstr>
      <vt:lpstr>ABF/HAADF STEM on Cs-corrected Titan G2 at 200kV SrTiO3 in [110] projection</vt:lpstr>
      <vt:lpstr>PowerPoint Presentation</vt:lpstr>
      <vt:lpstr>Téma 2 – touch the limits</vt:lpstr>
      <vt:lpstr>The Magellan 400 - Unique electron optics</vt:lpstr>
      <vt:lpstr>How to improve further SEM resolution?</vt:lpstr>
      <vt:lpstr>The UC Gun</vt:lpstr>
      <vt:lpstr>The Elstar UC Gun - Benefit of reducing the energy spread</vt:lpstr>
      <vt:lpstr>Why a low-voltage, high resolution SEM?</vt:lpstr>
      <vt:lpstr>Reduced edge effects</vt:lpstr>
      <vt:lpstr>Co můžete čekat vy od nás?</vt:lpstr>
      <vt:lpstr>...a hlavně s námi není nuda </vt:lpstr>
      <vt:lpstr>Imagine</vt:lpstr>
      <vt:lpstr>Děkuji Vám za pozornost</vt:lpstr>
    </vt:vector>
  </TitlesOfParts>
  <Company>FEI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Jiri Ocadlik</dc:creator>
  <cp:lastModifiedBy>Jiri Ocadlik</cp:lastModifiedBy>
  <cp:revision>49</cp:revision>
  <dcterms:created xsi:type="dcterms:W3CDTF">2012-03-16T09:55:35Z</dcterms:created>
  <dcterms:modified xsi:type="dcterms:W3CDTF">2012-03-21T07:25:31Z</dcterms:modified>
</cp:coreProperties>
</file>