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67F-7B72-4E17-8CC6-CCA95CCDE9DC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3B3E21-255A-4CDA-B147-823221813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67F-7B72-4E17-8CC6-CCA95CCDE9DC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3E21-255A-4CDA-B147-823221813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67F-7B72-4E17-8CC6-CCA95CCDE9DC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3E21-255A-4CDA-B147-823221813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67F-7B72-4E17-8CC6-CCA95CCDE9DC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3B3E21-255A-4CDA-B147-823221813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67F-7B72-4E17-8CC6-CCA95CCDE9DC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3E21-255A-4CDA-B147-8232218133F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67F-7B72-4E17-8CC6-CCA95CCDE9DC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3E21-255A-4CDA-B147-823221813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67F-7B72-4E17-8CC6-CCA95CCDE9DC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3B3E21-255A-4CDA-B147-8232218133F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67F-7B72-4E17-8CC6-CCA95CCDE9DC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3E21-255A-4CDA-B147-823221813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67F-7B72-4E17-8CC6-CCA95CCDE9DC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3E21-255A-4CDA-B147-823221813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67F-7B72-4E17-8CC6-CCA95CCDE9DC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3E21-255A-4CDA-B147-8232218133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267F-7B72-4E17-8CC6-CCA95CCDE9DC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3E21-255A-4CDA-B147-8232218133F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7F267F-7B72-4E17-8CC6-CCA95CCDE9DC}" type="datetimeFigureOut">
              <a:rPr lang="cs-CZ" smtClean="0"/>
              <a:t>7.5.2014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3B3E21-255A-4CDA-B147-8232218133F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regionáln</a:t>
            </a:r>
            <a:r>
              <a:rPr lang="cs-CZ" sz="3200" dirty="0" smtClean="0"/>
              <a:t> geologie ČR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err="1" smtClean="0"/>
              <a:t>Voždová</a:t>
            </a:r>
            <a:r>
              <a:rPr lang="cs-CZ" sz="2000" dirty="0" smtClean="0"/>
              <a:t> Lenka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789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7" y="239933"/>
            <a:ext cx="7456313" cy="6279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403648" y="2198791"/>
            <a:ext cx="6428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Vnější Západní Karpaty</a:t>
            </a:r>
            <a:endParaRPr lang="cs-C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556792"/>
            <a:ext cx="6840760" cy="435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kumimoji="0" lang="cs-CZ" altLang="zh-CN" sz="1600" dirty="0" smtClean="0"/>
              <a:t>je součástí periferních alpsko-karpatských pánví v předpolí flyšových jednotek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kumimoji="0" lang="cs-CZ" altLang="zh-CN" sz="1600" dirty="0" smtClean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kumimoji="0" lang="cs-CZ" altLang="zh-CN" sz="1600" dirty="0" smtClean="0"/>
              <a:t>zahrnuje soustavu </a:t>
            </a:r>
            <a:r>
              <a:rPr kumimoji="0" lang="cs-CZ" altLang="zh-CN" sz="1600" dirty="0" smtClean="0"/>
              <a:t>miocenních </a:t>
            </a:r>
            <a:r>
              <a:rPr kumimoji="0" lang="cs-CZ" altLang="zh-CN" sz="1600" dirty="0" smtClean="0"/>
              <a:t>pánví, které v závislosti na postupujícím flyšovém akrečním klínu přesouvaly svůj sedimentační prostor směrem na předpolí na tektonicky i sedimentárně zatěžovaný a ohýbající okraj Českého masivu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kumimoji="0" lang="cs-CZ" altLang="zh-CN" sz="1600" dirty="0" smtClean="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kumimoji="0" lang="cs-CZ" altLang="zh-CN" sz="1600" dirty="0" smtClean="0"/>
              <a:t>sunutí příkrovů akrečního klínu současné se sedimentací způsobily, že uloženiny předhlubně dnes leží místy pod příkrovy, před nimi i na nich, nebo jsou dokonce do příkrovy začleněny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kumimoji="0" lang="cs-CZ" altLang="zh-CN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altLang="cs-CZ" sz="1600" dirty="0" smtClean="0"/>
              <a:t>intenzívní denudace během pliocénu a kvartéru, dnes jen relikty výplně pánve (souvislejší zbytky na Ostravsku a Opavsku, v Hornomoravském a </a:t>
            </a:r>
            <a:r>
              <a:rPr lang="cs-CZ" altLang="cs-CZ" sz="1600" dirty="0" smtClean="0"/>
              <a:t>Dyjsko-svrateckém </a:t>
            </a:r>
            <a:r>
              <a:rPr lang="cs-CZ" altLang="cs-CZ" sz="1600" dirty="0" smtClean="0"/>
              <a:t>úvalu a v Boskovické brázdě; mocnost sedimentů do 2500 m) </a:t>
            </a:r>
          </a:p>
          <a:p>
            <a:endParaRPr lang="cs-CZ" sz="1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51720" y="476672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Karpatská předhlubeň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471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1828" y="1806496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cs-CZ" altLang="cs-CZ" dirty="0" smtClean="0"/>
              <a:t>dnes jednotný celek – během terciéru 2 části:</a:t>
            </a:r>
          </a:p>
          <a:p>
            <a:r>
              <a:rPr kumimoji="0" lang="cs-CZ" altLang="cs-CZ" sz="1600" dirty="0" smtClean="0"/>
              <a:t> 	</a:t>
            </a:r>
          </a:p>
          <a:p>
            <a:r>
              <a:rPr lang="cs-CZ" altLang="cs-CZ" sz="1600" dirty="0" smtClean="0"/>
              <a:t>	</a:t>
            </a:r>
            <a:r>
              <a:rPr kumimoji="0" lang="cs-CZ" altLang="cs-CZ" dirty="0" smtClean="0"/>
              <a:t>1.  jižní a střední (</a:t>
            </a:r>
            <a:r>
              <a:rPr kumimoji="0" lang="cs-CZ" altLang="cs-CZ" dirty="0" err="1" smtClean="0"/>
              <a:t>egger</a:t>
            </a:r>
            <a:r>
              <a:rPr kumimoji="0" lang="cs-CZ" altLang="cs-CZ" dirty="0" smtClean="0"/>
              <a:t> – </a:t>
            </a:r>
            <a:r>
              <a:rPr kumimoji="0" lang="cs-CZ" altLang="cs-CZ" dirty="0" err="1" smtClean="0"/>
              <a:t>sp</a:t>
            </a:r>
            <a:r>
              <a:rPr kumimoji="0" lang="cs-CZ" altLang="cs-CZ" dirty="0" smtClean="0"/>
              <a:t>. </a:t>
            </a:r>
            <a:r>
              <a:rPr kumimoji="0" lang="cs-CZ" altLang="cs-CZ" dirty="0" err="1" smtClean="0"/>
              <a:t>baden</a:t>
            </a:r>
            <a:r>
              <a:rPr kumimoji="0" lang="cs-CZ" altLang="cs-CZ" dirty="0" smtClean="0"/>
              <a:t>)</a:t>
            </a:r>
          </a:p>
          <a:p>
            <a:endParaRPr kumimoji="0" lang="cs-CZ" altLang="cs-CZ" dirty="0" smtClean="0"/>
          </a:p>
          <a:p>
            <a:r>
              <a:rPr lang="cs-CZ" altLang="cs-CZ" dirty="0" smtClean="0"/>
              <a:t>	</a:t>
            </a:r>
            <a:r>
              <a:rPr lang="cs-CZ" dirty="0" smtClean="0"/>
              <a:t>2. severní (</a:t>
            </a:r>
            <a:r>
              <a:rPr lang="cs-CZ" dirty="0" err="1" smtClean="0"/>
              <a:t>eggenburg</a:t>
            </a:r>
            <a:r>
              <a:rPr lang="cs-CZ" dirty="0" smtClean="0"/>
              <a:t> – </a:t>
            </a:r>
            <a:r>
              <a:rPr lang="cs-CZ" dirty="0" err="1" smtClean="0"/>
              <a:t>stř</a:t>
            </a:r>
            <a:r>
              <a:rPr lang="cs-CZ" dirty="0" smtClean="0"/>
              <a:t>. a sv. </a:t>
            </a:r>
            <a:r>
              <a:rPr lang="cs-CZ" dirty="0" err="1" smtClean="0"/>
              <a:t>baden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470197" y="548679"/>
            <a:ext cx="4192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Karpatská </a:t>
            </a:r>
            <a:r>
              <a:rPr lang="cs-CZ" sz="3200" dirty="0" err="1" smtClean="0"/>
              <a:t>předhluběň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312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9419" y="1628800"/>
            <a:ext cx="848415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zh-CN" sz="1400" b="1" i="1" dirty="0" err="1"/>
              <a:t>egger</a:t>
            </a:r>
            <a:r>
              <a:rPr lang="cs-CZ" altLang="zh-CN" sz="1400" b="1" i="1" dirty="0"/>
              <a:t> </a:t>
            </a:r>
            <a:r>
              <a:rPr lang="cs-CZ" altLang="zh-CN" sz="1400" dirty="0"/>
              <a:t>- první doložené sladkovodní sedimenty </a:t>
            </a:r>
            <a:r>
              <a:rPr lang="cs-CZ" altLang="zh-CN" sz="1400" b="1" dirty="0" err="1"/>
              <a:t>žerotických</a:t>
            </a:r>
            <a:r>
              <a:rPr lang="cs-CZ" altLang="zh-CN" sz="1400" b="1" dirty="0"/>
              <a:t> vrstev</a:t>
            </a:r>
            <a:r>
              <a:rPr lang="cs-CZ" altLang="zh-CN" sz="1400" dirty="0"/>
              <a:t> (na Znojemsku</a:t>
            </a:r>
            <a:r>
              <a:rPr lang="cs-CZ" altLang="zh-CN" sz="1400" dirty="0" smtClean="0"/>
              <a:t>)</a:t>
            </a:r>
          </a:p>
          <a:p>
            <a:pPr>
              <a:spcBef>
                <a:spcPct val="20000"/>
              </a:spcBef>
            </a:pPr>
            <a:endParaRPr lang="cs-CZ" altLang="zh-CN" sz="1400" dirty="0" smtClean="0"/>
          </a:p>
          <a:p>
            <a:pPr>
              <a:spcBef>
                <a:spcPct val="20000"/>
              </a:spcBef>
            </a:pPr>
            <a:r>
              <a:rPr lang="cs-CZ" altLang="zh-CN" sz="1400" b="1" i="1" dirty="0" err="1" smtClean="0"/>
              <a:t>eggenburg</a:t>
            </a:r>
            <a:r>
              <a:rPr lang="cs-CZ" altLang="zh-CN" sz="1400" dirty="0" smtClean="0"/>
              <a:t> </a:t>
            </a:r>
            <a:r>
              <a:rPr lang="cs-CZ" altLang="zh-CN" sz="1400" dirty="0"/>
              <a:t>-  1. dobře dokumentovaná mořská transgrese – bazální </a:t>
            </a:r>
            <a:r>
              <a:rPr lang="cs-CZ" altLang="zh-CN" sz="1400" dirty="0" err="1"/>
              <a:t>klastika</a:t>
            </a:r>
            <a:r>
              <a:rPr lang="cs-CZ" altLang="zh-CN" sz="1400" dirty="0"/>
              <a:t>, </a:t>
            </a:r>
            <a:r>
              <a:rPr lang="cs-CZ" altLang="zh-CN" sz="1400" dirty="0" err="1"/>
              <a:t>glaukontické</a:t>
            </a:r>
            <a:r>
              <a:rPr lang="cs-CZ" altLang="zh-CN" sz="1400" dirty="0"/>
              <a:t> písky, </a:t>
            </a:r>
            <a:r>
              <a:rPr lang="cs-CZ" altLang="zh-CN" sz="1400" b="1" dirty="0"/>
              <a:t>čejkovické písky</a:t>
            </a:r>
            <a:r>
              <a:rPr lang="cs-CZ" altLang="zh-CN" sz="1400" dirty="0"/>
              <a:t> – </a:t>
            </a:r>
            <a:r>
              <a:rPr lang="cs-CZ" altLang="zh-CN" sz="1400" dirty="0" err="1"/>
              <a:t>mělkovodní</a:t>
            </a:r>
            <a:r>
              <a:rPr lang="cs-CZ" altLang="zh-CN" sz="1400" dirty="0"/>
              <a:t> písky </a:t>
            </a:r>
            <a:endParaRPr lang="cs-CZ" altLang="zh-CN" sz="1400" dirty="0" smtClean="0"/>
          </a:p>
          <a:p>
            <a:pPr>
              <a:spcBef>
                <a:spcPct val="20000"/>
              </a:spcBef>
            </a:pPr>
            <a:endParaRPr lang="cs-CZ" altLang="zh-CN" sz="1400" dirty="0" smtClean="0"/>
          </a:p>
          <a:p>
            <a:pPr>
              <a:spcBef>
                <a:spcPct val="20000"/>
              </a:spcBef>
            </a:pPr>
            <a:r>
              <a:rPr lang="cs-CZ" altLang="zh-CN" sz="1400" b="1" i="1" dirty="0" err="1" smtClean="0"/>
              <a:t>eggenburg</a:t>
            </a:r>
            <a:r>
              <a:rPr lang="cs-CZ" altLang="zh-CN" sz="1400" b="1" i="1" dirty="0" smtClean="0"/>
              <a:t>/</a:t>
            </a:r>
            <a:r>
              <a:rPr lang="cs-CZ" altLang="zh-CN" sz="1400" b="1" i="1" dirty="0" err="1" smtClean="0"/>
              <a:t>ottnang</a:t>
            </a:r>
            <a:r>
              <a:rPr lang="cs-CZ" altLang="zh-CN" sz="1400" b="1" i="1" dirty="0" smtClean="0"/>
              <a:t> </a:t>
            </a:r>
            <a:r>
              <a:rPr lang="cs-CZ" altLang="zh-CN" sz="1400" dirty="0"/>
              <a:t>–</a:t>
            </a:r>
            <a:r>
              <a:rPr lang="cs-CZ" altLang="zh-CN" sz="1400" b="1" i="1" dirty="0"/>
              <a:t> </a:t>
            </a:r>
            <a:r>
              <a:rPr lang="cs-CZ" altLang="zh-CN" sz="1400" dirty="0"/>
              <a:t>rozšíření a změlčení pánve, </a:t>
            </a:r>
            <a:r>
              <a:rPr lang="cs-CZ" altLang="zh-CN" sz="1400" i="1" dirty="0"/>
              <a:t>horizont kyselých tufů a tufitů – z </a:t>
            </a:r>
            <a:r>
              <a:rPr lang="cs-CZ" altLang="cs-CZ" sz="1400" i="1" dirty="0" err="1" smtClean="0"/>
              <a:t>Bükku</a:t>
            </a:r>
            <a:endParaRPr lang="cs-CZ" altLang="cs-CZ" sz="1400" i="1" dirty="0" smtClean="0"/>
          </a:p>
          <a:p>
            <a:pPr>
              <a:spcBef>
                <a:spcPct val="20000"/>
              </a:spcBef>
            </a:pPr>
            <a:endParaRPr lang="cs-CZ" altLang="cs-CZ" sz="1400" dirty="0" smtClean="0"/>
          </a:p>
          <a:p>
            <a:pPr>
              <a:spcBef>
                <a:spcPct val="20000"/>
              </a:spcBef>
            </a:pPr>
            <a:r>
              <a:rPr lang="cs-CZ" altLang="zh-CN" sz="1400" b="1" i="1" dirty="0" err="1" smtClean="0"/>
              <a:t>ottnang</a:t>
            </a:r>
            <a:r>
              <a:rPr lang="cs-CZ" altLang="zh-CN" sz="1400" dirty="0" smtClean="0"/>
              <a:t> </a:t>
            </a:r>
            <a:r>
              <a:rPr lang="cs-CZ" altLang="zh-CN" sz="1400" dirty="0"/>
              <a:t>– pokračuje kompresní režim </a:t>
            </a:r>
            <a:r>
              <a:rPr lang="cs-CZ" altLang="cs-CZ" sz="1400" dirty="0">
                <a:sym typeface="Symbol" pitchFamily="18" charset="2"/>
              </a:rPr>
              <a:t></a:t>
            </a:r>
            <a:r>
              <a:rPr lang="cs-CZ" altLang="zh-CN" sz="1400" dirty="0"/>
              <a:t> zvedání areálu předhlubně a omezení spojení s mořskými pánvemi, </a:t>
            </a:r>
            <a:r>
              <a:rPr lang="cs-CZ" altLang="zh-CN" sz="1400" b="1" dirty="0" err="1"/>
              <a:t>rzehakiové</a:t>
            </a:r>
            <a:r>
              <a:rPr lang="cs-CZ" altLang="zh-CN" sz="1400" b="1" dirty="0"/>
              <a:t> vrstvy</a:t>
            </a:r>
            <a:r>
              <a:rPr lang="cs-CZ" altLang="zh-CN" sz="1400" dirty="0"/>
              <a:t> - převážně o písky a štěrky s hojnými valouny tmavých jurských </a:t>
            </a:r>
            <a:r>
              <a:rPr lang="cs-CZ" altLang="zh-CN" sz="1400" dirty="0" smtClean="0"/>
              <a:t>rohovců</a:t>
            </a:r>
          </a:p>
          <a:p>
            <a:pPr>
              <a:spcBef>
                <a:spcPct val="20000"/>
              </a:spcBef>
            </a:pPr>
            <a:endParaRPr lang="cs-CZ" altLang="zh-CN" sz="1400" dirty="0" smtClean="0"/>
          </a:p>
          <a:p>
            <a:pPr>
              <a:spcBef>
                <a:spcPct val="20000"/>
              </a:spcBef>
            </a:pPr>
            <a:r>
              <a:rPr lang="cs-CZ" altLang="zh-CN" sz="1400" b="1" i="1" dirty="0" err="1" smtClean="0"/>
              <a:t>ottnang</a:t>
            </a:r>
            <a:r>
              <a:rPr lang="cs-CZ" altLang="zh-CN" sz="1400" b="1" i="1" dirty="0" smtClean="0"/>
              <a:t>/</a:t>
            </a:r>
            <a:r>
              <a:rPr lang="cs-CZ" altLang="zh-CN" sz="1400" b="1" i="1" dirty="0" err="1" smtClean="0"/>
              <a:t>karpat</a:t>
            </a:r>
            <a:r>
              <a:rPr lang="cs-CZ" altLang="zh-CN" sz="1400" dirty="0" smtClean="0"/>
              <a:t> </a:t>
            </a:r>
            <a:r>
              <a:rPr lang="cs-CZ" altLang="zh-CN" sz="1400" dirty="0"/>
              <a:t>– posunutí flyš. příkrovů na ČM, předhlubeň získala dnešní SV-JZ směr a současně došlo k individualizaci vídeňské </a:t>
            </a:r>
            <a:r>
              <a:rPr lang="cs-CZ" altLang="zh-CN" sz="1400" dirty="0" smtClean="0"/>
              <a:t>pánve</a:t>
            </a:r>
          </a:p>
          <a:p>
            <a:pPr>
              <a:spcBef>
                <a:spcPct val="20000"/>
              </a:spcBef>
            </a:pPr>
            <a:endParaRPr lang="cs-CZ" altLang="zh-CN" sz="1400" dirty="0" smtClean="0"/>
          </a:p>
          <a:p>
            <a:pPr>
              <a:spcBef>
                <a:spcPct val="20000"/>
              </a:spcBef>
            </a:pPr>
            <a:r>
              <a:rPr lang="cs-CZ" altLang="zh-CN" sz="1400" b="1" i="1" dirty="0" err="1" smtClean="0"/>
              <a:t>karpat</a:t>
            </a:r>
            <a:r>
              <a:rPr lang="cs-CZ" altLang="zh-CN" sz="1400" dirty="0" smtClean="0"/>
              <a:t> </a:t>
            </a:r>
            <a:r>
              <a:rPr lang="cs-CZ" altLang="zh-CN" sz="1400" dirty="0"/>
              <a:t>– 2 vývoje – </a:t>
            </a:r>
            <a:r>
              <a:rPr lang="cs-CZ" altLang="zh-CN" sz="1400" b="1" dirty="0"/>
              <a:t>písčitý</a:t>
            </a:r>
            <a:r>
              <a:rPr lang="cs-CZ" altLang="zh-CN" sz="1400" dirty="0"/>
              <a:t> – hrubozrnné písky, </a:t>
            </a:r>
            <a:r>
              <a:rPr lang="cs-CZ" altLang="zh-CN" sz="1400" b="1" dirty="0"/>
              <a:t>šlíry</a:t>
            </a:r>
            <a:r>
              <a:rPr lang="cs-CZ" altLang="zh-CN" sz="1400" dirty="0"/>
              <a:t> – vrstevnaté vápnité jíly, </a:t>
            </a:r>
            <a:r>
              <a:rPr lang="cs-CZ" altLang="zh-CN" sz="1400" b="1" dirty="0"/>
              <a:t>kroměřížské souvrství</a:t>
            </a:r>
            <a:r>
              <a:rPr lang="cs-CZ" altLang="zh-CN" sz="1400" dirty="0"/>
              <a:t> – před čelem ždánické jednotky, štěrky s valouny vápenců a </a:t>
            </a:r>
            <a:r>
              <a:rPr lang="cs-CZ" altLang="zh-CN" sz="1400" dirty="0" smtClean="0"/>
              <a:t>rohovců</a:t>
            </a:r>
          </a:p>
          <a:p>
            <a:pPr>
              <a:spcBef>
                <a:spcPct val="20000"/>
              </a:spcBef>
            </a:pPr>
            <a:endParaRPr lang="cs-CZ" altLang="zh-CN" sz="1400" dirty="0" smtClean="0"/>
          </a:p>
          <a:p>
            <a:pPr>
              <a:spcBef>
                <a:spcPct val="20000"/>
              </a:spcBef>
            </a:pPr>
            <a:r>
              <a:rPr lang="cs-CZ" altLang="zh-CN" sz="1400" b="1" i="1" dirty="0" err="1" smtClean="0"/>
              <a:t>sp</a:t>
            </a:r>
            <a:r>
              <a:rPr lang="cs-CZ" altLang="zh-CN" sz="1400" b="1" i="1" dirty="0"/>
              <a:t>. </a:t>
            </a:r>
            <a:r>
              <a:rPr lang="cs-CZ" altLang="zh-CN" sz="1400" b="1" i="1" dirty="0" err="1"/>
              <a:t>baden</a:t>
            </a:r>
            <a:r>
              <a:rPr lang="cs-CZ" altLang="zh-CN" sz="1400" dirty="0"/>
              <a:t> – konec mořské sedimentace </a:t>
            </a:r>
            <a:r>
              <a:rPr lang="cs-CZ" altLang="cs-CZ" sz="1400" dirty="0">
                <a:sym typeface="Symbol" pitchFamily="18" charset="2"/>
              </a:rPr>
              <a:t> výrazné zvětrávání, </a:t>
            </a:r>
            <a:r>
              <a:rPr lang="cs-CZ" altLang="cs-CZ" sz="1400" b="1" dirty="0">
                <a:sym typeface="Symbol" pitchFamily="18" charset="2"/>
              </a:rPr>
              <a:t>brněnské písky</a:t>
            </a:r>
            <a:r>
              <a:rPr lang="cs-CZ" altLang="cs-CZ" sz="1400" dirty="0">
                <a:sym typeface="Symbol" pitchFamily="18" charset="2"/>
              </a:rPr>
              <a:t> – </a:t>
            </a:r>
            <a:endParaRPr lang="cs-CZ" altLang="cs-CZ" sz="1400" dirty="0" smtClean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cs-CZ" altLang="cs-CZ" sz="1400" dirty="0" smtClean="0">
                <a:sym typeface="Symbol" pitchFamily="18" charset="2"/>
              </a:rPr>
              <a:t>nažloutlé </a:t>
            </a:r>
            <a:r>
              <a:rPr lang="cs-CZ" altLang="cs-CZ" sz="1400" dirty="0">
                <a:sym typeface="Symbol" pitchFamily="18" charset="2"/>
              </a:rPr>
              <a:t>písky s bochníkovitými konkrecemi </a:t>
            </a:r>
            <a:r>
              <a:rPr lang="cs-CZ" altLang="cs-CZ" sz="1400" dirty="0" err="1">
                <a:sym typeface="Symbol" pitchFamily="18" charset="2"/>
              </a:rPr>
              <a:t>váp.pískovců</a:t>
            </a:r>
            <a:r>
              <a:rPr lang="cs-CZ" altLang="cs-CZ" sz="1400" dirty="0">
                <a:sym typeface="Symbol" pitchFamily="18" charset="2"/>
              </a:rPr>
              <a:t>, </a:t>
            </a:r>
            <a:r>
              <a:rPr lang="cs-CZ" altLang="cs-CZ" sz="1400" b="1" dirty="0" err="1">
                <a:sym typeface="Symbol" pitchFamily="18" charset="2"/>
              </a:rPr>
              <a:t>tégly</a:t>
            </a:r>
            <a:r>
              <a:rPr lang="cs-CZ" altLang="cs-CZ" sz="1400" dirty="0">
                <a:sym typeface="Symbol" pitchFamily="18" charset="2"/>
              </a:rPr>
              <a:t> – nazelenalé vápnité jíly, závěr – </a:t>
            </a:r>
            <a:r>
              <a:rPr lang="cs-CZ" altLang="cs-CZ" sz="1400" b="1" dirty="0">
                <a:sym typeface="Symbol" pitchFamily="18" charset="2"/>
              </a:rPr>
              <a:t>regresní písky</a:t>
            </a:r>
            <a:r>
              <a:rPr lang="cs-CZ" altLang="cs-CZ" sz="1400" dirty="0">
                <a:sym typeface="Symbol" pitchFamily="18" charset="2"/>
              </a:rPr>
              <a:t>, na elevacích – </a:t>
            </a:r>
            <a:r>
              <a:rPr lang="cs-CZ" altLang="cs-CZ" sz="1400" b="1" dirty="0">
                <a:sym typeface="Symbol" pitchFamily="18" charset="2"/>
              </a:rPr>
              <a:t>řasové vápence</a:t>
            </a:r>
            <a:r>
              <a:rPr lang="cs-CZ" altLang="cs-CZ" sz="1400" dirty="0">
                <a:sym typeface="Symbol" pitchFamily="18" charset="2"/>
              </a:rPr>
              <a:t> (Šlapanice, Jiříkovice), </a:t>
            </a:r>
            <a:r>
              <a:rPr lang="cs-CZ" altLang="cs-CZ" sz="1400" b="1" dirty="0">
                <a:sym typeface="Symbol" pitchFamily="18" charset="2"/>
              </a:rPr>
              <a:t>mechovkové vápence</a:t>
            </a:r>
            <a:r>
              <a:rPr lang="cs-CZ" altLang="cs-CZ" sz="1400" dirty="0">
                <a:sym typeface="Symbol" pitchFamily="18" charset="2"/>
              </a:rPr>
              <a:t> (Vyškov)</a:t>
            </a:r>
            <a:endParaRPr lang="cs-CZ" altLang="zh-CN" sz="1400" dirty="0">
              <a:sym typeface="Symbol" pitchFamily="18" charset="2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69510" y="26355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Karpatská předhlubeň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jižní část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51720" y="22715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Karpatská předhlubeň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severní část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18456" y="1556792"/>
            <a:ext cx="7641976" cy="366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kumimoji="0" lang="cs-CZ" altLang="zh-CN" sz="1400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cs-CZ" altLang="zh-CN" sz="1400" b="1" i="1" dirty="0" err="1" smtClean="0"/>
              <a:t>eggenburg</a:t>
            </a:r>
            <a:r>
              <a:rPr kumimoji="0" lang="cs-CZ" altLang="zh-CN" sz="1400" dirty="0" smtClean="0"/>
              <a:t> -  </a:t>
            </a:r>
            <a:r>
              <a:rPr kumimoji="0" lang="cs-CZ" altLang="zh-CN" sz="1400" b="1" dirty="0" err="1" smtClean="0"/>
              <a:t>jaklovické</a:t>
            </a:r>
            <a:r>
              <a:rPr kumimoji="0" lang="cs-CZ" altLang="zh-CN" sz="1400" b="1" dirty="0" smtClean="0"/>
              <a:t> slepence</a:t>
            </a:r>
            <a:r>
              <a:rPr kumimoji="0" lang="cs-CZ" altLang="zh-CN" sz="1400" dirty="0" smtClean="0"/>
              <a:t> – bazální </a:t>
            </a:r>
            <a:r>
              <a:rPr kumimoji="0" lang="cs-CZ" altLang="zh-CN" sz="1400" dirty="0" err="1" smtClean="0"/>
              <a:t>klastika</a:t>
            </a:r>
            <a:r>
              <a:rPr kumimoji="0" lang="cs-CZ" altLang="zh-CN" sz="1400" dirty="0" smtClean="0"/>
              <a:t>, </a:t>
            </a:r>
            <a:r>
              <a:rPr kumimoji="0" lang="cs-CZ" altLang="zh-CN" sz="1400" b="1" dirty="0" smtClean="0"/>
              <a:t>mechovkové vápence</a:t>
            </a:r>
            <a:r>
              <a:rPr kumimoji="0" lang="cs-CZ" altLang="zh-CN" sz="1400" dirty="0" smtClean="0"/>
              <a:t>, báze – výlev nejstaršího kenozoického vulkanitu – Otická Hůrka – olivinické </a:t>
            </a:r>
            <a:r>
              <a:rPr kumimoji="0" lang="cs-CZ" altLang="zh-CN" sz="1400" dirty="0" err="1" smtClean="0"/>
              <a:t>bazaltoidy</a:t>
            </a:r>
            <a:endParaRPr kumimoji="0" lang="cs-CZ" altLang="zh-CN" sz="1400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kumimoji="0" lang="cs-CZ" altLang="zh-CN" sz="1400" b="1" i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cs-CZ" altLang="zh-CN" sz="1400" b="1" i="1" dirty="0" err="1" smtClean="0"/>
              <a:t>eggenburg</a:t>
            </a:r>
            <a:r>
              <a:rPr kumimoji="0" lang="cs-CZ" altLang="zh-CN" sz="1400" b="1" i="1" dirty="0" smtClean="0"/>
              <a:t>/</a:t>
            </a:r>
            <a:r>
              <a:rPr kumimoji="0" lang="cs-CZ" altLang="zh-CN" sz="1400" b="1" i="1" dirty="0" err="1" smtClean="0"/>
              <a:t>ottnang</a:t>
            </a:r>
            <a:r>
              <a:rPr kumimoji="0" lang="cs-CZ" altLang="zh-CN" sz="1400" b="1" i="1" dirty="0" smtClean="0"/>
              <a:t> </a:t>
            </a:r>
            <a:r>
              <a:rPr kumimoji="0" lang="cs-CZ" altLang="zh-CN" sz="1400" dirty="0" smtClean="0"/>
              <a:t>–</a:t>
            </a:r>
            <a:r>
              <a:rPr kumimoji="0" lang="cs-CZ" altLang="zh-CN" sz="1400" b="1" i="1" dirty="0" smtClean="0"/>
              <a:t> </a:t>
            </a:r>
            <a:r>
              <a:rPr kumimoji="0" lang="cs-CZ" altLang="zh-CN" sz="1400" dirty="0" smtClean="0"/>
              <a:t>hiát, závěr – poloha </a:t>
            </a:r>
            <a:r>
              <a:rPr kumimoji="0" lang="cs-CZ" altLang="zh-CN" sz="1400" b="1" dirty="0" err="1" smtClean="0"/>
              <a:t>rzehakiových</a:t>
            </a:r>
            <a:r>
              <a:rPr kumimoji="0" lang="cs-CZ" altLang="zh-CN" sz="1400" b="1" dirty="0" smtClean="0"/>
              <a:t> vrstev</a:t>
            </a:r>
            <a:endParaRPr kumimoji="0" lang="cs-CZ" altLang="zh-CN" sz="1400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kumimoji="0" lang="cs-CZ" altLang="zh-CN" sz="1400" b="1" i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cs-CZ" altLang="zh-CN" sz="1400" b="1" i="1" dirty="0" err="1" smtClean="0"/>
              <a:t>karpat</a:t>
            </a:r>
            <a:r>
              <a:rPr kumimoji="0" lang="cs-CZ" altLang="zh-CN" sz="1400" dirty="0" smtClean="0"/>
              <a:t> – transgrese po hiátu, bazální </a:t>
            </a:r>
            <a:r>
              <a:rPr kumimoji="0" lang="cs-CZ" altLang="zh-CN" sz="1400" dirty="0" err="1" smtClean="0"/>
              <a:t>klastika</a:t>
            </a:r>
            <a:r>
              <a:rPr kumimoji="0" lang="cs-CZ" altLang="zh-CN" sz="1400" dirty="0" smtClean="0"/>
              <a:t>, </a:t>
            </a:r>
            <a:r>
              <a:rPr kumimoji="0" lang="cs-CZ" altLang="zh-CN" sz="1400" b="1" dirty="0" smtClean="0"/>
              <a:t>hnědé vrstvy</a:t>
            </a:r>
            <a:r>
              <a:rPr kumimoji="0" lang="cs-CZ" altLang="zh-CN" sz="1400" dirty="0" smtClean="0"/>
              <a:t> – jílovce, </a:t>
            </a:r>
            <a:r>
              <a:rPr kumimoji="0" lang="cs-CZ" altLang="zh-CN" sz="1400" b="1" dirty="0" smtClean="0"/>
              <a:t>šedé vrstvy</a:t>
            </a:r>
            <a:r>
              <a:rPr kumimoji="0" lang="cs-CZ" altLang="zh-CN" sz="1400" dirty="0" smtClean="0"/>
              <a:t> – šlíry, </a:t>
            </a:r>
            <a:r>
              <a:rPr kumimoji="0" lang="cs-CZ" altLang="zh-CN" sz="1400" b="1" dirty="0" smtClean="0"/>
              <a:t>pestré vrstvy</a:t>
            </a:r>
            <a:r>
              <a:rPr kumimoji="0" lang="cs-CZ" altLang="zh-CN" sz="1400" dirty="0" smtClean="0"/>
              <a:t> – barevné jíly se sádrovci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kumimoji="0" lang="cs-CZ" altLang="zh-CN" sz="1400" b="1" i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cs-CZ" altLang="zh-CN" sz="1400" b="1" i="1" dirty="0" err="1" smtClean="0"/>
              <a:t>sp</a:t>
            </a:r>
            <a:r>
              <a:rPr kumimoji="0" lang="cs-CZ" altLang="zh-CN" sz="1400" b="1" i="1" dirty="0" smtClean="0"/>
              <a:t>. </a:t>
            </a:r>
            <a:r>
              <a:rPr kumimoji="0" lang="cs-CZ" altLang="zh-CN" sz="1400" b="1" i="1" dirty="0" err="1" smtClean="0"/>
              <a:t>baden</a:t>
            </a:r>
            <a:r>
              <a:rPr kumimoji="0" lang="cs-CZ" altLang="zh-CN" sz="1400" dirty="0" smtClean="0"/>
              <a:t> – především </a:t>
            </a:r>
            <a:r>
              <a:rPr kumimoji="0" lang="cs-CZ" altLang="zh-CN" sz="1400" b="1" dirty="0" err="1" smtClean="0"/>
              <a:t>tégly</a:t>
            </a:r>
            <a:r>
              <a:rPr kumimoji="0" lang="cs-CZ" altLang="zh-CN" sz="1400" dirty="0" smtClean="0"/>
              <a:t>, v </a:t>
            </a:r>
            <a:r>
              <a:rPr kumimoji="0" lang="cs-CZ" altLang="zh-CN" sz="1400" dirty="0" err="1" smtClean="0"/>
              <a:t>mělkovodním</a:t>
            </a:r>
            <a:r>
              <a:rPr kumimoji="0" lang="cs-CZ" altLang="zh-CN" sz="1400" dirty="0" smtClean="0"/>
              <a:t> prostředí </a:t>
            </a:r>
            <a:r>
              <a:rPr kumimoji="0" lang="cs-CZ" altLang="zh-CN" sz="1400" b="1" dirty="0" smtClean="0"/>
              <a:t>řasové vápence</a:t>
            </a:r>
            <a:r>
              <a:rPr kumimoji="0" lang="cs-CZ" altLang="zh-CN" sz="1400" dirty="0" smtClean="0"/>
              <a:t> nebo </a:t>
            </a:r>
            <a:r>
              <a:rPr kumimoji="0" lang="cs-CZ" altLang="zh-CN" sz="1400" b="1" dirty="0" smtClean="0"/>
              <a:t>mechovkové vápence</a:t>
            </a:r>
            <a:endParaRPr kumimoji="0" lang="cs-CZ" altLang="zh-CN" sz="1400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kumimoji="0" lang="cs-CZ" altLang="zh-CN" sz="1400" b="1" i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cs-CZ" altLang="zh-CN" sz="1400" b="1" i="1" dirty="0" err="1" smtClean="0"/>
              <a:t>stř</a:t>
            </a:r>
            <a:r>
              <a:rPr kumimoji="0" lang="cs-CZ" altLang="zh-CN" sz="1400" b="1" i="1" dirty="0" smtClean="0"/>
              <a:t>. </a:t>
            </a:r>
            <a:r>
              <a:rPr kumimoji="0" lang="cs-CZ" altLang="zh-CN" sz="1400" b="1" i="1" dirty="0" err="1" smtClean="0"/>
              <a:t>baden</a:t>
            </a:r>
            <a:r>
              <a:rPr kumimoji="0" lang="cs-CZ" altLang="zh-CN" sz="1400" b="1" i="1" dirty="0" smtClean="0"/>
              <a:t> </a:t>
            </a:r>
            <a:r>
              <a:rPr kumimoji="0" lang="cs-CZ" altLang="zh-CN" sz="1400" dirty="0" smtClean="0"/>
              <a:t>– dominují </a:t>
            </a:r>
            <a:r>
              <a:rPr kumimoji="0" lang="cs-CZ" altLang="zh-CN" sz="1400" b="1" dirty="0" smtClean="0"/>
              <a:t>vápnité jíly</a:t>
            </a:r>
            <a:r>
              <a:rPr kumimoji="0" lang="cs-CZ" altLang="zh-CN" sz="1400" dirty="0" smtClean="0"/>
              <a:t>, koncem </a:t>
            </a:r>
            <a:r>
              <a:rPr kumimoji="0" lang="cs-CZ" altLang="zh-CN" sz="1400" dirty="0" err="1" smtClean="0"/>
              <a:t>stř</a:t>
            </a:r>
            <a:r>
              <a:rPr kumimoji="0" lang="cs-CZ" altLang="zh-CN" sz="1400" dirty="0" smtClean="0"/>
              <a:t>. </a:t>
            </a:r>
            <a:r>
              <a:rPr kumimoji="0" lang="cs-CZ" altLang="zh-CN" sz="1400" dirty="0" err="1" smtClean="0"/>
              <a:t>badenu</a:t>
            </a:r>
            <a:r>
              <a:rPr kumimoji="0" lang="cs-CZ" altLang="zh-CN" sz="1400" dirty="0" smtClean="0"/>
              <a:t> změlčení – sedimentace sádrovců a evaporitů </a:t>
            </a:r>
            <a:r>
              <a:rPr kumimoji="0" lang="cs-CZ" altLang="cs-CZ" sz="1400" dirty="0" smtClean="0">
                <a:sym typeface="Symbol" pitchFamily="18" charset="2"/>
              </a:rPr>
              <a:t> </a:t>
            </a:r>
            <a:r>
              <a:rPr kumimoji="0" lang="cs-CZ" altLang="cs-CZ" sz="1400" b="1" dirty="0" err="1" smtClean="0">
                <a:sym typeface="Symbol" pitchFamily="18" charset="2"/>
              </a:rPr>
              <a:t>koběřické</a:t>
            </a:r>
            <a:r>
              <a:rPr kumimoji="0" lang="cs-CZ" altLang="cs-CZ" sz="1400" b="1" dirty="0" smtClean="0">
                <a:sym typeface="Symbol" pitchFamily="18" charset="2"/>
              </a:rPr>
              <a:t> sádrovce</a:t>
            </a:r>
            <a:r>
              <a:rPr kumimoji="0" lang="cs-CZ" altLang="cs-CZ" sz="1400" dirty="0" smtClean="0">
                <a:sym typeface="Symbol" pitchFamily="18" charset="2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kumimoji="0" lang="cs-CZ" altLang="cs-CZ" sz="1400" b="1" i="1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cs-CZ" altLang="cs-CZ" sz="1400" b="1" i="1" dirty="0" smtClean="0">
                <a:sym typeface="Symbol" pitchFamily="18" charset="2"/>
              </a:rPr>
              <a:t>svrch. </a:t>
            </a:r>
            <a:r>
              <a:rPr kumimoji="0" lang="cs-CZ" altLang="cs-CZ" sz="1400" b="1" i="1" dirty="0" err="1" smtClean="0">
                <a:sym typeface="Symbol" pitchFamily="18" charset="2"/>
              </a:rPr>
              <a:t>baden</a:t>
            </a:r>
            <a:r>
              <a:rPr kumimoji="0" lang="cs-CZ" altLang="cs-CZ" sz="1400" dirty="0" smtClean="0">
                <a:sym typeface="Symbol" pitchFamily="18" charset="2"/>
              </a:rPr>
              <a:t> </a:t>
            </a:r>
            <a:r>
              <a:rPr kumimoji="0" lang="cs-CZ" altLang="zh-CN" sz="1400" dirty="0" smtClean="0"/>
              <a:t>–</a:t>
            </a:r>
            <a:r>
              <a:rPr kumimoji="0" lang="cs-CZ" altLang="cs-CZ" sz="1400" dirty="0" smtClean="0">
                <a:sym typeface="Symbol" pitchFamily="18" charset="2"/>
              </a:rPr>
              <a:t> jíly, jílovce, polohy vápenců na elevacích, ukončení marinní sedimentace </a:t>
            </a:r>
            <a:endParaRPr kumimoji="0" lang="cs-CZ" altLang="cs-CZ" sz="1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98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otation of vnejsi karpat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723" r="533" b="868"/>
          <a:stretch>
            <a:fillRect/>
          </a:stretch>
        </p:blipFill>
        <p:spPr bwMode="auto">
          <a:xfrm>
            <a:off x="395536" y="418128"/>
            <a:ext cx="8394452" cy="613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6550025"/>
            <a:ext cx="41264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R. Brzobohatý in Chlupáč </a:t>
            </a:r>
            <a:r>
              <a:rPr lang="cs-CZ" sz="1100" dirty="0" err="1" smtClean="0"/>
              <a:t>at</a:t>
            </a:r>
            <a:r>
              <a:rPr lang="cs-CZ" sz="1100" dirty="0" smtClean="0"/>
              <a:t>. al 2011 (Geologická minulost ČR)</a:t>
            </a:r>
            <a:endParaRPr lang="cs-CZ" sz="11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0305" y="110351"/>
            <a:ext cx="6768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Stratigrafické schéma neogénu karpatské předhlubně a vídeňské pánve na Moravě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889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425</Words>
  <Application>Microsoft Office PowerPoint</Application>
  <PresentationFormat>Předvádění na obrazovce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Cesta</vt:lpstr>
      <vt:lpstr>regionáln geologie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</dc:creator>
  <cp:lastModifiedBy>Lenka</cp:lastModifiedBy>
  <cp:revision>10</cp:revision>
  <dcterms:created xsi:type="dcterms:W3CDTF">2013-12-01T17:51:51Z</dcterms:created>
  <dcterms:modified xsi:type="dcterms:W3CDTF">2014-05-07T15:48:08Z</dcterms:modified>
</cp:coreProperties>
</file>