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5" r:id="rId9"/>
    <p:sldId id="262" r:id="rId10"/>
    <p:sldId id="263" r:id="rId11"/>
    <p:sldId id="266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aoblený obdélník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Zaoblený obdélník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Nadpis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20" name="Podnadpis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19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773D99-C6F1-4ECF-9943-8FFD300D841B}" type="datetimeFigureOut">
              <a:rPr lang="cs-CZ" smtClean="0"/>
              <a:pPr/>
              <a:t>5.3.2014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11" name="Zástupný symbol pro číslo snímk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896578-E574-4B5D-B152-C24251B010E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773D99-C6F1-4ECF-9943-8FFD300D841B}" type="datetimeFigureOut">
              <a:rPr lang="cs-CZ" smtClean="0"/>
              <a:pPr/>
              <a:t>5.3.2014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896578-E574-4B5D-B152-C24251B010E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773D99-C6F1-4ECF-9943-8FFD300D841B}" type="datetimeFigureOut">
              <a:rPr lang="cs-CZ" smtClean="0"/>
              <a:pPr/>
              <a:t>5.3.2014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896578-E574-4B5D-B152-C24251B010E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773D99-C6F1-4ECF-9943-8FFD300D841B}" type="datetimeFigureOut">
              <a:rPr lang="cs-CZ" smtClean="0"/>
              <a:pPr/>
              <a:t>5.3.2014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896578-E574-4B5D-B152-C24251B010E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aoblený obdélník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Zaoblený obdélník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773D99-C6F1-4ECF-9943-8FFD300D841B}" type="datetimeFigureOut">
              <a:rPr lang="cs-CZ" smtClean="0"/>
              <a:pPr/>
              <a:t>5.3.2014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896578-E574-4B5D-B152-C24251B010E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773D99-C6F1-4ECF-9943-8FFD300D841B}" type="datetimeFigureOut">
              <a:rPr lang="cs-CZ" smtClean="0"/>
              <a:pPr/>
              <a:t>5.3.2014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896578-E574-4B5D-B152-C24251B010E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773D99-C6F1-4ECF-9943-8FFD300D841B}" type="datetimeFigureOut">
              <a:rPr lang="cs-CZ" smtClean="0"/>
              <a:pPr/>
              <a:t>5.3.2014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896578-E574-4B5D-B152-C24251B010E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773D99-C6F1-4ECF-9943-8FFD300D841B}" type="datetimeFigureOut">
              <a:rPr lang="cs-CZ" smtClean="0"/>
              <a:pPr/>
              <a:t>5.3.2014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896578-E574-4B5D-B152-C24251B010E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aoblený obdélní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773D99-C6F1-4ECF-9943-8FFD300D841B}" type="datetimeFigureOut">
              <a:rPr lang="cs-CZ" smtClean="0"/>
              <a:pPr/>
              <a:t>5.3.2014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896578-E574-4B5D-B152-C24251B010E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773D99-C6F1-4ECF-9943-8FFD300D841B}" type="datetimeFigureOut">
              <a:rPr lang="cs-CZ" smtClean="0"/>
              <a:pPr/>
              <a:t>5.3.2014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896578-E574-4B5D-B152-C24251B010E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aoblený obdélník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Obdélník s jedním zakulaceným rohem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773D99-C6F1-4ECF-9943-8FFD300D841B}" type="datetimeFigureOut">
              <a:rPr lang="cs-CZ" smtClean="0"/>
              <a:pPr/>
              <a:t>5.3.2014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896578-E574-4B5D-B152-C24251B010E9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smtClean="0"/>
              <a:t>Klepnutím na ikonu přidáte obrázek.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aoblený obdélník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Zaoblený obdélník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Zástupný symbol pro nadpis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9773D99-C6F1-4ECF-9943-8FFD300D841B}" type="datetimeFigureOut">
              <a:rPr lang="cs-CZ" smtClean="0"/>
              <a:pPr/>
              <a:t>5.3.2014</a:t>
            </a:fld>
            <a:endParaRPr lang="cs-CZ"/>
          </a:p>
        </p:txBody>
      </p:sp>
      <p:sp>
        <p:nvSpPr>
          <p:cNvPr id="18" name="Zástupný symbol pro zápatí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6896578-E574-4B5D-B152-C24251B010E9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kipedie.cz/" TargetMode="External"/><Relationship Id="rId2" Type="http://schemas.openxmlformats.org/officeDocument/2006/relationships/hyperlink" Target="http://www.finmag.cz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Vašíčkův model	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Žaneta Šebestová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3880" cy="1051560"/>
          </a:xfrm>
        </p:spPr>
        <p:txBody>
          <a:bodyPr>
            <a:normAutofit/>
          </a:bodyPr>
          <a:lstStyle/>
          <a:p>
            <a:r>
              <a:rPr lang="cs-CZ" dirty="0" smtClean="0"/>
              <a:t>Zdroje: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00808"/>
            <a:ext cx="8183880" cy="4187952"/>
          </a:xfrm>
        </p:spPr>
        <p:txBody>
          <a:bodyPr/>
          <a:lstStyle/>
          <a:p>
            <a:r>
              <a:rPr lang="cs-CZ" dirty="0" smtClean="0">
                <a:hlinkClick r:id="rId2"/>
              </a:rPr>
              <a:t>www.</a:t>
            </a:r>
            <a:r>
              <a:rPr lang="cs-CZ" dirty="0" err="1" smtClean="0">
                <a:hlinkClick r:id="rId2"/>
              </a:rPr>
              <a:t>finmag.cz</a:t>
            </a:r>
            <a:endParaRPr lang="cs-CZ" dirty="0" smtClean="0"/>
          </a:p>
          <a:p>
            <a:r>
              <a:rPr lang="cs-CZ" dirty="0" smtClean="0">
                <a:hlinkClick r:id="rId3"/>
              </a:rPr>
              <a:t>www.</a:t>
            </a:r>
            <a:r>
              <a:rPr lang="cs-CZ" dirty="0" err="1" smtClean="0">
                <a:hlinkClick r:id="rId3"/>
              </a:rPr>
              <a:t>wikipedie.cz</a:t>
            </a:r>
            <a:endParaRPr lang="cs-CZ" dirty="0" smtClean="0"/>
          </a:p>
          <a:p>
            <a:r>
              <a:rPr lang="cs-CZ" dirty="0" smtClean="0"/>
              <a:t>Petr Myška - Modely úrokových sazeb-teorie a praxe (2008)</a:t>
            </a:r>
          </a:p>
          <a:p>
            <a:r>
              <a:rPr lang="cs-CZ" dirty="0" smtClean="0"/>
              <a:t>Michal Papež – Stochastické modelování úrokových sazeb (2010)</a:t>
            </a:r>
          </a:p>
          <a:p>
            <a:r>
              <a:rPr lang="cs-CZ" dirty="0" smtClean="0"/>
              <a:t>Jakub Černý – Stochastické modelování úrokových sazeb (Praha 2011)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183880" cy="1051560"/>
          </a:xfrm>
        </p:spPr>
        <p:txBody>
          <a:bodyPr/>
          <a:lstStyle/>
          <a:p>
            <a:pPr algn="ctr"/>
            <a:r>
              <a:rPr lang="cs-CZ" dirty="0" smtClean="0"/>
              <a:t>Děkuji za pozornost</a:t>
            </a: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 descr="5-4511-oldrich-vasice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7" y="1772816"/>
            <a:ext cx="3672409" cy="2491992"/>
          </a:xfr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1051560"/>
          </a:xfrm>
        </p:spPr>
        <p:txBody>
          <a:bodyPr/>
          <a:lstStyle/>
          <a:p>
            <a:r>
              <a:rPr lang="cs-CZ" dirty="0" smtClean="0"/>
              <a:t>Oldřich Vašíček (*1942)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4932040" y="1772816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cs-CZ" dirty="0" smtClean="0"/>
              <a:t> český matematik žijící v USA,  spoluzakladatel společnosti KMV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3880" cy="1051560"/>
          </a:xfrm>
        </p:spPr>
        <p:txBody>
          <a:bodyPr/>
          <a:lstStyle/>
          <a:p>
            <a:r>
              <a:rPr lang="cs-CZ" dirty="0" smtClean="0"/>
              <a:t>Vašíčkův model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00808"/>
            <a:ext cx="8183880" cy="4187952"/>
          </a:xfrm>
        </p:spPr>
        <p:txBody>
          <a:bodyPr/>
          <a:lstStyle/>
          <a:p>
            <a:r>
              <a:rPr lang="cs-CZ" dirty="0" smtClean="0"/>
              <a:t>pochází z roku 1977, poprvé publikován v článku „</a:t>
            </a:r>
            <a:r>
              <a:rPr lang="cs-CZ" dirty="0" err="1" smtClean="0"/>
              <a:t>Journal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Financial</a:t>
            </a:r>
            <a:r>
              <a:rPr lang="cs-CZ" dirty="0" smtClean="0"/>
              <a:t> </a:t>
            </a:r>
            <a:r>
              <a:rPr lang="cs-CZ" dirty="0" err="1" smtClean="0"/>
              <a:t>Economics</a:t>
            </a:r>
            <a:r>
              <a:rPr lang="cs-CZ" dirty="0" smtClean="0"/>
              <a:t>“</a:t>
            </a:r>
          </a:p>
          <a:p>
            <a:endParaRPr lang="cs-CZ" dirty="0" smtClean="0"/>
          </a:p>
          <a:p>
            <a:r>
              <a:rPr lang="cs-CZ" dirty="0" smtClean="0"/>
              <a:t>popisuje genezi úrokových sazeb</a:t>
            </a:r>
          </a:p>
          <a:p>
            <a:endParaRPr lang="cs-CZ" dirty="0" smtClean="0"/>
          </a:p>
          <a:p>
            <a:r>
              <a:rPr lang="cs-CZ" dirty="0" smtClean="0"/>
              <a:t>založen na principu </a:t>
            </a:r>
            <a:r>
              <a:rPr lang="cs-CZ" dirty="0" err="1" smtClean="0"/>
              <a:t>Ornstein</a:t>
            </a:r>
            <a:r>
              <a:rPr lang="cs-CZ" dirty="0" smtClean="0"/>
              <a:t>-</a:t>
            </a:r>
            <a:r>
              <a:rPr lang="cs-CZ" dirty="0" err="1" smtClean="0"/>
              <a:t>Uhlenbeckově</a:t>
            </a:r>
            <a:r>
              <a:rPr lang="cs-CZ" dirty="0" smtClean="0"/>
              <a:t> procesu („</a:t>
            </a:r>
            <a:r>
              <a:rPr lang="cs-CZ" dirty="0" err="1" smtClean="0"/>
              <a:t>mean</a:t>
            </a:r>
            <a:r>
              <a:rPr lang="cs-CZ" dirty="0" smtClean="0"/>
              <a:t> </a:t>
            </a:r>
            <a:r>
              <a:rPr lang="cs-CZ" dirty="0" err="1" smtClean="0"/>
              <a:t>reverting</a:t>
            </a:r>
            <a:r>
              <a:rPr lang="cs-CZ" dirty="0" smtClean="0"/>
              <a:t>“) s konstantními koeficienty</a:t>
            </a:r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3880" cy="1051560"/>
          </a:xfrm>
        </p:spPr>
        <p:txBody>
          <a:bodyPr/>
          <a:lstStyle/>
          <a:p>
            <a:r>
              <a:rPr lang="cs-CZ" dirty="0" smtClean="0"/>
              <a:t>Tvar Vašíčkova modelu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628800"/>
            <a:ext cx="8183880" cy="4896544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Úroková sazba se podle modelu vyvíjí následovně: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i="1" dirty="0" err="1" smtClean="0">
                <a:solidFill>
                  <a:srgbClr val="FF0000"/>
                </a:solidFill>
              </a:rPr>
              <a:t>dr</a:t>
            </a:r>
            <a:r>
              <a:rPr lang="cs-CZ" i="1" dirty="0" smtClean="0">
                <a:solidFill>
                  <a:srgbClr val="FF0000"/>
                </a:solidFill>
              </a:rPr>
              <a:t>(t) = a</a:t>
            </a:r>
            <a:r>
              <a:rPr lang="en-US" i="1" dirty="0" smtClean="0">
                <a:solidFill>
                  <a:srgbClr val="FF0000"/>
                </a:solidFill>
              </a:rPr>
              <a:t>[</a:t>
            </a:r>
            <a:r>
              <a:rPr lang="cs-CZ" i="1" dirty="0" smtClean="0">
                <a:solidFill>
                  <a:srgbClr val="FF0000"/>
                </a:solidFill>
              </a:rPr>
              <a:t>b </a:t>
            </a:r>
            <a:r>
              <a:rPr lang="en-US" i="1" dirty="0" smtClean="0">
                <a:solidFill>
                  <a:srgbClr val="FF0000"/>
                </a:solidFill>
              </a:rPr>
              <a:t>-</a:t>
            </a:r>
            <a:r>
              <a:rPr lang="cs-CZ" i="1" dirty="0" smtClean="0">
                <a:solidFill>
                  <a:srgbClr val="FF0000"/>
                </a:solidFill>
              </a:rPr>
              <a:t> r(t)</a:t>
            </a:r>
            <a:r>
              <a:rPr lang="en-US" i="1" dirty="0" smtClean="0">
                <a:solidFill>
                  <a:srgbClr val="FF0000"/>
                </a:solidFill>
              </a:rPr>
              <a:t>]</a:t>
            </a:r>
            <a:r>
              <a:rPr lang="cs-CZ" i="1" dirty="0" err="1" smtClean="0">
                <a:solidFill>
                  <a:srgbClr val="FF0000"/>
                </a:solidFill>
              </a:rPr>
              <a:t>dt</a:t>
            </a:r>
            <a:r>
              <a:rPr lang="cs-CZ" i="1" dirty="0" smtClean="0">
                <a:solidFill>
                  <a:srgbClr val="FF0000"/>
                </a:solidFill>
              </a:rPr>
              <a:t> +</a:t>
            </a:r>
            <a:r>
              <a:rPr lang="cs-CZ" i="1" dirty="0" smtClean="0">
                <a:solidFill>
                  <a:srgbClr val="FF0000"/>
                </a:solidFill>
                <a:sym typeface="Symbol"/>
              </a:rPr>
              <a:t></a:t>
            </a:r>
            <a:r>
              <a:rPr lang="cs-CZ" i="1" dirty="0" err="1" smtClean="0">
                <a:solidFill>
                  <a:srgbClr val="FF0000"/>
                </a:solidFill>
              </a:rPr>
              <a:t>dW</a:t>
            </a:r>
            <a:r>
              <a:rPr lang="cs-CZ" i="1" dirty="0" smtClean="0">
                <a:solidFill>
                  <a:srgbClr val="FF0000"/>
                </a:solidFill>
              </a:rPr>
              <a:t>(t)</a:t>
            </a:r>
          </a:p>
          <a:p>
            <a:pPr>
              <a:buNone/>
            </a:pPr>
            <a:endParaRPr lang="cs-CZ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cs-CZ" sz="2400" dirty="0" smtClean="0"/>
              <a:t>kde: </a:t>
            </a:r>
            <a:r>
              <a:rPr lang="cs-CZ" sz="2400" i="1" dirty="0" smtClean="0">
                <a:solidFill>
                  <a:srgbClr val="FF0000"/>
                </a:solidFill>
              </a:rPr>
              <a:t>a,b,</a:t>
            </a:r>
            <a:r>
              <a:rPr lang="cs-CZ" sz="2400" i="1" dirty="0" smtClean="0">
                <a:solidFill>
                  <a:srgbClr val="FF0000"/>
                </a:solidFill>
                <a:sym typeface="Symbol"/>
              </a:rPr>
              <a:t></a:t>
            </a:r>
            <a:r>
              <a:rPr lang="cs-CZ" sz="2400" i="1" dirty="0" smtClean="0">
                <a:sym typeface="Symbol"/>
              </a:rPr>
              <a:t> </a:t>
            </a:r>
            <a:r>
              <a:rPr lang="cs-CZ" sz="2400" dirty="0" smtClean="0">
                <a:sym typeface="Symbol"/>
              </a:rPr>
              <a:t>jsou kladné konstanty</a:t>
            </a:r>
          </a:p>
          <a:p>
            <a:pPr>
              <a:buNone/>
            </a:pPr>
            <a:r>
              <a:rPr lang="cs-CZ" sz="2400" i="1" dirty="0" smtClean="0">
                <a:sym typeface="Symbol"/>
              </a:rPr>
              <a:t>       </a:t>
            </a:r>
            <a:r>
              <a:rPr lang="cs-CZ" sz="2400" i="1" dirty="0" smtClean="0">
                <a:solidFill>
                  <a:srgbClr val="FF0000"/>
                </a:solidFill>
                <a:sym typeface="Symbol"/>
              </a:rPr>
              <a:t>a</a:t>
            </a:r>
            <a:r>
              <a:rPr lang="cs-CZ" sz="2400" i="1" dirty="0" smtClean="0">
                <a:sym typeface="Symbol"/>
              </a:rPr>
              <a:t> </a:t>
            </a:r>
            <a:r>
              <a:rPr lang="cs-CZ" sz="2400" dirty="0" smtClean="0">
                <a:sym typeface="Symbol"/>
              </a:rPr>
              <a:t>je koeficient rychlosti přizpůsobení dynamiky rovnovážné úrokové míře r</a:t>
            </a:r>
            <a:r>
              <a:rPr lang="cs-CZ" sz="2400" i="1" dirty="0" smtClean="0">
                <a:sym typeface="Symbol"/>
              </a:rPr>
              <a:t> </a:t>
            </a:r>
          </a:p>
          <a:p>
            <a:pPr>
              <a:buNone/>
            </a:pPr>
            <a:r>
              <a:rPr lang="cs-CZ" sz="2400" i="1" dirty="0" smtClean="0">
                <a:sym typeface="Symbol"/>
              </a:rPr>
              <a:t>       </a:t>
            </a:r>
            <a:r>
              <a:rPr lang="cs-CZ" sz="2400" i="1" dirty="0" smtClean="0">
                <a:solidFill>
                  <a:srgbClr val="FF0000"/>
                </a:solidFill>
                <a:sym typeface="Symbol"/>
              </a:rPr>
              <a:t>b</a:t>
            </a:r>
            <a:r>
              <a:rPr lang="cs-CZ" sz="2400" i="1" dirty="0" smtClean="0">
                <a:sym typeface="Symbol"/>
              </a:rPr>
              <a:t> </a:t>
            </a:r>
            <a:r>
              <a:rPr lang="cs-CZ" sz="2400" dirty="0" smtClean="0">
                <a:sym typeface="Symbol"/>
              </a:rPr>
              <a:t>je rovnovážná úroková míra</a:t>
            </a:r>
          </a:p>
          <a:p>
            <a:pPr>
              <a:buNone/>
            </a:pPr>
            <a:r>
              <a:rPr lang="cs-CZ" sz="2400" dirty="0" smtClean="0">
                <a:sym typeface="Symbol"/>
              </a:rPr>
              <a:t>       </a:t>
            </a:r>
            <a:r>
              <a:rPr lang="cs-CZ" sz="2400" dirty="0" smtClean="0">
                <a:solidFill>
                  <a:srgbClr val="FF0000"/>
                </a:solidFill>
                <a:sym typeface="Symbol"/>
              </a:rPr>
              <a:t></a:t>
            </a:r>
            <a:r>
              <a:rPr lang="cs-CZ" sz="2400" dirty="0" smtClean="0">
                <a:sym typeface="Symbol"/>
              </a:rPr>
              <a:t> je volatilita úrokové míry </a:t>
            </a:r>
          </a:p>
          <a:p>
            <a:pPr>
              <a:buNone/>
            </a:pPr>
            <a:endParaRPr lang="cs-CZ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183880" cy="1051560"/>
          </a:xfrm>
        </p:spPr>
        <p:txBody>
          <a:bodyPr>
            <a:normAutofit/>
          </a:bodyPr>
          <a:lstStyle/>
          <a:p>
            <a:r>
              <a:rPr lang="cs-CZ" dirty="0" smtClean="0"/>
              <a:t>Vlastnosti Vašíčkova modelu: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00808"/>
            <a:ext cx="8183880" cy="4187952"/>
          </a:xfrm>
        </p:spPr>
        <p:txBody>
          <a:bodyPr/>
          <a:lstStyle/>
          <a:p>
            <a:r>
              <a:rPr lang="cs-CZ" dirty="0" smtClean="0"/>
              <a:t>r(t) má normální rozdělení</a:t>
            </a:r>
          </a:p>
          <a:p>
            <a:endParaRPr lang="cs-CZ" dirty="0" smtClean="0"/>
          </a:p>
          <a:p>
            <a:r>
              <a:rPr lang="cs-CZ" dirty="0" smtClean="0"/>
              <a:t>výhoda: model je „tvárný“, lze ho použít pro oceňování mnoha úrokových instrumentů</a:t>
            </a:r>
          </a:p>
          <a:p>
            <a:endParaRPr lang="cs-CZ" dirty="0" smtClean="0"/>
          </a:p>
          <a:p>
            <a:r>
              <a:rPr lang="cs-CZ" dirty="0" smtClean="0"/>
              <a:t>nevýhoda: úrokové míry mohou v reálném čase dosahovat i záporných hodnot, v praxi nerealistický předpoklad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2132856"/>
            <a:ext cx="5472608" cy="1097372"/>
          </a:xfrm>
          <a:prstGeom prst="rect">
            <a:avLst/>
          </a:prstGeom>
          <a:noFill/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548680"/>
            <a:ext cx="8183880" cy="5184576"/>
          </a:xfrm>
        </p:spPr>
        <p:txBody>
          <a:bodyPr/>
          <a:lstStyle/>
          <a:p>
            <a:pPr>
              <a:buNone/>
            </a:pPr>
            <a:r>
              <a:rPr lang="cs-CZ" dirty="0" smtClean="0">
                <a:solidFill>
                  <a:srgbClr val="FF0000"/>
                </a:solidFill>
              </a:rPr>
              <a:t>Připomenutí:</a:t>
            </a:r>
          </a:p>
          <a:p>
            <a:pPr>
              <a:buNone/>
            </a:pPr>
            <a:r>
              <a:rPr lang="cs-CZ" dirty="0" smtClean="0"/>
              <a:t>Cena </a:t>
            </a:r>
            <a:r>
              <a:rPr lang="cs-CZ" dirty="0" err="1" smtClean="0"/>
              <a:t>bezkuponového</a:t>
            </a:r>
            <a:r>
              <a:rPr lang="cs-CZ" dirty="0" smtClean="0"/>
              <a:t> dluhopisu při rizikově neutrální míře Q je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aby nevznikala arbitráž. Pak pro Vašíčkův model platí následující věta:</a:t>
            </a:r>
            <a:endParaRPr lang="cs-CZ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1906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183880" cy="1051560"/>
          </a:xfrm>
        </p:spPr>
        <p:txBody>
          <a:bodyPr>
            <a:normAutofit/>
          </a:bodyPr>
          <a:lstStyle/>
          <a:p>
            <a:r>
              <a:rPr lang="cs-CZ" sz="2800" dirty="0" smtClean="0"/>
              <a:t>Oceňovací formule pro </a:t>
            </a:r>
            <a:r>
              <a:rPr lang="cs-CZ" sz="2800" dirty="0" err="1" smtClean="0"/>
              <a:t>bezkupónový</a:t>
            </a:r>
            <a:r>
              <a:rPr lang="cs-CZ" sz="2800" dirty="0" smtClean="0"/>
              <a:t> dluhopis: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6"/>
            <a:ext cx="8183880" cy="4187952"/>
          </a:xfrm>
        </p:spPr>
        <p:txBody>
          <a:bodyPr>
            <a:normAutofit/>
          </a:bodyPr>
          <a:lstStyle/>
          <a:p>
            <a:r>
              <a:rPr lang="cs-CZ" dirty="0" smtClean="0"/>
              <a:t>Věta: Nechť r(t) je okamžitá úroková míra, která se řídí Vašíčkovým modelem. Potom je cena </a:t>
            </a:r>
            <a:r>
              <a:rPr lang="cs-CZ" dirty="0" err="1" smtClean="0"/>
              <a:t>bezkupónového</a:t>
            </a:r>
            <a:r>
              <a:rPr lang="cs-CZ" dirty="0" smtClean="0"/>
              <a:t> dluhopisu při rizikově neutrální míře rovna</a:t>
            </a:r>
          </a:p>
          <a:p>
            <a:pPr>
              <a:buNone/>
            </a:pPr>
            <a:endParaRPr lang="cs-CZ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cs-CZ" i="1" dirty="0" smtClean="0"/>
          </a:p>
          <a:p>
            <a:pPr>
              <a:buNone/>
            </a:pPr>
            <a:endParaRPr lang="cs-CZ" i="1" dirty="0" smtClean="0"/>
          </a:p>
          <a:p>
            <a:pPr>
              <a:buNone/>
            </a:pPr>
            <a:endParaRPr lang="en-US" i="1" dirty="0" smtClean="0"/>
          </a:p>
          <a:p>
            <a:endParaRPr lang="en-US" i="1" dirty="0" smtClean="0">
              <a:sym typeface="Symbol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1076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5" y="4005064"/>
            <a:ext cx="5722741" cy="720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980728"/>
            <a:ext cx="5616625" cy="936104"/>
          </a:xfrm>
          <a:prstGeom prst="rect">
            <a:avLst/>
          </a:prstGeom>
          <a:noFill/>
        </p:spPr>
      </p:pic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2276872"/>
            <a:ext cx="3600400" cy="796007"/>
          </a:xfrm>
          <a:prstGeom prst="rect">
            <a:avLst/>
          </a:prstGeom>
          <a:noFill/>
        </p:spPr>
      </p:pic>
      <p:sp>
        <p:nvSpPr>
          <p:cNvPr id="6" name="TextovéPole 5"/>
          <p:cNvSpPr txBox="1"/>
          <p:nvPr/>
        </p:nvSpPr>
        <p:spPr>
          <a:xfrm>
            <a:off x="611560" y="2996952"/>
            <a:ext cx="799288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 smtClean="0"/>
          </a:p>
          <a:p>
            <a:r>
              <a:rPr lang="cs-CZ" sz="2400" dirty="0" smtClean="0"/>
              <a:t>Lze-li cenu </a:t>
            </a:r>
            <a:r>
              <a:rPr lang="cs-CZ" sz="2400" dirty="0" err="1" smtClean="0"/>
              <a:t>bezkupónového</a:t>
            </a:r>
            <a:r>
              <a:rPr lang="cs-CZ" sz="2400" dirty="0" smtClean="0"/>
              <a:t> dluhopisu daného modelu vyjádřit ve stejném tvaru jako ve tvrzení věty, kde A(t;T) a B(t;T) jsou libovolné nenáhodné funkce času, pak říkáme, že tento model má </a:t>
            </a:r>
            <a:r>
              <a:rPr lang="cs-CZ" sz="2400" u="sng" dirty="0" smtClean="0"/>
              <a:t>afinní časovou strukturu. </a:t>
            </a:r>
            <a:endParaRPr lang="cs-CZ" sz="24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3880" cy="1051560"/>
          </a:xfrm>
        </p:spPr>
        <p:txBody>
          <a:bodyPr/>
          <a:lstStyle/>
          <a:p>
            <a:r>
              <a:rPr lang="en-US" dirty="0" err="1" smtClean="0"/>
              <a:t>Simulace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cs-CZ" dirty="0" err="1" smtClean="0"/>
              <a:t>šíčkova</a:t>
            </a:r>
            <a:r>
              <a:rPr lang="cs-CZ" dirty="0" smtClean="0"/>
              <a:t> modelu: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628800"/>
            <a:ext cx="8183880" cy="1008112"/>
          </a:xfrm>
        </p:spPr>
        <p:txBody>
          <a:bodyPr/>
          <a:lstStyle/>
          <a:p>
            <a:r>
              <a:rPr lang="cs-CZ" dirty="0" smtClean="0"/>
              <a:t>Parametru modelu: a=0,10; b=3,1; </a:t>
            </a:r>
            <a:r>
              <a:rPr lang="cs-CZ" dirty="0" smtClean="0">
                <a:sym typeface="Symbol"/>
              </a:rPr>
              <a:t>=20%; </a:t>
            </a:r>
            <a:r>
              <a:rPr lang="cs-CZ" dirty="0" err="1" smtClean="0">
                <a:sym typeface="Symbol"/>
              </a:rPr>
              <a:t>dt</a:t>
            </a:r>
            <a:r>
              <a:rPr lang="cs-CZ" dirty="0" smtClean="0">
                <a:sym typeface="Symbol"/>
              </a:rPr>
              <a:t>=1; r(0)=3,50</a:t>
            </a:r>
            <a:endParaRPr lang="cs-CZ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36912"/>
            <a:ext cx="6019800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kt">
  <a:themeElements>
    <a:clrScheme name="Aspek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k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k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390</TotalTime>
  <Words>303</Words>
  <Application>Microsoft Office PowerPoint</Application>
  <PresentationFormat>Předvádění na obrazovce (4:3)</PresentationFormat>
  <Paragraphs>49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Aspekt</vt:lpstr>
      <vt:lpstr>Vašíčkův model </vt:lpstr>
      <vt:lpstr>Oldřich Vašíček (*1942)</vt:lpstr>
      <vt:lpstr>Vašíčkův model</vt:lpstr>
      <vt:lpstr>Tvar Vašíčkova modelu</vt:lpstr>
      <vt:lpstr>Vlastnosti Vašíčkova modelu:</vt:lpstr>
      <vt:lpstr>Snímek 6</vt:lpstr>
      <vt:lpstr>Oceňovací formule pro bezkupónový dluhopis:</vt:lpstr>
      <vt:lpstr>Snímek 8</vt:lpstr>
      <vt:lpstr>Simulace Vašíčkova modelu:</vt:lpstr>
      <vt:lpstr>Zdroje:</vt:lpstr>
      <vt:lpstr>Děkuji za pozornost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Žaneta</dc:creator>
  <cp:lastModifiedBy>Žaneta</cp:lastModifiedBy>
  <cp:revision>43</cp:revision>
  <dcterms:created xsi:type="dcterms:W3CDTF">2014-03-04T11:13:25Z</dcterms:created>
  <dcterms:modified xsi:type="dcterms:W3CDTF">2014-03-05T10:05:28Z</dcterms:modified>
</cp:coreProperties>
</file>