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vnoramenný trojúhelní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4DF2821-746F-4086-9B5C-50119E8B356A}" type="datetimeFigureOut">
              <a:rPr lang="cs-CZ" smtClean="0"/>
              <a:t>2.3.2014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728F38B-CDE4-4679-BEE7-8BE0C4C1044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F2821-746F-4086-9B5C-50119E8B356A}" type="datetimeFigureOut">
              <a:rPr lang="cs-CZ" smtClean="0"/>
              <a:t>2.3.2014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F38B-CDE4-4679-BEE7-8BE0C4C1044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F2821-746F-4086-9B5C-50119E8B356A}" type="datetimeFigureOut">
              <a:rPr lang="cs-CZ" smtClean="0"/>
              <a:t>2.3.2014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F38B-CDE4-4679-BEE7-8BE0C4C1044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4DF2821-746F-4086-9B5C-50119E8B356A}" type="datetimeFigureOut">
              <a:rPr lang="cs-CZ" smtClean="0"/>
              <a:t>2.3.2014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F38B-CDE4-4679-BEE7-8BE0C4C1044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úhlý trojúhelní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ovnoramenný trojúhelní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4DF2821-746F-4086-9B5C-50119E8B356A}" type="datetimeFigureOut">
              <a:rPr lang="cs-CZ" smtClean="0"/>
              <a:t>2.3.2014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728F38B-CDE4-4679-BEE7-8BE0C4C10447}" type="slidenum">
              <a:rPr lang="cs-CZ" smtClean="0"/>
              <a:t>‹#›</a:t>
            </a:fld>
            <a:endParaRPr lang="cs-CZ"/>
          </a:p>
        </p:txBody>
      </p:sp>
      <p:cxnSp>
        <p:nvCxnSpPr>
          <p:cNvPr id="11" name="Přímá spojovací čára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4DF2821-746F-4086-9B5C-50119E8B356A}" type="datetimeFigureOut">
              <a:rPr lang="cs-CZ" smtClean="0"/>
              <a:t>2.3.2014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728F38B-CDE4-4679-BEE7-8BE0C4C1044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4DF2821-746F-4086-9B5C-50119E8B356A}" type="datetimeFigureOut">
              <a:rPr lang="cs-CZ" smtClean="0"/>
              <a:t>2.3.2014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728F38B-CDE4-4679-BEE7-8BE0C4C1044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F2821-746F-4086-9B5C-50119E8B356A}" type="datetimeFigureOut">
              <a:rPr lang="cs-CZ" smtClean="0"/>
              <a:t>2.3.2014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F38B-CDE4-4679-BEE7-8BE0C4C1044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4DF2821-746F-4086-9B5C-50119E8B356A}" type="datetimeFigureOut">
              <a:rPr lang="cs-CZ" smtClean="0"/>
              <a:t>2.3.2014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728F38B-CDE4-4679-BEE7-8BE0C4C1044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4DF2821-746F-4086-9B5C-50119E8B356A}" type="datetimeFigureOut">
              <a:rPr lang="cs-CZ" smtClean="0"/>
              <a:t>2.3.2014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728F38B-CDE4-4679-BEE7-8BE0C4C1044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4DF2821-746F-4086-9B5C-50119E8B356A}" type="datetimeFigureOut">
              <a:rPr lang="cs-CZ" smtClean="0"/>
              <a:t>2.3.2014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728F38B-CDE4-4679-BEE7-8BE0C4C1044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úhlý trojúhelní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4DF2821-746F-4086-9B5C-50119E8B356A}" type="datetimeFigureOut">
              <a:rPr lang="cs-CZ" smtClean="0"/>
              <a:t>2.3.2014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728F38B-CDE4-4679-BEE7-8BE0C4C10447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Opce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PAULA NEUBRANDOVÁ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Bull </a:t>
            </a:r>
            <a:r>
              <a:rPr lang="cs-CZ" dirty="0" err="1" smtClean="0"/>
              <a:t>spread</a:t>
            </a:r>
            <a:endParaRPr lang="cs-CZ" dirty="0"/>
          </a:p>
        </p:txBody>
      </p:sp>
      <p:pic>
        <p:nvPicPr>
          <p:cNvPr id="4" name="Zástupný symbol pro obsah 3" descr="bull sprea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628800"/>
            <a:ext cx="6480720" cy="45719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/>
              <a:t>Bear</a:t>
            </a:r>
            <a:r>
              <a:rPr lang="cs-CZ" dirty="0" smtClean="0"/>
              <a:t> </a:t>
            </a:r>
            <a:r>
              <a:rPr lang="cs-CZ" dirty="0" err="1" smtClean="0"/>
              <a:t>spread</a:t>
            </a:r>
            <a:endParaRPr lang="cs-CZ" dirty="0"/>
          </a:p>
        </p:txBody>
      </p:sp>
      <p:pic>
        <p:nvPicPr>
          <p:cNvPr id="4" name="Zástupný symbol pro obsah 3" descr="bear sprea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628800"/>
            <a:ext cx="6552728" cy="46600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Butterfly </a:t>
            </a:r>
            <a:r>
              <a:rPr lang="cs-CZ" dirty="0" err="1" smtClean="0"/>
              <a:t>spread</a:t>
            </a:r>
            <a:endParaRPr lang="cs-CZ" dirty="0"/>
          </a:p>
        </p:txBody>
      </p:sp>
      <p:pic>
        <p:nvPicPr>
          <p:cNvPr id="4" name="Zástupný symbol pro obsah 3" descr="butterfly sprea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84784"/>
            <a:ext cx="6552728" cy="48300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Top </a:t>
            </a:r>
            <a:r>
              <a:rPr lang="cs-CZ" dirty="0" err="1" smtClean="0"/>
              <a:t>straddle</a:t>
            </a:r>
            <a:endParaRPr lang="cs-CZ" dirty="0"/>
          </a:p>
        </p:txBody>
      </p:sp>
      <p:pic>
        <p:nvPicPr>
          <p:cNvPr id="4" name="Zástupný symbol pro obsah 3" descr="top stradd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484784"/>
            <a:ext cx="6408712" cy="49771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/>
              <a:t>Bottom</a:t>
            </a:r>
            <a:r>
              <a:rPr lang="cs-CZ" dirty="0" smtClean="0"/>
              <a:t> </a:t>
            </a:r>
            <a:r>
              <a:rPr lang="cs-CZ" dirty="0" err="1" smtClean="0"/>
              <a:t>straddle</a:t>
            </a:r>
            <a:endParaRPr lang="cs-CZ" dirty="0"/>
          </a:p>
        </p:txBody>
      </p:sp>
      <p:pic>
        <p:nvPicPr>
          <p:cNvPr id="4" name="Zástupný symbol pro obsah 3" descr="bottom stradd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84784"/>
            <a:ext cx="6552728" cy="48814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/>
              <a:t>Strip</a:t>
            </a:r>
            <a:endParaRPr lang="cs-CZ" dirty="0"/>
          </a:p>
        </p:txBody>
      </p:sp>
      <p:pic>
        <p:nvPicPr>
          <p:cNvPr id="4" name="Zástupný symbol pro obsah 3" descr="stri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84784"/>
            <a:ext cx="6510684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err="1" smtClean="0"/>
              <a:t>Strap</a:t>
            </a:r>
            <a:endParaRPr lang="cs-CZ" dirty="0"/>
          </a:p>
        </p:txBody>
      </p:sp>
      <p:pic>
        <p:nvPicPr>
          <p:cNvPr id="4" name="Zástupný symbol pro obsah 3" descr="stra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484784"/>
            <a:ext cx="6408712" cy="50184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2852936"/>
            <a:ext cx="8229600" cy="1143000"/>
          </a:xfrm>
        </p:spPr>
        <p:txBody>
          <a:bodyPr/>
          <a:lstStyle/>
          <a:p>
            <a:pPr algn="ctr"/>
            <a:r>
              <a:rPr lang="cs-CZ" dirty="0" smtClean="0"/>
              <a:t>Děkuji za pozornost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cs-CZ" dirty="0" smtClean="0"/>
              <a:t>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Základní definice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Dělení opcí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Použití opcí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Opční strategie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Co je opce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Finanční derivát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Právo koupit nebo prodat podkladové aktivum za předem stanovenou cenu K (realizační cena, strike) v předem daném čase T (doba </a:t>
            </a:r>
            <a:r>
              <a:rPr lang="cs-CZ" dirty="0" err="1" smtClean="0"/>
              <a:t>expirace</a:t>
            </a:r>
            <a:r>
              <a:rPr lang="cs-CZ" dirty="0" smtClean="0"/>
              <a:t>).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Cena opce = opční prémie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Dělení opcí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Podle typu použití</a:t>
            </a:r>
          </a:p>
          <a:p>
            <a:pPr lvl="1"/>
            <a:r>
              <a:rPr lang="cs-CZ" dirty="0" err="1" smtClean="0"/>
              <a:t>Call</a:t>
            </a:r>
            <a:r>
              <a:rPr lang="cs-CZ" dirty="0" smtClean="0"/>
              <a:t> opce – nákupní opce</a:t>
            </a:r>
          </a:p>
          <a:p>
            <a:pPr lvl="2"/>
            <a:r>
              <a:rPr lang="cs-CZ" dirty="0" err="1" smtClean="0"/>
              <a:t>Long</a:t>
            </a:r>
            <a:r>
              <a:rPr lang="cs-CZ" dirty="0" smtClean="0"/>
              <a:t> </a:t>
            </a:r>
            <a:r>
              <a:rPr lang="cs-CZ" dirty="0" err="1" smtClean="0"/>
              <a:t>call</a:t>
            </a:r>
            <a:r>
              <a:rPr lang="cs-CZ" dirty="0" smtClean="0"/>
              <a:t> opce – koupě kupní opce</a:t>
            </a:r>
          </a:p>
          <a:p>
            <a:pPr lvl="2"/>
            <a:r>
              <a:rPr lang="cs-CZ" dirty="0" err="1" smtClean="0"/>
              <a:t>Short</a:t>
            </a:r>
            <a:r>
              <a:rPr lang="cs-CZ" dirty="0" smtClean="0"/>
              <a:t> </a:t>
            </a:r>
            <a:r>
              <a:rPr lang="cs-CZ" dirty="0" err="1" smtClean="0"/>
              <a:t>call</a:t>
            </a:r>
            <a:r>
              <a:rPr lang="cs-CZ" dirty="0" smtClean="0"/>
              <a:t> opce – prodej kupní opce</a:t>
            </a:r>
          </a:p>
          <a:p>
            <a:pPr lvl="2">
              <a:buNone/>
            </a:pPr>
            <a:endParaRPr lang="cs-CZ" dirty="0" smtClean="0"/>
          </a:p>
          <a:p>
            <a:pPr lvl="1"/>
            <a:r>
              <a:rPr lang="cs-CZ" dirty="0" smtClean="0"/>
              <a:t>Put opce – prodejní opce</a:t>
            </a:r>
          </a:p>
          <a:p>
            <a:pPr lvl="2"/>
            <a:r>
              <a:rPr lang="cs-CZ" dirty="0" err="1" smtClean="0"/>
              <a:t>Long</a:t>
            </a:r>
            <a:r>
              <a:rPr lang="cs-CZ" dirty="0" smtClean="0"/>
              <a:t> put opce – koupě prodejní opce</a:t>
            </a:r>
          </a:p>
          <a:p>
            <a:pPr lvl="2"/>
            <a:r>
              <a:rPr lang="cs-CZ" dirty="0" err="1" smtClean="0"/>
              <a:t>Short</a:t>
            </a:r>
            <a:r>
              <a:rPr lang="cs-CZ" dirty="0" smtClean="0"/>
              <a:t> put opce – prodej prodejní opce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Dělení opcí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 smtClean="0"/>
              <a:t>Call</a:t>
            </a:r>
            <a:r>
              <a:rPr lang="cs-CZ" dirty="0" smtClean="0"/>
              <a:t> opce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cs-CZ" dirty="0" smtClean="0"/>
              <a:t>Put opce</a:t>
            </a:r>
            <a:endParaRPr lang="cs-CZ" dirty="0"/>
          </a:p>
        </p:txBody>
      </p:sp>
      <p:pic>
        <p:nvPicPr>
          <p:cNvPr id="11" name="Zástupný symbol pro obsah 10" descr="call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275856" y="260648"/>
            <a:ext cx="4277489" cy="2880320"/>
          </a:xfrm>
        </p:spPr>
      </p:pic>
      <p:pic>
        <p:nvPicPr>
          <p:cNvPr id="14" name="Zástupný symbol pro obsah 13" descr="pu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3275856" y="3429001"/>
            <a:ext cx="4278329" cy="30243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Dělení opcí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Podle doby kdy mohou být uplatněny</a:t>
            </a:r>
          </a:p>
          <a:p>
            <a:pPr lvl="1"/>
            <a:r>
              <a:rPr lang="cs-CZ" dirty="0" smtClean="0"/>
              <a:t>Evropské opce</a:t>
            </a:r>
          </a:p>
          <a:p>
            <a:pPr lvl="1"/>
            <a:r>
              <a:rPr lang="cs-CZ" dirty="0" smtClean="0"/>
              <a:t>Americké opce</a:t>
            </a:r>
          </a:p>
          <a:p>
            <a:pPr lvl="1"/>
            <a:r>
              <a:rPr lang="cs-CZ" dirty="0" err="1" smtClean="0"/>
              <a:t>Perpetuální</a:t>
            </a:r>
            <a:r>
              <a:rPr lang="cs-CZ" dirty="0" smtClean="0"/>
              <a:t> opce</a:t>
            </a:r>
          </a:p>
          <a:p>
            <a:pPr lvl="1">
              <a:buNone/>
            </a:pPr>
            <a:endParaRPr lang="cs-CZ" dirty="0"/>
          </a:p>
          <a:p>
            <a:r>
              <a:rPr lang="cs-CZ" dirty="0" smtClean="0"/>
              <a:t>Podle způsobu obchodování</a:t>
            </a:r>
          </a:p>
          <a:p>
            <a:pPr lvl="1"/>
            <a:r>
              <a:rPr lang="cs-CZ" dirty="0" smtClean="0"/>
              <a:t>Obchodované na burze </a:t>
            </a:r>
          </a:p>
          <a:p>
            <a:pPr lvl="1"/>
            <a:r>
              <a:rPr lang="cs-CZ" dirty="0" smtClean="0"/>
              <a:t>Obchodované mimoburzovně – OTC trhy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Použití opcí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Jištění – snížení rizika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Pákový efekt – zvýšení možného zisku, ale i rizika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Upsání kryté </a:t>
            </a:r>
            <a:r>
              <a:rPr lang="cs-CZ" dirty="0" err="1" smtClean="0"/>
              <a:t>call</a:t>
            </a:r>
            <a:r>
              <a:rPr lang="cs-CZ" dirty="0" smtClean="0"/>
              <a:t> opce</a:t>
            </a:r>
            <a:endParaRPr lang="cs-CZ" dirty="0"/>
          </a:p>
        </p:txBody>
      </p:sp>
      <p:pic>
        <p:nvPicPr>
          <p:cNvPr id="7" name="Zástupný symbol pro obsah 6" descr="upsání kryté cal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556792"/>
            <a:ext cx="6336704" cy="49127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Pojistný put</a:t>
            </a:r>
            <a:endParaRPr lang="cs-CZ" dirty="0"/>
          </a:p>
        </p:txBody>
      </p:sp>
      <p:pic>
        <p:nvPicPr>
          <p:cNvPr id="4" name="Zástupný symbol pro obsah 3" descr="pojistný pu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3" y="1628800"/>
            <a:ext cx="6728105" cy="4608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lent">
  <a:themeElements>
    <a:clrScheme name="Vrchol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rchol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1920</TotalTime>
  <Words>159</Words>
  <Application>Microsoft Office PowerPoint</Application>
  <PresentationFormat>Předvádění na obrazovce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Talent</vt:lpstr>
      <vt:lpstr>Opce</vt:lpstr>
      <vt:lpstr>Opce</vt:lpstr>
      <vt:lpstr>Co je opce</vt:lpstr>
      <vt:lpstr>Dělení opcí</vt:lpstr>
      <vt:lpstr>Dělení opcí</vt:lpstr>
      <vt:lpstr>Dělení opcí</vt:lpstr>
      <vt:lpstr>Použití opcí</vt:lpstr>
      <vt:lpstr>Upsání kryté call opce</vt:lpstr>
      <vt:lpstr>Pojistný put</vt:lpstr>
      <vt:lpstr>Bull spread</vt:lpstr>
      <vt:lpstr>Bear spread</vt:lpstr>
      <vt:lpstr>Butterfly spread</vt:lpstr>
      <vt:lpstr>Top straddle</vt:lpstr>
      <vt:lpstr>Bottom straddle</vt:lpstr>
      <vt:lpstr>Strip</vt:lpstr>
      <vt:lpstr>Strap</vt:lpstr>
      <vt:lpstr>Děkuji za pozornost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Opce</dc:title>
  <dc:creator>Paula Neubrandová</dc:creator>
  <cp:lastModifiedBy>Paula Neubrandová</cp:lastModifiedBy>
  <cp:revision>122</cp:revision>
  <dcterms:created xsi:type="dcterms:W3CDTF">2014-03-02T12:31:22Z</dcterms:created>
  <dcterms:modified xsi:type="dcterms:W3CDTF">2014-03-03T20:31:24Z</dcterms:modified>
</cp:coreProperties>
</file>