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4" r:id="rId3"/>
    <p:sldId id="271" r:id="rId4"/>
    <p:sldId id="272" r:id="rId5"/>
    <p:sldId id="273" r:id="rId6"/>
    <p:sldId id="257" r:id="rId7"/>
    <p:sldId id="258" r:id="rId8"/>
    <p:sldId id="259" r:id="rId9"/>
    <p:sldId id="262" r:id="rId10"/>
    <p:sldId id="260" r:id="rId11"/>
    <p:sldId id="266" r:id="rId12"/>
    <p:sldId id="261" r:id="rId13"/>
    <p:sldId id="263" r:id="rId14"/>
    <p:sldId id="269" r:id="rId15"/>
    <p:sldId id="267" r:id="rId16"/>
    <p:sldId id="268" r:id="rId17"/>
    <p:sldId id="264" r:id="rId18"/>
    <p:sldId id="265" r:id="rId19"/>
    <p:sldId id="275" r:id="rId2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85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0" name="Pravoúhlý trojúhelník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Nadpis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cs-CZ" smtClean="0"/>
              <a:t>Klepnutím lze upravit styl předlohy nadpisů.</a:t>
            </a:r>
            <a:endParaRPr kumimoji="0" lang="en-US"/>
          </a:p>
        </p:txBody>
      </p:sp>
      <p:sp>
        <p:nvSpPr>
          <p:cNvPr id="17" name="Podnadpis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smtClean="0"/>
              <a:t>Klepnutím lze upravit styl předlohy podnadpisů.</a:t>
            </a:r>
            <a:endParaRPr kumimoji="0" lang="en-US"/>
          </a:p>
        </p:txBody>
      </p:sp>
      <p:grpSp>
        <p:nvGrpSpPr>
          <p:cNvPr id="2" name="Skupina 1"/>
          <p:cNvGrpSpPr/>
          <p:nvPr/>
        </p:nvGrpSpPr>
        <p:grpSpPr>
          <a:xfrm>
            <a:off x="-3765" y="4953000"/>
            <a:ext cx="9147765" cy="1912088"/>
            <a:chOff x="-3765" y="4832896"/>
            <a:chExt cx="9147765" cy="2032192"/>
          </a:xfrm>
        </p:grpSpPr>
        <p:sp>
          <p:nvSpPr>
            <p:cNvPr id="7" name="Volný tvar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Volný tvar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Volný tvar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Přímá spojovací čára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Zástupný symbol pro datum 29"/>
          <p:cNvSpPr>
            <a:spLocks noGrp="1"/>
          </p:cNvSpPr>
          <p:nvPr>
            <p:ph type="dt" sz="half" idx="10"/>
          </p:nvPr>
        </p:nvSpPr>
        <p:spPr/>
        <p:txBody>
          <a:bodyPr/>
          <a:lstStyle>
            <a:lvl1pPr>
              <a:defRPr>
                <a:solidFill>
                  <a:srgbClr val="FFFFFF"/>
                </a:solidFill>
              </a:defRPr>
            </a:lvl1pPr>
            <a:extLst/>
          </a:lstStyle>
          <a:p>
            <a:fld id="{610DA9A8-4129-47B6-9D97-6286B18B2B8B}" type="datetimeFigureOut">
              <a:rPr lang="cs-CZ" smtClean="0"/>
              <a:pPr/>
              <a:t>18.3.2014</a:t>
            </a:fld>
            <a:endParaRPr lang="cs-CZ"/>
          </a:p>
        </p:txBody>
      </p:sp>
      <p:sp>
        <p:nvSpPr>
          <p:cNvPr id="19" name="Zástupný symbol pro zápatí 18"/>
          <p:cNvSpPr>
            <a:spLocks noGrp="1"/>
          </p:cNvSpPr>
          <p:nvPr>
            <p:ph type="ftr" sz="quarter" idx="11"/>
          </p:nvPr>
        </p:nvSpPr>
        <p:spPr/>
        <p:txBody>
          <a:bodyPr/>
          <a:lstStyle>
            <a:lvl1pPr>
              <a:defRPr>
                <a:solidFill>
                  <a:schemeClr val="accent1">
                    <a:tint val="20000"/>
                  </a:schemeClr>
                </a:solidFill>
              </a:defRPr>
            </a:lvl1pPr>
            <a:extLst/>
          </a:lstStyle>
          <a:p>
            <a:endParaRPr lang="cs-CZ"/>
          </a:p>
        </p:txBody>
      </p:sp>
      <p:sp>
        <p:nvSpPr>
          <p:cNvPr id="27" name="Zástupný symbol pro číslo snímku 26"/>
          <p:cNvSpPr>
            <a:spLocks noGrp="1"/>
          </p:cNvSpPr>
          <p:nvPr>
            <p:ph type="sldNum" sz="quarter" idx="12"/>
          </p:nvPr>
        </p:nvSpPr>
        <p:spPr/>
        <p:txBody>
          <a:bodyPr/>
          <a:lstStyle>
            <a:lvl1pPr>
              <a:defRPr>
                <a:solidFill>
                  <a:srgbClr val="FFFFFF"/>
                </a:solidFill>
              </a:defRPr>
            </a:lvl1pPr>
            <a:extLst/>
          </a:lstStyle>
          <a:p>
            <a:fld id="{59B0D257-DF19-4C28-962B-066DBC95C596}"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1481329"/>
            <a:ext cx="8229600" cy="4386071"/>
          </a:xfrm>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610DA9A8-4129-47B6-9D97-6286B18B2B8B}" type="datetimeFigureOut">
              <a:rPr lang="cs-CZ" smtClean="0"/>
              <a:pPr/>
              <a:t>18.3.2014</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59B0D257-DF19-4C28-962B-066DBC95C596}"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44013" y="274640"/>
            <a:ext cx="1777470" cy="5592761"/>
          </a:xfrm>
        </p:spPr>
        <p:txBody>
          <a:bodyPr vert="eaVert"/>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41"/>
            <a:ext cx="6324600" cy="5592760"/>
          </a:xfrm>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610DA9A8-4129-47B6-9D97-6286B18B2B8B}" type="datetimeFigureOut">
              <a:rPr lang="cs-CZ" smtClean="0"/>
              <a:pPr/>
              <a:t>18.3.2014</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59B0D257-DF19-4C28-962B-066DBC95C596}"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610DA9A8-4129-47B6-9D97-6286B18B2B8B}" type="datetimeFigureOut">
              <a:rPr lang="cs-CZ" smtClean="0"/>
              <a:pPr/>
              <a:t>18.3.2014</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59B0D257-DF19-4C28-962B-066DBC95C596}" type="slidenum">
              <a:rPr lang="cs-CZ" smtClean="0"/>
              <a:pPr/>
              <a:t>‹#›</a:t>
            </a:fld>
            <a:endParaRPr lang="cs-CZ"/>
          </a:p>
        </p:txBody>
      </p:sp>
      <p:sp>
        <p:nvSpPr>
          <p:cNvPr id="7" name="Nadpis 6"/>
          <p:cNvSpPr>
            <a:spLocks noGrp="1"/>
          </p:cNvSpPr>
          <p:nvPr>
            <p:ph type="title"/>
          </p:nvPr>
        </p:nvSpPr>
        <p:spPr/>
        <p:txBody>
          <a:bodyPr rtlCol="0"/>
          <a:lstStyle>
            <a:extLst/>
          </a:lstStyle>
          <a:p>
            <a:r>
              <a:rPr kumimoji="0" lang="cs-CZ" smtClean="0"/>
              <a:t>Klepnutím lze upravit styl předlohy nadpisů.</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extLst/>
          </a:lstStyle>
          <a:p>
            <a:fld id="{610DA9A8-4129-47B6-9D97-6286B18B2B8B}" type="datetimeFigureOut">
              <a:rPr lang="cs-CZ" smtClean="0"/>
              <a:pPr/>
              <a:t>18.3.2014</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59B0D257-DF19-4C28-962B-066DBC95C596}" type="slidenum">
              <a:rPr lang="cs-CZ" smtClean="0"/>
              <a:pPr/>
              <a:t>‹#›</a:t>
            </a:fld>
            <a:endParaRPr lang="cs-CZ"/>
          </a:p>
        </p:txBody>
      </p:sp>
      <p:sp>
        <p:nvSpPr>
          <p:cNvPr id="7" name="Dvojitá šipka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Dvojitá šipka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2">
        <a:schemeClr val="bg1"/>
      </p:bgRef>
    </p:bg>
    <p:spTree>
      <p:nvGrpSpPr>
        <p:cNvPr id="1" name=""/>
        <p:cNvGrpSpPr/>
        <p:nvPr/>
      </p:nvGrpSpPr>
      <p:grpSpPr>
        <a:xfrm>
          <a:off x="0" y="0"/>
          <a:ext cx="0" cy="0"/>
          <a:chOff x="0" y="0"/>
          <a:chExt cx="0" cy="0"/>
        </a:xfrm>
      </p:grpSpPr>
      <p:sp>
        <p:nvSpPr>
          <p:cNvPr id="3" name="Zástupný symbol pro obsah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610DA9A8-4129-47B6-9D97-6286B18B2B8B}" type="datetimeFigureOut">
              <a:rPr lang="cs-CZ" smtClean="0"/>
              <a:pPr/>
              <a:t>18.3.2014</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59B0D257-DF19-4C28-962B-066DBC95C596}" type="slidenum">
              <a:rPr lang="cs-CZ" smtClean="0"/>
              <a:pPr/>
              <a:t>‹#›</a:t>
            </a:fld>
            <a:endParaRPr lang="cs-CZ"/>
          </a:p>
        </p:txBody>
      </p:sp>
      <p:sp>
        <p:nvSpPr>
          <p:cNvPr id="8" name="Nadpis 7"/>
          <p:cNvSpPr>
            <a:spLocks noGrp="1"/>
          </p:cNvSpPr>
          <p:nvPr>
            <p:ph type="title"/>
          </p:nvPr>
        </p:nvSpPr>
        <p:spPr/>
        <p:txBody>
          <a:bodyPr rtlCol="0"/>
          <a:lstStyle>
            <a:extLst/>
          </a:lstStyle>
          <a:p>
            <a:r>
              <a:rPr kumimoji="0" lang="cs-CZ" smtClean="0"/>
              <a:t>Klepnutím lze upravit styl předlohy nadpisů.</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8229600" cy="1143000"/>
          </a:xfrm>
        </p:spPr>
        <p:txBody>
          <a:bodyPr anchor="ctr"/>
          <a:lstStyle>
            <a:lvl1pPr>
              <a:defRPr/>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extLst/>
          </a:lstStyle>
          <a:p>
            <a:fld id="{610DA9A8-4129-47B6-9D97-6286B18B2B8B}" type="datetimeFigureOut">
              <a:rPr lang="cs-CZ" smtClean="0"/>
              <a:pPr/>
              <a:t>18.3.2014</a:t>
            </a:fld>
            <a:endParaRPr lang="cs-CZ"/>
          </a:p>
        </p:txBody>
      </p:sp>
      <p:sp>
        <p:nvSpPr>
          <p:cNvPr id="8" name="Zástupný symbol pro zápatí 7"/>
          <p:cNvSpPr>
            <a:spLocks noGrp="1"/>
          </p:cNvSpPr>
          <p:nvPr>
            <p:ph type="ftr" sz="quarter" idx="11"/>
          </p:nvPr>
        </p:nvSpPr>
        <p:spPr/>
        <p:txBody>
          <a:bodyPr/>
          <a:lstStyle>
            <a:extLst/>
          </a:lstStyle>
          <a:p>
            <a:endParaRPr lang="cs-CZ"/>
          </a:p>
        </p:txBody>
      </p:sp>
      <p:sp>
        <p:nvSpPr>
          <p:cNvPr id="9" name="Zástupný symbol pro číslo snímku 8"/>
          <p:cNvSpPr>
            <a:spLocks noGrp="1"/>
          </p:cNvSpPr>
          <p:nvPr>
            <p:ph type="sldNum" sz="quarter" idx="12"/>
          </p:nvPr>
        </p:nvSpPr>
        <p:spPr/>
        <p:txBody>
          <a:bodyPr/>
          <a:lstStyle>
            <a:extLst/>
          </a:lstStyle>
          <a:p>
            <a:fld id="{59B0D257-DF19-4C28-962B-066DBC95C596}"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bg>
      <p:bgRef idx="1002">
        <a:schemeClr val="bg1"/>
      </p:bgRef>
    </p:bg>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extLst/>
          </a:lstStyle>
          <a:p>
            <a:fld id="{610DA9A8-4129-47B6-9D97-6286B18B2B8B}" type="datetimeFigureOut">
              <a:rPr lang="cs-CZ" smtClean="0"/>
              <a:pPr/>
              <a:t>18.3.2014</a:t>
            </a:fld>
            <a:endParaRPr lang="cs-CZ"/>
          </a:p>
        </p:txBody>
      </p:sp>
      <p:sp>
        <p:nvSpPr>
          <p:cNvPr id="4" name="Zástupný symbol pro zápatí 3"/>
          <p:cNvSpPr>
            <a:spLocks noGrp="1"/>
          </p:cNvSpPr>
          <p:nvPr>
            <p:ph type="ftr" sz="quarter" idx="11"/>
          </p:nvPr>
        </p:nvSpPr>
        <p:spPr/>
        <p:txBody>
          <a:bodyPr/>
          <a:lstStyle>
            <a:extLst/>
          </a:lstStyle>
          <a:p>
            <a:endParaRPr lang="cs-CZ"/>
          </a:p>
        </p:txBody>
      </p:sp>
      <p:sp>
        <p:nvSpPr>
          <p:cNvPr id="5" name="Zástupný symbol pro číslo snímku 4"/>
          <p:cNvSpPr>
            <a:spLocks noGrp="1"/>
          </p:cNvSpPr>
          <p:nvPr>
            <p:ph type="sldNum" sz="quarter" idx="12"/>
          </p:nvPr>
        </p:nvSpPr>
        <p:spPr/>
        <p:txBody>
          <a:bodyPr/>
          <a:lstStyle>
            <a:extLst/>
          </a:lstStyle>
          <a:p>
            <a:fld id="{59B0D257-DF19-4C28-962B-066DBC95C596}" type="slidenum">
              <a:rPr lang="cs-CZ" smtClean="0"/>
              <a:pPr/>
              <a:t>‹#›</a:t>
            </a:fld>
            <a:endParaRPr lang="cs-CZ"/>
          </a:p>
        </p:txBody>
      </p:sp>
      <p:sp>
        <p:nvSpPr>
          <p:cNvPr id="6" name="Nadpis 5"/>
          <p:cNvSpPr>
            <a:spLocks noGrp="1"/>
          </p:cNvSpPr>
          <p:nvPr>
            <p:ph type="title"/>
          </p:nvPr>
        </p:nvSpPr>
        <p:spPr/>
        <p:txBody>
          <a:bodyPr rtlCol="0"/>
          <a:lstStyle>
            <a:extLst/>
          </a:lstStyle>
          <a:p>
            <a:r>
              <a:rPr kumimoji="0" lang="cs-CZ" smtClean="0"/>
              <a:t>Klepnutím lze upravit styl předlohy nadpisů.</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extLst/>
          </a:lstStyle>
          <a:p>
            <a:fld id="{610DA9A8-4129-47B6-9D97-6286B18B2B8B}" type="datetimeFigureOut">
              <a:rPr lang="cs-CZ" smtClean="0"/>
              <a:pPr/>
              <a:t>18.3.2014</a:t>
            </a:fld>
            <a:endParaRPr lang="cs-CZ"/>
          </a:p>
        </p:txBody>
      </p:sp>
      <p:sp>
        <p:nvSpPr>
          <p:cNvPr id="3" name="Zástupný symbol pro zápatí 2"/>
          <p:cNvSpPr>
            <a:spLocks noGrp="1"/>
          </p:cNvSpPr>
          <p:nvPr>
            <p:ph type="ftr" sz="quarter" idx="11"/>
          </p:nvPr>
        </p:nvSpPr>
        <p:spPr/>
        <p:txBody>
          <a:bodyPr/>
          <a:lstStyle>
            <a:extLst/>
          </a:lstStyle>
          <a:p>
            <a:endParaRPr lang="cs-CZ"/>
          </a:p>
        </p:txBody>
      </p:sp>
      <p:sp>
        <p:nvSpPr>
          <p:cNvPr id="4" name="Zástupný symbol pro číslo snímku 3"/>
          <p:cNvSpPr>
            <a:spLocks noGrp="1"/>
          </p:cNvSpPr>
          <p:nvPr>
            <p:ph type="sldNum" sz="quarter" idx="12"/>
          </p:nvPr>
        </p:nvSpPr>
        <p:spPr/>
        <p:txBody>
          <a:bodyPr/>
          <a:lstStyle>
            <a:extLst/>
          </a:lstStyle>
          <a:p>
            <a:fld id="{59B0D257-DF19-4C28-962B-066DBC95C596}"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a:xfrm>
            <a:off x="6727032" y="6407944"/>
            <a:ext cx="1920240" cy="365760"/>
          </a:xfrm>
        </p:spPr>
        <p:txBody>
          <a:bodyPr/>
          <a:lstStyle>
            <a:extLst/>
          </a:lstStyle>
          <a:p>
            <a:fld id="{610DA9A8-4129-47B6-9D97-6286B18B2B8B}" type="datetimeFigureOut">
              <a:rPr lang="cs-CZ" smtClean="0"/>
              <a:pPr/>
              <a:t>18.3.2014</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59B0D257-DF19-4C28-962B-066DBC95C596}"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2">
        <a:schemeClr val="bg1"/>
      </p:bgRef>
    </p:bg>
    <p:spTree>
      <p:nvGrpSpPr>
        <p:cNvPr id="1" name=""/>
        <p:cNvGrpSpPr/>
        <p:nvPr/>
      </p:nvGrpSpPr>
      <p:grpSpPr>
        <a:xfrm>
          <a:off x="0" y="0"/>
          <a:ext cx="0" cy="0"/>
          <a:chOff x="0" y="0"/>
          <a:chExt cx="0" cy="0"/>
        </a:xfrm>
      </p:grpSpPr>
      <p:sp>
        <p:nvSpPr>
          <p:cNvPr id="4" name="Zástupný symbol pro text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cs-CZ" smtClean="0"/>
              <a:t>Klepnutím lze upravit styly předlohy textu.</a:t>
            </a:r>
          </a:p>
        </p:txBody>
      </p:sp>
      <p:sp>
        <p:nvSpPr>
          <p:cNvPr id="3" name="Zástupný symbol pro obrázek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cs-CZ" smtClean="0"/>
              <a:t>Klepnutím na ikonu přidáte obrázek.</a:t>
            </a:r>
            <a:endParaRPr kumimoji="0" lang="en-US" dirty="0"/>
          </a:p>
        </p:txBody>
      </p:sp>
      <p:sp>
        <p:nvSpPr>
          <p:cNvPr id="5" name="Zástupný symbol pro datum 4"/>
          <p:cNvSpPr>
            <a:spLocks noGrp="1"/>
          </p:cNvSpPr>
          <p:nvPr>
            <p:ph type="dt" sz="half" idx="10"/>
          </p:nvPr>
        </p:nvSpPr>
        <p:spPr/>
        <p:txBody>
          <a:bodyPr/>
          <a:lstStyle>
            <a:lvl1pPr>
              <a:defRPr>
                <a:solidFill>
                  <a:schemeClr val="tx1"/>
                </a:solidFill>
              </a:defRPr>
            </a:lvl1pPr>
            <a:extLst/>
          </a:lstStyle>
          <a:p>
            <a:fld id="{610DA9A8-4129-47B6-9D97-6286B18B2B8B}" type="datetimeFigureOut">
              <a:rPr lang="cs-CZ" smtClean="0"/>
              <a:pPr/>
              <a:t>18.3.2014</a:t>
            </a:fld>
            <a:endParaRPr lang="cs-CZ"/>
          </a:p>
        </p:txBody>
      </p:sp>
      <p:sp>
        <p:nvSpPr>
          <p:cNvPr id="6" name="Zástupný symbol pro zápatí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cs-CZ"/>
          </a:p>
        </p:txBody>
      </p:sp>
      <p:sp>
        <p:nvSpPr>
          <p:cNvPr id="7" name="Zástupný symbol pro číslo snímku 6"/>
          <p:cNvSpPr>
            <a:spLocks noGrp="1"/>
          </p:cNvSpPr>
          <p:nvPr>
            <p:ph type="sldNum" sz="quarter" idx="12"/>
          </p:nvPr>
        </p:nvSpPr>
        <p:spPr/>
        <p:txBody>
          <a:bodyPr/>
          <a:lstStyle>
            <a:lvl1pPr>
              <a:defRPr>
                <a:solidFill>
                  <a:schemeClr val="tx1"/>
                </a:solidFill>
              </a:defRPr>
            </a:lvl1pPr>
            <a:extLst/>
          </a:lstStyle>
          <a:p>
            <a:fld id="{59B0D257-DF19-4C28-962B-066DBC95C596}" type="slidenum">
              <a:rPr lang="cs-CZ" smtClean="0"/>
              <a:pPr/>
              <a:t>‹#›</a:t>
            </a:fld>
            <a:endParaRPr lang="cs-CZ"/>
          </a:p>
        </p:txBody>
      </p:sp>
      <p:sp>
        <p:nvSpPr>
          <p:cNvPr id="2" name="Nadpis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cs-CZ" smtClean="0"/>
              <a:t>Klepnutím lze upravit styl předlohy nadpisů.</a:t>
            </a:r>
            <a:endParaRPr kumimoji="0" lang="en-US"/>
          </a:p>
        </p:txBody>
      </p:sp>
      <p:sp>
        <p:nvSpPr>
          <p:cNvPr id="8" name="Volný tvar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Volný tvar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Pravoúhlý trojúhelník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Přímá spojovací čára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Dvojitá šipka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Dvojitá šipka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Volný tvar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Volný tvar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Pravoúhlý trojúhelník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Přímá spojovací čára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Zástupný symbol pro nadpis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cs-CZ" smtClean="0"/>
              <a:t>Klepnutím lze upravit styl předlohy nadpisů.</a:t>
            </a:r>
            <a:endParaRPr kumimoji="0" lang="en-US"/>
          </a:p>
        </p:txBody>
      </p:sp>
      <p:sp>
        <p:nvSpPr>
          <p:cNvPr id="30" name="Zástupný symbol pro text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Zástupný symbol pro datum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10DA9A8-4129-47B6-9D97-6286B18B2B8B}" type="datetimeFigureOut">
              <a:rPr lang="cs-CZ" smtClean="0"/>
              <a:pPr/>
              <a:t>18.3.2014</a:t>
            </a:fld>
            <a:endParaRPr lang="cs-CZ"/>
          </a:p>
        </p:txBody>
      </p:sp>
      <p:sp>
        <p:nvSpPr>
          <p:cNvPr id="22" name="Zástupný symbol pro zápatí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cs-CZ"/>
          </a:p>
        </p:txBody>
      </p:sp>
      <p:sp>
        <p:nvSpPr>
          <p:cNvPr id="18" name="Zástupný symbol pro číslo snímk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9B0D257-DF19-4C28-962B-066DBC95C596}"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gasos-ro.cz/web/images/dokumenty/minimalniPreventivniProgram/mpp-0910.pdf"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youtube.com/watch?v=gaDi7wA5Poo&amp;feature=relmfu" TargetMode="External"/><Relationship Id="rId2" Type="http://schemas.openxmlformats.org/officeDocument/2006/relationships/hyperlink" Target="http://www.youtube.com/watch?v=F7WllPVA-A4"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pPr algn="l"/>
            <a:r>
              <a:rPr lang="cs-CZ" sz="5400" dirty="0" smtClean="0"/>
              <a:t/>
            </a:r>
            <a:br>
              <a:rPr lang="cs-CZ" sz="5400" dirty="0" smtClean="0"/>
            </a:br>
            <a:r>
              <a:rPr lang="cs-CZ" sz="5400" dirty="0" smtClean="0"/>
              <a:t/>
            </a:r>
            <a:br>
              <a:rPr lang="cs-CZ" sz="5400" dirty="0" smtClean="0"/>
            </a:br>
            <a:r>
              <a:rPr lang="cs-CZ" sz="5400" dirty="0" smtClean="0"/>
              <a:t/>
            </a:r>
            <a:br>
              <a:rPr lang="cs-CZ" sz="5400" dirty="0" smtClean="0"/>
            </a:br>
            <a:r>
              <a:rPr lang="cs-CZ" sz="4000" dirty="0" smtClean="0"/>
              <a:t>Teorie výchovy a řešení výchovných problémů</a:t>
            </a:r>
            <a:br>
              <a:rPr lang="cs-CZ" sz="4000" dirty="0" smtClean="0"/>
            </a:br>
            <a:r>
              <a:rPr lang="cs-CZ" sz="5400" dirty="0" smtClean="0"/>
              <a:t/>
            </a:r>
            <a:br>
              <a:rPr lang="cs-CZ" sz="5400" dirty="0" smtClean="0"/>
            </a:br>
            <a:r>
              <a:rPr lang="cs-CZ" sz="3600" dirty="0" smtClean="0"/>
              <a:t>4</a:t>
            </a:r>
            <a:r>
              <a:rPr lang="cs-CZ" sz="3600" dirty="0" smtClean="0"/>
              <a:t>. </a:t>
            </a:r>
            <a:r>
              <a:rPr lang="cs-CZ" sz="3600" dirty="0" smtClean="0"/>
              <a:t>lekce: </a:t>
            </a:r>
            <a:r>
              <a:rPr lang="cs-CZ" sz="3600" dirty="0" smtClean="0"/>
              <a:t>Agresivita, šikana</a:t>
            </a:r>
            <a:endParaRPr lang="cs-CZ" sz="3600" dirty="0"/>
          </a:p>
        </p:txBody>
      </p:sp>
      <p:sp>
        <p:nvSpPr>
          <p:cNvPr id="3" name="Podnadpis 2"/>
          <p:cNvSpPr>
            <a:spLocks noGrp="1"/>
          </p:cNvSpPr>
          <p:nvPr>
            <p:ph type="subTitle" idx="1"/>
          </p:nvPr>
        </p:nvSpPr>
        <p:spPr>
          <a:xfrm>
            <a:off x="755576" y="3933056"/>
            <a:ext cx="7772400" cy="1199704"/>
          </a:xfrm>
        </p:spPr>
        <p:txBody>
          <a:bodyPr/>
          <a:lstStyle/>
          <a:p>
            <a:r>
              <a:rPr lang="cs-CZ" dirty="0" err="1" smtClean="0"/>
              <a:t>lojdova</a:t>
            </a:r>
            <a:r>
              <a:rPr lang="cs-CZ" dirty="0" smtClean="0"/>
              <a:t>@</a:t>
            </a:r>
            <a:r>
              <a:rPr lang="cs-CZ" dirty="0" err="1" smtClean="0"/>
              <a:t>ped.muni.cz</a:t>
            </a:r>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r>
              <a:rPr lang="cs-CZ" dirty="0" smtClean="0"/>
              <a:t>Jak si představujete typického agresora?</a:t>
            </a:r>
          </a:p>
          <a:p>
            <a:pPr lvl="1">
              <a:buNone/>
            </a:pPr>
            <a:r>
              <a:rPr lang="en-US" dirty="0"/>
              <a:t>1. </a:t>
            </a:r>
            <a:r>
              <a:rPr lang="en-US" dirty="0" err="1"/>
              <a:t>Agresivní</a:t>
            </a:r>
            <a:r>
              <a:rPr lang="en-US" dirty="0"/>
              <a:t> a </a:t>
            </a:r>
            <a:r>
              <a:rPr lang="en-US" dirty="0" err="1"/>
              <a:t>primitivní</a:t>
            </a:r>
            <a:r>
              <a:rPr lang="en-US" dirty="0"/>
              <a:t> </a:t>
            </a:r>
            <a:endParaRPr lang="cs-CZ" dirty="0"/>
          </a:p>
          <a:p>
            <a:pPr lvl="1">
              <a:buNone/>
            </a:pPr>
            <a:r>
              <a:rPr lang="en-US" dirty="0"/>
              <a:t>2. </a:t>
            </a:r>
            <a:r>
              <a:rPr lang="en-US" dirty="0" err="1"/>
              <a:t>Slušný</a:t>
            </a:r>
            <a:r>
              <a:rPr lang="en-US" dirty="0"/>
              <a:t> a </a:t>
            </a:r>
            <a:r>
              <a:rPr lang="en-US" dirty="0" err="1"/>
              <a:t>kultivovaný</a:t>
            </a:r>
            <a:r>
              <a:rPr lang="en-US" dirty="0"/>
              <a:t> </a:t>
            </a:r>
            <a:r>
              <a:rPr lang="en-US" dirty="0" err="1"/>
              <a:t>agresor</a:t>
            </a:r>
            <a:r>
              <a:rPr lang="en-US" dirty="0"/>
              <a:t> - </a:t>
            </a:r>
            <a:r>
              <a:rPr lang="en-US" dirty="0" err="1"/>
              <a:t>šikanuje</a:t>
            </a:r>
            <a:r>
              <a:rPr lang="en-US" dirty="0"/>
              <a:t> v </a:t>
            </a:r>
            <a:r>
              <a:rPr lang="en-US" dirty="0" err="1"/>
              <a:t>tajnosti</a:t>
            </a:r>
            <a:endParaRPr lang="cs-CZ" dirty="0"/>
          </a:p>
          <a:p>
            <a:pPr lvl="1">
              <a:buNone/>
            </a:pPr>
            <a:r>
              <a:rPr lang="en-US" dirty="0"/>
              <a:t>3. </a:t>
            </a:r>
            <a:r>
              <a:rPr lang="en-US" dirty="0" err="1"/>
              <a:t>Srandista</a:t>
            </a:r>
            <a:r>
              <a:rPr lang="en-US" dirty="0"/>
              <a:t>, </a:t>
            </a:r>
            <a:r>
              <a:rPr lang="en-US" dirty="0" err="1"/>
              <a:t>oblíbený</a:t>
            </a:r>
            <a:r>
              <a:rPr lang="en-US" dirty="0"/>
              <a:t> - </a:t>
            </a:r>
            <a:r>
              <a:rPr lang="en-US" dirty="0" err="1"/>
              <a:t>šikanuje</a:t>
            </a:r>
            <a:r>
              <a:rPr lang="en-US" dirty="0"/>
              <a:t> pro </a:t>
            </a:r>
            <a:r>
              <a:rPr lang="en-US" dirty="0" err="1"/>
              <a:t>pobavení</a:t>
            </a:r>
            <a:endParaRPr lang="cs-CZ" dirty="0"/>
          </a:p>
          <a:p>
            <a:r>
              <a:rPr lang="cs-CZ" dirty="0" smtClean="0"/>
              <a:t>Kdo se může stát obětí šikany?</a:t>
            </a:r>
            <a:endParaRPr lang="cs-CZ" dirty="0"/>
          </a:p>
          <a:p>
            <a:pPr lvl="1">
              <a:buNone/>
            </a:pPr>
            <a:r>
              <a:rPr lang="en-US" dirty="0"/>
              <a:t>1. </a:t>
            </a:r>
            <a:r>
              <a:rPr lang="en-US" dirty="0" err="1"/>
              <a:t>Dítě</a:t>
            </a:r>
            <a:r>
              <a:rPr lang="en-US" dirty="0"/>
              <a:t> </a:t>
            </a:r>
            <a:r>
              <a:rPr lang="en-US" dirty="0" err="1"/>
              <a:t>pasivní</a:t>
            </a:r>
            <a:r>
              <a:rPr lang="en-US" dirty="0"/>
              <a:t>, </a:t>
            </a:r>
            <a:r>
              <a:rPr lang="en-US" dirty="0" err="1"/>
              <a:t>úzkostné</a:t>
            </a:r>
            <a:r>
              <a:rPr lang="en-US" dirty="0"/>
              <a:t> a </a:t>
            </a:r>
            <a:r>
              <a:rPr lang="en-US" dirty="0" err="1"/>
              <a:t>nejisté</a:t>
            </a:r>
            <a:r>
              <a:rPr lang="en-US" dirty="0"/>
              <a:t> </a:t>
            </a:r>
            <a:endParaRPr lang="cs-CZ" dirty="0"/>
          </a:p>
          <a:p>
            <a:pPr lvl="1">
              <a:buNone/>
            </a:pPr>
            <a:r>
              <a:rPr lang="en-US" dirty="0"/>
              <a:t>2. </a:t>
            </a:r>
            <a:r>
              <a:rPr lang="en-US" dirty="0" err="1"/>
              <a:t>Dítě</a:t>
            </a:r>
            <a:r>
              <a:rPr lang="en-US" dirty="0"/>
              <a:t> </a:t>
            </a:r>
            <a:r>
              <a:rPr lang="en-US" dirty="0" err="1" smtClean="0"/>
              <a:t>provokující</a:t>
            </a:r>
            <a:r>
              <a:rPr lang="cs-CZ" dirty="0" smtClean="0"/>
              <a:t>, odlišné</a:t>
            </a:r>
          </a:p>
          <a:p>
            <a:pPr lvl="1">
              <a:buNone/>
            </a:pPr>
            <a:r>
              <a:rPr lang="cs-CZ" dirty="0" smtClean="0"/>
              <a:t>3. Každý</a:t>
            </a:r>
          </a:p>
          <a:p>
            <a:endParaRPr lang="cs-CZ" dirty="0"/>
          </a:p>
          <a:p>
            <a:pPr>
              <a:buNone/>
            </a:pPr>
            <a:endParaRPr lang="cs-CZ" dirty="0"/>
          </a:p>
        </p:txBody>
      </p:sp>
      <p:sp>
        <p:nvSpPr>
          <p:cNvPr id="2" name="Nadpis 1"/>
          <p:cNvSpPr>
            <a:spLocks noGrp="1"/>
          </p:cNvSpPr>
          <p:nvPr>
            <p:ph type="title"/>
          </p:nvPr>
        </p:nvSpPr>
        <p:spPr/>
        <p:txBody>
          <a:bodyPr>
            <a:normAutofit fontScale="90000"/>
          </a:bodyPr>
          <a:lstStyle/>
          <a:p>
            <a:r>
              <a:rPr lang="en-US" b="1" dirty="0" err="1"/>
              <a:t>Aktéři</a:t>
            </a:r>
            <a:r>
              <a:rPr lang="en-US" b="1" dirty="0"/>
              <a:t> </a:t>
            </a:r>
            <a:r>
              <a:rPr lang="en-US" b="1" dirty="0" err="1"/>
              <a:t>šikany</a:t>
            </a:r>
            <a:r>
              <a:rPr lang="cs-CZ" b="1" dirty="0"/>
              <a:t/>
            </a:r>
            <a:br>
              <a:rPr lang="cs-CZ" b="1" dirty="0"/>
            </a:br>
            <a:endParaRPr lang="cs-C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additive="base">
                                        <p:cTn id="2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 calcmode="lin" valueType="num">
                                      <p:cBhvr additive="base">
                                        <p:cTn id="2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Vyšetřování komplikuje tzv.</a:t>
            </a:r>
          </a:p>
          <a:p>
            <a:pPr>
              <a:buNone/>
            </a:pPr>
            <a:r>
              <a:rPr lang="cs-CZ" dirty="0" smtClean="0"/>
              <a:t>	„komplot velké šestky“</a:t>
            </a:r>
            <a:endParaRPr lang="cs-CZ" dirty="0"/>
          </a:p>
        </p:txBody>
      </p:sp>
      <p:sp>
        <p:nvSpPr>
          <p:cNvPr id="3" name="Nadpis 2"/>
          <p:cNvSpPr>
            <a:spLocks noGrp="1"/>
          </p:cNvSpPr>
          <p:nvPr>
            <p:ph type="title"/>
          </p:nvPr>
        </p:nvSpPr>
        <p:spPr/>
        <p:txBody>
          <a:bodyPr/>
          <a:lstStyle/>
          <a:p>
            <a:r>
              <a:rPr lang="cs-CZ" dirty="0" smtClean="0"/>
              <a:t>Vyšetřování šikany</a:t>
            </a:r>
            <a:endParaRPr lang="cs-CZ"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pPr>
              <a:buNone/>
            </a:pPr>
            <a:r>
              <a:rPr lang="en-US" u="sng" dirty="0" err="1"/>
              <a:t>pravidla</a:t>
            </a:r>
            <a:r>
              <a:rPr lang="en-US" u="sng" dirty="0"/>
              <a:t> </a:t>
            </a:r>
            <a:r>
              <a:rPr lang="en-US" u="sng" dirty="0" err="1"/>
              <a:t>vyšetřování</a:t>
            </a:r>
            <a:r>
              <a:rPr lang="en-US" u="sng" dirty="0"/>
              <a:t> </a:t>
            </a:r>
            <a:r>
              <a:rPr lang="en-US" u="sng" dirty="0" err="1"/>
              <a:t>šikany</a:t>
            </a:r>
            <a:endParaRPr lang="cs-CZ" dirty="0"/>
          </a:p>
          <a:p>
            <a:pPr>
              <a:buNone/>
            </a:pPr>
            <a:r>
              <a:rPr lang="en-US" dirty="0"/>
              <a:t>1. </a:t>
            </a:r>
            <a:r>
              <a:rPr lang="en-US" dirty="0" err="1"/>
              <a:t>Chránit</a:t>
            </a:r>
            <a:r>
              <a:rPr lang="en-US" dirty="0"/>
              <a:t> </a:t>
            </a:r>
            <a:r>
              <a:rPr lang="en-US" dirty="0" err="1"/>
              <a:t>zdroj</a:t>
            </a:r>
            <a:r>
              <a:rPr lang="en-US" dirty="0"/>
              <a:t> </a:t>
            </a:r>
            <a:r>
              <a:rPr lang="en-US" dirty="0" err="1"/>
              <a:t>informací</a:t>
            </a:r>
            <a:endParaRPr lang="cs-CZ" dirty="0"/>
          </a:p>
          <a:p>
            <a:pPr>
              <a:buNone/>
            </a:pPr>
            <a:r>
              <a:rPr lang="en-US" dirty="0"/>
              <a:t>2. </a:t>
            </a:r>
            <a:r>
              <a:rPr lang="en-US" dirty="0" err="1"/>
              <a:t>Prozradit</a:t>
            </a:r>
            <a:r>
              <a:rPr lang="en-US" dirty="0"/>
              <a:t> co </a:t>
            </a:r>
            <a:r>
              <a:rPr lang="en-US" dirty="0" err="1"/>
              <a:t>nejméně</a:t>
            </a:r>
            <a:r>
              <a:rPr lang="en-US" dirty="0"/>
              <a:t> o tom, co </a:t>
            </a:r>
            <a:r>
              <a:rPr lang="en-US" dirty="0" err="1"/>
              <a:t>nám</a:t>
            </a:r>
            <a:r>
              <a:rPr lang="en-US" dirty="0"/>
              <a:t> je a </a:t>
            </a:r>
            <a:r>
              <a:rPr lang="en-US" dirty="0" err="1"/>
              <a:t>není</a:t>
            </a:r>
            <a:r>
              <a:rPr lang="en-US" dirty="0"/>
              <a:t> </a:t>
            </a:r>
            <a:r>
              <a:rPr lang="en-US" dirty="0" err="1"/>
              <a:t>známo</a:t>
            </a:r>
            <a:endParaRPr lang="cs-CZ" dirty="0"/>
          </a:p>
          <a:p>
            <a:pPr>
              <a:buNone/>
            </a:pPr>
            <a:r>
              <a:rPr lang="en-US" dirty="0"/>
              <a:t>3. </a:t>
            </a:r>
            <a:r>
              <a:rPr lang="en-US" dirty="0" err="1"/>
              <a:t>Vyslechnout</a:t>
            </a:r>
            <a:r>
              <a:rPr lang="en-US" dirty="0"/>
              <a:t> </a:t>
            </a:r>
            <a:r>
              <a:rPr lang="en-US" dirty="0" err="1"/>
              <a:t>poškozeného</a:t>
            </a:r>
            <a:r>
              <a:rPr lang="en-US" dirty="0"/>
              <a:t>, </a:t>
            </a:r>
            <a:r>
              <a:rPr lang="en-US" dirty="0" err="1"/>
              <a:t>obviněného</a:t>
            </a:r>
            <a:r>
              <a:rPr lang="en-US" dirty="0"/>
              <a:t> a </a:t>
            </a:r>
            <a:r>
              <a:rPr lang="en-US" dirty="0" err="1"/>
              <a:t>svědky</a:t>
            </a:r>
            <a:r>
              <a:rPr lang="en-US" dirty="0"/>
              <a:t> </a:t>
            </a:r>
            <a:r>
              <a:rPr lang="en-US" dirty="0" err="1"/>
              <a:t>každého</a:t>
            </a:r>
            <a:r>
              <a:rPr lang="en-US" dirty="0"/>
              <a:t> </a:t>
            </a:r>
            <a:r>
              <a:rPr lang="en-US" dirty="0" err="1"/>
              <a:t>zvlášť</a:t>
            </a:r>
            <a:r>
              <a:rPr lang="en-US" dirty="0"/>
              <a:t> </a:t>
            </a:r>
            <a:endParaRPr lang="cs-CZ" dirty="0" smtClean="0"/>
          </a:p>
          <a:p>
            <a:pPr>
              <a:buNone/>
            </a:pPr>
            <a:r>
              <a:rPr lang="cs-CZ" dirty="0" smtClean="0"/>
              <a:t>4. U rozhovoru s obviněným je možné využít „taktiku výslechu“</a:t>
            </a:r>
            <a:endParaRPr lang="cs-CZ" dirty="0"/>
          </a:p>
          <a:p>
            <a:pPr>
              <a:buNone/>
            </a:pPr>
            <a:r>
              <a:rPr lang="en-US" dirty="0"/>
              <a:t>4. </a:t>
            </a:r>
            <a:r>
              <a:rPr lang="en-US" dirty="0" err="1"/>
              <a:t>Všechny</a:t>
            </a:r>
            <a:r>
              <a:rPr lang="en-US" dirty="0"/>
              <a:t> </a:t>
            </a:r>
            <a:r>
              <a:rPr lang="en-US" dirty="0" err="1"/>
              <a:t>výpovědi</a:t>
            </a:r>
            <a:r>
              <a:rPr lang="en-US" dirty="0"/>
              <a:t> </a:t>
            </a:r>
            <a:r>
              <a:rPr lang="en-US" dirty="0" err="1"/>
              <a:t>pečlivě</a:t>
            </a:r>
            <a:r>
              <a:rPr lang="en-US" dirty="0"/>
              <a:t> </a:t>
            </a:r>
            <a:r>
              <a:rPr lang="en-US" dirty="0" err="1"/>
              <a:t>zaznamenat</a:t>
            </a:r>
            <a:r>
              <a:rPr lang="en-US" dirty="0" smtClean="0"/>
              <a:t>.</a:t>
            </a:r>
            <a:endParaRPr lang="cs-CZ" dirty="0"/>
          </a:p>
        </p:txBody>
      </p:sp>
      <p:sp>
        <p:nvSpPr>
          <p:cNvPr id="2" name="Nadpis 1"/>
          <p:cNvSpPr>
            <a:spLocks noGrp="1"/>
          </p:cNvSpPr>
          <p:nvPr>
            <p:ph type="title"/>
          </p:nvPr>
        </p:nvSpPr>
        <p:spPr/>
        <p:txBody>
          <a:bodyPr>
            <a:normAutofit fontScale="90000"/>
          </a:bodyPr>
          <a:lstStyle/>
          <a:p>
            <a:r>
              <a:rPr lang="cs-CZ" dirty="0" smtClean="0"/>
              <a:t>Vyšetřování šikany</a:t>
            </a:r>
            <a:br>
              <a:rPr lang="cs-CZ" dirty="0" smtClean="0"/>
            </a:br>
            <a:endParaRPr lang="cs-CZ"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pPr>
              <a:buNone/>
            </a:pPr>
            <a:r>
              <a:rPr lang="cs-CZ" b="1" dirty="0" smtClean="0"/>
              <a:t>Seřaďte jednotlivé kroky:</a:t>
            </a:r>
          </a:p>
          <a:p>
            <a:pPr>
              <a:buNone/>
            </a:pPr>
            <a:r>
              <a:rPr lang="cs-CZ" dirty="0" smtClean="0"/>
              <a:t>Ochrana oběti</a:t>
            </a:r>
          </a:p>
          <a:p>
            <a:pPr>
              <a:buNone/>
            </a:pPr>
            <a:r>
              <a:rPr lang="cs-CZ" dirty="0" smtClean="0"/>
              <a:t>Rozhovor s agresory</a:t>
            </a:r>
          </a:p>
          <a:p>
            <a:pPr>
              <a:buNone/>
            </a:pPr>
            <a:r>
              <a:rPr lang="cs-CZ" dirty="0" smtClean="0"/>
              <a:t>Rozhovor s informátory a oběťmi</a:t>
            </a:r>
          </a:p>
          <a:p>
            <a:pPr>
              <a:buNone/>
            </a:pPr>
            <a:r>
              <a:rPr lang="cs-CZ" dirty="0" smtClean="0"/>
              <a:t>Nalezení vhodných svědků</a:t>
            </a:r>
          </a:p>
          <a:p>
            <a:pPr>
              <a:buNone/>
            </a:pPr>
            <a:r>
              <a:rPr lang="cs-CZ" dirty="0"/>
              <a:t>R</a:t>
            </a:r>
            <a:r>
              <a:rPr lang="cs-CZ" dirty="0" smtClean="0"/>
              <a:t>ozhovory se svědky</a:t>
            </a:r>
            <a:endParaRPr lang="cs-CZ" dirty="0"/>
          </a:p>
        </p:txBody>
      </p:sp>
      <p:sp>
        <p:nvSpPr>
          <p:cNvPr id="2" name="Nadpis 1"/>
          <p:cNvSpPr>
            <a:spLocks noGrp="1"/>
          </p:cNvSpPr>
          <p:nvPr>
            <p:ph type="title"/>
          </p:nvPr>
        </p:nvSpPr>
        <p:spPr/>
        <p:txBody>
          <a:bodyPr/>
          <a:lstStyle/>
          <a:p>
            <a:r>
              <a:rPr lang="cs-CZ" dirty="0" smtClean="0"/>
              <a:t>Postup vyšetřování</a:t>
            </a:r>
            <a:endParaRPr lang="cs-CZ"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Prevence šikany na školách</a:t>
            </a:r>
            <a:endParaRPr lang="cs-CZ" dirty="0"/>
          </a:p>
        </p:txBody>
      </p:sp>
      <p:pic>
        <p:nvPicPr>
          <p:cNvPr id="3075" name="Picture 3"/>
          <p:cNvPicPr>
            <a:picLocks noGrp="1" noChangeAspect="1" noChangeArrowheads="1"/>
          </p:cNvPicPr>
          <p:nvPr>
            <p:ph idx="1"/>
          </p:nvPr>
        </p:nvPicPr>
        <p:blipFill>
          <a:blip r:embed="rId2" cstate="print"/>
          <a:srcRect/>
          <a:stretch>
            <a:fillRect/>
          </a:stretch>
        </p:blipFill>
        <p:spPr bwMode="auto">
          <a:xfrm>
            <a:off x="3067050" y="1962944"/>
            <a:ext cx="3009900" cy="3562350"/>
          </a:xfrm>
          <a:prstGeom prst="rect">
            <a:avLst/>
          </a:prstGeom>
          <a:noFill/>
          <a:ln w="9525">
            <a:noFill/>
            <a:miter lim="800000"/>
            <a:headEnd/>
            <a:tailEnd/>
          </a:ln>
        </p:spPr>
      </p:pic>
      <p:sp>
        <p:nvSpPr>
          <p:cNvPr id="8" name="Zástupný symbol pro obsah 1"/>
          <p:cNvSpPr txBox="1">
            <a:spLocks/>
          </p:cNvSpPr>
          <p:nvPr/>
        </p:nvSpPr>
        <p:spPr>
          <a:xfrm>
            <a:off x="457200" y="1481328"/>
            <a:ext cx="8229600" cy="4525963"/>
          </a:xfrm>
          <a:prstGeom prst="rect">
            <a:avLst/>
          </a:prstGeom>
        </p:spPr>
        <p:txBody>
          <a:bodyPr vert="horz">
            <a:normAutofit fontScale="92500" lnSpcReduction="20000"/>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cs-CZ" sz="2700" b="0" i="0" u="none" strike="noStrike" kern="1200" cap="none" spc="0" normalizeH="0" baseline="0" noProof="0" dirty="0" err="1" smtClean="0">
                <a:ln>
                  <a:noFill/>
                </a:ln>
                <a:solidFill>
                  <a:schemeClr val="tx1"/>
                </a:solidFill>
                <a:effectLst/>
                <a:uLnTx/>
                <a:uFillTx/>
                <a:latin typeface="+mn-lt"/>
                <a:ea typeface="+mn-ea"/>
                <a:cs typeface="+mn-cs"/>
              </a:rPr>
              <a:t>Minimál</a:t>
            </a:r>
            <a:r>
              <a:rPr lang="cs-CZ" sz="2700" dirty="0" smtClean="0"/>
              <a:t>ní preventivní program</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cs-CZ" sz="2700" b="0" i="0" u="none" strike="noStrike" kern="1200" cap="none" spc="0" normalizeH="0" baseline="0" noProof="0" dirty="0" smtClean="0">
                <a:ln>
                  <a:noFill/>
                </a:ln>
                <a:solidFill>
                  <a:schemeClr val="tx1"/>
                </a:solidFill>
                <a:effectLst/>
                <a:uLnTx/>
                <a:uFillTx/>
                <a:latin typeface="+mn-lt"/>
                <a:ea typeface="+mn-ea"/>
                <a:cs typeface="+mn-cs"/>
              </a:rPr>
              <a:t>Ukázka:</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cs-CZ" sz="27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cs-CZ" sz="27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cs-CZ" sz="27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lang="cs-CZ" sz="2700" dirty="0" smtClean="0"/>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cs-CZ" sz="27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lang="cs-CZ" sz="2700" dirty="0" smtClean="0"/>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lang="cs-CZ" sz="2700" dirty="0" smtClean="0"/>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lang="cs-CZ" sz="2700" dirty="0" smtClean="0"/>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endParaRPr lang="cs-CZ" sz="2700" dirty="0" smtClean="0"/>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cs-CZ" sz="2700" b="0" i="0" u="none" strike="noStrike" kern="1200" cap="none" spc="0" normalizeH="0" baseline="0" noProof="0" dirty="0" smtClean="0">
              <a:ln>
                <a:noFill/>
              </a:ln>
              <a:solidFill>
                <a:schemeClr val="tx1"/>
              </a:solidFill>
              <a:effectLst/>
              <a:uLnTx/>
              <a:uFillTx/>
              <a:latin typeface="+mn-lt"/>
              <a:ea typeface="+mn-ea"/>
              <a:cs typeface="+mn-cs"/>
            </a:endParaRPr>
          </a:p>
          <a:p>
            <a:pPr marL="365760" lvl="0" indent="-256032">
              <a:spcBef>
                <a:spcPts val="400"/>
              </a:spcBef>
              <a:buClr>
                <a:schemeClr val="accent1"/>
              </a:buClr>
              <a:buSzPct val="68000"/>
              <a:buFont typeface="Wingdings 3"/>
              <a:buChar char=""/>
            </a:pPr>
            <a:r>
              <a:rPr lang="cs-CZ" sz="1300" dirty="0" smtClean="0">
                <a:hlinkClick r:id="rId3"/>
              </a:rPr>
              <a:t>http://www.</a:t>
            </a:r>
            <a:r>
              <a:rPr lang="cs-CZ" sz="1300" dirty="0" err="1" smtClean="0">
                <a:hlinkClick r:id="rId3"/>
              </a:rPr>
              <a:t>gasos</a:t>
            </a:r>
            <a:r>
              <a:rPr lang="cs-CZ" sz="1300" dirty="0" smtClean="0">
                <a:hlinkClick r:id="rId3"/>
              </a:rPr>
              <a:t>-</a:t>
            </a:r>
            <a:r>
              <a:rPr lang="cs-CZ" sz="1300" dirty="0" err="1" smtClean="0">
                <a:hlinkClick r:id="rId3"/>
              </a:rPr>
              <a:t>ro.cz</a:t>
            </a:r>
            <a:r>
              <a:rPr lang="cs-CZ" sz="1300" dirty="0" smtClean="0">
                <a:hlinkClick r:id="rId3"/>
              </a:rPr>
              <a:t>/web/</a:t>
            </a:r>
            <a:r>
              <a:rPr lang="cs-CZ" sz="1300" dirty="0" err="1" smtClean="0">
                <a:hlinkClick r:id="rId3"/>
              </a:rPr>
              <a:t>images</a:t>
            </a:r>
            <a:r>
              <a:rPr lang="cs-CZ" sz="1300" dirty="0" smtClean="0">
                <a:hlinkClick r:id="rId3"/>
              </a:rPr>
              <a:t>/dokumenty/</a:t>
            </a:r>
            <a:r>
              <a:rPr lang="cs-CZ" sz="1300" dirty="0" err="1" smtClean="0">
                <a:hlinkClick r:id="rId3"/>
              </a:rPr>
              <a:t>minimalniPreventivniProgram</a:t>
            </a:r>
            <a:r>
              <a:rPr lang="cs-CZ" sz="1300" dirty="0" smtClean="0">
                <a:hlinkClick r:id="rId3"/>
              </a:rPr>
              <a:t>/</a:t>
            </a:r>
            <a:r>
              <a:rPr lang="cs-CZ" sz="1300" dirty="0" err="1" smtClean="0">
                <a:hlinkClick r:id="rId3"/>
              </a:rPr>
              <a:t>mpp</a:t>
            </a:r>
            <a:r>
              <a:rPr lang="cs-CZ" sz="1300" dirty="0" smtClean="0">
                <a:hlinkClick r:id="rId3"/>
              </a:rPr>
              <a:t>-0910.pdf</a:t>
            </a:r>
            <a:endParaRPr kumimoji="0" lang="cs-CZ" sz="1300" b="0" i="0" u="none" strike="noStrike" kern="1200" cap="none" spc="0" normalizeH="0" baseline="0" noProof="0" dirty="0" smtClean="0">
              <a:ln>
                <a:noFill/>
              </a:ln>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cs-CZ" sz="27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Analýza MPP SŠ:</a:t>
            </a:r>
          </a:p>
          <a:p>
            <a:endParaRPr lang="cs-CZ" dirty="0" smtClean="0"/>
          </a:p>
          <a:p>
            <a:endParaRPr lang="cs-CZ" dirty="0" smtClean="0"/>
          </a:p>
          <a:p>
            <a:endParaRPr lang="cs-CZ" dirty="0" smtClean="0"/>
          </a:p>
          <a:p>
            <a:endParaRPr lang="cs-CZ" dirty="0"/>
          </a:p>
        </p:txBody>
      </p:sp>
      <p:sp>
        <p:nvSpPr>
          <p:cNvPr id="3" name="Nadpis 2"/>
          <p:cNvSpPr>
            <a:spLocks noGrp="1"/>
          </p:cNvSpPr>
          <p:nvPr>
            <p:ph type="title"/>
          </p:nvPr>
        </p:nvSpPr>
        <p:spPr/>
        <p:txBody>
          <a:bodyPr/>
          <a:lstStyle/>
          <a:p>
            <a:r>
              <a:rPr lang="cs-CZ" dirty="0" smtClean="0"/>
              <a:t>Prevence šikany na školách</a:t>
            </a:r>
            <a:endParaRPr lang="cs-CZ" dirty="0"/>
          </a:p>
        </p:txBody>
      </p:sp>
      <p:pic>
        <p:nvPicPr>
          <p:cNvPr id="6" name="Picture 2"/>
          <p:cNvPicPr>
            <a:picLocks noChangeAspect="1" noChangeArrowheads="1"/>
          </p:cNvPicPr>
          <p:nvPr/>
        </p:nvPicPr>
        <p:blipFill>
          <a:blip r:embed="rId2" cstate="print"/>
          <a:srcRect/>
          <a:stretch>
            <a:fillRect/>
          </a:stretch>
        </p:blipFill>
        <p:spPr bwMode="auto">
          <a:xfrm>
            <a:off x="1619672" y="2996952"/>
            <a:ext cx="5857875" cy="2486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Analýza MPP SŠ:</a:t>
            </a:r>
          </a:p>
          <a:p>
            <a:pPr>
              <a:buNone/>
            </a:pPr>
            <a:r>
              <a:rPr lang="cs-CZ" dirty="0" smtClean="0"/>
              <a:t> </a:t>
            </a:r>
          </a:p>
          <a:p>
            <a:endParaRPr lang="cs-CZ" dirty="0"/>
          </a:p>
        </p:txBody>
      </p:sp>
      <p:sp>
        <p:nvSpPr>
          <p:cNvPr id="3" name="Nadpis 2"/>
          <p:cNvSpPr>
            <a:spLocks noGrp="1"/>
          </p:cNvSpPr>
          <p:nvPr>
            <p:ph type="title"/>
          </p:nvPr>
        </p:nvSpPr>
        <p:spPr/>
        <p:txBody>
          <a:bodyPr/>
          <a:lstStyle/>
          <a:p>
            <a:r>
              <a:rPr lang="cs-CZ" dirty="0" smtClean="0"/>
              <a:t>Prevence šikany na školách</a:t>
            </a:r>
            <a:endParaRPr lang="cs-CZ" dirty="0"/>
          </a:p>
        </p:txBody>
      </p:sp>
      <p:pic>
        <p:nvPicPr>
          <p:cNvPr id="2050" name="Picture 2"/>
          <p:cNvPicPr>
            <a:picLocks noChangeAspect="1" noChangeArrowheads="1"/>
          </p:cNvPicPr>
          <p:nvPr/>
        </p:nvPicPr>
        <p:blipFill>
          <a:blip r:embed="rId2" cstate="print"/>
          <a:srcRect/>
          <a:stretch>
            <a:fillRect/>
          </a:stretch>
        </p:blipFill>
        <p:spPr bwMode="auto">
          <a:xfrm>
            <a:off x="1638300" y="2257425"/>
            <a:ext cx="5867400" cy="23431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cs-CZ" dirty="0" err="1" smtClean="0"/>
              <a:t>Kyberšikana</a:t>
            </a:r>
            <a:r>
              <a:rPr lang="cs-CZ" dirty="0" smtClean="0"/>
              <a:t>: „</a:t>
            </a:r>
            <a:r>
              <a:rPr lang="cs-CZ" dirty="0"/>
              <a:t>zneužívání moderních komunikačních technologií k výhrůžkám, obtěžování, ponižování a zahanbování obětí“.</a:t>
            </a:r>
          </a:p>
          <a:p>
            <a:r>
              <a:rPr lang="cs-CZ" dirty="0">
                <a:hlinkClick r:id="rId2"/>
              </a:rPr>
              <a:t>Příběh </a:t>
            </a:r>
            <a:r>
              <a:rPr lang="cs-CZ" dirty="0" err="1">
                <a:hlinkClick r:id="rId2"/>
              </a:rPr>
              <a:t>Megan</a:t>
            </a:r>
            <a:r>
              <a:rPr lang="cs-CZ" dirty="0">
                <a:hlinkClick r:id="rId2"/>
              </a:rPr>
              <a:t> </a:t>
            </a:r>
            <a:r>
              <a:rPr lang="cs-CZ" smtClean="0">
                <a:hlinkClick r:id="rId2"/>
              </a:rPr>
              <a:t>Meier</a:t>
            </a:r>
            <a:r>
              <a:rPr lang="cs-CZ" dirty="0">
                <a:hlinkClick r:id="rId2"/>
              </a:rPr>
              <a:t>:</a:t>
            </a:r>
          </a:p>
          <a:p>
            <a:pPr lvl="1"/>
            <a:r>
              <a:rPr lang="cs-CZ" dirty="0" smtClean="0">
                <a:hlinkClick r:id="rId2"/>
              </a:rPr>
              <a:t>http://www.</a:t>
            </a:r>
            <a:r>
              <a:rPr lang="cs-CZ" dirty="0" err="1" smtClean="0">
                <a:hlinkClick r:id="rId2"/>
              </a:rPr>
              <a:t>youtube.com</a:t>
            </a:r>
            <a:r>
              <a:rPr lang="cs-CZ" dirty="0" smtClean="0">
                <a:hlinkClick r:id="rId2"/>
              </a:rPr>
              <a:t>/</a:t>
            </a:r>
            <a:r>
              <a:rPr lang="cs-CZ" dirty="0" err="1" smtClean="0">
                <a:hlinkClick r:id="rId2"/>
              </a:rPr>
              <a:t>watch</a:t>
            </a:r>
            <a:r>
              <a:rPr lang="cs-CZ" dirty="0" smtClean="0">
                <a:hlinkClick r:id="rId2"/>
              </a:rPr>
              <a:t>?v=F7WllPVA-A4</a:t>
            </a:r>
            <a:endParaRPr lang="cs-CZ" dirty="0" smtClean="0"/>
          </a:p>
          <a:p>
            <a:pPr lvl="1"/>
            <a:r>
              <a:rPr lang="cs-CZ" dirty="0" smtClean="0">
                <a:hlinkClick r:id="rId3"/>
              </a:rPr>
              <a:t>http://www.</a:t>
            </a:r>
            <a:r>
              <a:rPr lang="cs-CZ" dirty="0" err="1" smtClean="0">
                <a:hlinkClick r:id="rId3"/>
              </a:rPr>
              <a:t>youtube.com</a:t>
            </a:r>
            <a:r>
              <a:rPr lang="cs-CZ" dirty="0" smtClean="0">
                <a:hlinkClick r:id="rId3"/>
              </a:rPr>
              <a:t>/</a:t>
            </a:r>
            <a:r>
              <a:rPr lang="cs-CZ" dirty="0" err="1" smtClean="0">
                <a:hlinkClick r:id="rId3"/>
              </a:rPr>
              <a:t>watch</a:t>
            </a:r>
            <a:r>
              <a:rPr lang="cs-CZ" dirty="0" smtClean="0">
                <a:hlinkClick r:id="rId3"/>
              </a:rPr>
              <a:t>?v=gaDi7wA5Poo&amp;feature=</a:t>
            </a:r>
            <a:r>
              <a:rPr lang="cs-CZ" dirty="0" err="1" smtClean="0">
                <a:hlinkClick r:id="rId3"/>
              </a:rPr>
              <a:t>relmfu</a:t>
            </a:r>
            <a:endParaRPr lang="cs-CZ" dirty="0" smtClean="0"/>
          </a:p>
          <a:p>
            <a:endParaRPr lang="cs-CZ" dirty="0"/>
          </a:p>
        </p:txBody>
      </p:sp>
      <p:sp>
        <p:nvSpPr>
          <p:cNvPr id="2" name="Nadpis 1"/>
          <p:cNvSpPr>
            <a:spLocks noGrp="1"/>
          </p:cNvSpPr>
          <p:nvPr>
            <p:ph type="title"/>
          </p:nvPr>
        </p:nvSpPr>
        <p:spPr/>
        <p:txBody>
          <a:bodyPr/>
          <a:lstStyle/>
          <a:p>
            <a:r>
              <a:rPr lang="cs-CZ" dirty="0" smtClean="0"/>
              <a:t>Další podoby šikany</a:t>
            </a:r>
            <a:endParaRPr lang="cs-CZ"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cs-CZ" dirty="0" err="1" smtClean="0"/>
              <a:t>Mobbing</a:t>
            </a:r>
            <a:endParaRPr lang="cs-CZ" dirty="0" smtClean="0"/>
          </a:p>
          <a:p>
            <a:r>
              <a:rPr lang="cs-CZ" dirty="0" err="1" smtClean="0"/>
              <a:t>Bossing</a:t>
            </a:r>
            <a:endParaRPr lang="cs-CZ" dirty="0" smtClean="0"/>
          </a:p>
          <a:p>
            <a:r>
              <a:rPr lang="cs-CZ" dirty="0" err="1" smtClean="0"/>
              <a:t>Staffing</a:t>
            </a:r>
            <a:endParaRPr lang="cs-CZ" dirty="0" smtClean="0"/>
          </a:p>
          <a:p>
            <a:r>
              <a:rPr lang="cs-CZ" dirty="0" smtClean="0"/>
              <a:t>Sexuální harašení </a:t>
            </a:r>
            <a:endParaRPr lang="cs-CZ" dirty="0"/>
          </a:p>
        </p:txBody>
      </p:sp>
      <p:sp>
        <p:nvSpPr>
          <p:cNvPr id="2" name="Nadpis 1"/>
          <p:cNvSpPr>
            <a:spLocks noGrp="1"/>
          </p:cNvSpPr>
          <p:nvPr>
            <p:ph type="title"/>
          </p:nvPr>
        </p:nvSpPr>
        <p:spPr/>
        <p:txBody>
          <a:bodyPr/>
          <a:lstStyle/>
          <a:p>
            <a:r>
              <a:rPr lang="cs-CZ" dirty="0" smtClean="0"/>
              <a:t>Další podoby šikany</a:t>
            </a:r>
            <a:endParaRPr lang="cs-CZ"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 zamyšlení</a:t>
            </a:r>
            <a:endParaRPr lang="cs-CZ" dirty="0"/>
          </a:p>
        </p:txBody>
      </p:sp>
      <p:sp>
        <p:nvSpPr>
          <p:cNvPr id="3" name="Zástupný symbol pro obsah 2"/>
          <p:cNvSpPr>
            <a:spLocks noGrp="1"/>
          </p:cNvSpPr>
          <p:nvPr>
            <p:ph sz="quarter" idx="1"/>
          </p:nvPr>
        </p:nvSpPr>
        <p:spPr/>
        <p:txBody>
          <a:bodyPr/>
          <a:lstStyle/>
          <a:p>
            <a:pPr marL="457200" indent="-457200">
              <a:buAutoNum type="arabicParenR"/>
            </a:pPr>
            <a:r>
              <a:rPr lang="cs-CZ" dirty="0" smtClean="0"/>
              <a:t>Jaké funkce může plnit agresivita v kolektivu žáků základní školy?</a:t>
            </a:r>
          </a:p>
          <a:p>
            <a:pPr marL="457200" indent="-457200">
              <a:buAutoNum type="arabicParenR"/>
            </a:pPr>
            <a:r>
              <a:rPr lang="cs-CZ" dirty="0" smtClean="0"/>
              <a:t>Jak se může lišit pohled na agresivitu z perspektivy dětí a dospělých?</a:t>
            </a:r>
          </a:p>
          <a:p>
            <a:pPr marL="457200" indent="-457200">
              <a:buAutoNum type="arabicParenR"/>
            </a:pPr>
            <a:r>
              <a:rPr lang="cs-CZ" dirty="0" smtClean="0"/>
              <a:t>Kdy se agresivita ve škole stává problematickou?</a:t>
            </a:r>
          </a:p>
          <a:p>
            <a:pPr marL="457200" indent="-457200">
              <a:buAutoNum type="arabicParenR"/>
            </a:pPr>
            <a:r>
              <a:rPr lang="cs-CZ" dirty="0" smtClean="0"/>
              <a:t>Kde jsou hranice agresivity a šikany ve školní třídě?</a:t>
            </a:r>
          </a:p>
          <a:p>
            <a:pPr marL="457200" indent="-457200">
              <a:buAutoNum type="arabicParenR"/>
            </a:pPr>
            <a:r>
              <a:rPr lang="cs-CZ" dirty="0" smtClean="0"/>
              <a:t>Jak by měl učitel šikanu ve školní třídě řešit?</a:t>
            </a:r>
          </a:p>
          <a:p>
            <a:pPr marL="457200" indent="-457200">
              <a:buAutoNum type="arabicParenR"/>
            </a:pPr>
            <a:endParaRPr lang="cs-CZ"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t</a:t>
            </a:r>
            <a:r>
              <a:rPr lang="cs-CZ" dirty="0" smtClean="0"/>
              <a:t>endence k útočnému jednání</a:t>
            </a:r>
          </a:p>
          <a:p>
            <a:pPr>
              <a:buNone/>
            </a:pPr>
            <a:endParaRPr lang="cs-CZ" dirty="0"/>
          </a:p>
        </p:txBody>
      </p:sp>
      <p:sp>
        <p:nvSpPr>
          <p:cNvPr id="3" name="Nadpis 2"/>
          <p:cNvSpPr>
            <a:spLocks noGrp="1"/>
          </p:cNvSpPr>
          <p:nvPr>
            <p:ph type="title"/>
          </p:nvPr>
        </p:nvSpPr>
        <p:spPr/>
        <p:txBody>
          <a:bodyPr/>
          <a:lstStyle/>
          <a:p>
            <a:r>
              <a:rPr lang="cs-CZ" dirty="0" smtClean="0"/>
              <a:t>Agresivita</a:t>
            </a:r>
            <a:endParaRPr lang="cs-C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1472" y="571480"/>
            <a:ext cx="7467600" cy="1143000"/>
          </a:xfrm>
        </p:spPr>
        <p:txBody>
          <a:bodyPr>
            <a:normAutofit fontScale="90000"/>
          </a:bodyPr>
          <a:lstStyle/>
          <a:p>
            <a:pPr algn="ctr"/>
            <a:r>
              <a:rPr lang="cs-CZ" sz="4000" dirty="0" smtClean="0"/>
              <a:t>Agresivita ve škole</a:t>
            </a:r>
            <a:r>
              <a:rPr lang="cs-CZ" dirty="0" smtClean="0"/>
              <a:t/>
            </a:r>
            <a:br>
              <a:rPr lang="cs-CZ" dirty="0" smtClean="0"/>
            </a:br>
            <a:r>
              <a:rPr lang="cs-CZ" dirty="0" smtClean="0"/>
              <a:t>netradiční pohled: „rvačka jako kulturní forma“</a:t>
            </a:r>
            <a:endParaRPr lang="cs-CZ" dirty="0"/>
          </a:p>
        </p:txBody>
      </p:sp>
      <p:sp>
        <p:nvSpPr>
          <p:cNvPr id="3" name="Zástupný symbol pro obsah 2"/>
          <p:cNvSpPr>
            <a:spLocks noGrp="1"/>
          </p:cNvSpPr>
          <p:nvPr>
            <p:ph sz="quarter" idx="1"/>
          </p:nvPr>
        </p:nvSpPr>
        <p:spPr/>
        <p:txBody>
          <a:bodyPr>
            <a:normAutofit lnSpcReduction="10000"/>
          </a:bodyPr>
          <a:lstStyle/>
          <a:p>
            <a:pPr lvl="0">
              <a:buNone/>
            </a:pPr>
            <a:endParaRPr lang="cs-CZ" dirty="0" smtClean="0"/>
          </a:p>
          <a:p>
            <a:pPr lvl="0"/>
            <a:r>
              <a:rPr lang="cs-CZ" dirty="0" smtClean="0"/>
              <a:t>HRY S NÁSILÍM</a:t>
            </a:r>
          </a:p>
          <a:p>
            <a:pPr lvl="0">
              <a:buNone/>
            </a:pPr>
            <a:r>
              <a:rPr lang="cs-CZ" dirty="0" smtClean="0"/>
              <a:t>	- slovník dětí vs. slovník dospělých</a:t>
            </a:r>
          </a:p>
          <a:p>
            <a:pPr lvl="0">
              <a:buNone/>
            </a:pPr>
            <a:r>
              <a:rPr lang="cs-CZ" dirty="0" smtClean="0"/>
              <a:t>	- charakteristika rvačky jako kulturní formy</a:t>
            </a:r>
          </a:p>
          <a:p>
            <a:pPr lvl="0"/>
            <a:r>
              <a:rPr lang="cs-CZ" dirty="0" smtClean="0"/>
              <a:t>SCÉNÁŘ A STRATEGIE HER S NÁSILÍM</a:t>
            </a:r>
          </a:p>
          <a:p>
            <a:pPr lvl="0">
              <a:buNone/>
            </a:pPr>
            <a:r>
              <a:rPr lang="cs-CZ" dirty="0" smtClean="0"/>
              <a:t> 	- provokace – honička – zápas</a:t>
            </a:r>
          </a:p>
          <a:p>
            <a:pPr lvl="0">
              <a:buNone/>
            </a:pPr>
            <a:r>
              <a:rPr lang="cs-CZ" dirty="0" smtClean="0"/>
              <a:t>	- hranice hry</a:t>
            </a:r>
          </a:p>
          <a:p>
            <a:pPr lvl="0">
              <a:buNone/>
            </a:pPr>
            <a:r>
              <a:rPr lang="cs-CZ" dirty="0" smtClean="0"/>
              <a:t>	- teatrální prvky</a:t>
            </a:r>
          </a:p>
          <a:p>
            <a:pPr lvl="0">
              <a:buNone/>
            </a:pPr>
            <a:r>
              <a:rPr lang="cs-CZ" dirty="0" smtClean="0"/>
              <a:t>	- slovník her s násilím </a:t>
            </a:r>
          </a:p>
          <a:p>
            <a:r>
              <a:rPr lang="cs-CZ" dirty="0" smtClean="0"/>
              <a:t>NÁSILÍ U DÍVEK</a:t>
            </a:r>
            <a:endParaRPr lang="cs-C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Mimo roli: Helena</a:t>
            </a:r>
            <a:endParaRPr lang="cs-CZ" dirty="0"/>
          </a:p>
        </p:txBody>
      </p:sp>
      <p:sp>
        <p:nvSpPr>
          <p:cNvPr id="3" name="Zástupný symbol pro obsah 2"/>
          <p:cNvSpPr>
            <a:spLocks noGrp="1"/>
          </p:cNvSpPr>
          <p:nvPr>
            <p:ph sz="quarter" idx="1"/>
          </p:nvPr>
        </p:nvSpPr>
        <p:spPr/>
        <p:txBody>
          <a:bodyPr>
            <a:normAutofit fontScale="92500" lnSpcReduction="20000"/>
          </a:bodyPr>
          <a:lstStyle/>
          <a:p>
            <a:r>
              <a:rPr lang="cs-CZ" dirty="0" smtClean="0"/>
              <a:t>„Fanda se proboxovává z hloučku, pohyby jsou teatrální – hraje si. Střetává se se Tomášem a buší do něho jako do boxovacího pytle. Volá: “Jsem automatická mlátička.” Tomáš před ním ustupuje k lavicím a otáčí se k Fandovi zády. Přichází Helena a dává Fandovi ránu. Fanda ale neví co má dělat, tak odchází na chodbu. Helena ho však následuje. Fanda před ní utíká, vrací se do třídy. Zde ho Helena pošťuchuje, opírá Fandu o zeď a bouchá ho. Fanda volá: “Pani učitelko pomoc. Pokus o znásilnění.” Helena si ještě do něj</a:t>
            </a:r>
          </a:p>
          <a:p>
            <a:pPr>
              <a:buNone/>
            </a:pPr>
            <a:r>
              <a:rPr lang="cs-CZ" dirty="0" smtClean="0"/>
              <a:t>	plácne a jde pryč.“ (19.4.2001)</a:t>
            </a:r>
            <a:endParaRPr lang="cs-CZ"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Agresivita jako problém</a:t>
            </a:r>
            <a:endParaRPr lang="cs-CZ" dirty="0"/>
          </a:p>
        </p:txBody>
      </p:sp>
      <p:sp>
        <p:nvSpPr>
          <p:cNvPr id="3" name="Zástupný symbol pro obsah 2"/>
          <p:cNvSpPr>
            <a:spLocks noGrp="1"/>
          </p:cNvSpPr>
          <p:nvPr>
            <p:ph sz="quarter" idx="1"/>
          </p:nvPr>
        </p:nvSpPr>
        <p:spPr/>
        <p:txBody>
          <a:bodyPr/>
          <a:lstStyle/>
          <a:p>
            <a:pPr algn="ctr"/>
            <a:endParaRPr lang="cs-CZ" dirty="0" smtClean="0"/>
          </a:p>
          <a:p>
            <a:pPr algn="ctr"/>
            <a:r>
              <a:rPr lang="cs-CZ" dirty="0" smtClean="0"/>
              <a:t>Ukázka tří případových studií</a:t>
            </a:r>
          </a:p>
          <a:p>
            <a:pPr algn="ctr"/>
            <a:endParaRPr lang="cs-CZ" dirty="0" smtClean="0"/>
          </a:p>
          <a:p>
            <a:pPr algn="ctr"/>
            <a:endParaRPr lang="cs-CZ" dirty="0" smtClean="0"/>
          </a:p>
          <a:p>
            <a:pPr algn="ctr">
              <a:spcBef>
                <a:spcPct val="0"/>
              </a:spcBef>
              <a:buNone/>
            </a:pPr>
            <a:endParaRPr lang="cs-CZ" sz="3000" cap="small" dirty="0" smtClean="0">
              <a:solidFill>
                <a:schemeClr val="tx2"/>
              </a:solidFill>
              <a:latin typeface="+mj-lt"/>
              <a:ea typeface="+mj-ea"/>
              <a:cs typeface="+mj-cs"/>
            </a:endParaRPr>
          </a:p>
          <a:p>
            <a:pPr algn="ctr">
              <a:spcBef>
                <a:spcPct val="0"/>
              </a:spcBef>
              <a:buNone/>
            </a:pPr>
            <a:r>
              <a:rPr lang="cs-CZ" sz="3000" cap="small" dirty="0" smtClean="0">
                <a:solidFill>
                  <a:schemeClr val="tx2"/>
                </a:solidFill>
                <a:latin typeface="+mj-lt"/>
                <a:ea typeface="+mj-ea"/>
                <a:cs typeface="+mj-cs"/>
              </a:rPr>
              <a:t>Kdy je agresivita problematická?</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pPr lvl="0"/>
            <a:r>
              <a:rPr lang="en-US" dirty="0" err="1"/>
              <a:t>ponižující</a:t>
            </a:r>
            <a:r>
              <a:rPr lang="en-US" dirty="0"/>
              <a:t> </a:t>
            </a:r>
            <a:r>
              <a:rPr lang="en-US" dirty="0" err="1"/>
              <a:t>chování</a:t>
            </a:r>
            <a:r>
              <a:rPr lang="en-US" dirty="0"/>
              <a:t> </a:t>
            </a:r>
            <a:r>
              <a:rPr lang="en-US" dirty="0" err="1"/>
              <a:t>jednotlivce</a:t>
            </a:r>
            <a:r>
              <a:rPr lang="en-US" dirty="0"/>
              <a:t> </a:t>
            </a:r>
            <a:r>
              <a:rPr lang="en-US" dirty="0" err="1"/>
              <a:t>nebo</a:t>
            </a:r>
            <a:r>
              <a:rPr lang="en-US" dirty="0"/>
              <a:t> </a:t>
            </a:r>
            <a:r>
              <a:rPr lang="en-US" dirty="0" err="1"/>
              <a:t>skupiny</a:t>
            </a:r>
            <a:r>
              <a:rPr lang="en-US" dirty="0"/>
              <a:t> </a:t>
            </a:r>
            <a:r>
              <a:rPr lang="en-US" dirty="0" err="1"/>
              <a:t>vůči</a:t>
            </a:r>
            <a:r>
              <a:rPr lang="en-US" dirty="0"/>
              <a:t> </a:t>
            </a:r>
            <a:r>
              <a:rPr lang="en-US" dirty="0" err="1"/>
              <a:t>slabšímu</a:t>
            </a:r>
            <a:r>
              <a:rPr lang="en-US" dirty="0"/>
              <a:t> </a:t>
            </a:r>
            <a:r>
              <a:rPr lang="en-US" dirty="0" err="1"/>
              <a:t>jedinci</a:t>
            </a:r>
            <a:r>
              <a:rPr lang="en-US" dirty="0"/>
              <a:t>, </a:t>
            </a:r>
            <a:r>
              <a:rPr lang="en-US" dirty="0" err="1"/>
              <a:t>který</a:t>
            </a:r>
            <a:r>
              <a:rPr lang="en-US" dirty="0"/>
              <a:t> </a:t>
            </a:r>
            <a:r>
              <a:rPr lang="en-US" dirty="0" err="1"/>
              <a:t>nemůže</a:t>
            </a:r>
            <a:r>
              <a:rPr lang="en-US" dirty="0"/>
              <a:t> </a:t>
            </a:r>
            <a:r>
              <a:rPr lang="en-US" dirty="0" err="1"/>
              <a:t>ze</a:t>
            </a:r>
            <a:r>
              <a:rPr lang="en-US" dirty="0"/>
              <a:t> </a:t>
            </a:r>
            <a:r>
              <a:rPr lang="en-US" dirty="0" err="1"/>
              <a:t>situace</a:t>
            </a:r>
            <a:r>
              <a:rPr lang="en-US" dirty="0"/>
              <a:t> </a:t>
            </a:r>
            <a:r>
              <a:rPr lang="en-US" dirty="0" err="1" smtClean="0"/>
              <a:t>uniknout</a:t>
            </a:r>
            <a:endParaRPr lang="cs-CZ" dirty="0"/>
          </a:p>
          <a:p>
            <a:r>
              <a:rPr lang="en-US" dirty="0" err="1"/>
              <a:t>prosazováním</a:t>
            </a:r>
            <a:r>
              <a:rPr lang="en-US" dirty="0"/>
              <a:t> </a:t>
            </a:r>
            <a:r>
              <a:rPr lang="en-US" dirty="0" err="1"/>
              <a:t>interpersonální</a:t>
            </a:r>
            <a:r>
              <a:rPr lang="en-US" dirty="0"/>
              <a:t> </a:t>
            </a:r>
            <a:r>
              <a:rPr lang="en-US" dirty="0" err="1"/>
              <a:t>síly</a:t>
            </a:r>
            <a:r>
              <a:rPr lang="en-US" dirty="0"/>
              <a:t> </a:t>
            </a:r>
            <a:r>
              <a:rPr lang="en-US" dirty="0" err="1"/>
              <a:t>přes</a:t>
            </a:r>
            <a:r>
              <a:rPr lang="en-US" dirty="0"/>
              <a:t> </a:t>
            </a:r>
            <a:r>
              <a:rPr lang="en-US" dirty="0" err="1"/>
              <a:t>agresivitu</a:t>
            </a:r>
            <a:r>
              <a:rPr lang="en-US" dirty="0"/>
              <a:t>. </a:t>
            </a:r>
            <a:r>
              <a:rPr lang="en-US" dirty="0" err="1"/>
              <a:t>Zahrnuje</a:t>
            </a:r>
            <a:r>
              <a:rPr lang="en-US" dirty="0"/>
              <a:t> </a:t>
            </a:r>
            <a:r>
              <a:rPr lang="en-US" dirty="0" err="1"/>
              <a:t>negativní</a:t>
            </a:r>
            <a:r>
              <a:rPr lang="en-US" dirty="0"/>
              <a:t> </a:t>
            </a:r>
            <a:r>
              <a:rPr lang="en-US" dirty="0" err="1"/>
              <a:t>fyzický</a:t>
            </a:r>
            <a:r>
              <a:rPr lang="en-US" dirty="0"/>
              <a:t> </a:t>
            </a:r>
            <a:r>
              <a:rPr lang="en-US" dirty="0" err="1"/>
              <a:t>nebo</a:t>
            </a:r>
            <a:r>
              <a:rPr lang="en-US" dirty="0"/>
              <a:t> </a:t>
            </a:r>
            <a:r>
              <a:rPr lang="en-US" dirty="0" err="1"/>
              <a:t>verbální</a:t>
            </a:r>
            <a:r>
              <a:rPr lang="en-US" dirty="0"/>
              <a:t> </a:t>
            </a:r>
            <a:r>
              <a:rPr lang="en-US" dirty="0" err="1"/>
              <a:t>akt</a:t>
            </a:r>
            <a:r>
              <a:rPr lang="en-US" dirty="0"/>
              <a:t>, </a:t>
            </a:r>
            <a:r>
              <a:rPr lang="en-US" dirty="0" err="1"/>
              <a:t>způsobuje</a:t>
            </a:r>
            <a:r>
              <a:rPr lang="en-US" dirty="0"/>
              <a:t> </a:t>
            </a:r>
            <a:r>
              <a:rPr lang="en-US" dirty="0" err="1"/>
              <a:t>úzkost</a:t>
            </a:r>
            <a:r>
              <a:rPr lang="en-US" dirty="0"/>
              <a:t> </a:t>
            </a:r>
            <a:r>
              <a:rPr lang="en-US" dirty="0" err="1"/>
              <a:t>oběti</a:t>
            </a:r>
            <a:r>
              <a:rPr lang="en-US" dirty="0"/>
              <a:t>, je </a:t>
            </a:r>
            <a:r>
              <a:rPr lang="en-US" dirty="0" err="1"/>
              <a:t>opakovaný</a:t>
            </a:r>
            <a:r>
              <a:rPr lang="en-US" dirty="0"/>
              <a:t> v </a:t>
            </a:r>
            <a:r>
              <a:rPr lang="en-US" dirty="0" err="1"/>
              <a:t>průběhu</a:t>
            </a:r>
            <a:r>
              <a:rPr lang="en-US" dirty="0"/>
              <a:t> </a:t>
            </a:r>
            <a:r>
              <a:rPr lang="en-US" dirty="0" err="1"/>
              <a:t>času</a:t>
            </a:r>
            <a:r>
              <a:rPr lang="en-US" dirty="0"/>
              <a:t> a </a:t>
            </a:r>
            <a:r>
              <a:rPr lang="en-US" dirty="0" err="1"/>
              <a:t>zahrnuje</a:t>
            </a:r>
            <a:r>
              <a:rPr lang="en-US" dirty="0"/>
              <a:t> </a:t>
            </a:r>
            <a:r>
              <a:rPr lang="en-US" dirty="0" err="1"/>
              <a:t>sílu</a:t>
            </a:r>
            <a:r>
              <a:rPr lang="en-US" dirty="0"/>
              <a:t> </a:t>
            </a:r>
            <a:r>
              <a:rPr lang="en-US" dirty="0" err="1"/>
              <a:t>lišící</a:t>
            </a:r>
            <a:r>
              <a:rPr lang="en-US" dirty="0"/>
              <a:t> se </a:t>
            </a:r>
            <a:r>
              <a:rPr lang="en-US" dirty="0" err="1"/>
              <a:t>mezi</a:t>
            </a:r>
            <a:r>
              <a:rPr lang="en-US" dirty="0"/>
              <a:t> </a:t>
            </a:r>
            <a:r>
              <a:rPr lang="en-US" dirty="0" err="1"/>
              <a:t>šikanujícími</a:t>
            </a:r>
            <a:r>
              <a:rPr lang="en-US" dirty="0"/>
              <a:t> a </a:t>
            </a:r>
            <a:r>
              <a:rPr lang="en-US" dirty="0" err="1"/>
              <a:t>jejich</a:t>
            </a:r>
            <a:r>
              <a:rPr lang="en-US" dirty="0"/>
              <a:t> </a:t>
            </a:r>
            <a:r>
              <a:rPr lang="en-US" dirty="0" err="1" smtClean="0"/>
              <a:t>oběťmi</a:t>
            </a:r>
            <a:endParaRPr lang="cs-CZ" dirty="0"/>
          </a:p>
        </p:txBody>
      </p:sp>
      <p:sp>
        <p:nvSpPr>
          <p:cNvPr id="2" name="Nadpis 1"/>
          <p:cNvSpPr>
            <a:spLocks noGrp="1"/>
          </p:cNvSpPr>
          <p:nvPr>
            <p:ph type="title"/>
          </p:nvPr>
        </p:nvSpPr>
        <p:spPr/>
        <p:txBody>
          <a:bodyPr/>
          <a:lstStyle/>
          <a:p>
            <a:r>
              <a:rPr lang="cs-CZ" dirty="0" smtClean="0"/>
              <a:t>Definice šikany</a:t>
            </a:r>
            <a:endParaRPr 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pPr>
              <a:buNone/>
            </a:pPr>
            <a:r>
              <a:rPr lang="en-US" sz="3600" dirty="0"/>
              <a:t>1. Power </a:t>
            </a:r>
            <a:endParaRPr lang="cs-CZ" sz="3600" dirty="0"/>
          </a:p>
          <a:p>
            <a:pPr>
              <a:buNone/>
            </a:pPr>
            <a:r>
              <a:rPr lang="en-US" sz="3600" dirty="0"/>
              <a:t>2. </a:t>
            </a:r>
            <a:r>
              <a:rPr lang="en-US" sz="3600" dirty="0" smtClean="0"/>
              <a:t>Persistence</a:t>
            </a:r>
            <a:endParaRPr lang="cs-CZ" sz="3600" dirty="0"/>
          </a:p>
          <a:p>
            <a:pPr>
              <a:buNone/>
            </a:pPr>
            <a:r>
              <a:rPr lang="en-US" sz="3600" dirty="0"/>
              <a:t>3. </a:t>
            </a:r>
            <a:r>
              <a:rPr lang="en-US" sz="3600" dirty="0" smtClean="0"/>
              <a:t>Peers</a:t>
            </a:r>
            <a:endParaRPr lang="cs-CZ" sz="3600" dirty="0"/>
          </a:p>
          <a:p>
            <a:pPr>
              <a:buNone/>
            </a:pPr>
            <a:r>
              <a:rPr lang="en-US" sz="3600" dirty="0"/>
              <a:t>4. </a:t>
            </a:r>
            <a:r>
              <a:rPr lang="en-US" sz="3600" dirty="0" smtClean="0"/>
              <a:t>Purpose</a:t>
            </a:r>
            <a:endParaRPr lang="cs-CZ" sz="3600" dirty="0"/>
          </a:p>
          <a:p>
            <a:pPr>
              <a:buNone/>
            </a:pPr>
            <a:r>
              <a:rPr lang="en-US" sz="3600" dirty="0"/>
              <a:t>5. </a:t>
            </a:r>
            <a:r>
              <a:rPr lang="en-US" sz="3600" dirty="0" smtClean="0"/>
              <a:t>Perception</a:t>
            </a:r>
            <a:endParaRPr lang="cs-CZ" sz="3600" dirty="0"/>
          </a:p>
          <a:p>
            <a:endParaRPr lang="cs-CZ" dirty="0"/>
          </a:p>
        </p:txBody>
      </p:sp>
      <p:sp>
        <p:nvSpPr>
          <p:cNvPr id="2" name="Nadpis 1"/>
          <p:cNvSpPr>
            <a:spLocks noGrp="1"/>
          </p:cNvSpPr>
          <p:nvPr>
            <p:ph type="title"/>
          </p:nvPr>
        </p:nvSpPr>
        <p:spPr/>
        <p:txBody>
          <a:bodyPr/>
          <a:lstStyle/>
          <a:p>
            <a:r>
              <a:rPr lang="cs-CZ" dirty="0" smtClean="0"/>
              <a:t>5</a:t>
            </a:r>
            <a:r>
              <a:rPr lang="en-US" dirty="0" smtClean="0"/>
              <a:t> P</a:t>
            </a:r>
            <a:r>
              <a:rPr lang="cs-CZ" dirty="0" smtClean="0"/>
              <a:t> šikany</a:t>
            </a:r>
            <a:r>
              <a:rPr lang="en-US" dirty="0" smtClean="0"/>
              <a:t>:</a:t>
            </a:r>
            <a:endParaRPr lang="cs-CZ"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pPr marL="514350" lvl="0" indent="-514350">
              <a:buFont typeface="+mj-lt"/>
              <a:buAutoNum type="arabicPeriod"/>
            </a:pPr>
            <a:r>
              <a:rPr lang="en-US" dirty="0" err="1" smtClean="0"/>
              <a:t>stupeň</a:t>
            </a:r>
            <a:r>
              <a:rPr lang="en-US" dirty="0" smtClean="0"/>
              <a:t> </a:t>
            </a:r>
            <a:r>
              <a:rPr lang="en-US" dirty="0"/>
              <a:t>– </a:t>
            </a:r>
            <a:r>
              <a:rPr lang="en-US" dirty="0" err="1"/>
              <a:t>zrod</a:t>
            </a:r>
            <a:r>
              <a:rPr lang="en-US" dirty="0"/>
              <a:t> </a:t>
            </a:r>
            <a:r>
              <a:rPr lang="en-US" dirty="0" err="1"/>
              <a:t>ostrakismu</a:t>
            </a:r>
            <a:r>
              <a:rPr lang="en-US" dirty="0"/>
              <a:t> </a:t>
            </a:r>
            <a:endParaRPr lang="cs-CZ" dirty="0"/>
          </a:p>
          <a:p>
            <a:pPr marL="514350" lvl="0" indent="-514350">
              <a:buFont typeface="+mj-lt"/>
              <a:buAutoNum type="arabicPeriod"/>
            </a:pPr>
            <a:r>
              <a:rPr lang="en-US" dirty="0" err="1"/>
              <a:t>stupeň</a:t>
            </a:r>
            <a:r>
              <a:rPr lang="en-US" dirty="0"/>
              <a:t> – </a:t>
            </a:r>
            <a:r>
              <a:rPr lang="en-US" dirty="0" err="1"/>
              <a:t>fyzická</a:t>
            </a:r>
            <a:r>
              <a:rPr lang="en-US" dirty="0"/>
              <a:t> </a:t>
            </a:r>
            <a:r>
              <a:rPr lang="en-US" dirty="0" err="1"/>
              <a:t>agrese</a:t>
            </a:r>
            <a:r>
              <a:rPr lang="en-US" dirty="0"/>
              <a:t> a </a:t>
            </a:r>
            <a:r>
              <a:rPr lang="en-US" dirty="0" err="1"/>
              <a:t>přitvrzování</a:t>
            </a:r>
            <a:r>
              <a:rPr lang="en-US" dirty="0"/>
              <a:t> </a:t>
            </a:r>
            <a:r>
              <a:rPr lang="en-US" dirty="0" err="1"/>
              <a:t>manipulace</a:t>
            </a:r>
            <a:endParaRPr lang="cs-CZ" dirty="0"/>
          </a:p>
          <a:p>
            <a:pPr marL="514350" lvl="0" indent="-514350">
              <a:buFont typeface="+mj-lt"/>
              <a:buAutoNum type="arabicPeriod"/>
            </a:pPr>
            <a:r>
              <a:rPr lang="en-US" dirty="0" err="1"/>
              <a:t>stupeň</a:t>
            </a:r>
            <a:r>
              <a:rPr lang="en-US" dirty="0"/>
              <a:t> – </a:t>
            </a:r>
            <a:r>
              <a:rPr lang="en-US" dirty="0" err="1"/>
              <a:t>vytvoření</a:t>
            </a:r>
            <a:r>
              <a:rPr lang="en-US" dirty="0"/>
              <a:t> </a:t>
            </a:r>
            <a:r>
              <a:rPr lang="en-US" dirty="0" err="1"/>
              <a:t>jádra</a:t>
            </a:r>
            <a:r>
              <a:rPr lang="en-US" dirty="0"/>
              <a:t> </a:t>
            </a:r>
            <a:endParaRPr lang="cs-CZ" dirty="0"/>
          </a:p>
          <a:p>
            <a:pPr marL="514350" lvl="0" indent="-514350">
              <a:buFont typeface="+mj-lt"/>
              <a:buAutoNum type="arabicPeriod"/>
            </a:pPr>
            <a:r>
              <a:rPr lang="en-US" dirty="0" err="1"/>
              <a:t>stupeň</a:t>
            </a:r>
            <a:r>
              <a:rPr lang="en-US" dirty="0"/>
              <a:t> – </a:t>
            </a:r>
            <a:r>
              <a:rPr lang="en-US" dirty="0" err="1"/>
              <a:t>většina</a:t>
            </a:r>
            <a:r>
              <a:rPr lang="en-US" dirty="0"/>
              <a:t> </a:t>
            </a:r>
            <a:r>
              <a:rPr lang="en-US" dirty="0" err="1"/>
              <a:t>přijímá</a:t>
            </a:r>
            <a:r>
              <a:rPr lang="en-US" dirty="0"/>
              <a:t> </a:t>
            </a:r>
            <a:r>
              <a:rPr lang="en-US" dirty="0" err="1"/>
              <a:t>normy</a:t>
            </a:r>
            <a:r>
              <a:rPr lang="en-US" dirty="0"/>
              <a:t> </a:t>
            </a:r>
            <a:r>
              <a:rPr lang="en-US" dirty="0" err="1"/>
              <a:t>agresorů</a:t>
            </a:r>
            <a:endParaRPr lang="cs-CZ" dirty="0"/>
          </a:p>
          <a:p>
            <a:pPr marL="514350" lvl="0" indent="-514350">
              <a:buFont typeface="+mj-lt"/>
              <a:buAutoNum type="arabicPeriod"/>
            </a:pPr>
            <a:r>
              <a:rPr lang="en-US" dirty="0" err="1"/>
              <a:t>stupeň</a:t>
            </a:r>
            <a:r>
              <a:rPr lang="en-US" dirty="0"/>
              <a:t> – </a:t>
            </a:r>
            <a:r>
              <a:rPr lang="en-US" dirty="0" err="1"/>
              <a:t>dokonalá</a:t>
            </a:r>
            <a:r>
              <a:rPr lang="en-US" dirty="0"/>
              <a:t> </a:t>
            </a:r>
            <a:r>
              <a:rPr lang="en-US" dirty="0" err="1"/>
              <a:t>šikana</a:t>
            </a:r>
            <a:r>
              <a:rPr lang="en-US" dirty="0"/>
              <a:t> </a:t>
            </a:r>
            <a:endParaRPr lang="cs-CZ" dirty="0"/>
          </a:p>
          <a:p>
            <a:endParaRPr lang="cs-CZ" dirty="0"/>
          </a:p>
        </p:txBody>
      </p:sp>
      <p:sp>
        <p:nvSpPr>
          <p:cNvPr id="2" name="Nadpis 1"/>
          <p:cNvSpPr>
            <a:spLocks noGrp="1"/>
          </p:cNvSpPr>
          <p:nvPr>
            <p:ph type="title"/>
          </p:nvPr>
        </p:nvSpPr>
        <p:spPr/>
        <p:txBody>
          <a:bodyPr>
            <a:normAutofit fontScale="90000"/>
          </a:bodyPr>
          <a:lstStyle/>
          <a:p>
            <a:r>
              <a:rPr lang="cs-CZ" b="1" dirty="0" smtClean="0"/>
              <a:t/>
            </a:r>
            <a:br>
              <a:rPr lang="cs-CZ" b="1" dirty="0" smtClean="0"/>
            </a:br>
            <a:r>
              <a:rPr lang="en-US" b="1" dirty="0" err="1" smtClean="0"/>
              <a:t>Vývojové</a:t>
            </a:r>
            <a:r>
              <a:rPr lang="en-US" b="1" dirty="0" smtClean="0"/>
              <a:t> </a:t>
            </a:r>
            <a:r>
              <a:rPr lang="en-US" b="1" dirty="0" err="1" smtClean="0"/>
              <a:t>stupně</a:t>
            </a:r>
            <a:r>
              <a:rPr lang="en-US" b="1" dirty="0" smtClean="0"/>
              <a:t> </a:t>
            </a:r>
            <a:r>
              <a:rPr lang="en-US" b="1" dirty="0" err="1" smtClean="0"/>
              <a:t>šikan</a:t>
            </a:r>
            <a:r>
              <a:rPr lang="cs-CZ" b="1" dirty="0" smtClean="0"/>
              <a:t>y</a:t>
            </a:r>
            <a:r>
              <a:rPr lang="cs-CZ" dirty="0" smtClean="0"/>
              <a:t/>
            </a:r>
            <a:br>
              <a:rPr lang="cs-CZ" dirty="0" smtClean="0"/>
            </a:br>
            <a:endParaRPr lang="cs-CZ"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pPr lvl="0"/>
            <a:r>
              <a:rPr lang="en-US" b="1" i="1" dirty="0" err="1" smtClean="0"/>
              <a:t>přímé</a:t>
            </a:r>
            <a:r>
              <a:rPr lang="en-US" b="1" i="1" dirty="0" smtClean="0"/>
              <a:t> </a:t>
            </a:r>
            <a:r>
              <a:rPr lang="en-US" b="1" i="1" dirty="0" err="1"/>
              <a:t>projevy</a:t>
            </a:r>
            <a:r>
              <a:rPr lang="en-US" b="1" i="1" dirty="0"/>
              <a:t>:</a:t>
            </a:r>
            <a:r>
              <a:rPr lang="en-US" b="1" dirty="0"/>
              <a:t> </a:t>
            </a:r>
            <a:endParaRPr lang="cs-CZ" b="1" dirty="0" smtClean="0"/>
          </a:p>
          <a:p>
            <a:pPr lvl="0">
              <a:buNone/>
            </a:pPr>
            <a:r>
              <a:rPr lang="cs-CZ" dirty="0"/>
              <a:t>	</a:t>
            </a:r>
            <a:r>
              <a:rPr lang="en-US" dirty="0" err="1" smtClean="0"/>
              <a:t>posměch</a:t>
            </a:r>
            <a:r>
              <a:rPr lang="cs-CZ" dirty="0" smtClean="0"/>
              <a:t> (přezdívky, nadávky, hrubé žerty</a:t>
            </a:r>
            <a:r>
              <a:rPr lang="cs-CZ" dirty="0"/>
              <a:t>)</a:t>
            </a:r>
            <a:r>
              <a:rPr lang="en-US" dirty="0" smtClean="0"/>
              <a:t> </a:t>
            </a:r>
            <a:r>
              <a:rPr lang="en-US" dirty="0" err="1" smtClean="0"/>
              <a:t>kritika</a:t>
            </a:r>
            <a:r>
              <a:rPr lang="en-US" dirty="0" smtClean="0"/>
              <a:t>, </a:t>
            </a:r>
            <a:r>
              <a:rPr lang="en-US" dirty="0" err="1"/>
              <a:t>příkazy</a:t>
            </a:r>
            <a:r>
              <a:rPr lang="en-US" dirty="0" smtClean="0"/>
              <a:t>,</a:t>
            </a:r>
            <a:r>
              <a:rPr lang="cs-CZ" dirty="0" smtClean="0"/>
              <a:t> kterým se dítě podřizuje</a:t>
            </a:r>
            <a:r>
              <a:rPr lang="en-US" dirty="0" smtClean="0"/>
              <a:t> </a:t>
            </a:r>
            <a:r>
              <a:rPr lang="en-US" dirty="0" err="1"/>
              <a:t>strkání</a:t>
            </a:r>
            <a:r>
              <a:rPr lang="en-US" dirty="0"/>
              <a:t>, </a:t>
            </a:r>
            <a:r>
              <a:rPr lang="en-US" dirty="0" err="1" smtClean="0"/>
              <a:t>bití</a:t>
            </a:r>
            <a:r>
              <a:rPr lang="en-US" dirty="0"/>
              <a:t>, </a:t>
            </a:r>
            <a:r>
              <a:rPr lang="en-US" dirty="0" err="1"/>
              <a:t>kopání</a:t>
            </a:r>
            <a:endParaRPr lang="cs-CZ" dirty="0"/>
          </a:p>
          <a:p>
            <a:pPr lvl="0"/>
            <a:r>
              <a:rPr lang="en-US" b="1" i="1" dirty="0" err="1"/>
              <a:t>nepřímé</a:t>
            </a:r>
            <a:r>
              <a:rPr lang="en-US" b="1" i="1" dirty="0"/>
              <a:t> </a:t>
            </a:r>
            <a:r>
              <a:rPr lang="en-US" b="1" i="1" dirty="0" err="1" smtClean="0"/>
              <a:t>projevy</a:t>
            </a:r>
            <a:r>
              <a:rPr lang="en-US" b="1" i="1" dirty="0" smtClean="0"/>
              <a:t>:</a:t>
            </a:r>
            <a:r>
              <a:rPr lang="en-US" b="1" dirty="0" smtClean="0"/>
              <a:t> </a:t>
            </a:r>
            <a:endParaRPr lang="cs-CZ" b="1" dirty="0" smtClean="0"/>
          </a:p>
          <a:p>
            <a:pPr lvl="0">
              <a:buNone/>
            </a:pPr>
            <a:r>
              <a:rPr lang="cs-CZ" dirty="0"/>
              <a:t>	</a:t>
            </a:r>
            <a:r>
              <a:rPr lang="en-US" dirty="0" err="1" smtClean="0"/>
              <a:t>dítě</a:t>
            </a:r>
            <a:r>
              <a:rPr lang="en-US" dirty="0" smtClean="0"/>
              <a:t> </a:t>
            </a:r>
            <a:r>
              <a:rPr lang="en-US" dirty="0"/>
              <a:t>je </a:t>
            </a:r>
            <a:r>
              <a:rPr lang="en-US" dirty="0" err="1"/>
              <a:t>často</a:t>
            </a:r>
            <a:r>
              <a:rPr lang="en-US" dirty="0"/>
              <a:t> </a:t>
            </a:r>
            <a:r>
              <a:rPr lang="en-US" dirty="0" err="1"/>
              <a:t>samo</a:t>
            </a:r>
            <a:r>
              <a:rPr lang="en-US" dirty="0"/>
              <a:t>, je </a:t>
            </a:r>
            <a:r>
              <a:rPr lang="en-US" dirty="0" err="1"/>
              <a:t>ustrašené</a:t>
            </a:r>
            <a:r>
              <a:rPr lang="en-US" dirty="0"/>
              <a:t>, </a:t>
            </a:r>
            <a:r>
              <a:rPr lang="en-US" dirty="0" err="1"/>
              <a:t>zhoršuje</a:t>
            </a:r>
            <a:r>
              <a:rPr lang="en-US" dirty="0"/>
              <a:t> se </a:t>
            </a:r>
            <a:r>
              <a:rPr lang="en-US" dirty="0" err="1"/>
              <a:t>jeho</a:t>
            </a:r>
            <a:r>
              <a:rPr lang="en-US" dirty="0"/>
              <a:t> </a:t>
            </a:r>
            <a:r>
              <a:rPr lang="en-US" dirty="0" err="1"/>
              <a:t>školní</a:t>
            </a:r>
            <a:r>
              <a:rPr lang="en-US" dirty="0"/>
              <a:t> </a:t>
            </a:r>
            <a:r>
              <a:rPr lang="en-US" dirty="0" err="1" smtClean="0"/>
              <a:t>prospěch</a:t>
            </a:r>
            <a:r>
              <a:rPr lang="cs-CZ" dirty="0" smtClean="0"/>
              <a:t>, má poškozené věci, vyhledává přítomnost dospělých osob…</a:t>
            </a:r>
            <a:endParaRPr lang="cs-CZ" dirty="0"/>
          </a:p>
          <a:p>
            <a:endParaRPr lang="cs-CZ" dirty="0"/>
          </a:p>
        </p:txBody>
      </p:sp>
      <p:sp>
        <p:nvSpPr>
          <p:cNvPr id="2" name="Nadpis 1"/>
          <p:cNvSpPr>
            <a:spLocks noGrp="1"/>
          </p:cNvSpPr>
          <p:nvPr>
            <p:ph type="title"/>
          </p:nvPr>
        </p:nvSpPr>
        <p:spPr/>
        <p:txBody>
          <a:bodyPr>
            <a:normAutofit fontScale="90000"/>
          </a:bodyPr>
          <a:lstStyle/>
          <a:p>
            <a:r>
              <a:rPr lang="cs-CZ" dirty="0" smtClean="0"/>
              <a:t/>
            </a:r>
            <a:br>
              <a:rPr lang="cs-CZ" dirty="0" smtClean="0"/>
            </a:br>
            <a:r>
              <a:rPr lang="cs-CZ" dirty="0" smtClean="0"/>
              <a:t>P</a:t>
            </a:r>
            <a:r>
              <a:rPr lang="en-US" dirty="0" err="1" smtClean="0"/>
              <a:t>rojevy</a:t>
            </a:r>
            <a:r>
              <a:rPr lang="en-US" dirty="0" smtClean="0"/>
              <a:t> </a:t>
            </a:r>
            <a:r>
              <a:rPr lang="en-US" dirty="0" err="1" smtClean="0"/>
              <a:t>šikany</a:t>
            </a:r>
            <a:r>
              <a:rPr lang="cs-CZ" dirty="0" smtClean="0"/>
              <a:t/>
            </a:r>
            <a:br>
              <a:rPr lang="cs-CZ" dirty="0" smtClean="0"/>
            </a:br>
            <a:endParaRPr lang="cs-C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hluk">
  <a:themeElements>
    <a:clrScheme name="Shlu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Shlu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Shlu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156</TotalTime>
  <Words>473</Words>
  <Application>Microsoft Office PowerPoint</Application>
  <PresentationFormat>Předvádění na obrazovce (4:3)</PresentationFormat>
  <Paragraphs>108</Paragraphs>
  <Slides>19</Slides>
  <Notes>0</Notes>
  <HiddenSlides>0</HiddenSlides>
  <MMClips>0</MMClips>
  <ScaleCrop>false</ScaleCrop>
  <HeadingPairs>
    <vt:vector size="4" baseType="variant">
      <vt:variant>
        <vt:lpstr>Motiv</vt:lpstr>
      </vt:variant>
      <vt:variant>
        <vt:i4>1</vt:i4>
      </vt:variant>
      <vt:variant>
        <vt:lpstr>Nadpisy snímků</vt:lpstr>
      </vt:variant>
      <vt:variant>
        <vt:i4>19</vt:i4>
      </vt:variant>
    </vt:vector>
  </HeadingPairs>
  <TitlesOfParts>
    <vt:vector size="20" baseType="lpstr">
      <vt:lpstr>Shluk</vt:lpstr>
      <vt:lpstr>   Teorie výchovy a řešení výchovných problémů  4. lekce: Agresivita, šikana</vt:lpstr>
      <vt:lpstr>Agresivita</vt:lpstr>
      <vt:lpstr>Agresivita ve škole netradiční pohled: „rvačka jako kulturní forma“</vt:lpstr>
      <vt:lpstr>Mimo roli: Helena</vt:lpstr>
      <vt:lpstr>Agresivita jako problém</vt:lpstr>
      <vt:lpstr>Definice šikany</vt:lpstr>
      <vt:lpstr>5 P šikany:</vt:lpstr>
      <vt:lpstr> Vývojové stupně šikany </vt:lpstr>
      <vt:lpstr> Projevy šikany </vt:lpstr>
      <vt:lpstr>Aktéři šikany </vt:lpstr>
      <vt:lpstr>Vyšetřování šikany</vt:lpstr>
      <vt:lpstr>Vyšetřování šikany </vt:lpstr>
      <vt:lpstr>Postup vyšetřování</vt:lpstr>
      <vt:lpstr>Prevence šikany na školách</vt:lpstr>
      <vt:lpstr>Prevence šikany na školách</vt:lpstr>
      <vt:lpstr>Prevence šikany na školách</vt:lpstr>
      <vt:lpstr>Další podoby šikany</vt:lpstr>
      <vt:lpstr>Další podoby šikany</vt:lpstr>
      <vt:lpstr>K zamyšlení</vt:lpstr>
    </vt:vector>
  </TitlesOfParts>
  <Company>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Šikana</dc:title>
  <dc:creator>X</dc:creator>
  <cp:lastModifiedBy>X</cp:lastModifiedBy>
  <cp:revision>18</cp:revision>
  <dcterms:created xsi:type="dcterms:W3CDTF">2012-11-19T18:02:41Z</dcterms:created>
  <dcterms:modified xsi:type="dcterms:W3CDTF">2014-03-18T21:03:05Z</dcterms:modified>
</cp:coreProperties>
</file>