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59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2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9B9360-47AE-45CE-A4BC-34C0E57892E7}" type="datetimeFigureOut">
              <a:rPr lang="cs-CZ" smtClean="0"/>
              <a:pPr/>
              <a:t>3.3.2014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AE0EDE-DFA2-49C1-BA86-318E8A8A375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9B9360-47AE-45CE-A4BC-34C0E57892E7}" type="datetimeFigureOut">
              <a:rPr lang="cs-CZ" smtClean="0"/>
              <a:pPr/>
              <a:t>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AE0EDE-DFA2-49C1-BA86-318E8A8A375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9B9360-47AE-45CE-A4BC-34C0E57892E7}" type="datetimeFigureOut">
              <a:rPr lang="cs-CZ" smtClean="0"/>
              <a:pPr/>
              <a:t>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AE0EDE-DFA2-49C1-BA86-318E8A8A375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9B9360-47AE-45CE-A4BC-34C0E57892E7}" type="datetimeFigureOut">
              <a:rPr lang="cs-CZ" smtClean="0"/>
              <a:pPr/>
              <a:t>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AE0EDE-DFA2-49C1-BA86-318E8A8A375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9B9360-47AE-45CE-A4BC-34C0E57892E7}" type="datetimeFigureOut">
              <a:rPr lang="cs-CZ" smtClean="0"/>
              <a:pPr/>
              <a:t>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AE0EDE-DFA2-49C1-BA86-318E8A8A375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9B9360-47AE-45CE-A4BC-34C0E57892E7}" type="datetimeFigureOut">
              <a:rPr lang="cs-CZ" smtClean="0"/>
              <a:pPr/>
              <a:t>3.3.2014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AE0EDE-DFA2-49C1-BA86-318E8A8A375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9B9360-47AE-45CE-A4BC-34C0E57892E7}" type="datetimeFigureOut">
              <a:rPr lang="cs-CZ" smtClean="0"/>
              <a:pPr/>
              <a:t>3.3.2014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AE0EDE-DFA2-49C1-BA86-318E8A8A375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9B9360-47AE-45CE-A4BC-34C0E57892E7}" type="datetimeFigureOut">
              <a:rPr lang="cs-CZ" smtClean="0"/>
              <a:pPr/>
              <a:t>3.3.2014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AE0EDE-DFA2-49C1-BA86-318E8A8A375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9B9360-47AE-45CE-A4BC-34C0E57892E7}" type="datetimeFigureOut">
              <a:rPr lang="cs-CZ" smtClean="0"/>
              <a:pPr/>
              <a:t>3.3.2014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AE0EDE-DFA2-49C1-BA86-318E8A8A375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9B9360-47AE-45CE-A4BC-34C0E57892E7}" type="datetimeFigureOut">
              <a:rPr lang="cs-CZ" smtClean="0"/>
              <a:pPr/>
              <a:t>3.3.2014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AE0EDE-DFA2-49C1-BA86-318E8A8A375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9B9360-47AE-45CE-A4BC-34C0E57892E7}" type="datetimeFigureOut">
              <a:rPr lang="cs-CZ" smtClean="0"/>
              <a:pPr/>
              <a:t>3.3.2014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AE0EDE-DFA2-49C1-BA86-318E8A8A375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F9B9360-47AE-45CE-A4BC-34C0E57892E7}" type="datetimeFigureOut">
              <a:rPr lang="cs-CZ" smtClean="0"/>
              <a:pPr/>
              <a:t>3.3.2014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DAE0EDE-DFA2-49C1-BA86-318E8A8A375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Cvičení 3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hodiny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Zadání 2. části seminární práce</a:t>
            </a:r>
          </a:p>
          <a:p>
            <a:r>
              <a:rPr lang="cs-CZ" dirty="0" smtClean="0"/>
              <a:t>Zhodnocení </a:t>
            </a:r>
            <a:r>
              <a:rPr lang="cs-CZ" dirty="0" err="1" smtClean="0"/>
              <a:t>position</a:t>
            </a:r>
            <a:r>
              <a:rPr lang="cs-CZ" dirty="0" smtClean="0"/>
              <a:t> </a:t>
            </a:r>
            <a:r>
              <a:rPr lang="cs-CZ" dirty="0" err="1" smtClean="0"/>
              <a:t>paperu</a:t>
            </a:r>
            <a:r>
              <a:rPr lang="cs-CZ" dirty="0" smtClean="0"/>
              <a:t> </a:t>
            </a:r>
          </a:p>
          <a:p>
            <a:r>
              <a:rPr lang="cs-CZ" dirty="0" smtClean="0"/>
              <a:t>Diskuze </a:t>
            </a:r>
          </a:p>
          <a:p>
            <a:endParaRPr lang="cs-CZ" dirty="0" smtClean="0"/>
          </a:p>
          <a:p>
            <a:r>
              <a:rPr lang="cs-CZ" dirty="0" smtClean="0"/>
              <a:t>Příští týden – zpětná vazba k odevzdaným cvičením,  ukázky z vašich prací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4365104"/>
            <a:ext cx="3456384" cy="1346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45224"/>
            <a:ext cx="8183880" cy="1051560"/>
          </a:xfrm>
        </p:spPr>
        <p:txBody>
          <a:bodyPr/>
          <a:lstStyle/>
          <a:p>
            <a:r>
              <a:rPr lang="cs-CZ" dirty="0" smtClean="0"/>
              <a:t>2. Část seminární práce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3978768"/>
          </a:xfrm>
        </p:spPr>
        <p:txBody>
          <a:bodyPr>
            <a:normAutofit lnSpcReduction="10000"/>
          </a:bodyPr>
          <a:lstStyle/>
          <a:p>
            <a:r>
              <a:rPr lang="cs-CZ" u="sng" dirty="0" smtClean="0"/>
              <a:t>Indexy </a:t>
            </a:r>
          </a:p>
          <a:p>
            <a:pPr lvl="1"/>
            <a:r>
              <a:rPr lang="cs-CZ" dirty="0" smtClean="0"/>
              <a:t>Za jednotlivé obce </a:t>
            </a:r>
            <a:r>
              <a:rPr lang="cs-CZ" dirty="0" smtClean="0"/>
              <a:t>vašeho </a:t>
            </a:r>
            <a:r>
              <a:rPr lang="cs-CZ" dirty="0" smtClean="0"/>
              <a:t>SO ORP </a:t>
            </a:r>
          </a:p>
          <a:p>
            <a:pPr lvl="1"/>
            <a:r>
              <a:rPr lang="cs-CZ" dirty="0" smtClean="0"/>
              <a:t>Porovnat s výsledky za okres a města, která máte s min. semestru </a:t>
            </a:r>
          </a:p>
          <a:p>
            <a:pPr lvl="1"/>
            <a:r>
              <a:rPr lang="cs-CZ" dirty="0" smtClean="0"/>
              <a:t>1950/1930, 1991/1930, 1991/1950, 2011/1991, </a:t>
            </a:r>
            <a:r>
              <a:rPr lang="cs-CZ" dirty="0" smtClean="0"/>
              <a:t>2011/maximum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Např. </a:t>
            </a:r>
            <a:r>
              <a:rPr lang="cs-CZ" u="sng" dirty="0" smtClean="0"/>
              <a:t>Index 1950/1930 </a:t>
            </a:r>
          </a:p>
          <a:p>
            <a:pPr lvl="2"/>
            <a:r>
              <a:rPr lang="cs-CZ" dirty="0" smtClean="0"/>
              <a:t>= porovnání počtu obyvatel v roce 1950 oproti roku 1930. Jak se procentuálně počet obyvatel zvýšil či snížil.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sz="half" idx="1"/>
          </p:nvPr>
        </p:nvGraphicFramePr>
        <p:xfrm>
          <a:off x="683568" y="332656"/>
          <a:ext cx="3985644" cy="2898768"/>
        </p:xfrm>
        <a:graphic>
          <a:graphicData uri="http://schemas.openxmlformats.org/drawingml/2006/table">
            <a:tbl>
              <a:tblPr/>
              <a:tblGrid>
                <a:gridCol w="1026464"/>
                <a:gridCol w="591836"/>
                <a:gridCol w="591836"/>
                <a:gridCol w="591836"/>
                <a:gridCol w="591836"/>
                <a:gridCol w="591836"/>
              </a:tblGrid>
              <a:tr h="18117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Obec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1869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1930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1950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1991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2012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7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Dolany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1275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1020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692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650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660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7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Heřmanice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889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931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813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395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411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7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Hořenice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310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453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327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183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161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7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Chvalkovice 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2097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1487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959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637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703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7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Jaroměř 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8653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17243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12531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12557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12678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7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Jasenná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1180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1193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912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695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724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7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Nový Ples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457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435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361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287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344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7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Rasošky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792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856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610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521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656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7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Rožnov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612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599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462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378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397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7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Rychonovek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890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860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700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564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620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7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Šestajovice 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523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439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339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196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7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Velichovky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830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730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744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690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739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7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Velký Třebešov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458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530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377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339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345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7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Vlkov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523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529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409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348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387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7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Zaloňov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764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597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459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363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437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261061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Vyznačit maximální hodnoty počtu obyvatel </a:t>
            </a:r>
          </a:p>
          <a:p>
            <a:endParaRPr lang="cs-CZ" dirty="0" smtClean="0"/>
          </a:p>
          <a:p>
            <a:r>
              <a:rPr lang="cs-CZ" dirty="0" smtClean="0"/>
              <a:t>Uvědomit si jaký stav české společnosti dané roky reprezentují</a:t>
            </a:r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2843808" y="3356992"/>
          <a:ext cx="5400600" cy="3153682"/>
        </p:xfrm>
        <a:graphic>
          <a:graphicData uri="http://schemas.openxmlformats.org/drawingml/2006/table">
            <a:tbl>
              <a:tblPr/>
              <a:tblGrid>
                <a:gridCol w="1272754"/>
                <a:gridCol w="791170"/>
                <a:gridCol w="837036"/>
                <a:gridCol w="825569"/>
                <a:gridCol w="825569"/>
                <a:gridCol w="848502"/>
              </a:tblGrid>
              <a:tr h="16952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Indexy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03802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Obec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1950/1930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1991/1930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1991/1950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2012/1991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2012/max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09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Dolany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09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Heřmanice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09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Hořenice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09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Chvalkovice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09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Jaroměř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09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Jasenná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09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Nový Ples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119,9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09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Rasošky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125,9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09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Rožnov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105,0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09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Rychonovek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109,9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09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Šestajovice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09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Velichovky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09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Velký Třebešov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09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Vlkov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09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Zaloňov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57,2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u="sng" dirty="0" smtClean="0"/>
              <a:t>Kartogramy </a:t>
            </a:r>
            <a:endParaRPr lang="cs-CZ" u="sng" dirty="0" smtClean="0"/>
          </a:p>
          <a:p>
            <a:pPr>
              <a:buNone/>
            </a:pPr>
            <a:r>
              <a:rPr lang="cs-CZ" dirty="0" smtClean="0"/>
              <a:t>	1) pro každou obec vyznačit barevně rok max. počtu obyvatel 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	2) obce kategorizovat podle indexu 2011/max.</a:t>
            </a:r>
          </a:p>
          <a:p>
            <a:endParaRPr lang="cs-CZ" dirty="0" smtClean="0"/>
          </a:p>
          <a:p>
            <a:r>
              <a:rPr lang="cs-CZ" dirty="0" smtClean="0"/>
              <a:t>Můžete si zvolit jiné formy kartogramu, když si je zdůvodníte. Invenci se meze nekladou …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Diskuze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1960 – Proč nesouhlasíte s přičleněním Olomouce a Ostravy do jednoho krajského celku?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2000 – jaký je váš postoj ke zrušení okresů a také vzniku NUTS 2?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137</TotalTime>
  <Words>328</Words>
  <Application>Microsoft Office PowerPoint</Application>
  <PresentationFormat>Předvádění na obrazovce (4:3)</PresentationFormat>
  <Paragraphs>221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Aspekt</vt:lpstr>
      <vt:lpstr>Cvičení 3 </vt:lpstr>
      <vt:lpstr>Struktura hodiny</vt:lpstr>
      <vt:lpstr>2. Část seminární práce </vt:lpstr>
      <vt:lpstr>Snímek 4</vt:lpstr>
      <vt:lpstr>Snímek 5</vt:lpstr>
      <vt:lpstr>Diskuze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Cvičení 3 </dc:title>
  <dc:creator>admin</dc:creator>
  <cp:lastModifiedBy>admin</cp:lastModifiedBy>
  <cp:revision>2</cp:revision>
  <dcterms:created xsi:type="dcterms:W3CDTF">2014-03-03T06:25:27Z</dcterms:created>
  <dcterms:modified xsi:type="dcterms:W3CDTF">2014-03-03T17:29:30Z</dcterms:modified>
</cp:coreProperties>
</file>