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80" r:id="rId3"/>
    <p:sldId id="282" r:id="rId4"/>
    <p:sldId id="281" r:id="rId5"/>
    <p:sldId id="284" r:id="rId6"/>
    <p:sldId id="287" r:id="rId7"/>
    <p:sldId id="285" r:id="rId8"/>
    <p:sldId id="286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1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Míra nezaměstnanosti v České republice v letech 2012 a 2013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List1!$A$1:$X$2</c:f>
              <c:multiLvlStrCache>
                <c:ptCount val="2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</c:lvl>
              </c:multiLvlStrCache>
            </c:multiLvlStrRef>
          </c:cat>
          <c:val>
            <c:numRef>
              <c:f>List1!$A$3:$X$3</c:f>
              <c:numCache>
                <c:formatCode>0.0</c:formatCode>
                <c:ptCount val="24"/>
                <c:pt idx="0">
                  <c:v>9.1</c:v>
                </c:pt>
                <c:pt idx="1">
                  <c:v>9.2000000000000011</c:v>
                </c:pt>
                <c:pt idx="2">
                  <c:v>8.9</c:v>
                </c:pt>
                <c:pt idx="3">
                  <c:v>8.4</c:v>
                </c:pt>
                <c:pt idx="4">
                  <c:v>8.2000000000000011</c:v>
                </c:pt>
                <c:pt idx="5">
                  <c:v>8.1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8.4</c:v>
                </c:pt>
                <c:pt idx="9">
                  <c:v>8.5</c:v>
                </c:pt>
                <c:pt idx="10">
                  <c:v>8.7000000000000011</c:v>
                </c:pt>
                <c:pt idx="11">
                  <c:v>9.4</c:v>
                </c:pt>
                <c:pt idx="12">
                  <c:v>8</c:v>
                </c:pt>
                <c:pt idx="13">
                  <c:v>8.1</c:v>
                </c:pt>
                <c:pt idx="14">
                  <c:v>8</c:v>
                </c:pt>
                <c:pt idx="15">
                  <c:v>7.7</c:v>
                </c:pt>
                <c:pt idx="16">
                  <c:v>7.5</c:v>
                </c:pt>
                <c:pt idx="17">
                  <c:v>7.3</c:v>
                </c:pt>
                <c:pt idx="18">
                  <c:v>7.5</c:v>
                </c:pt>
                <c:pt idx="19">
                  <c:v>7.5</c:v>
                </c:pt>
                <c:pt idx="20">
                  <c:v>7.6</c:v>
                </c:pt>
                <c:pt idx="21">
                  <c:v>7.6</c:v>
                </c:pt>
                <c:pt idx="22">
                  <c:v>7.7</c:v>
                </c:pt>
                <c:pt idx="23">
                  <c:v>8.2000000000000011</c:v>
                </c:pt>
              </c:numCache>
            </c:numRef>
          </c:val>
        </c:ser>
        <c:marker val="1"/>
        <c:axId val="79107968"/>
        <c:axId val="79109504"/>
      </c:lineChart>
      <c:catAx>
        <c:axId val="79107968"/>
        <c:scaling>
          <c:orientation val="minMax"/>
        </c:scaling>
        <c:axPos val="b"/>
        <c:tickLblPos val="nextTo"/>
        <c:crossAx val="79109504"/>
        <c:crosses val="autoZero"/>
        <c:auto val="1"/>
        <c:lblAlgn val="ctr"/>
        <c:lblOffset val="100"/>
      </c:catAx>
      <c:valAx>
        <c:axId val="79109504"/>
        <c:scaling>
          <c:orientation val="minMax"/>
          <c:min val="7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err="1"/>
                  <a:t>Míra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nezaměstnanosti</a:t>
                </a:r>
                <a:r>
                  <a:rPr lang="en-US" sz="12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1.1531531531531549E-2"/>
              <c:y val="0.25212611989392797"/>
            </c:manualLayout>
          </c:layout>
        </c:title>
        <c:numFmt formatCode="0.0" sourceLinked="1"/>
        <c:tickLblPos val="nextTo"/>
        <c:crossAx val="7910796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333E35-6722-46A2-9E28-5667EE4F44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DE1D2-CA2F-4647-B4A5-11D776B8D63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2942-7BFA-47AE-A71F-ECE8CC10ED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EFDF-DADC-4A3B-B95F-1B6D0BB358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AD76-C109-44FB-8988-39D151ADDD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8069-AF2D-427C-A7D7-B164673F46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5AB5-AE88-446D-8C9A-B739997F2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5D0B-8BAD-4242-AB51-A32A46B676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D9EB-E3ED-4DEA-A941-80FC1E5943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C41B-BC98-4DB2-8ABB-09730F4BF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66F2-6623-485C-942A-43FFCE791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546D-3CBA-4BB6-84EA-A120C9EA2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0D55-2B26-4E88-AF6A-9F7033C9A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B241-4A16-4ACE-9E81-DFAC93181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3392BC-8CA5-44C9-ABAF-1F02ABE4F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Míra nezaměstnanosti dle MPSV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do 30. června 2004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                                                                uchazeči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míra registrované nezaměstnanosti = --------------------------- * 100 (%)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                                                             pracovní síla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od 1. července 2004 do 31. prosince 2012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                                                         dosažitelní uchazeči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míra registrované nezaměstnanosti = --------------------------- * 100 (%)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                                                             pracovní síla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Verdana" pitchFamily="34" charset="0"/>
              </a:rPr>
              <a:t>od 1. ledna 2013</a:t>
            </a: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                                             dosažitelní uchazeči 15-64 let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podíl nezaměstnaných osob = ----------------------------------- * 100 (%)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800" dirty="0" smtClean="0">
                <a:latin typeface="Verdana" pitchFamily="34" charset="0"/>
              </a:rPr>
              <a:t>                                                  obyvatelstvo 15-64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5013325"/>
            <a:ext cx="91440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2852738"/>
            <a:ext cx="8893175" cy="2233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389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256212"/>
          </a:xfrm>
        </p:spPr>
        <p:txBody>
          <a:bodyPr/>
          <a:lstStyle/>
          <a:p>
            <a:pPr algn="just" eaLnBrk="1" hangingPunct="1"/>
            <a:r>
              <a:rPr lang="cs-CZ" sz="1500" dirty="0" smtClean="0"/>
              <a:t>Tabulka 4: Zaměstnaní v odvětvích zpracovatelského průmyslu na konci roku 1999 a k 26. 3. 2011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391" name="Rectangle 1456"/>
          <p:cNvSpPr>
            <a:spLocks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cs-CZ" sz="2400" b="1">
                <a:solidFill>
                  <a:schemeClr val="tx2"/>
                </a:solidFill>
                <a:latin typeface="Lucida Sans Unicode" pitchFamily="34" charset="0"/>
              </a:rPr>
              <a:t>Změny 1999-2011</a:t>
            </a:r>
          </a:p>
        </p:txBody>
      </p:sp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2" cstate="print"/>
          <a:srcRect l="5696" t="24414" r="1270" b="12587"/>
          <a:stretch>
            <a:fillRect/>
          </a:stretch>
        </p:blipFill>
        <p:spPr bwMode="auto">
          <a:xfrm>
            <a:off x="-36513" y="1628775"/>
            <a:ext cx="9217026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0" y="630872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sz="1200">
                <a:latin typeface="Lucida Sans Unicode" pitchFamily="34" charset="0"/>
              </a:rPr>
              <a:t>Pramen: Toušek, Tonev (2002); ČSÚ (2012): Předběžné výsledky SLDB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1800" dirty="0" smtClean="0"/>
              <a:t>Odvětví s velmi výrazným úbytkem pracovníků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 smtClean="0"/>
              <a:t>   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t="10210" r="1772" b="4688"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1800" dirty="0" smtClean="0"/>
              <a:t>Odvětví s velmi výrazným úbytkem pracovníků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 smtClean="0"/>
              <a:t>   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3556" name="Rectangle 1456"/>
          <p:cNvSpPr>
            <a:spLocks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cs-CZ" sz="2400" b="1">
                <a:solidFill>
                  <a:schemeClr val="tx2"/>
                </a:solidFill>
                <a:latin typeface="Lucida Sans Unicode" pitchFamily="34" charset="0"/>
              </a:rPr>
              <a:t>Změny 1989-2011</a:t>
            </a:r>
          </a:p>
          <a:p>
            <a:pPr algn="ctr" defTabSz="914400" eaLnBrk="0" hangingPunct="0"/>
            <a:r>
              <a:rPr lang="cs-CZ" sz="2000" b="1">
                <a:solidFill>
                  <a:schemeClr val="tx2"/>
                </a:solidFill>
                <a:latin typeface="Lucida Sans Unicode" pitchFamily="34" charset="0"/>
              </a:rPr>
              <a:t>index změny 2011/1989*100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 l="3853" t="9114" r="1640" b="5058"/>
          <a:stretch>
            <a:fillRect/>
          </a:stretch>
        </p:blipFill>
        <p:spPr bwMode="auto">
          <a:xfrm>
            <a:off x="100013" y="196850"/>
            <a:ext cx="9009062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1800" dirty="0" smtClean="0"/>
              <a:t>Odvětví s velmi výrazným úbytkem pracovníků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 smtClean="0"/>
              <a:t>    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l="3645" t="10677" r="1707" b="6641"/>
          <a:stretch>
            <a:fillRect/>
          </a:stretch>
        </p:blipFill>
        <p:spPr bwMode="auto">
          <a:xfrm>
            <a:off x="0" y="303213"/>
            <a:ext cx="9123363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Přelom roku 2012/2013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nezaměstnanost klesá?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4016" y="836712"/>
          <a:ext cx="889248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3608"/>
                <a:gridCol w="2448272"/>
                <a:gridCol w="2700300"/>
                <a:gridCol w="27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Měsíc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Dosažitelní uchazeči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Míra registrované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nezaměstnanosti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nezaměstnaných osob (%)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10/2012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481 737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493 208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12/2012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530 994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01/2013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571 892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179512" y="2996952"/>
          <a:ext cx="8810625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 descr="C:\Users\sebestoval\arcwiew\Gis\KOMPOZICE\AKTUALNI\MAPA MN 12_201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7659"/>
            <a:ext cx="9180512" cy="6127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1" descr="C:\Users\sebestoval\arcwiew\Gis\KOMPOZICE\AKTUALNI\mapa PODÍL 1_2013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9000"/>
            <a:ext cx="9180512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Verdana" pitchFamily="34" charset="0"/>
              </a:rPr>
              <a:t>Přelom roku 2012/2013</a:t>
            </a:r>
            <a:endParaRPr lang="cs-CZ" sz="2000" b="1" dirty="0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nezaměstnanost klesá?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4016" y="836712"/>
          <a:ext cx="8892480" cy="5491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3608"/>
                <a:gridCol w="2520280"/>
                <a:gridCol w="2628292"/>
                <a:gridCol w="27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Měsíc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Ukazatel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Ženy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Muži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10/2012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míra registrované nezaměstnanosti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10,2</a:t>
                      </a:r>
                      <a:endParaRPr lang="cs-CZ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7,2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nezaměstnaných osob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7,0</a:t>
                      </a:r>
                      <a:endParaRPr lang="cs-CZ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6,3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míra registrované nezaměstnanosti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10,3</a:t>
                      </a:r>
                      <a:endParaRPr lang="cs-CZ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7,5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nezaměstnaných osob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7,1</a:t>
                      </a:r>
                      <a:endParaRPr lang="cs-CZ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6,6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12/2012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míra registrované nezaměstnanosti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10,6</a:t>
                      </a:r>
                      <a:endParaRPr lang="cs-CZ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8,4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nezaměstnaných osob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7,4</a:t>
                      </a:r>
                      <a:endParaRPr lang="cs-CZ" dirty="0"/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01/2013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podíl nezaměstnaných osob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8,4</a:t>
                      </a:r>
                      <a:endParaRPr lang="cs-CZ" dirty="0"/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02/2013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podíl nezaměstnaných osob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8,5</a:t>
                      </a:r>
                      <a:endParaRPr lang="cs-CZ" dirty="0"/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dnadpis 2"/>
          <p:cNvSpPr>
            <a:spLocks/>
          </p:cNvSpPr>
          <p:nvPr/>
        </p:nvSpPr>
        <p:spPr bwMode="auto">
          <a:xfrm>
            <a:off x="0" y="58054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s-CZ" sz="2400">
                <a:solidFill>
                  <a:srgbClr val="262626"/>
                </a:solidFill>
                <a:latin typeface="Lucida Sans Unicode" pitchFamily="34" charset="0"/>
              </a:rPr>
              <a:t>Václav Toušek, Ondřej Šerý</a:t>
            </a:r>
          </a:p>
          <a:p>
            <a:pPr algn="ctr" defTabSz="91440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cs-CZ" sz="2000" i="1">
                <a:solidFill>
                  <a:srgbClr val="262626"/>
                </a:solidFill>
                <a:latin typeface="Lucida Sans Unicode" pitchFamily="34" charset="0"/>
              </a:rPr>
              <a:t>Katedra geografie PřF UP, Geografický ústav PřF MU</a:t>
            </a:r>
          </a:p>
          <a:p>
            <a:pPr algn="ctr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cs-CZ" sz="2000" i="1">
              <a:solidFill>
                <a:srgbClr val="262626"/>
              </a:solidFill>
              <a:latin typeface="Lucida Sans Unicode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4857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>
                <a:latin typeface="Lucida Sans Unicode" pitchFamily="34" charset="0"/>
              </a:rPr>
              <a:t>Výroční konference České geografické společnosti</a:t>
            </a:r>
          </a:p>
          <a:p>
            <a:pPr algn="ctr"/>
            <a:r>
              <a:rPr lang="cs-CZ">
                <a:latin typeface="Lucida Sans Unicode" pitchFamily="34" charset="0"/>
              </a:rPr>
              <a:t>Nové výzvy pro geografii</a:t>
            </a:r>
          </a:p>
          <a:p>
            <a:pPr algn="ctr"/>
            <a:r>
              <a:rPr lang="cs-CZ">
                <a:latin typeface="Lucida Sans Unicode" pitchFamily="34" charset="0"/>
              </a:rPr>
              <a:t>Brno, 3. – 7. 9. 2012</a:t>
            </a:r>
          </a:p>
        </p:txBody>
      </p:sp>
      <p:sp>
        <p:nvSpPr>
          <p:cNvPr id="11268" name="Rectangle 8"/>
          <p:cNvSpPr>
            <a:spLocks/>
          </p:cNvSpPr>
          <p:nvPr/>
        </p:nvSpPr>
        <p:spPr bwMode="auto">
          <a:xfrm>
            <a:off x="0" y="234950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cs-CZ" sz="3600" b="1" dirty="0">
                <a:solidFill>
                  <a:schemeClr val="tx2"/>
                </a:solidFill>
                <a:latin typeface="Lucida Sans Unicode" pitchFamily="34" charset="0"/>
              </a:rPr>
              <a:t>Změny v rozmístění </a:t>
            </a:r>
          </a:p>
          <a:p>
            <a:pPr algn="ctr" defTabSz="914400" eaLnBrk="0" hangingPunct="0"/>
            <a:r>
              <a:rPr lang="cs-CZ" sz="3600" b="1" dirty="0">
                <a:solidFill>
                  <a:schemeClr val="tx2"/>
                </a:solidFill>
                <a:latin typeface="Lucida Sans Unicode" pitchFamily="34" charset="0"/>
              </a:rPr>
              <a:t>českého zpracovatelského průmyslu </a:t>
            </a:r>
          </a:p>
          <a:p>
            <a:pPr algn="ctr" defTabSz="914400" eaLnBrk="0" hangingPunct="0"/>
            <a:r>
              <a:rPr lang="cs-CZ" sz="3600" b="1" dirty="0">
                <a:solidFill>
                  <a:schemeClr val="tx2"/>
                </a:solidFill>
                <a:latin typeface="Lucida Sans Unicode" pitchFamily="34" charset="0"/>
              </a:rPr>
              <a:t>v období let 1989 až </a:t>
            </a:r>
            <a:r>
              <a:rPr lang="cs-CZ" sz="3600" b="1" dirty="0" smtClean="0">
                <a:solidFill>
                  <a:schemeClr val="tx2"/>
                </a:solidFill>
                <a:latin typeface="Lucida Sans Unicode" pitchFamily="34" charset="0"/>
              </a:rPr>
              <a:t>2011</a:t>
            </a:r>
          </a:p>
          <a:p>
            <a:pPr algn="ctr" defTabSz="914400" eaLnBrk="0" hangingPunct="0"/>
            <a:r>
              <a:rPr lang="cs-CZ" sz="3600" b="1" dirty="0" smtClean="0">
                <a:solidFill>
                  <a:schemeClr val="tx2"/>
                </a:solidFill>
                <a:latin typeface="Lucida Sans Unicode" pitchFamily="34" charset="0"/>
              </a:rPr>
              <a:t>(vybrané </a:t>
            </a:r>
            <a:r>
              <a:rPr lang="cs-CZ" sz="3600" b="1" dirty="0" err="1" smtClean="0">
                <a:solidFill>
                  <a:schemeClr val="tx2"/>
                </a:solidFill>
                <a:latin typeface="Lucida Sans Unicode" pitchFamily="34" charset="0"/>
              </a:rPr>
              <a:t>slidy</a:t>
            </a:r>
            <a:r>
              <a:rPr lang="cs-CZ" sz="3600" b="1" dirty="0" smtClean="0">
                <a:solidFill>
                  <a:schemeClr val="tx2"/>
                </a:solidFill>
                <a:latin typeface="Lucida Sans Unicode" pitchFamily="34" charset="0"/>
              </a:rPr>
              <a:t>)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smtClean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endParaRPr lang="cs-CZ" sz="3600" b="1" dirty="0">
              <a:solidFill>
                <a:schemeClr val="tx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3671887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cs-CZ" sz="1800" smtClean="0"/>
              <a:t>			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220" name="Rectangle 1456"/>
          <p:cNvSpPr>
            <a:spLocks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endParaRPr lang="cs-CZ" sz="20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9221" name="Rectangle 1456"/>
          <p:cNvSpPr>
            <a:spLocks/>
          </p:cNvSpPr>
          <p:nvPr/>
        </p:nvSpPr>
        <p:spPr bwMode="auto">
          <a:xfrm>
            <a:off x="-4763" y="-19050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cs-CZ" sz="2400" b="1">
                <a:solidFill>
                  <a:schemeClr val="tx2"/>
                </a:solidFill>
                <a:latin typeface="Lucida Sans Unicode" pitchFamily="34" charset="0"/>
              </a:rPr>
              <a:t>SLDB 2011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23850" y="1484313"/>
          <a:ext cx="835292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Praha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Brno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249 714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75 207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1 110 428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333 151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% VŠ /</a:t>
                      </a:r>
                      <a:r>
                        <a:rPr lang="cs-CZ" baseline="0" dirty="0" smtClean="0"/>
                        <a:t> 15+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22,5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22,6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zjištěno vzdělání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975 906, tj. 87,9 %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311 271, tj. 93,4 %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% VŠ / </a:t>
                      </a:r>
                      <a:r>
                        <a:rPr lang="cs-CZ" dirty="0" err="1" smtClean="0"/>
                        <a:t>zj</a:t>
                      </a:r>
                      <a:r>
                        <a:rPr lang="cs-CZ" dirty="0" smtClean="0"/>
                        <a:t>.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379159"/>
                          </a:solidFill>
                        </a:rPr>
                        <a:t>25,6</a:t>
                      </a:r>
                      <a:endParaRPr lang="cs-CZ" b="1" dirty="0">
                        <a:solidFill>
                          <a:srgbClr val="3791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379159"/>
                          </a:solidFill>
                        </a:rPr>
                        <a:t>24,2</a:t>
                      </a:r>
                      <a:endParaRPr lang="cs-CZ" b="1" dirty="0">
                        <a:solidFill>
                          <a:srgbClr val="3791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3671887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cs-CZ" sz="1800" smtClean="0"/>
              <a:t>			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4" name="Rectangle 1456"/>
          <p:cNvSpPr>
            <a:spLocks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endParaRPr lang="cs-CZ" sz="2000" b="1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10245" name="Rectangle 1456"/>
          <p:cNvSpPr>
            <a:spLocks/>
          </p:cNvSpPr>
          <p:nvPr/>
        </p:nvSpPr>
        <p:spPr bwMode="auto">
          <a:xfrm>
            <a:off x="-4763" y="-19050"/>
            <a:ext cx="91440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cs-CZ" sz="2400" b="1">
                <a:solidFill>
                  <a:schemeClr val="tx2"/>
                </a:solidFill>
                <a:latin typeface="Lucida Sans Unicode" pitchFamily="34" charset="0"/>
              </a:rPr>
              <a:t>Srovnání SLDB 2001 a 2011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79388" y="1397000"/>
          <a:ext cx="885698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7"/>
                <a:gridCol w="2448272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SLDB 2001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SLDB 2011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nezjištěná ekonomická aktivita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82 195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670 611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nezj</a:t>
                      </a:r>
                      <a:r>
                        <a:rPr lang="cs-CZ" dirty="0" smtClean="0"/>
                        <a:t>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ek</a:t>
                      </a:r>
                      <a:r>
                        <a:rPr lang="cs-CZ" baseline="0" dirty="0" smtClean="0"/>
                        <a:t>. aktivita / obyv. 15+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necelé 1 %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7,4 %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nezjištěno odvětví</a:t>
                      </a:r>
                      <a:r>
                        <a:rPr lang="cs-CZ" baseline="0" dirty="0" smtClean="0"/>
                        <a:t> u </a:t>
                      </a:r>
                      <a:r>
                        <a:rPr lang="cs-CZ" dirty="0" smtClean="0"/>
                        <a:t>zaměstnaných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202 570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549 390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0" y="5013325"/>
            <a:ext cx="91440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2852738"/>
            <a:ext cx="8893175" cy="2233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1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256212"/>
          </a:xfrm>
        </p:spPr>
        <p:txBody>
          <a:bodyPr/>
          <a:lstStyle/>
          <a:p>
            <a:pPr eaLnBrk="1" hangingPunct="1"/>
            <a:r>
              <a:rPr lang="cs-CZ" sz="1500" smtClean="0"/>
              <a:t>Tabulka 3: Zaměstnaní v odvětvích zpracovatelského průmyslu na konci let 1989 a 1999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343" name="Rectangle 1456"/>
          <p:cNvSpPr>
            <a:spLocks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cs-CZ" sz="2400" b="1">
                <a:solidFill>
                  <a:schemeClr val="tx2"/>
                </a:solidFill>
                <a:latin typeface="Lucida Sans Unicode" pitchFamily="34" charset="0"/>
              </a:rPr>
              <a:t>Změny 1989-1999</a:t>
            </a:r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2" cstate="print"/>
          <a:srcRect l="5908" t="20682" r="1807" b="15343"/>
          <a:stretch>
            <a:fillRect/>
          </a:stretch>
        </p:blipFill>
        <p:spPr bwMode="auto">
          <a:xfrm>
            <a:off x="0" y="1412875"/>
            <a:ext cx="9144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0" y="609282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sz="1200">
                <a:latin typeface="Lucida Sans Unicode" pitchFamily="34" charset="0"/>
              </a:rPr>
              <a:t>Pramen: ČSÚ (1990), Toušek, Tonev 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403</Words>
  <Application>Microsoft Office PowerPoint</Application>
  <PresentationFormat>Předvádění na obrazovce (4:3)</PresentationFormat>
  <Paragraphs>134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Výchozí návrh</vt:lpstr>
      <vt:lpstr>Míra nezaměstnanosti dle MPSV</vt:lpstr>
      <vt:lpstr>Přelom roku 2012/2013</vt:lpstr>
      <vt:lpstr>Snímek 3</vt:lpstr>
      <vt:lpstr>Snímek 4</vt:lpstr>
      <vt:lpstr>Přelom roku 2012/2013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KAPITOLY  Z GEOGRAFIE PRŮMYSLU</dc:title>
  <dc:creator>***</dc:creator>
  <cp:lastModifiedBy>User</cp:lastModifiedBy>
  <cp:revision>89</cp:revision>
  <dcterms:created xsi:type="dcterms:W3CDTF">2010-09-21T12:22:37Z</dcterms:created>
  <dcterms:modified xsi:type="dcterms:W3CDTF">2014-04-01T09:25:42Z</dcterms:modified>
</cp:coreProperties>
</file>