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3" r:id="rId2"/>
    <p:sldId id="268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31" autoAdjust="0"/>
  </p:normalViewPr>
  <p:slideViewPr>
    <p:cSldViewPr>
      <p:cViewPr varScale="1">
        <p:scale>
          <a:sx n="105" d="100"/>
          <a:sy n="105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333E35-6722-46A2-9E28-5667EE4F44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BCC065-725A-44A5-953D-56D77A5652F1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DE1D2-CA2F-4647-B4A5-11D776B8D634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DE1D2-CA2F-4647-B4A5-11D776B8D634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DE1D2-CA2F-4647-B4A5-11D776B8D634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DE1D2-CA2F-4647-B4A5-11D776B8D634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DE1D2-CA2F-4647-B4A5-11D776B8D634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DE1D2-CA2F-4647-B4A5-11D776B8D634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DE1D2-CA2F-4647-B4A5-11D776B8D634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DE1D2-CA2F-4647-B4A5-11D776B8D634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DE1D2-CA2F-4647-B4A5-11D776B8D634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DE1D2-CA2F-4647-B4A5-11D776B8D634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DE1D2-CA2F-4647-B4A5-11D776B8D634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B2942-7BFA-47AE-A71F-ECE8CC10ED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5EFDF-DADC-4A3B-B95F-1B6D0BB358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AAD76-C109-44FB-8988-39D151ADDD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D8069-AF2D-427C-A7D7-B164673F46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B5AB5-AE88-446D-8C9A-B739997F2C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35D0B-8BAD-4242-AB51-A32A46B676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CD9EB-E3ED-4DEA-A941-80FC1E5943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9C41B-BC98-4DB2-8ABB-09730F4BF0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066F2-6623-485C-942A-43FFCE7918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1546D-3CBA-4BB6-84EA-A120C9EA2A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A0D55-2B26-4E88-AF6A-9F7033C9AA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DB241-4A16-4ACE-9E81-DFAC93181F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23392BC-8CA5-44C9-ABAF-1F02ABE4F7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1912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z="4400" dirty="0" smtClean="0">
                <a:solidFill>
                  <a:schemeClr val="tx2"/>
                </a:solidFill>
                <a:latin typeface="Verdana" pitchFamily="34" charset="0"/>
              </a:rPr>
              <a:t> </a:t>
            </a:r>
          </a:p>
          <a:p>
            <a:pPr algn="ctr" eaLnBrk="1" hangingPunct="1">
              <a:buFontTx/>
              <a:buNone/>
            </a:pPr>
            <a:endParaRPr lang="cs-CZ" sz="3600" b="1" dirty="0" smtClean="0">
              <a:solidFill>
                <a:schemeClr val="tx2"/>
              </a:solidFill>
              <a:latin typeface="Verdana" pitchFamily="34" charset="0"/>
            </a:endParaRPr>
          </a:p>
          <a:p>
            <a:pPr algn="ctr" eaLnBrk="1" hangingPunct="1">
              <a:buFontTx/>
              <a:buNone/>
            </a:pPr>
            <a:r>
              <a:rPr lang="cs-CZ" sz="3600" b="1" dirty="0" smtClean="0">
                <a:latin typeface="Verdana" pitchFamily="34" charset="0"/>
              </a:rPr>
              <a:t>DATA O PRŮMYSLU</a:t>
            </a:r>
            <a:endParaRPr lang="cs-CZ" sz="3600" b="1" dirty="0" smtClean="0">
              <a:latin typeface="Verdana" pitchFamily="34" charset="0"/>
            </a:endParaRPr>
          </a:p>
          <a:p>
            <a:pPr algn="ctr" eaLnBrk="1" hangingPunct="1">
              <a:buFontTx/>
              <a:buNone/>
            </a:pPr>
            <a:endParaRPr lang="cs-CZ" sz="2800" dirty="0" smtClean="0"/>
          </a:p>
          <a:p>
            <a:pPr algn="ctr" eaLnBrk="1" hangingPunct="1">
              <a:buFontTx/>
              <a:buNone/>
            </a:pPr>
            <a:r>
              <a:rPr lang="cs-CZ" sz="2800" dirty="0" smtClean="0">
                <a:latin typeface="Verdana" pitchFamily="34" charset="0"/>
              </a:rPr>
              <a:t>cvičení </a:t>
            </a:r>
            <a:r>
              <a:rPr lang="cs-CZ" sz="2800" dirty="0" smtClean="0">
                <a:latin typeface="Verdana" pitchFamily="34" charset="0"/>
              </a:rPr>
              <a:t>z předmětu Prostorové sociálně ekonomické informace a jejich využití</a:t>
            </a:r>
          </a:p>
          <a:p>
            <a:pPr algn="ctr" eaLnBrk="1" hangingPunct="1">
              <a:buFontTx/>
              <a:buNone/>
            </a:pPr>
            <a:endParaRPr lang="cs-CZ" sz="2800" dirty="0" smtClean="0">
              <a:latin typeface="Verdana" pitchFamily="34" charset="0"/>
            </a:endParaRPr>
          </a:p>
          <a:p>
            <a:pPr algn="ctr" eaLnBrk="1" hangingPunct="1">
              <a:buFontTx/>
              <a:buNone/>
            </a:pPr>
            <a:endParaRPr lang="cs-CZ" sz="2800" dirty="0" smtClean="0">
              <a:latin typeface="Verdana" pitchFamily="34" charset="0"/>
            </a:endParaRPr>
          </a:p>
          <a:p>
            <a:pPr algn="ctr" eaLnBrk="1" hangingPunct="1">
              <a:buFontTx/>
              <a:buNone/>
            </a:pPr>
            <a:endParaRPr lang="cs-CZ" sz="2800" dirty="0" smtClean="0">
              <a:latin typeface="Verdana" pitchFamily="34" charset="0"/>
            </a:endParaRPr>
          </a:p>
          <a:p>
            <a:pPr algn="ctr" eaLnBrk="1" hangingPunct="1">
              <a:buFontTx/>
              <a:buNone/>
            </a:pPr>
            <a:r>
              <a:rPr lang="cs-CZ" sz="28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6. května 2014</a:t>
            </a:r>
            <a:endParaRPr lang="cs-CZ" sz="2800" dirty="0" smtClean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sz="3600" b="1" dirty="0" smtClean="0">
                <a:latin typeface="Verdana" pitchFamily="34" charset="0"/>
              </a:rPr>
              <a:t>Průmyslové zóny</a:t>
            </a:r>
            <a:endParaRPr lang="cs-CZ" sz="2000" b="1" dirty="0" smtClean="0">
              <a:latin typeface="Verdana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6868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1800" b="1" dirty="0" smtClean="0">
                <a:latin typeface="Verdana" pitchFamily="34" charset="0"/>
              </a:rPr>
              <a:t>Průmyslové zóny České republiky</a:t>
            </a: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- zdrojem dat Centrum pro regionální rozvoj ČR, zpracováno Atelierem T – </a:t>
            </a:r>
            <a:r>
              <a:rPr lang="cs-CZ" sz="1800" dirty="0" err="1" smtClean="0">
                <a:latin typeface="Verdana" pitchFamily="34" charset="0"/>
              </a:rPr>
              <a:t>plan</a:t>
            </a:r>
            <a:r>
              <a:rPr lang="cs-CZ" sz="1800" dirty="0" smtClean="0">
                <a:latin typeface="Verdana" pitchFamily="34" charset="0"/>
              </a:rPr>
              <a:t> s.r.o.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- zveřejňuje Regionální informační servis (RIS)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- poslední aktualizace 30. 6. 2011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- 147 záznamů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					</a:t>
            </a: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	</a:t>
            </a:r>
            <a:endParaRPr lang="cs-CZ" sz="1800" dirty="0" smtClean="0">
              <a:latin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8640" r="12251" b="18641"/>
          <a:stretch>
            <a:fillRect/>
          </a:stretch>
        </p:blipFill>
        <p:spPr bwMode="auto">
          <a:xfrm>
            <a:off x="1115616" y="3166079"/>
            <a:ext cx="6912768" cy="358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sz="3600" b="1" dirty="0" smtClean="0">
                <a:latin typeface="Verdana" pitchFamily="34" charset="0"/>
              </a:rPr>
              <a:t>Počet zaměstnanců</a:t>
            </a:r>
            <a:endParaRPr lang="cs-CZ" sz="2000" b="1" dirty="0" smtClean="0">
              <a:latin typeface="Verdana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6868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1800" b="1" dirty="0" smtClean="0">
                <a:latin typeface="Verdana" pitchFamily="34" charset="0"/>
              </a:rPr>
              <a:t>1) RES = Registr ekonomických subjektů</a:t>
            </a: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- všechny ekonomické subjekty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- je ale nutné znát IČO či název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- nelze třídit podle okresu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- počet zaměstnanců jen v kategoriích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1800" b="1" dirty="0" smtClean="0">
                <a:latin typeface="Verdana" pitchFamily="34" charset="0"/>
              </a:rPr>
              <a:t>2) HBI</a:t>
            </a: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- </a:t>
            </a:r>
            <a:r>
              <a:rPr lang="cs-CZ" sz="1800" dirty="0" smtClean="0">
                <a:latin typeface="Verdana" pitchFamily="34" charset="0"/>
              </a:rPr>
              <a:t>soukromá databáze, přístup nutný s heslem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- velmi podrobné údaje, ale spíše o středních a velkých firmách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- patrně databáze s největším množstvím informací v ČR, je třeba ale zvážit otázku přesnosti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- řazeno dle sídla podniku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1800" b="1" dirty="0" smtClean="0">
                <a:latin typeface="Verdana" pitchFamily="34" charset="0"/>
              </a:rPr>
              <a:t>3) obchodní rejstřík (www.justice.</a:t>
            </a:r>
            <a:r>
              <a:rPr lang="cs-CZ" sz="1800" b="1" dirty="0" err="1" smtClean="0">
                <a:latin typeface="Verdana" pitchFamily="34" charset="0"/>
              </a:rPr>
              <a:t>cz</a:t>
            </a:r>
            <a:r>
              <a:rPr lang="cs-CZ" sz="1800" b="1" dirty="0" smtClean="0">
                <a:latin typeface="Verdana" pitchFamily="34" charset="0"/>
              </a:rPr>
              <a:t>)</a:t>
            </a: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- </a:t>
            </a:r>
            <a:r>
              <a:rPr lang="cs-CZ" sz="1800" dirty="0" smtClean="0">
                <a:latin typeface="Verdana" pitchFamily="34" charset="0"/>
              </a:rPr>
              <a:t>nutné znát IČO či název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- sbírka listin</a:t>
            </a: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					</a:t>
            </a: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	</a:t>
            </a:r>
            <a:endParaRPr lang="cs-CZ" sz="18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sz="3600" b="1" dirty="0" smtClean="0">
                <a:latin typeface="Verdana" pitchFamily="34" charset="0"/>
              </a:rPr>
              <a:t>Cvičení</a:t>
            </a:r>
            <a:endParaRPr lang="cs-CZ" sz="2000" b="1" dirty="0" smtClean="0">
              <a:latin typeface="Verdana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6868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1800" b="1" dirty="0" smtClean="0">
                <a:latin typeface="Verdana" pitchFamily="34" charset="0"/>
              </a:rPr>
              <a:t>1) Vypočtěte podíly zaměstnanosti 10 základních odvětví zpracovatelského průmyslu v okresech Vašeho kraje, ve Vašem kraji a v ČR.</a:t>
            </a: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- soubor s daty je v materiálech v </a:t>
            </a:r>
            <a:r>
              <a:rPr lang="cs-CZ" sz="1800" dirty="0" err="1" smtClean="0">
                <a:latin typeface="Verdana" pitchFamily="34" charset="0"/>
              </a:rPr>
              <a:t>ISu</a:t>
            </a: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200" dirty="0" smtClean="0">
                <a:latin typeface="Verdana" pitchFamily="34" charset="0"/>
              </a:rPr>
              <a:t>- 10 odvětví:	potravinářský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200" dirty="0" smtClean="0">
                <a:latin typeface="Verdana" pitchFamily="34" charset="0"/>
              </a:rPr>
              <a:t>	</a:t>
            </a:r>
            <a:r>
              <a:rPr lang="cs-CZ" sz="1200" dirty="0" smtClean="0">
                <a:latin typeface="Verdana" pitchFamily="34" charset="0"/>
              </a:rPr>
              <a:t>		TOK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200" dirty="0" smtClean="0">
                <a:latin typeface="Verdana" pitchFamily="34" charset="0"/>
              </a:rPr>
              <a:t>	</a:t>
            </a:r>
            <a:r>
              <a:rPr lang="cs-CZ" sz="1200" dirty="0" smtClean="0">
                <a:latin typeface="Verdana" pitchFamily="34" charset="0"/>
              </a:rPr>
              <a:t>		dřevozpracující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200" dirty="0" smtClean="0">
                <a:latin typeface="Verdana" pitchFamily="34" charset="0"/>
              </a:rPr>
              <a:t>	</a:t>
            </a:r>
            <a:r>
              <a:rPr lang="cs-CZ" sz="1200" dirty="0" smtClean="0">
                <a:latin typeface="Verdana" pitchFamily="34" charset="0"/>
              </a:rPr>
              <a:t>		papírenský a polygrafický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200" dirty="0" smtClean="0">
                <a:latin typeface="Verdana" pitchFamily="34" charset="0"/>
              </a:rPr>
              <a:t>	</a:t>
            </a:r>
            <a:r>
              <a:rPr lang="cs-CZ" sz="1200" dirty="0" smtClean="0">
                <a:latin typeface="Verdana" pitchFamily="34" charset="0"/>
              </a:rPr>
              <a:t>		chemický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200" dirty="0" smtClean="0">
                <a:latin typeface="Verdana" pitchFamily="34" charset="0"/>
              </a:rPr>
              <a:t>	</a:t>
            </a:r>
            <a:r>
              <a:rPr lang="cs-CZ" sz="1200" dirty="0" smtClean="0">
                <a:latin typeface="Verdana" pitchFamily="34" charset="0"/>
              </a:rPr>
              <a:t>		sklářský a stavebních hmot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200" dirty="0" smtClean="0">
                <a:latin typeface="Verdana" pitchFamily="34" charset="0"/>
              </a:rPr>
              <a:t>	</a:t>
            </a:r>
            <a:r>
              <a:rPr lang="cs-CZ" sz="1200" dirty="0" smtClean="0">
                <a:latin typeface="Verdana" pitchFamily="34" charset="0"/>
              </a:rPr>
              <a:t>		hutnický a kovozpracující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200" dirty="0" smtClean="0">
                <a:latin typeface="Verdana" pitchFamily="34" charset="0"/>
              </a:rPr>
              <a:t>	</a:t>
            </a:r>
            <a:r>
              <a:rPr lang="cs-CZ" sz="1200" dirty="0" smtClean="0">
                <a:latin typeface="Verdana" pitchFamily="34" charset="0"/>
              </a:rPr>
              <a:t>		strojírenský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200" dirty="0" smtClean="0">
                <a:latin typeface="Verdana" pitchFamily="34" charset="0"/>
              </a:rPr>
              <a:t>	</a:t>
            </a:r>
            <a:r>
              <a:rPr lang="cs-CZ" sz="1200" dirty="0" smtClean="0">
                <a:latin typeface="Verdana" pitchFamily="34" charset="0"/>
              </a:rPr>
              <a:t>		elektrotechnický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200" dirty="0" smtClean="0">
                <a:latin typeface="Verdana" pitchFamily="34" charset="0"/>
              </a:rPr>
              <a:t>	</a:t>
            </a:r>
            <a:r>
              <a:rPr lang="cs-CZ" sz="1200" dirty="0" smtClean="0">
                <a:latin typeface="Verdana" pitchFamily="34" charset="0"/>
              </a:rPr>
              <a:t>		ostatní zpracovatelský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1800" b="1" dirty="0" smtClean="0">
                <a:latin typeface="Verdana" pitchFamily="34" charset="0"/>
              </a:rPr>
              <a:t>2) Vypočtěte indexy specializace a výsledky okomentujte</a:t>
            </a: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1800" b="1" dirty="0" smtClean="0">
                <a:latin typeface="Verdana" pitchFamily="34" charset="0"/>
              </a:rPr>
              <a:t>3) Pro 3 libovolná okresní města Vašeho kraje vytvořte žebříčky 10 největších zaměstnavatelů v průmyslu.</a:t>
            </a: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- </a:t>
            </a:r>
            <a:r>
              <a:rPr lang="cs-CZ" sz="1800" dirty="0" smtClean="0">
                <a:latin typeface="Verdana" pitchFamily="34" charset="0"/>
              </a:rPr>
              <a:t>porovnejte informace z HBI, RES a obchodního rejstříku</a:t>
            </a: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					</a:t>
            </a: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	</a:t>
            </a:r>
            <a:endParaRPr lang="cs-CZ" sz="18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sz="3600" b="1" dirty="0" smtClean="0">
                <a:latin typeface="Verdana" pitchFamily="34" charset="0"/>
              </a:rPr>
              <a:t>ČSÚ – Rychlé informace</a:t>
            </a:r>
            <a:endParaRPr lang="cs-CZ" sz="2000" b="1" dirty="0" smtClean="0">
              <a:latin typeface="Verdana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6868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1800" b="1" dirty="0" smtClean="0">
                <a:latin typeface="Verdana" pitchFamily="34" charset="0"/>
              </a:rPr>
              <a:t>Rychlé informace – Průmysl</a:t>
            </a:r>
            <a:endParaRPr lang="cs-CZ" sz="18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- průmyslová produkce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- tržby z průmyslové činnosti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- nové zakázky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- průměrný evidenční počet zaměstnanců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- průměrná měsíční nominální hrubá mzda</a:t>
            </a:r>
            <a:endParaRPr lang="cs-CZ" sz="18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cs-CZ" sz="18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Zveřejňováno jednou měsíčně (čtvrtletně, ročně) za celou ČR.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sz="3600" b="1" dirty="0" smtClean="0">
                <a:latin typeface="Verdana" pitchFamily="34" charset="0"/>
              </a:rPr>
              <a:t>ČSÚ – VŠPS</a:t>
            </a:r>
            <a:endParaRPr lang="cs-CZ" sz="2000" b="1" dirty="0" smtClean="0">
              <a:latin typeface="Verdana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6868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1800" b="1" dirty="0" smtClean="0">
                <a:latin typeface="Verdana" pitchFamily="34" charset="0"/>
              </a:rPr>
              <a:t>Zaměstnanost a nezaměstnanost podle výsledků VŠPS</a:t>
            </a:r>
            <a:endParaRPr lang="cs-CZ" sz="18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- II. zaměstnanost v národním hospodářství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	- počet zaměstnaných osob podle odvětví CZ-NACE (B-F)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endParaRPr lang="cs-CZ" sz="18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Zveřejňováno čtvrtletně (ročně) do úrovně krajů.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sz="3600" b="1" dirty="0" smtClean="0">
                <a:latin typeface="Verdana" pitchFamily="34" charset="0"/>
              </a:rPr>
              <a:t>ČSÚ – Časové řady</a:t>
            </a:r>
            <a:endParaRPr lang="cs-CZ" sz="2000" b="1" dirty="0" smtClean="0">
              <a:latin typeface="Verdana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6868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1800" b="1" dirty="0" smtClean="0">
                <a:latin typeface="Verdana" pitchFamily="34" charset="0"/>
              </a:rPr>
              <a:t>Průmysl, energetika – časové řady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- měsíční, čtvrtletní, roční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	</a:t>
            </a:r>
            <a:endParaRPr lang="cs-CZ" sz="18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sz="3600" b="1" dirty="0" smtClean="0">
                <a:latin typeface="Verdana" pitchFamily="34" charset="0"/>
              </a:rPr>
              <a:t>ČSÚ – SLDB</a:t>
            </a:r>
            <a:endParaRPr lang="cs-CZ" sz="2000" b="1" dirty="0" smtClean="0">
              <a:latin typeface="Verdana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6868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1800" b="1" dirty="0" smtClean="0">
                <a:latin typeface="Verdana" pitchFamily="34" charset="0"/>
              </a:rPr>
              <a:t>SLDB 2011, ale </a:t>
            </a:r>
            <a:r>
              <a:rPr lang="cs-CZ" sz="1800" b="1" dirty="0" smtClean="0">
                <a:latin typeface="Verdana" pitchFamily="34" charset="0"/>
              </a:rPr>
              <a:t>velká míra nezjištěných údajů</a:t>
            </a:r>
            <a:r>
              <a:rPr lang="cs-CZ" sz="1800" dirty="0" smtClean="0">
                <a:latin typeface="Verdana" pitchFamily="34" charset="0"/>
              </a:rPr>
              <a:t>:	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- </a:t>
            </a:r>
            <a:r>
              <a:rPr lang="cs-CZ" sz="1800" dirty="0" smtClean="0">
                <a:latin typeface="Verdana" pitchFamily="34" charset="0"/>
              </a:rPr>
              <a:t>sečteno obyvatel		10 562 214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- nezjištěna	</a:t>
            </a:r>
            <a:r>
              <a:rPr lang="cs-CZ" sz="1800" dirty="0" err="1" smtClean="0">
                <a:latin typeface="Verdana" pitchFamily="34" charset="0"/>
              </a:rPr>
              <a:t>ek</a:t>
            </a:r>
            <a:r>
              <a:rPr lang="cs-CZ" sz="1800" dirty="0" smtClean="0">
                <a:latin typeface="Verdana" pitchFamily="34" charset="0"/>
              </a:rPr>
              <a:t>. aktivita	     670 611 (tj. 6,3 %)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10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- zaměstnané osoby	  	  4 666 233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- nedefinováno odvětví 	     549 390 (tj. 11,8 %)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10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Do úrovně obcí, ale pouze základní kategorie CZ-NACE!</a:t>
            </a: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					</a:t>
            </a: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	</a:t>
            </a:r>
            <a:endParaRPr lang="cs-CZ" sz="1800" dirty="0" smtClean="0"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2500" t="35154" r="23501" b="28846"/>
          <a:stretch>
            <a:fillRect/>
          </a:stretch>
        </p:blipFill>
        <p:spPr bwMode="auto">
          <a:xfrm>
            <a:off x="683569" y="3573016"/>
            <a:ext cx="777686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sz="3600" b="1" dirty="0" smtClean="0">
                <a:latin typeface="Verdana" pitchFamily="34" charset="0"/>
              </a:rPr>
              <a:t>Index specializace</a:t>
            </a:r>
            <a:endParaRPr lang="cs-CZ" sz="2000" b="1" dirty="0" smtClean="0">
              <a:latin typeface="Verdana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6868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1800" b="1" dirty="0" smtClean="0">
                <a:latin typeface="Verdana" pitchFamily="34" charset="0"/>
              </a:rPr>
              <a:t>Index specializace průmyslové výroby</a:t>
            </a: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- porovnává relativní zastoupení jednotlivých průmyslových odvětví na celkové zaměstnanosti v hierarchicky nižší jednotce s obdobnými údaji za hierarchicky vyšší jednotku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- např. index specializace (IS) pro chemický průmysl za okres Most: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	 podíl zaměstnaných v chemickém průmyslu v okrese Most</a:t>
            </a: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IS = -------------------------------------------------------------------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 </a:t>
            </a:r>
            <a:r>
              <a:rPr lang="cs-CZ" sz="1800" dirty="0" smtClean="0">
                <a:latin typeface="Verdana" pitchFamily="34" charset="0"/>
              </a:rPr>
              <a:t>              podíl zaměstnaných v chemickém průmyslu v celé ČR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- bezrozměrná veličina (může se vynásobit 100, ale stále je to bezrozměrná veličina)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- výsledek 1,00 = stejná specializace na obou úrovních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- výsledek vyšší než 1,00 = vyšší specializace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- výsledek nižší než 1,00 = nižší specializace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					</a:t>
            </a: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	</a:t>
            </a:r>
            <a:endParaRPr lang="cs-CZ" sz="18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sz="3600" b="1" dirty="0" smtClean="0">
                <a:latin typeface="Verdana" pitchFamily="34" charset="0"/>
              </a:rPr>
              <a:t>Panorama průmyslu</a:t>
            </a:r>
            <a:endParaRPr lang="cs-CZ" sz="2000" b="1" dirty="0" smtClean="0">
              <a:latin typeface="Verdana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6868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1800" b="1" dirty="0" smtClean="0">
                <a:latin typeface="Verdana" pitchFamily="34" charset="0"/>
              </a:rPr>
              <a:t>Panorama zpracovatelského průmyslu</a:t>
            </a: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- jednou ročně vydává Ministerstvo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průmyslu a obchodu ČR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- výhody: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a) podrobné analýzy jednotlivých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odvětví dle CZ-NACE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b) vydáváno jednou ročně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- nevýhody: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a) data pouze za ČR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b) formát .</a:t>
            </a:r>
            <a:r>
              <a:rPr lang="cs-CZ" sz="1800" dirty="0" err="1" smtClean="0">
                <a:latin typeface="Verdana" pitchFamily="34" charset="0"/>
              </a:rPr>
              <a:t>pdf</a:t>
            </a: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					</a:t>
            </a: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	</a:t>
            </a:r>
            <a:endParaRPr lang="cs-CZ" sz="1800" dirty="0" smtClean="0"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9705" y="1788175"/>
            <a:ext cx="3494783" cy="49531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sz="3600" b="1" dirty="0" smtClean="0">
                <a:latin typeface="Verdana" pitchFamily="34" charset="0"/>
              </a:rPr>
              <a:t>Přímé zahraniční investice</a:t>
            </a:r>
            <a:endParaRPr lang="cs-CZ" sz="2000" b="1" dirty="0" smtClean="0">
              <a:latin typeface="Verdana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6868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1800" b="1" dirty="0" smtClean="0">
                <a:latin typeface="Verdana" pitchFamily="34" charset="0"/>
              </a:rPr>
              <a:t>Přímé zahraniční investice</a:t>
            </a: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- jednou ročně vydává Česká národní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banka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- výhody: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a) podrobné analýzy jednotlivých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odvětví dle CZ-NACE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b) vydáváno jednou ročně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- nevýhody: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a) není provedena kombinace okresy a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odvětví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b) někdy nejsou investice definovány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do úrovně okresů</a:t>
            </a: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					</a:t>
            </a: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	</a:t>
            </a:r>
            <a:endParaRPr lang="cs-CZ" sz="1800" dirty="0" smtClean="0">
              <a:latin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2850" t="12240" r="33851" b="12734"/>
          <a:stretch>
            <a:fillRect/>
          </a:stretch>
        </p:blipFill>
        <p:spPr bwMode="auto">
          <a:xfrm>
            <a:off x="5436096" y="1772816"/>
            <a:ext cx="352839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sz="3600" b="1" dirty="0" smtClean="0">
                <a:latin typeface="Verdana" pitchFamily="34" charset="0"/>
              </a:rPr>
              <a:t>Investiční pobídky</a:t>
            </a:r>
            <a:endParaRPr lang="cs-CZ" sz="2000" b="1" dirty="0" smtClean="0">
              <a:latin typeface="Verdana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6868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1800" b="1" dirty="0" smtClean="0">
                <a:latin typeface="Verdana" pitchFamily="34" charset="0"/>
              </a:rPr>
              <a:t>Udělené investiční pobídky</a:t>
            </a: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- zveřejňuje </a:t>
            </a:r>
            <a:r>
              <a:rPr lang="cs-CZ" sz="1800" dirty="0" err="1" smtClean="0">
                <a:latin typeface="Verdana" pitchFamily="34" charset="0"/>
              </a:rPr>
              <a:t>CzechInvest</a:t>
            </a: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- jeden soubor v Excelu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- veškeré projekty, které získaly investiční pobídky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					</a:t>
            </a: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</a:rPr>
              <a:t>	</a:t>
            </a:r>
            <a:endParaRPr lang="cs-CZ" sz="1800" dirty="0" smtClean="0">
              <a:latin typeface="Verdana" pitchFamily="34" charset="0"/>
            </a:endParaRPr>
          </a:p>
        </p:txBody>
      </p:sp>
      <p:pic>
        <p:nvPicPr>
          <p:cNvPr id="7170" name="Picture 2" descr="http://media.novinky.cz/753/237535-top_foto1-gcod4.jpg?13968684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852936"/>
            <a:ext cx="3168352" cy="1784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129</Words>
  <Application>Microsoft Office PowerPoint</Application>
  <PresentationFormat>Předvádění na obrazovce (4:3)</PresentationFormat>
  <Paragraphs>159</Paragraphs>
  <Slides>12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Výchozí návrh</vt:lpstr>
      <vt:lpstr>Snímek 1</vt:lpstr>
      <vt:lpstr>ČSÚ – Rychlé informace</vt:lpstr>
      <vt:lpstr>ČSÚ – VŠPS</vt:lpstr>
      <vt:lpstr>ČSÚ – Časové řady</vt:lpstr>
      <vt:lpstr>ČSÚ – SLDB</vt:lpstr>
      <vt:lpstr>Index specializace</vt:lpstr>
      <vt:lpstr>Panorama průmyslu</vt:lpstr>
      <vt:lpstr>Přímé zahraniční investice</vt:lpstr>
      <vt:lpstr>Investiční pobídky</vt:lpstr>
      <vt:lpstr>Průmyslové zóny</vt:lpstr>
      <vt:lpstr>Počet zaměstnanců</vt:lpstr>
      <vt:lpstr>Cvičení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VYBRANÉ KAPITOLY  Z GEOGRAFIE PRŮMYSLU</dc:title>
  <dc:creator>***</dc:creator>
  <cp:lastModifiedBy>User</cp:lastModifiedBy>
  <cp:revision>99</cp:revision>
  <dcterms:created xsi:type="dcterms:W3CDTF">2010-09-21T12:22:37Z</dcterms:created>
  <dcterms:modified xsi:type="dcterms:W3CDTF">2014-05-06T15:45:53Z</dcterms:modified>
</cp:coreProperties>
</file>