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 Black" pitchFamily="34" charset="0"/>
                <a:cs typeface="Arial" charset="0"/>
              </a:defRPr>
            </a:lvl1pPr>
          </a:lstStyle>
          <a:p>
            <a:fld id="{759A3497-84EA-43EA-B3FE-3866B027F97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fld id="{C20DBEB5-FCF1-486A-9BF0-B1294F2C03CA}" type="datetimeFigureOut">
              <a:rPr lang="cs-CZ" smtClean="0"/>
              <a:pPr/>
              <a:t>29.4.2014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Cestovní ruch, služby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PSEI</a:t>
            </a:r>
          </a:p>
          <a:p>
            <a:pPr algn="ctr"/>
            <a:r>
              <a:rPr lang="cs-CZ" sz="2800" dirty="0" smtClean="0"/>
              <a:t>29.4. 2014</a:t>
            </a:r>
            <a:endParaRPr 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Druhé bydlení (objekty individuální rekreace)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Chaty, chalupy, neobydlené byty</a:t>
            </a:r>
          </a:p>
          <a:p>
            <a:r>
              <a:rPr lang="cs-CZ" sz="2800" dirty="0" smtClean="0"/>
              <a:t>Statistika od roku 1991 (SLDB)</a:t>
            </a:r>
          </a:p>
          <a:p>
            <a:r>
              <a:rPr lang="cs-CZ" sz="2800" dirty="0" smtClean="0"/>
              <a:t>Specifické postavení ČR (počet, vybavenost)</a:t>
            </a:r>
          </a:p>
          <a:p>
            <a:r>
              <a:rPr lang="cs-CZ" sz="2800" dirty="0" smtClean="0"/>
              <a:t>70. a 80. léta</a:t>
            </a:r>
          </a:p>
          <a:p>
            <a:r>
              <a:rPr lang="cs-CZ" sz="2800" dirty="0" smtClean="0"/>
              <a:t>1935 – 5 tis.</a:t>
            </a:r>
          </a:p>
          <a:p>
            <a:r>
              <a:rPr lang="cs-CZ" sz="2800" dirty="0" smtClean="0"/>
              <a:t>1965 – 90 tis.</a:t>
            </a:r>
          </a:p>
          <a:p>
            <a:r>
              <a:rPr lang="cs-CZ" sz="2800" dirty="0" smtClean="0"/>
              <a:t>1980 – 280 tis.</a:t>
            </a:r>
          </a:p>
          <a:p>
            <a:r>
              <a:rPr lang="cs-CZ" sz="2800" dirty="0" smtClean="0"/>
              <a:t>1991 – 430 tis.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ruhe_bydle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6870" cy="642939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Zahraniční hosté v hromadných ubytovacích zařízeních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ČSÚ – vybraná ubytovací zařízení</a:t>
            </a:r>
          </a:p>
          <a:p>
            <a:r>
              <a:rPr lang="cs-CZ" sz="2800" dirty="0" smtClean="0"/>
              <a:t>Nárůst do konce 90.let, stagnace, nárůst po </a:t>
            </a:r>
            <a:r>
              <a:rPr lang="cs-CZ" sz="2800" dirty="0" smtClean="0"/>
              <a:t>2004</a:t>
            </a:r>
          </a:p>
          <a:p>
            <a:r>
              <a:rPr lang="cs-CZ" sz="2800" dirty="0" smtClean="0"/>
              <a:t>11.9.2001, povodně 2002, Irák (2003), metodika ČSÚ</a:t>
            </a:r>
            <a:endParaRPr lang="cs-CZ" sz="2800" dirty="0" smtClean="0"/>
          </a:p>
          <a:p>
            <a:r>
              <a:rPr lang="cs-CZ" sz="2800" dirty="0" smtClean="0"/>
              <a:t>Průměrně cca 3 noci (Nejvíce KV kraj – lázně)</a:t>
            </a:r>
          </a:p>
          <a:p>
            <a:pPr>
              <a:buNone/>
            </a:pPr>
            <a:endParaRPr lang="cs-CZ" sz="2800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zahranic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9166799" cy="607220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blas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3"/>
            <a:ext cx="9144000" cy="642939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Turistický význam území a turisticko-rekreační funkce obcí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1) počet lůžek, počet přenocování, podíl cizinců na celkovém počtu přenocování</a:t>
            </a:r>
          </a:p>
          <a:p>
            <a:endParaRPr lang="cs-CZ" sz="2800" dirty="0" smtClean="0"/>
          </a:p>
          <a:p>
            <a:r>
              <a:rPr lang="cs-CZ" sz="2800" dirty="0" smtClean="0"/>
              <a:t>2) poměr počtu 2 populací (hosté/domácí obyvatelstvo), v praxi: </a:t>
            </a:r>
            <a:r>
              <a:rPr lang="cs-CZ" sz="2800" b="1" dirty="0" smtClean="0"/>
              <a:t>počet turistických lůžek (hromadné i individuální)/počet trvale bydlících obyvatel</a:t>
            </a:r>
          </a:p>
          <a:p>
            <a:endParaRPr lang="cs-CZ" sz="2800" b="1" dirty="0" smtClean="0"/>
          </a:p>
          <a:p>
            <a:r>
              <a:rPr lang="cs-CZ" sz="2800" dirty="0" smtClean="0"/>
              <a:t>(  3) Zatížení území – počet lůžek na km²  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UR_rekre_funk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428604"/>
            <a:ext cx="9153891" cy="642939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Pomocí bazického indexu znázorněte vývoj návštěvnosti v HUZ (počet hostů) ve všech krajích a ČR celkem (2000 – 2013) – graf</a:t>
            </a:r>
          </a:p>
          <a:p>
            <a:r>
              <a:rPr lang="cs-CZ" dirty="0" smtClean="0"/>
              <a:t>Za všechny kraje (i ČR) uveďte index změny (2000 – 2013)   (2013/2000 *100)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Potenciál a předpoklady 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Přírodní</a:t>
            </a:r>
          </a:p>
          <a:p>
            <a:pPr lvl="1"/>
            <a:r>
              <a:rPr lang="cs-CZ" sz="2400" dirty="0" smtClean="0"/>
              <a:t>NP</a:t>
            </a:r>
          </a:p>
          <a:p>
            <a:pPr lvl="1"/>
            <a:r>
              <a:rPr lang="cs-CZ" sz="2400" dirty="0" smtClean="0"/>
              <a:t>CHKO</a:t>
            </a:r>
          </a:p>
          <a:p>
            <a:pPr lvl="1"/>
            <a:r>
              <a:rPr lang="cs-CZ" sz="2400" dirty="0" smtClean="0"/>
              <a:t>Jeskyně</a:t>
            </a:r>
          </a:p>
          <a:p>
            <a:pPr lvl="1"/>
            <a:r>
              <a:rPr lang="cs-CZ" sz="2400" dirty="0" smtClean="0"/>
              <a:t>Skalní města</a:t>
            </a:r>
          </a:p>
          <a:p>
            <a:pPr lvl="1"/>
            <a:r>
              <a:rPr lang="cs-CZ" sz="2400" dirty="0" smtClean="0"/>
              <a:t>Hory…</a:t>
            </a:r>
          </a:p>
          <a:p>
            <a:r>
              <a:rPr lang="cs-CZ" dirty="0" smtClean="0"/>
              <a:t>Kulturní</a:t>
            </a:r>
          </a:p>
          <a:p>
            <a:pPr lvl="1"/>
            <a:r>
              <a:rPr lang="cs-CZ" sz="2400" dirty="0" smtClean="0"/>
              <a:t>MPR a zóny</a:t>
            </a:r>
          </a:p>
          <a:p>
            <a:pPr lvl="1"/>
            <a:r>
              <a:rPr lang="cs-CZ" sz="2400" dirty="0" smtClean="0"/>
              <a:t>UNESCO</a:t>
            </a:r>
          </a:p>
          <a:p>
            <a:pPr lvl="1"/>
            <a:r>
              <a:rPr lang="cs-CZ" sz="2400" dirty="0" smtClean="0"/>
              <a:t>Hrady, zámky, technické památky…</a:t>
            </a:r>
            <a:endParaRPr lang="cs-CZ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Potenciál a předpoklady 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AOPK ČR</a:t>
            </a:r>
          </a:p>
          <a:p>
            <a:endParaRPr lang="cs-CZ" dirty="0" smtClean="0"/>
          </a:p>
          <a:p>
            <a:r>
              <a:rPr lang="cs-CZ" dirty="0" smtClean="0"/>
              <a:t>NIPOS (Národní informační a poradenské středisko pro kulturu)</a:t>
            </a:r>
          </a:p>
          <a:p>
            <a:endParaRPr lang="cs-CZ" dirty="0" smtClean="0"/>
          </a:p>
          <a:p>
            <a:r>
              <a:rPr lang="cs-CZ" dirty="0" smtClean="0"/>
              <a:t>NPÚ – </a:t>
            </a:r>
            <a:r>
              <a:rPr lang="cs-CZ" sz="2400" dirty="0" smtClean="0"/>
              <a:t>http://monumnet.npu.cz/chruzemi/hledani.php</a:t>
            </a:r>
            <a:endParaRPr lang="cs-CZ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Potenciál a předpoklady 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Podíl CR na HDP</a:t>
            </a:r>
          </a:p>
          <a:p>
            <a:r>
              <a:rPr lang="cs-CZ" sz="2800" dirty="0" smtClean="0"/>
              <a:t>Podnikatelská aktivita v CR (počet podnikatelů na 1000 EA), </a:t>
            </a:r>
            <a:r>
              <a:rPr lang="cs-CZ" sz="2800" dirty="0" smtClean="0"/>
              <a:t>zaměstnanost </a:t>
            </a:r>
            <a:r>
              <a:rPr lang="cs-CZ" sz="2800" dirty="0" smtClean="0"/>
              <a:t>v CR</a:t>
            </a:r>
          </a:p>
          <a:p>
            <a:r>
              <a:rPr lang="cs-CZ" sz="2800" b="1" dirty="0" smtClean="0"/>
              <a:t>Přírodní / K-H atraktivita území</a:t>
            </a:r>
          </a:p>
          <a:p>
            <a:r>
              <a:rPr lang="cs-CZ" sz="2800" b="1" dirty="0" smtClean="0"/>
              <a:t>Potenciál rekreační plochy</a:t>
            </a:r>
          </a:p>
          <a:p>
            <a:pPr lvl="1"/>
            <a:r>
              <a:rPr lang="cs-CZ" dirty="0" smtClean="0"/>
              <a:t>ÚHDP</a:t>
            </a:r>
          </a:p>
          <a:p>
            <a:pPr lvl="1"/>
            <a:r>
              <a:rPr lang="cs-CZ" dirty="0" smtClean="0"/>
              <a:t>ČÚZK</a:t>
            </a:r>
          </a:p>
          <a:p>
            <a:pPr lvl="1"/>
            <a:r>
              <a:rPr lang="cs-CZ" dirty="0" smtClean="0"/>
              <a:t>Lesy, louky a pastviny, zahrady, sady, vodní plochy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otencial_rekre_ploc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5813"/>
            <a:ext cx="9144000" cy="60621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traktivi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4" y="857208"/>
            <a:ext cx="9108906" cy="60007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Ubytovací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 zemích EU je význam regionu (CR) měřen </a:t>
            </a:r>
            <a:r>
              <a:rPr lang="cs-CZ" sz="2400" b="1" dirty="0" smtClean="0"/>
              <a:t>kapacitními</a:t>
            </a:r>
            <a:r>
              <a:rPr lang="cs-CZ" sz="2400" dirty="0" smtClean="0"/>
              <a:t> ukazateli</a:t>
            </a:r>
          </a:p>
          <a:p>
            <a:pPr lvl="1"/>
            <a:r>
              <a:rPr lang="cs-CZ" sz="2400" dirty="0" smtClean="0"/>
              <a:t>Hromadná ubytovací zařízení, lůžka v soukromí, objekty individuální rekreace</a:t>
            </a:r>
          </a:p>
          <a:p>
            <a:r>
              <a:rPr lang="cs-CZ" sz="2400" b="1" dirty="0" smtClean="0"/>
              <a:t>Výkonné ukazatele </a:t>
            </a:r>
            <a:r>
              <a:rPr lang="cs-CZ" sz="2400" dirty="0" smtClean="0"/>
              <a:t>– počet ubytovaných, počet přenocování, počet pracovních míst v CR, obrat…</a:t>
            </a:r>
          </a:p>
          <a:p>
            <a:r>
              <a:rPr lang="cs-CZ" sz="2400" dirty="0" smtClean="0"/>
              <a:t>ČSÚ – zjišťuje zařízení s 10 a více lůžky, obce s 4 a více hromadnými ubyt. zařízeními </a:t>
            </a:r>
          </a:p>
          <a:p>
            <a:r>
              <a:rPr lang="cs-CZ" sz="2400" dirty="0" smtClean="0"/>
              <a:t>Praha (75 tis.), Brno (11,5 tis.), </a:t>
            </a:r>
            <a:r>
              <a:rPr lang="cs-CZ" sz="2400" dirty="0" err="1" smtClean="0"/>
              <a:t>Špindl</a:t>
            </a:r>
            <a:r>
              <a:rPr lang="cs-CZ" sz="2400" dirty="0" smtClean="0"/>
              <a:t> (9 tis.), Karlovy Vary (8,2 tis.), Pec p. S. (8 tis.)</a:t>
            </a:r>
            <a:endParaRPr 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Kapacity</a:t>
            </a:r>
          </a:p>
          <a:p>
            <a:pPr lvl="1"/>
            <a:r>
              <a:rPr lang="cs-CZ" sz="2000" dirty="0" smtClean="0"/>
              <a:t>Do roku 2007 – roční statistické šetření</a:t>
            </a:r>
          </a:p>
          <a:p>
            <a:pPr lvl="1"/>
            <a:r>
              <a:rPr lang="cs-CZ" sz="2000" dirty="0" smtClean="0"/>
              <a:t>Na základě Registru ubytovacích zařízení</a:t>
            </a:r>
          </a:p>
          <a:p>
            <a:pPr lvl="1"/>
            <a:r>
              <a:rPr lang="cs-CZ" sz="2000" dirty="0" smtClean="0"/>
              <a:t>Všechna zařízení, k 31.12. nebo k poslednímu dni, kdy nabízela ubytování</a:t>
            </a:r>
          </a:p>
          <a:p>
            <a:pPr lvl="1"/>
            <a:r>
              <a:rPr lang="cs-CZ" sz="2000" dirty="0" smtClean="0"/>
              <a:t>Od 2008 zdrojem dotazníky o návštěvnosti</a:t>
            </a:r>
          </a:p>
          <a:p>
            <a:r>
              <a:rPr lang="cs-CZ" sz="2400" b="1" dirty="0" smtClean="0"/>
              <a:t>Návštěvnost</a:t>
            </a:r>
          </a:p>
          <a:p>
            <a:pPr lvl="1"/>
            <a:r>
              <a:rPr lang="cs-CZ" sz="2000" dirty="0" smtClean="0"/>
              <a:t>Do roku 2002 náhodný 30% výběr z Registru</a:t>
            </a:r>
          </a:p>
          <a:p>
            <a:pPr lvl="1"/>
            <a:r>
              <a:rPr lang="cs-CZ" sz="2000" dirty="0" smtClean="0"/>
              <a:t>Měsíční </a:t>
            </a:r>
            <a:r>
              <a:rPr lang="cs-CZ" sz="2000" dirty="0" err="1" smtClean="0"/>
              <a:t>výkaznická</a:t>
            </a:r>
            <a:r>
              <a:rPr lang="cs-CZ" sz="2000" dirty="0" smtClean="0"/>
              <a:t> povinnost</a:t>
            </a:r>
          </a:p>
          <a:p>
            <a:pPr lvl="1"/>
            <a:r>
              <a:rPr lang="cs-CZ" sz="2000" dirty="0" smtClean="0"/>
              <a:t>Čtvrtletní výsledky</a:t>
            </a:r>
          </a:p>
          <a:p>
            <a:pPr lvl="1"/>
            <a:r>
              <a:rPr lang="cs-CZ" sz="2000" dirty="0" smtClean="0"/>
              <a:t>Od 2003 – všechna hromadná ubytovací zařízení</a:t>
            </a:r>
          </a:p>
          <a:p>
            <a:pPr lvl="1"/>
            <a:endParaRPr lang="cs-CZ" sz="2000" dirty="0" smtClean="0"/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Hromadna_uby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KATENY_MAB</Template>
  <TotalTime>277</TotalTime>
  <Words>444</Words>
  <Application>Microsoft Office PowerPoint</Application>
  <PresentationFormat>Předvádění na obrazovce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Pixel</vt:lpstr>
      <vt:lpstr>Cestovní ruch, služby</vt:lpstr>
      <vt:lpstr>Potenciál a předpoklady CR</vt:lpstr>
      <vt:lpstr>Potenciál a předpoklady CR</vt:lpstr>
      <vt:lpstr>Potenciál a předpoklady CR</vt:lpstr>
      <vt:lpstr>Snímek 5</vt:lpstr>
      <vt:lpstr>Snímek 6</vt:lpstr>
      <vt:lpstr>Ubytovací zařízení</vt:lpstr>
      <vt:lpstr>Metodika</vt:lpstr>
      <vt:lpstr>Snímek 9</vt:lpstr>
      <vt:lpstr>Druhé bydlení (objekty individuální rekreace)</vt:lpstr>
      <vt:lpstr>Snímek 11</vt:lpstr>
      <vt:lpstr>Zahraniční hosté v hromadných ubytovacích zařízeních</vt:lpstr>
      <vt:lpstr>Snímek 13</vt:lpstr>
      <vt:lpstr>Snímek 14</vt:lpstr>
      <vt:lpstr>Turistický význam území a turisticko-rekreační funkce obcí</vt:lpstr>
      <vt:lpstr>Snímek 16</vt:lpstr>
      <vt:lpstr>Zadání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Cestovní ruch, služby</dc:title>
  <dc:creator>maca</dc:creator>
  <cp:lastModifiedBy>maca</cp:lastModifiedBy>
  <cp:revision>30</cp:revision>
  <dcterms:created xsi:type="dcterms:W3CDTF">2014-04-28T12:22:00Z</dcterms:created>
  <dcterms:modified xsi:type="dcterms:W3CDTF">2014-04-29T10:54:42Z</dcterms:modified>
</cp:coreProperties>
</file>