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67" r:id="rId4"/>
    <p:sldId id="259" r:id="rId5"/>
    <p:sldId id="260" r:id="rId6"/>
    <p:sldId id="261" r:id="rId7"/>
    <p:sldId id="262" r:id="rId8"/>
    <p:sldId id="263" r:id="rId9"/>
    <p:sldId id="265" r:id="rId10"/>
    <p:sldId id="257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4660"/>
  </p:normalViewPr>
  <p:slideViewPr>
    <p:cSldViewPr>
      <p:cViewPr varScale="1">
        <p:scale>
          <a:sx n="70" d="100"/>
          <a:sy n="70" d="100"/>
        </p:scale>
        <p:origin x="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23BE5-A245-467E-A853-EC0010C22F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0EECA-EEFF-453E-9198-D152DE8454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139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204672-B744-4EEF-A5BD-EBB4FC99D9F7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49433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3680EB-087D-4DF2-946B-56E0EAEBBBF4}" type="slidenum">
              <a:rPr lang="cs-CZ" sz="1200"/>
              <a:pPr algn="r"/>
              <a:t>5</a:t>
            </a:fld>
            <a:endParaRPr lang="cs-CZ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7009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tabulku.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 Black" pitchFamily="34" charset="0"/>
                <a:cs typeface="Arial" charset="0"/>
              </a:defRPr>
            </a:lvl1pPr>
          </a:lstStyle>
          <a:p>
            <a:fld id="{4F50F5ED-CDA0-4EDA-9C31-28CAC66C1D6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fld id="{40D3675D-665E-45C7-80D3-407133C53DF8}" type="datetimeFigureOut">
              <a:rPr lang="cs-CZ" smtClean="0"/>
              <a:pPr/>
              <a:t>25.3.2014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Funkční klasifikace obcí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Prostorové sociálně ekonomické informace a jejich využití</a:t>
            </a:r>
          </a:p>
          <a:p>
            <a:pPr algn="ctr"/>
            <a:r>
              <a:rPr lang="cs-CZ" dirty="0" smtClean="0"/>
              <a:t>cv.6   25.3.2014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Vyhodnoťte změnu funkční klasifikace obcí ve vašem SO ORP mezi roky 2001 a </a:t>
            </a:r>
            <a:r>
              <a:rPr lang="cs-CZ" dirty="0" smtClean="0"/>
              <a:t>2011</a:t>
            </a:r>
            <a:endParaRPr lang="cs-CZ" dirty="0" smtClean="0"/>
          </a:p>
          <a:p>
            <a:r>
              <a:rPr lang="cs-CZ" dirty="0" smtClean="0"/>
              <a:t>Data: SLDB 2001 a 2011 (viz minulé </a:t>
            </a:r>
            <a:r>
              <a:rPr lang="cs-CZ" dirty="0" err="1" smtClean="0"/>
              <a:t>cviko</a:t>
            </a:r>
            <a:r>
              <a:rPr lang="cs-CZ" dirty="0" smtClean="0"/>
              <a:t>)</a:t>
            </a:r>
          </a:p>
          <a:p>
            <a:r>
              <a:rPr lang="cs-CZ" dirty="0" smtClean="0"/>
              <a:t>Tabulky + grafické znázornění (mapy, </a:t>
            </a:r>
            <a:r>
              <a:rPr lang="cs-CZ" dirty="0" err="1" smtClean="0"/>
              <a:t>kartodiagram</a:t>
            </a:r>
            <a:r>
              <a:rPr lang="cs-CZ" dirty="0" smtClean="0"/>
              <a:t>, </a:t>
            </a:r>
            <a:r>
              <a:rPr lang="cs-CZ" dirty="0" err="1" smtClean="0"/>
              <a:t>pseudokartogram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14284" y="857235"/>
          <a:ext cx="8643995" cy="5572160"/>
        </p:xfrm>
        <a:graphic>
          <a:graphicData uri="http://schemas.openxmlformats.org/drawingml/2006/table">
            <a:tbl>
              <a:tblPr/>
              <a:tblGrid>
                <a:gridCol w="1322351"/>
                <a:gridCol w="890846"/>
                <a:gridCol w="1266673"/>
                <a:gridCol w="890846"/>
                <a:gridCol w="890846"/>
                <a:gridCol w="890846"/>
                <a:gridCol w="890846"/>
                <a:gridCol w="1600741"/>
              </a:tblGrid>
              <a:tr h="366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OBEC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PRIMÉR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SEKUNDÉR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TERCIÉR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I.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III.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III.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latin typeface="Arial"/>
                        </a:rPr>
                        <a:t>TYOB OBCE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Dolany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29,76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33,22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37,02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Polyfunkční - 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Heřmanice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9,73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54,59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35,68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Hořenice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8,86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58,23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32,91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Chvalkovice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13,90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56,80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29,31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Jaroměř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2 624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2 947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45,70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51,32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OP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Jasenná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17,17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43,10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39,73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Nový Ples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14,63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37,40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47,97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OP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Rasošky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48,94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OP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Rožnov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51,53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37,42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Rychnovek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45,79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42,49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Šestajovice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24,66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42,47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32,88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Velichovky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11,08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36,41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52,51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OP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Velký Třebešov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55,56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38,60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PO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57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Vlkov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8,11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44,59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47,30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>
                          <a:latin typeface="Arial"/>
                        </a:rPr>
                        <a:t>Bifunkční - OP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05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latin typeface="Arial"/>
                        </a:rPr>
                        <a:t>Zaloňov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25,26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>
                          <a:latin typeface="Arial"/>
                        </a:rPr>
                        <a:t>34,74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b="1" i="1" u="none" strike="noStrike" dirty="0">
                          <a:latin typeface="Arial"/>
                        </a:rPr>
                        <a:t>Polyfunkční - 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sídel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357718"/>
          </a:xfrm>
        </p:spPr>
        <p:txBody>
          <a:bodyPr/>
          <a:lstStyle/>
          <a:p>
            <a:r>
              <a:rPr lang="cs-CZ" sz="2800" dirty="0" smtClean="0"/>
              <a:t>Obchodní, obslužná, dopravní, obytná, správní (administrativní)</a:t>
            </a:r>
          </a:p>
          <a:p>
            <a:r>
              <a:rPr lang="cs-CZ" sz="2800" dirty="0" smtClean="0"/>
              <a:t>Středisková (dojížďka), Speciální (specifická průmyslová výroba), Transportní</a:t>
            </a:r>
          </a:p>
          <a:p>
            <a:r>
              <a:rPr lang="cs-CZ" sz="2800" dirty="0" smtClean="0"/>
              <a:t>monofunkční, polyfunkční…</a:t>
            </a:r>
          </a:p>
          <a:p>
            <a:endParaRPr lang="cs-CZ" sz="2800" dirty="0" smtClean="0"/>
          </a:p>
          <a:p>
            <a:r>
              <a:rPr lang="cs-CZ" sz="2800" dirty="0" smtClean="0"/>
              <a:t>Město-</a:t>
            </a:r>
            <a:r>
              <a:rPr lang="cs-CZ" sz="2800" dirty="0" err="1" smtClean="0"/>
              <a:t>tvorná</a:t>
            </a:r>
            <a:r>
              <a:rPr lang="cs-CZ" sz="2800" dirty="0" smtClean="0"/>
              <a:t> (toky ven)</a:t>
            </a:r>
          </a:p>
          <a:p>
            <a:r>
              <a:rPr lang="cs-CZ" sz="2800" dirty="0" smtClean="0"/>
              <a:t>Město-obslužná (toky uvnitř)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sídel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</a:t>
            </a:r>
          </a:p>
          <a:p>
            <a:r>
              <a:rPr lang="cs-CZ" smtClean="0"/>
              <a:t>Ekonomická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Zákon 128/2000 „o obcích“</a:t>
            </a:r>
          </a:p>
          <a:p>
            <a:r>
              <a:rPr lang="cs-CZ" dirty="0" smtClean="0"/>
              <a:t>6 258</a:t>
            </a:r>
          </a:p>
          <a:p>
            <a:r>
              <a:rPr lang="cs-CZ" dirty="0" err="1" smtClean="0"/>
              <a:t>Statutarní</a:t>
            </a:r>
            <a:r>
              <a:rPr lang="cs-CZ" dirty="0" smtClean="0"/>
              <a:t> města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66"/>
            <a:ext cx="8229600" cy="768372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latin typeface="Verdana" pitchFamily="34" charset="0"/>
              </a:rPr>
              <a:t>Sektory NH</a:t>
            </a:r>
            <a:endParaRPr lang="cs-CZ" sz="2000" b="1" dirty="0" smtClean="0">
              <a:latin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569325" cy="5761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b="1" dirty="0" err="1" smtClean="0">
                <a:latin typeface="Verdana" pitchFamily="34" charset="0"/>
              </a:rPr>
              <a:t>primér</a:t>
            </a:r>
            <a:r>
              <a:rPr lang="cs-CZ" sz="1800" b="1" dirty="0" smtClean="0">
                <a:latin typeface="Verdana" pitchFamily="34" charset="0"/>
              </a:rPr>
              <a:t> (sekce 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A: zemědělství, lesnictví a rybářství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b="1" dirty="0" err="1" smtClean="0">
                <a:latin typeface="Verdana" pitchFamily="34" charset="0"/>
              </a:rPr>
              <a:t>sekundér</a:t>
            </a:r>
            <a:r>
              <a:rPr lang="cs-CZ" sz="1800" b="1" dirty="0" smtClean="0">
                <a:latin typeface="Verdana" pitchFamily="34" charset="0"/>
              </a:rPr>
              <a:t> (sekce B – F)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B: těžba a dobývání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C: zpracovatelský průmysl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D: výroba a rozvod elektřiny, plynu, tepla a klimatizovaného vzduchu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E: zásobování vodou, činnosti související s odpadními vodami, odpady a sanacemi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F: stavebnictví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1800" b="1" dirty="0" smtClean="0">
                <a:latin typeface="Verdana" pitchFamily="34" charset="0"/>
              </a:rPr>
              <a:t>terciér (sekce</a:t>
            </a:r>
            <a:r>
              <a:rPr lang="cs-CZ" sz="1800" b="1" dirty="0" smtClean="0"/>
              <a:t> </a:t>
            </a:r>
            <a:r>
              <a:rPr lang="cs-CZ" sz="1800" b="1" dirty="0" smtClean="0">
                <a:latin typeface="Verdana" pitchFamily="34" charset="0"/>
              </a:rPr>
              <a:t>G – U)</a:t>
            </a: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G:velkoobchod a maloobchod, opravy a údržba motorových vozidel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H: doprava a skladování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I: ubytování, stravování a pohostinství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J: informační a komunikační činnosti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K: peněžnictví a pojišťovnictví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L: činnosti v oblasti nemovitostí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M: profesní, vědecké a technické činnosti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N: administrativní a podpůrné činnosti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O: veřejná správa a obrana, povinné sociální zabezpečení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P: vzdělávání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Q: zdravotní a sociální péče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R: kulturní, zábavní a rekreační činnosti 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S: ostatní činnosti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T: činnosti domácností jako zaměstnavatelů, činnosti domácností produkujících blíže neurčené výrobky a služby pro vlastní potřebu</a:t>
            </a:r>
          </a:p>
          <a:p>
            <a:pPr algn="just" eaLnBrk="1" hangingPunct="1">
              <a:spcBef>
                <a:spcPct val="0"/>
              </a:spcBef>
              <a:buFontTx/>
              <a:buChar char="-"/>
            </a:pPr>
            <a:r>
              <a:rPr lang="cs-CZ" sz="1400" dirty="0" smtClean="0">
                <a:latin typeface="Verdana" pitchFamily="34" charset="0"/>
              </a:rPr>
              <a:t>U: činnosti exteritoriálních organizací a orgánů</a:t>
            </a:r>
          </a:p>
          <a:p>
            <a:pPr algn="just" eaLnBrk="1" hangingPunct="1">
              <a:buFontTx/>
              <a:buNone/>
            </a:pPr>
            <a:endParaRPr lang="cs-CZ" sz="1800" dirty="0" smtClean="0">
              <a:latin typeface="Verdana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sz="1800" dirty="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2000" b="1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800" b="1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42974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latin typeface="Verdana" pitchFamily="34" charset="0"/>
              </a:rPr>
              <a:t>Odvětví </a:t>
            </a:r>
            <a:br>
              <a:rPr lang="cs-CZ" sz="3600" b="1" dirty="0" smtClean="0">
                <a:latin typeface="Verdana" pitchFamily="34" charset="0"/>
              </a:rPr>
            </a:br>
            <a:r>
              <a:rPr lang="cs-CZ" sz="3600" b="1" dirty="0" smtClean="0">
                <a:latin typeface="Verdana" pitchFamily="34" charset="0"/>
              </a:rPr>
              <a:t>zpracovatelského průmyslu</a:t>
            </a:r>
            <a:endParaRPr lang="cs-CZ" sz="2000" b="1" dirty="0" smtClean="0">
              <a:latin typeface="Verdana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cs-CZ" sz="2000" b="1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dirty="0" smtClean="0">
              <a:latin typeface="Verdana" pitchFamily="34" charset="0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b="1" dirty="0" smtClean="0">
                <a:latin typeface="Verdana" pitchFamily="34" charset="0"/>
              </a:rPr>
              <a:t>	</a:t>
            </a:r>
            <a:r>
              <a:rPr lang="cs-CZ" sz="1600" dirty="0" smtClean="0">
                <a:latin typeface="Verdana" pitchFamily="34" charset="0"/>
              </a:rPr>
              <a:t>1) potravinářský průmysl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2) textilní, oděvní a kožedělný průmysl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3) dřevozpracující průmysl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4) papírenský a polygrafický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5) chemický průmysl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6) průmysl sklářský a stavebních hmot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7) hutnický a kovozpracující průmysl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8) strojírenský průmysl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	9) elektrotechnický průmysl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1600" dirty="0" smtClean="0">
                <a:latin typeface="Verdana" pitchFamily="34" charset="0"/>
              </a:rPr>
              <a:t>   10) ostatní zpracovatelský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OKEČ - </a:t>
            </a:r>
            <a:r>
              <a:rPr lang="cs-CZ" sz="2400" dirty="0" smtClean="0"/>
              <a:t>odvětvová klasifikace ekonomických činností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roku 2008</a:t>
            </a:r>
          </a:p>
          <a:p>
            <a:r>
              <a:rPr lang="cs-CZ" dirty="0" smtClean="0"/>
              <a:t>Od 1.1. 2008 – CZ NACE</a:t>
            </a:r>
          </a:p>
          <a:p>
            <a:r>
              <a:rPr lang="cs-CZ" dirty="0" smtClean="0"/>
              <a:t>Mezinárodní srovnání</a:t>
            </a:r>
          </a:p>
          <a:p>
            <a:r>
              <a:rPr lang="cs-CZ" dirty="0" smtClean="0"/>
              <a:t>Zohledňuje technologický rozvoj a strukturální změny hospodářství (terciér)</a:t>
            </a:r>
          </a:p>
          <a:p>
            <a:r>
              <a:rPr lang="cs-CZ" dirty="0" smtClean="0"/>
              <a:t>Převodníky - ČSÚ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Bez názvu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003"/>
            <a:ext cx="8858280" cy="68399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klasifikace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/>
          <a:lstStyle/>
          <a:p>
            <a:r>
              <a:rPr lang="cs-CZ" sz="2400" b="1" dirty="0" smtClean="0"/>
              <a:t>Monofunkční</a:t>
            </a:r>
          </a:p>
          <a:p>
            <a:pPr lvl="1"/>
            <a:r>
              <a:rPr lang="cs-CZ" sz="2000" dirty="0" smtClean="0"/>
              <a:t>Průmyslová - 60% a více v průmyslu</a:t>
            </a:r>
          </a:p>
          <a:p>
            <a:pPr lvl="1"/>
            <a:r>
              <a:rPr lang="cs-CZ" sz="2000" dirty="0" smtClean="0"/>
              <a:t>Obslužná – 60% a více ve službách</a:t>
            </a:r>
          </a:p>
          <a:p>
            <a:pPr lvl="1"/>
            <a:r>
              <a:rPr lang="cs-CZ" sz="2000" dirty="0" smtClean="0"/>
              <a:t>Zemědělská – 60% a více v zemědělství</a:t>
            </a:r>
          </a:p>
          <a:p>
            <a:r>
              <a:rPr lang="cs-CZ" sz="2400" b="1" dirty="0" smtClean="0"/>
              <a:t>Polyfunkční (</a:t>
            </a:r>
            <a:r>
              <a:rPr lang="cs-CZ" sz="2400" b="1" dirty="0" err="1" smtClean="0"/>
              <a:t>bifunkční</a:t>
            </a:r>
            <a:r>
              <a:rPr lang="cs-CZ" sz="2400" b="1" dirty="0" smtClean="0"/>
              <a:t>)</a:t>
            </a:r>
          </a:p>
          <a:p>
            <a:r>
              <a:rPr lang="cs-CZ" sz="2000" dirty="0" smtClean="0"/>
              <a:t>Průmyslově-zemědělská (50% průmysl, </a:t>
            </a:r>
            <a:r>
              <a:rPr lang="cs-CZ" sz="2000" dirty="0" smtClean="0"/>
              <a:t>30</a:t>
            </a:r>
            <a:r>
              <a:rPr lang="cs-CZ" sz="2000" dirty="0" smtClean="0"/>
              <a:t>% zemědělství)</a:t>
            </a:r>
          </a:p>
          <a:p>
            <a:r>
              <a:rPr lang="cs-CZ" sz="2000" dirty="0" err="1" smtClean="0"/>
              <a:t>Zemědělsko</a:t>
            </a:r>
            <a:r>
              <a:rPr lang="cs-CZ" sz="2000" dirty="0" smtClean="0"/>
              <a:t> průmyslová (50% zemědělství, </a:t>
            </a:r>
            <a:r>
              <a:rPr lang="cs-CZ" sz="2000" dirty="0" smtClean="0"/>
              <a:t>30</a:t>
            </a:r>
            <a:r>
              <a:rPr lang="cs-CZ" sz="2000" dirty="0" smtClean="0"/>
              <a:t>% průmysl)</a:t>
            </a:r>
          </a:p>
          <a:p>
            <a:r>
              <a:rPr lang="cs-CZ" sz="2000" dirty="0" smtClean="0"/>
              <a:t>Průmyslově obslužná (50% průmysl, </a:t>
            </a:r>
            <a:r>
              <a:rPr lang="cs-CZ" sz="2000" dirty="0" smtClean="0"/>
              <a:t>30</a:t>
            </a:r>
            <a:r>
              <a:rPr lang="cs-CZ" sz="2000" dirty="0" smtClean="0"/>
              <a:t>% služby)</a:t>
            </a:r>
          </a:p>
          <a:p>
            <a:r>
              <a:rPr lang="cs-CZ" sz="2000" dirty="0" smtClean="0"/>
              <a:t>Obslužně průmyslová (50% služby, </a:t>
            </a:r>
            <a:r>
              <a:rPr lang="cs-CZ" sz="2000" dirty="0" smtClean="0"/>
              <a:t>30</a:t>
            </a:r>
            <a:r>
              <a:rPr lang="cs-CZ" sz="2000" dirty="0" smtClean="0"/>
              <a:t>% průmysl)</a:t>
            </a:r>
          </a:p>
          <a:p>
            <a:r>
              <a:rPr lang="cs-CZ" sz="2000" dirty="0" err="1" smtClean="0"/>
              <a:t>Zemědělsko</a:t>
            </a:r>
            <a:r>
              <a:rPr lang="cs-CZ" sz="2000" dirty="0" smtClean="0"/>
              <a:t> obslužná (50% zemědělství, </a:t>
            </a:r>
            <a:r>
              <a:rPr lang="cs-CZ" sz="2000" dirty="0" smtClean="0"/>
              <a:t>30</a:t>
            </a:r>
            <a:r>
              <a:rPr lang="cs-CZ" sz="2000" dirty="0" smtClean="0"/>
              <a:t>% služby)</a:t>
            </a:r>
          </a:p>
          <a:p>
            <a:r>
              <a:rPr lang="cs-CZ" sz="2000" dirty="0" smtClean="0"/>
              <a:t>Obslužně zemědělská (50% služby, </a:t>
            </a:r>
            <a:r>
              <a:rPr lang="cs-CZ" sz="2000" dirty="0" smtClean="0"/>
              <a:t>30</a:t>
            </a:r>
            <a:r>
              <a:rPr lang="cs-CZ" sz="2000" dirty="0" smtClean="0"/>
              <a:t>% zemědělství)</a:t>
            </a:r>
          </a:p>
          <a:p>
            <a:r>
              <a:rPr lang="cs-CZ" sz="2400" b="1" dirty="0" smtClean="0"/>
              <a:t>Smíšená</a:t>
            </a:r>
            <a:r>
              <a:rPr lang="cs-CZ" sz="2000" dirty="0" smtClean="0"/>
              <a:t> – kategorie vyrovnané s vedoucím typem (průmysl, služby, zemědělství)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klasifikace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Monofunkční (Pec pod Sněžkou, Špindlerův Mlýn, Dolní </a:t>
            </a:r>
            <a:r>
              <a:rPr lang="cs-CZ" dirty="0" err="1" smtClean="0"/>
              <a:t>Rožínka</a:t>
            </a:r>
            <a:r>
              <a:rPr lang="cs-CZ" dirty="0" smtClean="0"/>
              <a:t>, Ostravsko)</a:t>
            </a:r>
          </a:p>
          <a:p>
            <a:r>
              <a:rPr lang="cs-CZ" dirty="0" smtClean="0"/>
              <a:t>Karviná, satelity (minimální počet pracovních míst – </a:t>
            </a:r>
            <a:r>
              <a:rPr lang="cs-CZ" smtClean="0"/>
              <a:t>obytná funkce)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Nezaměstnanost</Template>
  <TotalTime>147</TotalTime>
  <Words>620</Words>
  <Application>Microsoft Office PowerPoint</Application>
  <PresentationFormat>Předvádění na obrazovce (4:3)</PresentationFormat>
  <Paragraphs>213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Verdana</vt:lpstr>
      <vt:lpstr>Wingdings</vt:lpstr>
      <vt:lpstr>Pixel</vt:lpstr>
      <vt:lpstr>Funkční klasifikace obcí</vt:lpstr>
      <vt:lpstr>Funkce sídel</vt:lpstr>
      <vt:lpstr>Funkce sídel</vt:lpstr>
      <vt:lpstr>Sektory NH</vt:lpstr>
      <vt:lpstr>Odvětví  zpracovatelského průmyslu</vt:lpstr>
      <vt:lpstr>OKEČ - odvětvová klasifikace ekonomických činností</vt:lpstr>
      <vt:lpstr>Prezentace aplikace PowerPoint</vt:lpstr>
      <vt:lpstr>Funkční klasifikace obcí</vt:lpstr>
      <vt:lpstr>Funkční klasifikace obcí</vt:lpstr>
      <vt:lpstr>Zadaní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klasifikace obcí</dc:title>
  <dc:creator>maca</dc:creator>
  <cp:lastModifiedBy>Martin Erlebach</cp:lastModifiedBy>
  <cp:revision>15</cp:revision>
  <dcterms:created xsi:type="dcterms:W3CDTF">2014-03-25T11:46:59Z</dcterms:created>
  <dcterms:modified xsi:type="dcterms:W3CDTF">2014-03-25T17:22:35Z</dcterms:modified>
</cp:coreProperties>
</file>