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cs-CZ" noProof="0" smtClean="0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  <a:endParaRPr lang="cs-CZ" noProof="0" smtClean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98DBE5CF-CDED-4258-B2FD-9173B21016B4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61A5A944-4A07-4BED-B5EB-7D284A5C750C}" type="datetimeFigureOut">
              <a:rPr lang="cs-CZ" smtClean="0"/>
              <a:t>3.3.2014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Sňatečnost, rozvodovost, potratovost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Prostorové sociálně ekonomické informace a jejich využití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2400" dirty="0" err="1" smtClean="0"/>
              <a:t>cv</a:t>
            </a:r>
            <a:r>
              <a:rPr lang="cs-CZ" sz="2400" dirty="0" smtClean="0"/>
              <a:t>. 3</a:t>
            </a:r>
          </a:p>
          <a:p>
            <a:pPr algn="ctr"/>
            <a:r>
              <a:rPr lang="cs-CZ" sz="2400" dirty="0" smtClean="0"/>
              <a:t>4.3.2014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88620"/>
            <a:ext cx="9144001" cy="64693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raf_specpot_110993697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770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reprodukcí ale podmiňuje porodnost</a:t>
            </a:r>
          </a:p>
          <a:p>
            <a:r>
              <a:rPr lang="cs-CZ" i="1" dirty="0" err="1" smtClean="0"/>
              <a:t>Sňatkuschopné</a:t>
            </a:r>
            <a:r>
              <a:rPr lang="cs-CZ" i="1" dirty="0" smtClean="0"/>
              <a:t> obyvatelstvo </a:t>
            </a:r>
            <a:r>
              <a:rPr lang="cs-CZ" sz="2800" dirty="0" smtClean="0"/>
              <a:t>(splňují podmínky k sňatku, věk…)</a:t>
            </a:r>
          </a:p>
          <a:p>
            <a:r>
              <a:rPr lang="cs-CZ" dirty="0" smtClean="0"/>
              <a:t>Limitující faktory </a:t>
            </a:r>
            <a:r>
              <a:rPr lang="cs-CZ" sz="2800" dirty="0" smtClean="0"/>
              <a:t>(věk, rodinný stav, příbuzenský vztah, pohlaví)</a:t>
            </a:r>
          </a:p>
          <a:p>
            <a:r>
              <a:rPr lang="cs-CZ" dirty="0" smtClean="0"/>
              <a:t>Hrubá míra sňatečnosti = </a:t>
            </a:r>
            <a:r>
              <a:rPr lang="cs-CZ" sz="2800" dirty="0" err="1" smtClean="0"/>
              <a:t>Poč</a:t>
            </a:r>
            <a:r>
              <a:rPr lang="cs-CZ" sz="2800" dirty="0" smtClean="0"/>
              <a:t>. </a:t>
            </a:r>
            <a:r>
              <a:rPr lang="cs-CZ" sz="2800" dirty="0" err="1" smtClean="0"/>
              <a:t>Sň</a:t>
            </a:r>
            <a:r>
              <a:rPr lang="cs-CZ" sz="2800" dirty="0" smtClean="0"/>
              <a:t>/S *1000</a:t>
            </a:r>
            <a:endParaRPr lang="cs-C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raf_sezonnost_11086751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Rozvod – právní ukončení manželství</a:t>
            </a:r>
          </a:p>
          <a:p>
            <a:r>
              <a:rPr lang="cs-CZ" sz="2800" dirty="0" smtClean="0"/>
              <a:t>Evidence – okresní soudy – 2x měsíc hlásí evidenci krajským soudům – CZSO</a:t>
            </a:r>
          </a:p>
          <a:p>
            <a:r>
              <a:rPr lang="cs-CZ" sz="2800" dirty="0" smtClean="0"/>
              <a:t>Statistika – rozvody podle délky trvání manželství, podle důvodů, podle počtu nezletilých dětí, podle způsobu vyřízení…</a:t>
            </a:r>
          </a:p>
          <a:p>
            <a:r>
              <a:rPr lang="cs-CZ" sz="2800" dirty="0" smtClean="0"/>
              <a:t>Ukazatel – </a:t>
            </a:r>
            <a:r>
              <a:rPr lang="cs-CZ" sz="2800" dirty="0" err="1" smtClean="0"/>
              <a:t>Hmro</a:t>
            </a:r>
            <a:r>
              <a:rPr lang="cs-CZ" sz="2800" dirty="0" smtClean="0"/>
              <a:t> = R/S * 1000</a:t>
            </a:r>
            <a:endParaRPr lang="cs-CZ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Index rozvodovosti </a:t>
            </a:r>
            <a:r>
              <a:rPr lang="cs-CZ" dirty="0" smtClean="0"/>
              <a:t>(</a:t>
            </a:r>
            <a:r>
              <a:rPr lang="cs-CZ" dirty="0" err="1" smtClean="0"/>
              <a:t>Cv</a:t>
            </a:r>
            <a:r>
              <a:rPr lang="cs-CZ" dirty="0" smtClean="0"/>
              <a:t>. 3)</a:t>
            </a:r>
          </a:p>
          <a:p>
            <a:r>
              <a:rPr lang="cs-CZ" sz="2800" dirty="0" smtClean="0"/>
              <a:t>= R/S *100</a:t>
            </a:r>
          </a:p>
          <a:p>
            <a:r>
              <a:rPr lang="cs-CZ" sz="2800" dirty="0" smtClean="0"/>
              <a:t>Počet rozvodů na 100 sňatků v daném roce</a:t>
            </a:r>
          </a:p>
          <a:p>
            <a:pPr>
              <a:buNone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Při mezinárodním srovnání brát v úvahu právní řády jednotlivých zemí</a:t>
            </a:r>
          </a:p>
          <a:p>
            <a:pPr>
              <a:buFontTx/>
              <a:buChar char="-"/>
            </a:pPr>
            <a:r>
              <a:rPr lang="cs-CZ" sz="2800" dirty="0" smtClean="0"/>
              <a:t>ČR – liberální – vyšší intenzita rozvodů</a:t>
            </a:r>
            <a:endParaRPr lang="cs-CZ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303m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dexRozvodov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z042g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0" y="357167"/>
            <a:ext cx="9131580" cy="653438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Pro obce vašeho ORP + celé ORP zjistěte </a:t>
            </a:r>
            <a:r>
              <a:rPr lang="cs-CZ" b="1" dirty="0" smtClean="0"/>
              <a:t>index potratovosti</a:t>
            </a:r>
            <a:r>
              <a:rPr lang="cs-CZ" dirty="0" smtClean="0"/>
              <a:t> pro roky 2000 a 2010 – tabulka, graf (mapky)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2) Pro obce vašeho ORP + celé ORP zjistěte </a:t>
            </a:r>
            <a:r>
              <a:rPr lang="cs-CZ" b="1" dirty="0" smtClean="0"/>
              <a:t>index rozvodovosti </a:t>
            </a:r>
            <a:r>
              <a:rPr lang="cs-CZ" dirty="0" smtClean="0"/>
              <a:t>pro roky 2000 a 2010 – tabulka, graf (mapky)</a:t>
            </a:r>
          </a:p>
          <a:p>
            <a:r>
              <a:rPr lang="cs-CZ" b="1" dirty="0" smtClean="0"/>
              <a:t>+ krátký komentář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Demografický proces, který je současně vázán na dva základní procesy reprodukce</a:t>
            </a:r>
          </a:p>
          <a:p>
            <a:pPr>
              <a:buFontTx/>
              <a:buChar char="-"/>
            </a:pPr>
            <a:r>
              <a:rPr lang="cs-CZ" sz="2800" dirty="0" smtClean="0"/>
              <a:t>Porodnost</a:t>
            </a:r>
          </a:p>
          <a:p>
            <a:pPr>
              <a:buFontTx/>
              <a:buChar char="-"/>
            </a:pPr>
            <a:r>
              <a:rPr lang="cs-CZ" sz="2800" dirty="0" smtClean="0"/>
              <a:t>Úmrtnost</a:t>
            </a:r>
          </a:p>
          <a:p>
            <a:r>
              <a:rPr lang="cs-CZ" sz="2800" dirty="0" smtClean="0"/>
              <a:t>Ovlivňována legislativou, dostupností antikoncepce, společenskými poměry, náboženstvím, vzděláním, ekonomickou situací </a:t>
            </a:r>
            <a:r>
              <a:rPr lang="cs-CZ" sz="2800" dirty="0" err="1" smtClean="0"/>
              <a:t>atd</a:t>
            </a:r>
            <a:r>
              <a:rPr lang="cs-CZ" sz="2800" dirty="0" smtClean="0"/>
              <a:t>…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 smtClean="0"/>
              <a:t>Definice potratu:</a:t>
            </a:r>
          </a:p>
          <a:p>
            <a:r>
              <a:rPr lang="cs-CZ" sz="1800" b="1" dirty="0" smtClean="0"/>
              <a:t>1.    ukončení těhotenství ženy, při němž: </a:t>
            </a:r>
            <a:r>
              <a:rPr lang="cs-CZ" sz="1800" dirty="0" smtClean="0"/>
              <a:t> </a:t>
            </a:r>
          </a:p>
          <a:p>
            <a:pPr>
              <a:buNone/>
            </a:pPr>
            <a:r>
              <a:rPr lang="cs-CZ" sz="1800" dirty="0" smtClean="0"/>
              <a:t>- plod neprojevuje ani jednu ze známek života a jeho porodní hmotnost je nižší než 1000 g a pokud ji nelze zjistit, jestliže je těhotenství kratší než 28 týdnů,</a:t>
            </a:r>
            <a:br>
              <a:rPr lang="cs-CZ" sz="1800" dirty="0" smtClean="0"/>
            </a:b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- plod projevuje alespoň jednu ze známek života a má porodní hmotnost nižší než 500 g, ale nepřežije 24 hodin po porodu, </a:t>
            </a:r>
          </a:p>
          <a:p>
            <a:pPr>
              <a:buNone/>
            </a:pPr>
            <a:r>
              <a:rPr lang="cs-CZ" sz="1800" dirty="0" smtClean="0"/>
              <a:t>- z dělohy ženy bylo vyňato plodové vejce bez plodu, anebo těhotenská sliznice. </a:t>
            </a:r>
          </a:p>
          <a:p>
            <a:r>
              <a:rPr lang="cs-CZ" sz="1800" b="1" dirty="0" smtClean="0"/>
              <a:t>2. ukončení mimoděložního těhotenství </a:t>
            </a:r>
            <a:r>
              <a:rPr lang="cs-CZ" sz="1800" dirty="0" smtClean="0"/>
              <a:t>anebo umělé přerušení těhotenství provedené podle zvláštních předpisů (</a:t>
            </a:r>
            <a:r>
              <a:rPr lang="cs-CZ" sz="1800" i="1" dirty="0" smtClean="0"/>
              <a:t>Zákon ČNR č.66/1988 Sb., o umělém přerušení těhotenství. Vyhláška MZ ČSR č. 75/1986 Sb., kterou se provádí zákon ČNR č. 66/1986 Sb., o umělém přerušení těhotenstv</a:t>
            </a:r>
            <a:r>
              <a:rPr lang="cs-CZ" sz="1800" dirty="0" smtClean="0"/>
              <a:t>í).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Povinnost hlásit potraty všemi zdravotnickými zařízeními podle vyhlášky MZ ČSR 11/1988 Sb.</a:t>
            </a:r>
          </a:p>
          <a:p>
            <a:r>
              <a:rPr lang="cs-CZ" sz="2400" dirty="0" smtClean="0"/>
              <a:t>Z hlášení se eviduje druh potratu</a:t>
            </a:r>
          </a:p>
          <a:p>
            <a:r>
              <a:rPr lang="cs-CZ" sz="2400" dirty="0" smtClean="0"/>
              <a:t>Ženy s trvalým pobytem a cizinky (přechodný pobyt)</a:t>
            </a:r>
          </a:p>
          <a:p>
            <a:r>
              <a:rPr lang="cs-CZ" sz="2400" b="1" dirty="0" smtClean="0"/>
              <a:t>Statistiky zajišťuje:</a:t>
            </a:r>
          </a:p>
          <a:p>
            <a:r>
              <a:rPr lang="cs-CZ" sz="2400" dirty="0" smtClean="0"/>
              <a:t>Ústav zdravotnických informací a statistiky ČR</a:t>
            </a:r>
          </a:p>
          <a:p>
            <a:r>
              <a:rPr lang="cs-CZ" sz="2400" dirty="0" smtClean="0"/>
              <a:t>(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uzis.cz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ČSÚ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Druhy potratů:</a:t>
            </a:r>
          </a:p>
          <a:p>
            <a:pPr marL="514350" indent="-514350">
              <a:buAutoNum type="arabicParenR"/>
            </a:pPr>
            <a:r>
              <a:rPr lang="cs-CZ" dirty="0" smtClean="0"/>
              <a:t>Samovolný – před ukončením 28. týdne</a:t>
            </a:r>
          </a:p>
          <a:p>
            <a:pPr marL="514350" indent="-514350">
              <a:buAutoNum type="arabicParenR"/>
            </a:pPr>
            <a:r>
              <a:rPr lang="cs-CZ" dirty="0" smtClean="0"/>
              <a:t>Miniinterrupce – do 7. týdne</a:t>
            </a:r>
          </a:p>
          <a:p>
            <a:pPr marL="514350" indent="-514350">
              <a:buAutoNum type="arabicParenR"/>
            </a:pPr>
            <a:r>
              <a:rPr lang="cs-CZ" dirty="0" smtClean="0"/>
              <a:t>UPT (umělé přerušení těhotenství)</a:t>
            </a:r>
          </a:p>
          <a:p>
            <a:pPr marL="514350" indent="-514350">
              <a:buAutoNum type="arabicParenR"/>
            </a:pPr>
            <a:r>
              <a:rPr lang="cs-CZ" dirty="0" smtClean="0"/>
              <a:t>Ostatní potraty</a:t>
            </a:r>
          </a:p>
          <a:p>
            <a:pPr marL="514350" indent="-514350">
              <a:buAutoNum type="arabicParenR"/>
            </a:pPr>
            <a:r>
              <a:rPr lang="cs-CZ" dirty="0" smtClean="0"/>
              <a:t>Ukončení mimoděložního těhotenství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Ukazatelé:</a:t>
            </a:r>
          </a:p>
          <a:p>
            <a:r>
              <a:rPr lang="cs-CZ" dirty="0" smtClean="0"/>
              <a:t>Hrubá míra potratovosti = Potraty/S * 1000</a:t>
            </a:r>
          </a:p>
          <a:p>
            <a:pPr>
              <a:buNone/>
            </a:pPr>
            <a:r>
              <a:rPr lang="cs-CZ" sz="2400" dirty="0" smtClean="0"/>
              <a:t>(nezohledňuje různou věkovou strukturu srovnávaných populací)</a:t>
            </a:r>
          </a:p>
          <a:p>
            <a:r>
              <a:rPr lang="cs-CZ" dirty="0" smtClean="0"/>
              <a:t>Obecná míra potratovosti = </a:t>
            </a:r>
            <a:r>
              <a:rPr lang="cs-CZ" sz="2400" dirty="0" smtClean="0"/>
              <a:t>Potraty/</a:t>
            </a:r>
            <a:r>
              <a:rPr lang="cs-CZ" sz="2400" dirty="0" err="1" smtClean="0"/>
              <a:t>poč</a:t>
            </a:r>
            <a:r>
              <a:rPr lang="cs-CZ" sz="2400" dirty="0" smtClean="0"/>
              <a:t>. žen fertilního věku</a:t>
            </a:r>
          </a:p>
          <a:p>
            <a:r>
              <a:rPr lang="cs-CZ" dirty="0" smtClean="0"/>
              <a:t>Míra potratovosti dle věku = </a:t>
            </a:r>
            <a:r>
              <a:rPr lang="cs-CZ" sz="2400" dirty="0" err="1" smtClean="0"/>
              <a:t>Poč</a:t>
            </a:r>
            <a:r>
              <a:rPr lang="cs-CZ" sz="2400" dirty="0" smtClean="0"/>
              <a:t>. potratů v dané věkové skupině/S žen věkové skupiny 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303m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428604"/>
            <a:ext cx="9144000" cy="64293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010036"/>
          </a:xfrm>
        </p:spPr>
        <p:txBody>
          <a:bodyPr/>
          <a:lstStyle/>
          <a:p>
            <a:r>
              <a:rPr lang="cs-CZ" b="1" dirty="0" smtClean="0"/>
              <a:t>Index potratovosti </a:t>
            </a:r>
            <a:r>
              <a:rPr lang="cs-CZ" dirty="0" smtClean="0"/>
              <a:t>(Cv.3)</a:t>
            </a:r>
          </a:p>
          <a:p>
            <a:pPr>
              <a:buNone/>
            </a:pPr>
            <a:r>
              <a:rPr lang="cs-CZ" dirty="0" smtClean="0"/>
              <a:t>Počet Potratů / Počet Narozených * 100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sz="2400" dirty="0" smtClean="0"/>
              <a:t>počet potratů na 100 narozených dětí</a:t>
            </a:r>
          </a:p>
          <a:p>
            <a:pPr>
              <a:buFontTx/>
              <a:buChar char="-"/>
            </a:pPr>
            <a:r>
              <a:rPr lang="cs-CZ" sz="2400" dirty="0" smtClean="0"/>
              <a:t>Výstižnější ukazatel</a:t>
            </a:r>
          </a:p>
          <a:p>
            <a:pPr>
              <a:buFontTx/>
              <a:buChar char="-"/>
            </a:pPr>
            <a:r>
              <a:rPr lang="cs-CZ" sz="2400" dirty="0" smtClean="0"/>
              <a:t>V ČR </a:t>
            </a:r>
            <a:r>
              <a:rPr lang="cs-CZ" sz="2400" dirty="0" err="1" smtClean="0"/>
              <a:t>Ipo</a:t>
            </a:r>
            <a:r>
              <a:rPr lang="cs-CZ" sz="2400" dirty="0" smtClean="0"/>
              <a:t> pod 40%, klesající tendence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yvoj poctu potratu podle druhu na 100 narozeny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803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CV_2_25.2.2014</Template>
  <TotalTime>101</TotalTime>
  <Words>372</Words>
  <Application>Microsoft Office PowerPoint</Application>
  <PresentationFormat>Předvádění na obrazovce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Pixel</vt:lpstr>
      <vt:lpstr>Sňatečnost, rozvodovost, potratovost</vt:lpstr>
      <vt:lpstr>Potratovost</vt:lpstr>
      <vt:lpstr>Potratovost</vt:lpstr>
      <vt:lpstr>Potratovost</vt:lpstr>
      <vt:lpstr>Potratovost</vt:lpstr>
      <vt:lpstr>Potratovost</vt:lpstr>
      <vt:lpstr>Snímek 7</vt:lpstr>
      <vt:lpstr>Potratovost</vt:lpstr>
      <vt:lpstr>Snímek 9</vt:lpstr>
      <vt:lpstr>Snímek 10</vt:lpstr>
      <vt:lpstr>Snímek 11</vt:lpstr>
      <vt:lpstr>Sňatečnost</vt:lpstr>
      <vt:lpstr>Snímek 13</vt:lpstr>
      <vt:lpstr>Rozvodovost</vt:lpstr>
      <vt:lpstr>Rozvodovost</vt:lpstr>
      <vt:lpstr>Snímek 16</vt:lpstr>
      <vt:lpstr>Snímek 17</vt:lpstr>
      <vt:lpstr>Snímek 18</vt:lpstr>
      <vt:lpstr>zadání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Sňatečnost, rozvodovost, potratovost</dc:title>
  <dc:creator>maca</dc:creator>
  <cp:lastModifiedBy>maca</cp:lastModifiedBy>
  <cp:revision>17</cp:revision>
  <dcterms:created xsi:type="dcterms:W3CDTF">2014-03-03T11:23:44Z</dcterms:created>
  <dcterms:modified xsi:type="dcterms:W3CDTF">2014-03-03T13:05:28Z</dcterms:modified>
</cp:coreProperties>
</file>