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BB41A4A-BD1B-4569-9031-DF3E1BA6DBB5}" type="datetimeFigureOut">
              <a:rPr lang="cs-CZ" smtClean="0"/>
              <a:pPr/>
              <a:t>18.3.2014</a:t>
            </a:fld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2202C-8E86-4B9A-9977-4C9440DFA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202C-8E86-4B9A-9977-4C9440DFA0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41A4A-BD1B-4569-9031-DF3E1BA6DBB5}" type="datetimeFigureOut">
              <a:rPr lang="cs-CZ" smtClean="0"/>
              <a:pPr/>
              <a:t>18.3.2014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202C-8E86-4B9A-9977-4C9440DFA0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41A4A-BD1B-4569-9031-DF3E1BA6DBB5}" type="datetimeFigureOut">
              <a:rPr lang="cs-CZ" smtClean="0"/>
              <a:pPr/>
              <a:t>18.3.2014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202C-8E86-4B9A-9977-4C9440DFA0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41A4A-BD1B-4569-9031-DF3E1BA6DBB5}" type="datetimeFigureOut">
              <a:rPr lang="cs-CZ" smtClean="0"/>
              <a:pPr/>
              <a:t>18.3.2014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202C-8E86-4B9A-9977-4C9440DFA0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41A4A-BD1B-4569-9031-DF3E1BA6DBB5}" type="datetimeFigureOut">
              <a:rPr lang="cs-CZ" smtClean="0"/>
              <a:pPr/>
              <a:t>18.3.2014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202C-8E86-4B9A-9977-4C9440DFA0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41A4A-BD1B-4569-9031-DF3E1BA6DBB5}" type="datetimeFigureOut">
              <a:rPr lang="cs-CZ" smtClean="0"/>
              <a:pPr/>
              <a:t>18.3.2014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202C-8E86-4B9A-9977-4C9440DFA0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41A4A-BD1B-4569-9031-DF3E1BA6DBB5}" type="datetimeFigureOut">
              <a:rPr lang="cs-CZ" smtClean="0"/>
              <a:pPr/>
              <a:t>18.3.2014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202C-8E86-4B9A-9977-4C9440DFA0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41A4A-BD1B-4569-9031-DF3E1BA6DBB5}" type="datetimeFigureOut">
              <a:rPr lang="cs-CZ" smtClean="0"/>
              <a:pPr/>
              <a:t>18.3.2014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202C-8E86-4B9A-9977-4C9440DFA0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41A4A-BD1B-4569-9031-DF3E1BA6DBB5}" type="datetimeFigureOut">
              <a:rPr lang="cs-CZ" smtClean="0"/>
              <a:pPr/>
              <a:t>18.3.2014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202C-8E86-4B9A-9977-4C9440DFA0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41A4A-BD1B-4569-9031-DF3E1BA6DBB5}" type="datetimeFigureOut">
              <a:rPr lang="cs-CZ" smtClean="0"/>
              <a:pPr/>
              <a:t>18.3.2014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202C-8E86-4B9A-9977-4C9440DFA0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41A4A-BD1B-4569-9031-DF3E1BA6DBB5}" type="datetimeFigureOut">
              <a:rPr lang="cs-CZ" smtClean="0"/>
              <a:pPr/>
              <a:t>18.3.2014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202C-8E86-4B9A-9977-4C9440DFA0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41A4A-BD1B-4569-9031-DF3E1BA6DBB5}" type="datetimeFigureOut">
              <a:rPr lang="cs-CZ" smtClean="0"/>
              <a:pPr/>
              <a:t>18.3.2014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202C-8E86-4B9A-9977-4C9440DFA0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41A4A-BD1B-4569-9031-DF3E1BA6DBB5}" type="datetimeFigureOut">
              <a:rPr lang="cs-CZ" smtClean="0"/>
              <a:pPr/>
              <a:t>18.3.2014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 Black" pitchFamily="34" charset="0"/>
                <a:cs typeface="Arial" charset="0"/>
              </a:defRPr>
            </a:lvl1pPr>
          </a:lstStyle>
          <a:p>
            <a:fld id="{9462202C-8E86-4B9A-9977-4C9440DFA08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fld id="{CBB41A4A-BD1B-4569-9031-DF3E1BA6DBB5}" type="datetimeFigureOut">
              <a:rPr lang="cs-CZ" smtClean="0"/>
              <a:pPr/>
              <a:t>18.3.2014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Struktura obyvatelstva</a:t>
            </a:r>
            <a:br>
              <a:rPr lang="cs-CZ" dirty="0" smtClean="0"/>
            </a:br>
            <a:r>
              <a:rPr lang="cs-CZ" sz="3200" dirty="0" smtClean="0"/>
              <a:t>(vzdělání, ekonomická aktivita, náboženské vyznání)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2400" dirty="0" smtClean="0"/>
              <a:t>Prostorové sociálně ekonomické informace a jejich využití</a:t>
            </a:r>
          </a:p>
          <a:p>
            <a:pPr algn="ctr"/>
            <a:endParaRPr lang="cs-CZ" sz="2400" dirty="0" smtClean="0"/>
          </a:p>
          <a:p>
            <a:pPr algn="ctr"/>
            <a:r>
              <a:rPr lang="cs-CZ" sz="2400" dirty="0" err="1" smtClean="0"/>
              <a:t>cv</a:t>
            </a:r>
            <a:r>
              <a:rPr lang="cs-CZ" sz="2400" dirty="0" smtClean="0"/>
              <a:t>. 5</a:t>
            </a:r>
          </a:p>
          <a:p>
            <a:pPr algn="ctr"/>
            <a:r>
              <a:rPr lang="cs-CZ" sz="2400" dirty="0" smtClean="0"/>
              <a:t>18.3.2014</a:t>
            </a:r>
            <a:endParaRPr lang="cs-CZ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graf_vzdelmz_111044954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27347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graf_vzdelsrovnani_111044969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441646"/>
            <a:ext cx="9144000" cy="641635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07_veri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1) Vzdělanostní struktura obyvatel obcí vašeho ORP (15 a více let), SLDB 2001 a 2011 a ČR</a:t>
            </a:r>
          </a:p>
          <a:p>
            <a:r>
              <a:rPr lang="cs-CZ" sz="2800" dirty="0" smtClean="0"/>
              <a:t>Počet obyvatel 15 a více</a:t>
            </a:r>
          </a:p>
          <a:p>
            <a:r>
              <a:rPr lang="cs-CZ" sz="2800" dirty="0" smtClean="0"/>
              <a:t>ZŠ (+ neukončené a bez vzdělání + neuvedeno)</a:t>
            </a:r>
          </a:p>
          <a:p>
            <a:r>
              <a:rPr lang="cs-CZ" sz="2800" dirty="0" smtClean="0"/>
              <a:t>SŠ bez maturity</a:t>
            </a:r>
          </a:p>
          <a:p>
            <a:r>
              <a:rPr lang="cs-CZ" sz="2800" dirty="0" smtClean="0"/>
              <a:t>SŠ s maturitou</a:t>
            </a:r>
          </a:p>
          <a:p>
            <a:r>
              <a:rPr lang="cs-CZ" sz="2800" dirty="0" smtClean="0"/>
              <a:t>VŠ</a:t>
            </a:r>
          </a:p>
          <a:p>
            <a:r>
              <a:rPr lang="cs-CZ" sz="2800" dirty="0" smtClean="0"/>
              <a:t>SŠ s M. + VŠ</a:t>
            </a:r>
          </a:p>
          <a:p>
            <a:r>
              <a:rPr lang="cs-CZ" sz="2800" b="1" dirty="0" smtClean="0"/>
              <a:t>Relativní hodnoty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tab.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70" y="1428736"/>
            <a:ext cx="8973616" cy="514353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2) Struktura ekonomicky aktivních obyvatel v obcích vašeho ORP, SLDB 2001 a 2011 a ČR</a:t>
            </a:r>
          </a:p>
          <a:p>
            <a:r>
              <a:rPr lang="cs-CZ" dirty="0" smtClean="0"/>
              <a:t> relativní hodnoty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a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9143999" cy="457203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3) Struktura obyvatel podle náboženského vyznání, obce, 2001 a 2011, ČR, relativní hodnoty</a:t>
            </a:r>
          </a:p>
          <a:p>
            <a:r>
              <a:rPr lang="cs-CZ" dirty="0" smtClean="0"/>
              <a:t>Počet obyvatel</a:t>
            </a:r>
          </a:p>
          <a:p>
            <a:r>
              <a:rPr lang="cs-CZ" dirty="0" smtClean="0"/>
              <a:t>Věřící celkem</a:t>
            </a:r>
          </a:p>
          <a:p>
            <a:r>
              <a:rPr lang="cs-CZ" dirty="0" smtClean="0"/>
              <a:t>Bez vyznání (+ neuvedeno)</a:t>
            </a:r>
          </a:p>
          <a:p>
            <a:endParaRPr lang="cs-CZ" dirty="0" smtClean="0"/>
          </a:p>
          <a:p>
            <a:r>
              <a:rPr lang="cs-CZ" dirty="0" smtClean="0"/>
              <a:t>Zdroje: SLDB 2001, 2011, CZSO – data </a:t>
            </a:r>
            <a:r>
              <a:rPr lang="cs-CZ" smtClean="0"/>
              <a:t>za obce a ČR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obyvatelstva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Slouží k charakteristice, členění a srovnání jednotlivých populací</a:t>
            </a:r>
          </a:p>
          <a:p>
            <a:r>
              <a:rPr lang="cs-CZ" dirty="0" smtClean="0"/>
              <a:t>Pohlaví, věk, vzdělání, víra, ekonomická aktivita, národnost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Vliv historických a společenských hybných sil  </a:t>
            </a:r>
          </a:p>
          <a:p>
            <a:r>
              <a:rPr lang="cs-CZ" dirty="0" smtClean="0"/>
              <a:t>Návaznost</a:t>
            </a:r>
            <a:r>
              <a:rPr lang="cs-CZ" smtClean="0"/>
              <a:t>, predikce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obyvatelstva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Pohlaví a věk</a:t>
            </a:r>
          </a:p>
          <a:p>
            <a:r>
              <a:rPr lang="cs-CZ" dirty="0" smtClean="0"/>
              <a:t>Ovlivněno předcházejícím vývojem porodnosti a úmrtnosti</a:t>
            </a:r>
          </a:p>
          <a:p>
            <a:r>
              <a:rPr lang="cs-CZ" dirty="0" smtClean="0"/>
              <a:t>ČR a většina Evropy – nepravidelná věková struktura obyvatelstva</a:t>
            </a:r>
          </a:p>
          <a:p>
            <a:r>
              <a:rPr lang="cs-CZ" dirty="0" smtClean="0"/>
              <a:t>0-14         15,4%</a:t>
            </a:r>
          </a:p>
          <a:p>
            <a:r>
              <a:rPr lang="cs-CZ" dirty="0" smtClean="0"/>
              <a:t>15-64        70,7%</a:t>
            </a:r>
          </a:p>
          <a:p>
            <a:r>
              <a:rPr lang="cs-CZ" dirty="0" smtClean="0"/>
              <a:t>65 – více   13,9%      </a:t>
            </a:r>
            <a:r>
              <a:rPr lang="cs-CZ" sz="2800" dirty="0" smtClean="0"/>
              <a:t>(2003)</a:t>
            </a:r>
            <a:endParaRPr lang="cs-CZ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obyvatelstva</a:t>
            </a:r>
            <a:endParaRPr lang="cs-CZ" dirty="0"/>
          </a:p>
        </p:txBody>
      </p:sp>
      <p:pic>
        <p:nvPicPr>
          <p:cNvPr id="4" name="Zástupný symbol pro obsah 3" descr="graf_pyrcr03_110992813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3" y="1424712"/>
            <a:ext cx="7919428" cy="54332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obyvatelstva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0-14       </a:t>
            </a:r>
            <a:r>
              <a:rPr lang="cs-CZ" sz="2400" dirty="0" err="1" smtClean="0"/>
              <a:t>předproduktivní</a:t>
            </a:r>
            <a:endParaRPr lang="cs-CZ" sz="2400" dirty="0" smtClean="0"/>
          </a:p>
          <a:p>
            <a:r>
              <a:rPr lang="cs-CZ" sz="2400" dirty="0" smtClean="0"/>
              <a:t>15-49     produktivní</a:t>
            </a:r>
          </a:p>
          <a:p>
            <a:r>
              <a:rPr lang="cs-CZ" sz="2400" dirty="0" smtClean="0"/>
              <a:t>50 a více  </a:t>
            </a:r>
            <a:r>
              <a:rPr lang="cs-CZ" sz="2400" dirty="0" err="1" smtClean="0"/>
              <a:t>postproduktivní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Progresivní populace (rozvojové země)</a:t>
            </a:r>
          </a:p>
          <a:p>
            <a:r>
              <a:rPr lang="cs-CZ" sz="2400" dirty="0" smtClean="0"/>
              <a:t>Stacionární</a:t>
            </a:r>
          </a:p>
          <a:p>
            <a:r>
              <a:rPr lang="cs-CZ" sz="2400" dirty="0" smtClean="0"/>
              <a:t>Regresivní (ČR, Evropa…)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obyvatelstva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Index maskulinity – počet mužů na 100 žen v určité věkové skupině</a:t>
            </a:r>
          </a:p>
          <a:p>
            <a:r>
              <a:rPr lang="cs-CZ" sz="2400" dirty="0" smtClean="0"/>
              <a:t>Index feminity</a:t>
            </a:r>
          </a:p>
          <a:p>
            <a:r>
              <a:rPr lang="cs-CZ" sz="2400" dirty="0" smtClean="0"/>
              <a:t>Průměrný věk, věkový medián</a:t>
            </a:r>
          </a:p>
          <a:p>
            <a:endParaRPr lang="cs-CZ" dirty="0"/>
          </a:p>
        </p:txBody>
      </p:sp>
      <p:pic>
        <p:nvPicPr>
          <p:cNvPr id="5" name="Obrázek 4" descr="graf_vekstrukt_110975898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0"/>
            <a:ext cx="9144000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28594"/>
          </a:xfrm>
        </p:spPr>
        <p:txBody>
          <a:bodyPr/>
          <a:lstStyle/>
          <a:p>
            <a:r>
              <a:rPr lang="cs-CZ" sz="2000" dirty="0" smtClean="0"/>
              <a:t>2003</a:t>
            </a:r>
            <a:endParaRPr lang="cs-CZ" sz="2000" dirty="0"/>
          </a:p>
        </p:txBody>
      </p:sp>
      <p:pic>
        <p:nvPicPr>
          <p:cNvPr id="4" name="Zástupný symbol pro obsah 3" descr="graf_imaskulinity_110992818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1" y="785794"/>
            <a:ext cx="9132789" cy="60881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obyvatelstva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Index stáří – počet osob 60 a více let na 100 dětí 0-14 let</a:t>
            </a:r>
          </a:p>
          <a:p>
            <a:r>
              <a:rPr lang="cs-CZ" sz="2800" dirty="0" smtClean="0"/>
              <a:t>Index ekonomického zatížení – počet 0-14 + 60 a více na 100 osob 15-59</a:t>
            </a:r>
          </a:p>
          <a:p>
            <a:r>
              <a:rPr lang="cs-CZ" sz="2800" dirty="0" smtClean="0"/>
              <a:t>(Pokles porodnosti)</a:t>
            </a:r>
            <a:endParaRPr lang="cs-CZ" sz="2800" dirty="0"/>
          </a:p>
        </p:txBody>
      </p:sp>
      <p:pic>
        <p:nvPicPr>
          <p:cNvPr id="4" name="Obrázek 3" descr="index star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08"/>
            <a:ext cx="9163771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obyvatelstva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Vzdělání, obyvatelstvo starší 15 let</a:t>
            </a:r>
          </a:p>
          <a:p>
            <a:r>
              <a:rPr lang="cs-CZ" dirty="0" smtClean="0"/>
              <a:t>Bez vzdělání, neukončené ZŠ, </a:t>
            </a:r>
            <a:r>
              <a:rPr lang="cs-CZ" dirty="0" err="1" smtClean="0"/>
              <a:t>ZŠ</a:t>
            </a:r>
            <a:r>
              <a:rPr lang="cs-CZ" dirty="0" smtClean="0"/>
              <a:t>, SŠ bez M., SŠ s M., VOŠ, VŠ, s maturitou a vyšší</a:t>
            </a:r>
          </a:p>
          <a:p>
            <a:r>
              <a:rPr lang="cs-CZ" dirty="0" smtClean="0"/>
              <a:t>Od roku 1950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Nezaměstnanost</Template>
  <TotalTime>63</TotalTime>
  <Words>309</Words>
  <Application>Microsoft Office PowerPoint</Application>
  <PresentationFormat>Předvádění na obrazovce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Pixel</vt:lpstr>
      <vt:lpstr>Struktura obyvatelstva (vzdělání, ekonomická aktivita, náboženské vyznání)</vt:lpstr>
      <vt:lpstr>Struktura obyvatelstva</vt:lpstr>
      <vt:lpstr>Struktura obyvatelstva</vt:lpstr>
      <vt:lpstr>Struktura obyvatelstva</vt:lpstr>
      <vt:lpstr>Struktura obyvatelstva</vt:lpstr>
      <vt:lpstr>Struktura obyvatelstva</vt:lpstr>
      <vt:lpstr>2003</vt:lpstr>
      <vt:lpstr>Struktura obyvatelstva</vt:lpstr>
      <vt:lpstr>Struktura obyvatelstva</vt:lpstr>
      <vt:lpstr>Snímek 10</vt:lpstr>
      <vt:lpstr>Snímek 11</vt:lpstr>
      <vt:lpstr>Snímek 12</vt:lpstr>
      <vt:lpstr>Zadání</vt:lpstr>
      <vt:lpstr>Snímek 14</vt:lpstr>
      <vt:lpstr>Zadání</vt:lpstr>
      <vt:lpstr>Snímek 16</vt:lpstr>
      <vt:lpstr>Zadání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obyvatelstva (vzdělání, ekonomická aktivita, náboženské vyznání)</dc:title>
  <dc:creator>maca</dc:creator>
  <cp:lastModifiedBy>maca</cp:lastModifiedBy>
  <cp:revision>13</cp:revision>
  <dcterms:created xsi:type="dcterms:W3CDTF">2014-03-17T09:50:09Z</dcterms:created>
  <dcterms:modified xsi:type="dcterms:W3CDTF">2014-03-18T16:38:23Z</dcterms:modified>
</cp:coreProperties>
</file>