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AEF0C-9775-42F1-A985-8A83151C3EDF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6878-31FE-4BB5-87F0-03C93421F1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csu/2012edicniplan.nsf/p/1301-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v_1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Dlouhodobý vývoj obyvatel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99548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Prostorové sociálně ekonomické informace a jejich využití</a:t>
            </a:r>
          </a:p>
          <a:p>
            <a:endParaRPr lang="cs-CZ" dirty="0" smtClean="0"/>
          </a:p>
          <a:p>
            <a:r>
              <a:rPr lang="cs-CZ" dirty="0" smtClean="0"/>
              <a:t>cvičení č. 1</a:t>
            </a:r>
          </a:p>
          <a:p>
            <a:r>
              <a:rPr lang="cs-CZ" dirty="0" smtClean="0"/>
              <a:t>18.2.2014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Zadání cvičení č.1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Výstup</a:t>
            </a:r>
          </a:p>
          <a:p>
            <a:pPr>
              <a:buFontTx/>
              <a:buChar char="-"/>
            </a:pPr>
            <a:r>
              <a:rPr lang="cs-CZ" b="1" dirty="0" smtClean="0"/>
              <a:t>Tab. 1 </a:t>
            </a:r>
            <a:r>
              <a:rPr lang="cs-CZ" dirty="0" smtClean="0"/>
              <a:t>Vývoj počtu obyvatel SO ORP …</a:t>
            </a:r>
          </a:p>
          <a:p>
            <a:pPr>
              <a:buFontTx/>
              <a:buChar char="-"/>
            </a:pPr>
            <a:r>
              <a:rPr lang="cs-CZ" dirty="0" smtClean="0"/>
              <a:t>Za jednotlivé obce</a:t>
            </a:r>
          </a:p>
          <a:p>
            <a:pPr>
              <a:buFontTx/>
              <a:buChar char="-"/>
            </a:pPr>
            <a:r>
              <a:rPr lang="cs-CZ" dirty="0" smtClean="0"/>
              <a:t>Součet</a:t>
            </a:r>
          </a:p>
          <a:p>
            <a:pPr>
              <a:buFontTx/>
              <a:buChar char="-"/>
            </a:pPr>
            <a:r>
              <a:rPr lang="cs-CZ" dirty="0" smtClean="0"/>
              <a:t>+ celá republika</a:t>
            </a:r>
          </a:p>
          <a:p>
            <a:pPr>
              <a:buFontTx/>
              <a:buChar char="-"/>
            </a:pPr>
            <a:r>
              <a:rPr lang="cs-CZ" b="1" dirty="0" smtClean="0"/>
              <a:t>Tab. 2 </a:t>
            </a:r>
            <a:r>
              <a:rPr lang="cs-CZ" dirty="0" smtClean="0"/>
              <a:t>Vývoj počtu obyvatel SO ORP (</a:t>
            </a:r>
            <a:r>
              <a:rPr lang="cs-CZ" b="1" dirty="0" smtClean="0"/>
              <a:t>bazický index</a:t>
            </a:r>
            <a:r>
              <a:rPr lang="cs-CZ" dirty="0" smtClean="0"/>
              <a:t>) celý SO ORP + ČR</a:t>
            </a:r>
          </a:p>
          <a:p>
            <a:pPr>
              <a:buFontTx/>
              <a:buChar char="-"/>
            </a:pPr>
            <a:r>
              <a:rPr lang="cs-CZ" b="1" dirty="0" smtClean="0"/>
              <a:t>Tab. 3</a:t>
            </a:r>
            <a:r>
              <a:rPr lang="cs-CZ" dirty="0" smtClean="0"/>
              <a:t> -/-  (</a:t>
            </a:r>
            <a:r>
              <a:rPr lang="cs-CZ" b="1" dirty="0" smtClean="0"/>
              <a:t>řetězový index</a:t>
            </a:r>
            <a:r>
              <a:rPr lang="cs-CZ" dirty="0" smtClean="0"/>
              <a:t>) celý SO ORP + ČR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Zadání cvičení č.1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Výstup</a:t>
            </a:r>
          </a:p>
          <a:p>
            <a:pPr>
              <a:buFontTx/>
              <a:buChar char="-"/>
            </a:pPr>
            <a:r>
              <a:rPr lang="cs-CZ" b="1" dirty="0" smtClean="0"/>
              <a:t>Obr. 1</a:t>
            </a:r>
          </a:p>
          <a:p>
            <a:pPr>
              <a:buFontTx/>
              <a:buChar char="-"/>
            </a:pPr>
            <a:r>
              <a:rPr lang="cs-CZ" dirty="0" smtClean="0"/>
              <a:t>„Srovnání vývoje počtu obyvatel SO ORP … a ČR v období…“ (bazický index)</a:t>
            </a:r>
          </a:p>
          <a:p>
            <a:pPr>
              <a:buFontTx/>
              <a:buChar char="-"/>
            </a:pPr>
            <a:r>
              <a:rPr lang="cs-CZ" b="1" dirty="0" smtClean="0"/>
              <a:t>Obr. 2</a:t>
            </a:r>
          </a:p>
          <a:p>
            <a:pPr>
              <a:buFontTx/>
              <a:buChar char="-"/>
            </a:pPr>
            <a:r>
              <a:rPr lang="cs-CZ" dirty="0" smtClean="0"/>
              <a:t>„Srovnání…..(řetězový index)</a:t>
            </a:r>
          </a:p>
          <a:p>
            <a:r>
              <a:rPr lang="cs-CZ" dirty="0" smtClean="0"/>
              <a:t>Dbát na správné pojmenování tabulek a grafů !!</a:t>
            </a:r>
          </a:p>
          <a:p>
            <a:r>
              <a:rPr lang="cs-CZ" dirty="0" smtClean="0"/>
              <a:t>Citace !!!</a:t>
            </a:r>
          </a:p>
          <a:p>
            <a:r>
              <a:rPr lang="cs-CZ" dirty="0" smtClean="0"/>
              <a:t>Doplnit komentář (příčiny změn </a:t>
            </a:r>
            <a:r>
              <a:rPr lang="cs-CZ" dirty="0" err="1" smtClean="0"/>
              <a:t>atd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Zadání cvičení č.1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Bazický index – první údaj (1869) je považován za 100%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Řetězový index – každá předcházející hodnota je považována za 100%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oučasné x historické údaje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rátkodobý x dlouhodobý vývoj obyvatelstva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„současná“ data</a:t>
            </a:r>
          </a:p>
          <a:p>
            <a:endParaRPr lang="cs-CZ" dirty="0" smtClean="0"/>
          </a:p>
          <a:p>
            <a:pPr marL="514350" indent="-514350">
              <a:buAutoNum type="arabicParenR"/>
            </a:pPr>
            <a:r>
              <a:rPr lang="cs-CZ" b="1" dirty="0" smtClean="0"/>
              <a:t>Počet obyvatel v obcích k 1.1. 2013 </a:t>
            </a:r>
            <a:r>
              <a:rPr lang="cs-CZ" dirty="0" smtClean="0"/>
              <a:t>(ke každému roku)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každoročně od roku 2004</a:t>
            </a:r>
          </a:p>
          <a:p>
            <a:pPr marL="514350" indent="-51435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veřejnění v květnu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údaje za ČR, regiony NUTS 2, kraje, okresy, SO ORP, obce !</a:t>
            </a:r>
          </a:p>
          <a:p>
            <a:pPr marL="514350" indent="-514350"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elkový počet obyvatel, muži, ženy</a:t>
            </a:r>
          </a:p>
          <a:p>
            <a:pPr marL="514350" indent="-5143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růměrný věk (muži, ženy)</a:t>
            </a:r>
          </a:p>
          <a:p>
            <a:pPr marL="514350" indent="-514350">
              <a:buFontTx/>
              <a:buChar char="-"/>
            </a:pPr>
            <a:endParaRPr lang="cs-CZ" dirty="0" smtClean="0"/>
          </a:p>
          <a:p>
            <a:pPr marL="514350" indent="-514350">
              <a:buFontTx/>
              <a:buChar char="-"/>
            </a:pPr>
            <a:r>
              <a:rPr lang="cs-CZ" dirty="0" smtClean="0">
                <a:latin typeface="Verdana" pitchFamily="34" charset="0"/>
                <a:hlinkClick r:id="rId2"/>
              </a:rPr>
              <a:t>http://www.</a:t>
            </a:r>
            <a:r>
              <a:rPr lang="cs-CZ" dirty="0" err="1" smtClean="0">
                <a:latin typeface="Verdana" pitchFamily="34" charset="0"/>
                <a:hlinkClick r:id="rId2"/>
              </a:rPr>
              <a:t>czso.cz</a:t>
            </a:r>
            <a:r>
              <a:rPr lang="cs-CZ" dirty="0" smtClean="0">
                <a:latin typeface="Verdana" pitchFamily="34" charset="0"/>
                <a:hlinkClick r:id="rId2"/>
              </a:rPr>
              <a:t>/</a:t>
            </a:r>
            <a:r>
              <a:rPr lang="cs-CZ" dirty="0" err="1" smtClean="0">
                <a:latin typeface="Verdana" pitchFamily="34" charset="0"/>
                <a:hlinkClick r:id="rId2"/>
              </a:rPr>
              <a:t>csu</a:t>
            </a:r>
            <a:r>
              <a:rPr lang="cs-CZ" dirty="0" smtClean="0">
                <a:latin typeface="Verdana" pitchFamily="34" charset="0"/>
                <a:hlinkClick r:id="rId2"/>
              </a:rPr>
              <a:t>/2012edicniplan.nsf/p/1301-12</a:t>
            </a:r>
            <a:endParaRPr lang="cs-CZ" dirty="0" smtClean="0">
              <a:latin typeface="Verdana" pitchFamily="34" charset="0"/>
            </a:endParaRPr>
          </a:p>
          <a:p>
            <a:pPr marL="514350" indent="-514350">
              <a:buFontTx/>
              <a:buChar char="-"/>
            </a:pPr>
            <a:r>
              <a:rPr lang="cs-CZ" dirty="0" smtClean="0">
                <a:latin typeface="Verdana" pitchFamily="34" charset="0"/>
              </a:rPr>
              <a:t>(</a:t>
            </a:r>
            <a:r>
              <a:rPr lang="cs-CZ" dirty="0" err="1" smtClean="0">
                <a:latin typeface="Verdana" pitchFamily="34" charset="0"/>
              </a:rPr>
              <a:t>excel</a:t>
            </a:r>
            <a:r>
              <a:rPr lang="cs-CZ" dirty="0" smtClean="0">
                <a:latin typeface="Verdana" pitchFamily="34" charset="0"/>
              </a:rPr>
              <a:t>, PDF)</a:t>
            </a:r>
            <a:endParaRPr lang="cs-CZ" dirty="0" smtClean="0"/>
          </a:p>
          <a:p>
            <a:pPr marL="514350" indent="-5143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500" b="1" dirty="0" smtClean="0"/>
              <a:t> 2)  Databáze demografických údajů za obce</a:t>
            </a:r>
          </a:p>
          <a:p>
            <a:pPr>
              <a:buFontTx/>
              <a:buChar char="-"/>
            </a:pPr>
            <a:r>
              <a:rPr lang="cs-CZ" sz="2500" dirty="0" smtClean="0"/>
              <a:t>1971 – </a:t>
            </a:r>
            <a:r>
              <a:rPr lang="cs-CZ" sz="2500" dirty="0" smtClean="0"/>
              <a:t>2012 </a:t>
            </a:r>
          </a:p>
          <a:p>
            <a:pPr>
              <a:buFontTx/>
              <a:buChar char="-"/>
            </a:pPr>
            <a:r>
              <a:rPr lang="cs-CZ" sz="2500" dirty="0" smtClean="0"/>
              <a:t>2 části</a:t>
            </a:r>
          </a:p>
          <a:p>
            <a:pPr>
              <a:buFontTx/>
              <a:buChar char="-"/>
            </a:pPr>
            <a:r>
              <a:rPr lang="cs-CZ" sz="2500" dirty="0" smtClean="0"/>
              <a:t>1) Územní změny, počty obyvatel, narození, zemřelí, stěhování ( + přirozený přírůstek, migrační přírůstek, celkový přírůstek</a:t>
            </a:r>
          </a:p>
          <a:p>
            <a:pPr>
              <a:buFontTx/>
              <a:buChar char="-"/>
            </a:pPr>
            <a:r>
              <a:rPr lang="cs-CZ" sz="2500" dirty="0" smtClean="0"/>
              <a:t>ú</a:t>
            </a:r>
            <a:r>
              <a:rPr lang="cs-CZ" sz="2500" dirty="0" smtClean="0"/>
              <a:t>daje o počtu obyvatel k 1.1. a 31.12. (lze zjistit střední stav)</a:t>
            </a:r>
          </a:p>
          <a:p>
            <a:pPr>
              <a:buFontTx/>
              <a:buChar char="-"/>
            </a:pPr>
            <a:r>
              <a:rPr lang="cs-CZ" sz="2500" dirty="0" smtClean="0"/>
              <a:t>2) Sňatky, rozvody, potraty (1991 – 2012)</a:t>
            </a:r>
            <a:endParaRPr lang="cs-CZ" sz="2500" dirty="0" smtClean="0"/>
          </a:p>
          <a:p>
            <a:pPr>
              <a:buFontTx/>
              <a:buChar char="-"/>
            </a:pPr>
            <a:r>
              <a:rPr lang="cs-CZ" sz="2500" dirty="0" smtClean="0">
                <a:hlinkClick r:id="rId2" action="ppaction://hlinkpres?slideindex=1&amp;slidetitle="/>
              </a:rPr>
              <a:t>http://www.</a:t>
            </a:r>
            <a:r>
              <a:rPr lang="cs-CZ" sz="2500" dirty="0" err="1" smtClean="0">
                <a:hlinkClick r:id="rId2" action="ppaction://hlinkpres?slideindex=1&amp;slidetitle="/>
              </a:rPr>
              <a:t>czso.cz</a:t>
            </a:r>
            <a:r>
              <a:rPr lang="cs-CZ" sz="2500" dirty="0" smtClean="0">
                <a:hlinkClick r:id="rId2" action="ppaction://hlinkpres?slideindex=1&amp;slidetitle="/>
              </a:rPr>
              <a:t>/</a:t>
            </a:r>
            <a:r>
              <a:rPr lang="cs-CZ" sz="2500" dirty="0" err="1" smtClean="0">
                <a:hlinkClick r:id="rId2" action="ppaction://hlinkpres?slideindex=1&amp;slidetitle="/>
              </a:rPr>
              <a:t>cz</a:t>
            </a:r>
            <a:r>
              <a:rPr lang="cs-CZ" sz="2500" dirty="0" smtClean="0">
                <a:hlinkClick r:id="rId2" action="ppaction://hlinkpres?slideindex=1&amp;slidetitle="/>
              </a:rPr>
              <a:t>/obce_d/</a:t>
            </a:r>
            <a:endParaRPr lang="cs-CZ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„historická data“</a:t>
            </a:r>
          </a:p>
          <a:p>
            <a:r>
              <a:rPr lang="cs-CZ" sz="2400" dirty="0" smtClean="0"/>
              <a:t>p</a:t>
            </a:r>
            <a:r>
              <a:rPr lang="cs-CZ" sz="2400" dirty="0" smtClean="0"/>
              <a:t>ro sledování dlouhodobého vývoje</a:t>
            </a:r>
          </a:p>
          <a:p>
            <a:r>
              <a:rPr lang="cs-CZ" sz="2800" b="1" dirty="0" smtClean="0"/>
              <a:t>Historický lexikon obcí (1869 – 2005)</a:t>
            </a:r>
          </a:p>
          <a:p>
            <a:pPr>
              <a:buNone/>
            </a:pPr>
            <a:r>
              <a:rPr lang="cs-CZ" sz="2800" dirty="0" smtClean="0"/>
              <a:t>- Zachycuje dlouhodobý vývoj osídlení na našem území a období, kdy byla měněna státoprávní struktura, ústavní charakter státu, územní a správní organizace.</a:t>
            </a:r>
          </a:p>
          <a:p>
            <a:pPr>
              <a:buFontTx/>
              <a:buChar char="-"/>
            </a:pPr>
            <a:r>
              <a:rPr lang="cs-CZ" sz="2800" dirty="0" smtClean="0"/>
              <a:t>Je sestaven podle správního rozdělení státu k </a:t>
            </a:r>
            <a:r>
              <a:rPr lang="cs-CZ" sz="2800" b="1" dirty="0" smtClean="0"/>
              <a:t>1. 1. 2005</a:t>
            </a:r>
          </a:p>
          <a:p>
            <a:pPr>
              <a:buFontTx/>
              <a:buChar char="-"/>
            </a:pPr>
            <a:r>
              <a:rPr lang="cs-CZ" sz="2800" dirty="0" smtClean="0"/>
              <a:t>Navazuje na </a:t>
            </a:r>
            <a:r>
              <a:rPr lang="cs-CZ" sz="2800" b="1" dirty="0" smtClean="0"/>
              <a:t>Retrospektivní lexikon obcí ČSSR (1850 – 1970) – </a:t>
            </a:r>
            <a:r>
              <a:rPr lang="cs-CZ" sz="2800" dirty="0" smtClean="0"/>
              <a:t>do té doby ojedinělé dílo </a:t>
            </a:r>
            <a:endParaRPr lang="cs-CZ" sz="28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Historický lexikon </a:t>
            </a:r>
            <a:r>
              <a:rPr lang="cs-CZ" dirty="0" smtClean="0"/>
              <a:t>– reviduje a doplňuje Retrospektivní lexikon</a:t>
            </a:r>
          </a:p>
          <a:p>
            <a:pPr>
              <a:buFontTx/>
              <a:buChar char="-"/>
            </a:pPr>
            <a:r>
              <a:rPr lang="cs-CZ" dirty="0" smtClean="0"/>
              <a:t>Obsahuje také informace o územně administrativním členění a územní příslušnosti obcí od </a:t>
            </a:r>
            <a:r>
              <a:rPr lang="cs-CZ" dirty="0" err="1" smtClean="0"/>
              <a:t>pol</a:t>
            </a:r>
            <a:r>
              <a:rPr lang="cs-CZ" dirty="0" smtClean="0"/>
              <a:t>. 19. století</a:t>
            </a:r>
          </a:p>
          <a:p>
            <a:r>
              <a:rPr lang="cs-CZ" b="1" dirty="0" smtClean="0"/>
              <a:t>1869 – </a:t>
            </a:r>
            <a:r>
              <a:rPr lang="cs-CZ" dirty="0" smtClean="0"/>
              <a:t>1. moderní sčítání lidu</a:t>
            </a:r>
          </a:p>
          <a:p>
            <a:pPr>
              <a:buFontTx/>
              <a:buChar char="-"/>
            </a:pPr>
            <a:r>
              <a:rPr lang="cs-CZ" dirty="0" smtClean="0"/>
              <a:t>Podle zásad mezinárodních kongresů (využití i dnes)</a:t>
            </a:r>
          </a:p>
          <a:p>
            <a:pPr>
              <a:buFontTx/>
              <a:buChar char="-"/>
            </a:pPr>
            <a:r>
              <a:rPr lang="cs-CZ" dirty="0" smtClean="0"/>
              <a:t>Ustáleno nové územní rozdělení započaté v roce 1850</a:t>
            </a:r>
          </a:p>
          <a:p>
            <a:pPr>
              <a:buFontTx/>
              <a:buChar char="-"/>
            </a:pPr>
            <a:r>
              <a:rPr lang="cs-CZ" dirty="0" smtClean="0"/>
              <a:t>Přeměna veřejné správy </a:t>
            </a:r>
          </a:p>
          <a:p>
            <a:pPr>
              <a:buFontTx/>
              <a:buChar char="-"/>
            </a:pPr>
            <a:r>
              <a:rPr lang="cs-CZ" dirty="0" smtClean="0"/>
              <a:t>1868 – okres, země, stát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Historický </a:t>
            </a:r>
            <a:r>
              <a:rPr lang="cs-CZ" b="1" dirty="0" smtClean="0"/>
              <a:t>lexikon</a:t>
            </a:r>
          </a:p>
          <a:p>
            <a:pPr>
              <a:buFontTx/>
              <a:buChar char="-"/>
            </a:pPr>
            <a:r>
              <a:rPr lang="cs-CZ" dirty="0" smtClean="0"/>
              <a:t>2 základní části</a:t>
            </a:r>
          </a:p>
          <a:p>
            <a:r>
              <a:rPr lang="cs-CZ" b="1" dirty="0" smtClean="0"/>
              <a:t>1) Datová část</a:t>
            </a:r>
          </a:p>
          <a:p>
            <a:pPr>
              <a:buFontTx/>
              <a:buChar char="-"/>
            </a:pPr>
            <a:r>
              <a:rPr lang="cs-CZ" dirty="0" smtClean="0"/>
              <a:t>Počty obyvatel, domů za jednotlivá sčítání lidu</a:t>
            </a:r>
          </a:p>
          <a:p>
            <a:pPr>
              <a:buFontTx/>
              <a:buChar char="-"/>
            </a:pPr>
            <a:r>
              <a:rPr lang="cs-CZ" dirty="0" smtClean="0"/>
              <a:t>(1869, 1880, 1890, 1900, 1910, 1921, 1930, 1950, 1961, 1970, 1980, 1991, 2001, 2011)</a:t>
            </a:r>
          </a:p>
          <a:p>
            <a:pPr>
              <a:buFontTx/>
              <a:buChar char="-"/>
            </a:pPr>
            <a:r>
              <a:rPr lang="cs-CZ" dirty="0" smtClean="0"/>
              <a:t>Za 6248 obcí (dnes 6253)</a:t>
            </a:r>
          </a:p>
          <a:p>
            <a:pPr>
              <a:buFontTx/>
              <a:buChar char="-"/>
            </a:pPr>
            <a:r>
              <a:rPr lang="cs-CZ" dirty="0" smtClean="0"/>
              <a:t>Data za části obcí</a:t>
            </a:r>
          </a:p>
          <a:p>
            <a:pPr>
              <a:buFontTx/>
              <a:buChar char="-"/>
            </a:pPr>
            <a:r>
              <a:rPr lang="cs-CZ" dirty="0" smtClean="0"/>
              <a:t>1. historická zmínka obce, výměra (ha)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</a:rPr>
              <a:t>Data o počtu obyvatel v obcích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Textová </a:t>
            </a:r>
            <a:r>
              <a:rPr lang="cs-CZ" b="1" dirty="0" smtClean="0"/>
              <a:t>část</a:t>
            </a:r>
          </a:p>
          <a:p>
            <a:pPr>
              <a:buFontTx/>
              <a:buChar char="-"/>
            </a:pPr>
            <a:r>
              <a:rPr lang="cs-CZ" dirty="0" smtClean="0"/>
              <a:t>Seznam názvů a částí obcí</a:t>
            </a:r>
          </a:p>
          <a:p>
            <a:pPr>
              <a:buFontTx/>
              <a:buChar char="-"/>
            </a:pPr>
            <a:r>
              <a:rPr lang="cs-CZ" dirty="0" smtClean="0"/>
              <a:t>Všechny názvy, které se vyskytly v </a:t>
            </a:r>
            <a:r>
              <a:rPr lang="cs-CZ" dirty="0" err="1" smtClean="0"/>
              <a:t>obd</a:t>
            </a:r>
            <a:r>
              <a:rPr lang="cs-CZ" dirty="0" smtClean="0"/>
              <a:t>. 1869 – 2005 (včetně zaniklé obce a názvy)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Součástí lexikonu je stať o vývoji územní organizace veřejné správy v ČR</a:t>
            </a:r>
          </a:p>
          <a:p>
            <a:pPr>
              <a:buFontTx/>
              <a:buChar char="-"/>
            </a:pPr>
            <a:r>
              <a:rPr lang="cs-CZ" dirty="0" smtClean="0"/>
              <a:t>Seznamy největších měst v daném období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Zadání cvičení č.1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všechny obce ve Vašem přiděleném SO ORP zjistěte dlouhodobý vývoj počtu obyvatel</a:t>
            </a:r>
          </a:p>
          <a:p>
            <a:r>
              <a:rPr lang="cs-CZ" dirty="0" smtClean="0"/>
              <a:t>20-</a:t>
            </a:r>
            <a:r>
              <a:rPr lang="cs-CZ" dirty="0" err="1" smtClean="0"/>
              <a:t>letá</a:t>
            </a:r>
            <a:r>
              <a:rPr lang="cs-CZ" dirty="0" smtClean="0"/>
              <a:t> období</a:t>
            </a:r>
          </a:p>
          <a:p>
            <a:r>
              <a:rPr lang="cs-CZ" dirty="0" smtClean="0"/>
              <a:t>1869 – 1890 – 1910 – 1930 – 1950 – 1970 – 1991 -2011</a:t>
            </a:r>
          </a:p>
          <a:p>
            <a:r>
              <a:rPr lang="cs-CZ" dirty="0" smtClean="0"/>
              <a:t>Zdroj: Historický lexikon obcí + SLDB 2011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608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Dlouhodobý vývoj obyvatel</vt:lpstr>
      <vt:lpstr>Data o počtu obyvatel v obcích</vt:lpstr>
      <vt:lpstr>Data o počtu obyvatel v obcích</vt:lpstr>
      <vt:lpstr>Data o počtu obyvatel v obcích</vt:lpstr>
      <vt:lpstr>Data o počtu obyvatel v obcích</vt:lpstr>
      <vt:lpstr>Data o počtu obyvatel v obcích</vt:lpstr>
      <vt:lpstr>Data o počtu obyvatel v obcích</vt:lpstr>
      <vt:lpstr>Data o počtu obyvatel v obcích</vt:lpstr>
      <vt:lpstr>Zadání cvičení č.1</vt:lpstr>
      <vt:lpstr>Zadání cvičení č.1</vt:lpstr>
      <vt:lpstr>Zadání cvičení č.1</vt:lpstr>
      <vt:lpstr>Zadání cvičení č.1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Dlouhodobý vývoj obyvatel</dc:title>
  <dc:creator>maca</dc:creator>
  <cp:lastModifiedBy>maca</cp:lastModifiedBy>
  <cp:revision>14</cp:revision>
  <dcterms:created xsi:type="dcterms:W3CDTF">2014-02-17T14:37:48Z</dcterms:created>
  <dcterms:modified xsi:type="dcterms:W3CDTF">2014-02-18T09:55:29Z</dcterms:modified>
</cp:coreProperties>
</file>