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80" r:id="rId17"/>
    <p:sldId id="28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8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06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24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50CFE-02B9-4575-A31D-677D02B96665}" type="datetimeFigureOut">
              <a:rPr lang="cs-CZ" smtClean="0"/>
              <a:t>6. 3. 2014</a:t>
            </a:fld>
            <a:endParaRPr lang="cs-CZ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DDD26DD-B995-4623-B9F1-BC81192D5BA3}" type="slidenum">
              <a:rPr lang="cs-CZ" smtClean="0"/>
              <a:t>‹#›</a:t>
            </a:fld>
            <a:endParaRPr lang="cs-CZ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50CFE-02B9-4575-A31D-677D02B96665}" type="datetimeFigureOut">
              <a:rPr lang="cs-CZ" smtClean="0"/>
              <a:t>6. 3. 2014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D26DD-B995-4623-B9F1-BC81192D5BA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0" y="1826709"/>
            <a:ext cx="1492499" cy="4484454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826709"/>
            <a:ext cx="5241476" cy="4484454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50CFE-02B9-4575-A31D-677D02B96665}" type="datetimeFigureOut">
              <a:rPr lang="cs-CZ" smtClean="0"/>
              <a:t>6. 3. 2014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D26DD-B995-4623-B9F1-BC81192D5BA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50CFE-02B9-4575-A31D-677D02B96665}" type="datetimeFigureOut">
              <a:rPr lang="cs-CZ" smtClean="0"/>
              <a:t>6. 3. 2014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D26DD-B995-4623-B9F1-BC81192D5BA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097"/>
            <a:ext cx="73152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50CFE-02B9-4575-A31D-677D02B96665}" type="datetimeFigureOut">
              <a:rPr lang="cs-CZ" smtClean="0"/>
              <a:t>6. 3. 2014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D26DD-B995-4623-B9F1-BC81192D5BA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50CFE-02B9-4575-A31D-677D02B96665}" type="datetimeFigureOut">
              <a:rPr lang="cs-CZ" smtClean="0"/>
              <a:t>6. 3. 2014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D26DD-B995-4623-B9F1-BC81192D5BA3}" type="slidenum">
              <a:rPr lang="cs-CZ" smtClean="0"/>
              <a:t>‹#›</a:t>
            </a:fld>
            <a:endParaRPr lang="cs-CZ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3566160" cy="359359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743200"/>
            <a:ext cx="3566160" cy="3595687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743200"/>
            <a:ext cx="336499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743200"/>
            <a:ext cx="336206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50CFE-02B9-4575-A31D-677D02B96665}" type="datetimeFigureOut">
              <a:rPr lang="cs-CZ" smtClean="0"/>
              <a:t>6. 3. 2014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D26DD-B995-4623-B9F1-BC81192D5BA3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3383280"/>
            <a:ext cx="3566160" cy="295351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3383280"/>
            <a:ext cx="3566160" cy="295351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50CFE-02B9-4575-A31D-677D02B96665}" type="datetimeFigureOut">
              <a:rPr lang="cs-CZ" smtClean="0"/>
              <a:t>6. 3. 2014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D26DD-B995-4623-B9F1-BC81192D5BA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50CFE-02B9-4575-A31D-677D02B96665}" type="datetimeFigureOut">
              <a:rPr lang="cs-CZ" smtClean="0"/>
              <a:t>6. 3. 2014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D26DD-B995-4623-B9F1-BC81192D5BA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5362"/>
            <a:ext cx="2950936" cy="217301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826709"/>
            <a:ext cx="4207848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61095"/>
            <a:ext cx="2950936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50CFE-02B9-4575-A31D-677D02B96665}" type="datetimeFigureOut">
              <a:rPr lang="cs-CZ" smtClean="0"/>
              <a:t>6. 3. 2014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D26DD-B995-4623-B9F1-BC81192D5BA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176272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59936"/>
            <a:ext cx="2953512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50CFE-02B9-4575-A31D-677D02B96665}" type="datetimeFigureOut">
              <a:rPr lang="cs-CZ" smtClean="0"/>
              <a:t>6. 3. 2014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D26DD-B995-4623-B9F1-BC81192D5BA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573807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569419" y="573807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3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2DB50CFE-02B9-4575-A31D-677D02B96665}" type="datetimeFigureOut">
              <a:rPr lang="cs-CZ" smtClean="0"/>
              <a:t>6. 3. 2014</a:t>
            </a:fld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6DDD26DD-B995-4623-B9F1-BC81192D5BA3}" type="slidenum">
              <a:rPr lang="cs-CZ" smtClean="0"/>
              <a:t>‹#›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Místa/</a:t>
            </a:r>
            <a:r>
              <a:rPr lang="cs-CZ" dirty="0" err="1" smtClean="0"/>
              <a:t>Places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err="1" smtClean="0"/>
              <a:t>A.Hynek</a:t>
            </a:r>
            <a:endParaRPr lang="cs-CZ" dirty="0" smtClean="0"/>
          </a:p>
          <a:p>
            <a:r>
              <a:rPr lang="cs-CZ" dirty="0" smtClean="0"/>
              <a:t>Geografický ústav </a:t>
            </a:r>
            <a:r>
              <a:rPr lang="cs-CZ" dirty="0" err="1" smtClean="0"/>
              <a:t>PřF</a:t>
            </a:r>
            <a:r>
              <a:rPr lang="cs-CZ" dirty="0" smtClean="0"/>
              <a:t> MU Brno</a:t>
            </a:r>
          </a:p>
          <a:p>
            <a:r>
              <a:rPr lang="cs-CZ" dirty="0" smtClean="0"/>
              <a:t>6.3.2014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17374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5755" y="0"/>
            <a:ext cx="50324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34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2178" y="0"/>
            <a:ext cx="45596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426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2024"/>
            <a:ext cx="9144000" cy="6473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713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9426" y="0"/>
            <a:ext cx="49851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132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724" y="495300"/>
            <a:ext cx="8099747" cy="6169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003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1703" y="0"/>
            <a:ext cx="484059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186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58032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M</a:t>
            </a:r>
            <a:r>
              <a:rPr lang="cs-CZ" dirty="0" smtClean="0"/>
              <a:t>entální mapy - </a:t>
            </a:r>
            <a:r>
              <a:rPr lang="cs-CZ" dirty="0" err="1"/>
              <a:t>P.Crang</a:t>
            </a:r>
            <a:r>
              <a:rPr lang="cs-CZ" dirty="0"/>
              <a:t>, in </a:t>
            </a:r>
            <a:r>
              <a:rPr lang="cs-CZ" dirty="0" err="1"/>
              <a:t>Cloke</a:t>
            </a:r>
            <a:r>
              <a:rPr lang="cs-CZ" dirty="0"/>
              <a:t> et al. (2014, 931)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popisují </a:t>
            </a:r>
            <a:r>
              <a:rPr lang="cs-CZ" dirty="0"/>
              <a:t>naši každodenní představu o naší prostorové </a:t>
            </a:r>
            <a:r>
              <a:rPr lang="cs-CZ" dirty="0" smtClean="0"/>
              <a:t>poloze </a:t>
            </a:r>
          </a:p>
          <a:p>
            <a:r>
              <a:rPr lang="cs-CZ" dirty="0" smtClean="0"/>
              <a:t>zřídkakdy  </a:t>
            </a:r>
            <a:r>
              <a:rPr lang="cs-CZ" dirty="0"/>
              <a:t>si lidé zobrazují  svou polohu, představy do formální </a:t>
            </a:r>
            <a:r>
              <a:rPr lang="cs-CZ" dirty="0" smtClean="0"/>
              <a:t>mapy </a:t>
            </a:r>
          </a:p>
          <a:p>
            <a:r>
              <a:rPr lang="cs-CZ" dirty="0" smtClean="0"/>
              <a:t>všichni </a:t>
            </a:r>
            <a:r>
              <a:rPr lang="cs-CZ" dirty="0"/>
              <a:t>jsme </a:t>
            </a:r>
            <a:r>
              <a:rPr lang="cs-CZ" smtClean="0"/>
              <a:t>prostorově umístěni </a:t>
            </a:r>
            <a:r>
              <a:rPr lang="cs-CZ" dirty="0" smtClean="0"/>
              <a:t>a uvědomujeme si své umístění</a:t>
            </a:r>
          </a:p>
          <a:p>
            <a:r>
              <a:rPr lang="cs-CZ" dirty="0" smtClean="0"/>
              <a:t>mentální </a:t>
            </a:r>
            <a:r>
              <a:rPr lang="cs-CZ" dirty="0"/>
              <a:t>mapa tak vztahuje prvky, jež vidíme jako důležité </a:t>
            </a:r>
            <a:r>
              <a:rPr lang="cs-CZ" dirty="0" smtClean="0"/>
              <a:t> </a:t>
            </a:r>
          </a:p>
          <a:p>
            <a:r>
              <a:rPr lang="cs-CZ" dirty="0" smtClean="0"/>
              <a:t>přehlížíme </a:t>
            </a:r>
            <a:r>
              <a:rPr lang="cs-CZ" dirty="0"/>
              <a:t>místa, jež </a:t>
            </a:r>
            <a:r>
              <a:rPr lang="cs-CZ" dirty="0" smtClean="0"/>
              <a:t>nenavštěvujeme </a:t>
            </a:r>
          </a:p>
          <a:p>
            <a:r>
              <a:rPr lang="cs-CZ" dirty="0" smtClean="0"/>
              <a:t>vyjma </a:t>
            </a:r>
            <a:r>
              <a:rPr lang="cs-CZ" dirty="0"/>
              <a:t>ptačí perspektivy jsou naše mentální mapy organizovány podle cest a význačných bodů, které nám pomáhají najít cestu v každodenním </a:t>
            </a:r>
            <a:r>
              <a:rPr lang="cs-CZ" dirty="0" smtClean="0"/>
              <a:t>životě </a:t>
            </a:r>
          </a:p>
          <a:p>
            <a:r>
              <a:rPr lang="cs-CZ" dirty="0" smtClean="0"/>
              <a:t>v</a:t>
            </a:r>
            <a:r>
              <a:rPr lang="cs-CZ" dirty="0"/>
              <a:t> naší percepci ovšem působí i kulturní filtry, rámce ovlivňující naši produkci obrazů </a:t>
            </a:r>
            <a:r>
              <a:rPr lang="cs-CZ" dirty="0" smtClean="0"/>
              <a:t>světa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34364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Bloomovy</a:t>
            </a:r>
            <a:r>
              <a:rPr lang="cs-CZ" dirty="0" smtClean="0"/>
              <a:t> domény učení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dirty="0"/>
              <a:t>kognitivní – týká se mentálních dovedností, znalostí, intelektuálního vývoje</a:t>
            </a:r>
          </a:p>
          <a:p>
            <a:pPr lvl="0"/>
            <a:r>
              <a:rPr lang="cs-CZ" dirty="0"/>
              <a:t>afektivní – zahrnuje způsob, jak zacházíme s věcmi emocionálně: pocity, hodnoty, ocenění, nadšení, motivace, postoje</a:t>
            </a:r>
          </a:p>
          <a:p>
            <a:pPr lvl="0"/>
            <a:r>
              <a:rPr lang="cs-CZ" dirty="0" smtClean="0"/>
              <a:t>psychomotorická </a:t>
            </a:r>
            <a:r>
              <a:rPr lang="cs-CZ" dirty="0"/>
              <a:t>– pojednává o tělesném pohybu, koordinaci, motorických dovednostech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85567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Glokalizace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Globalizace a </a:t>
            </a:r>
            <a:r>
              <a:rPr lang="cs-CZ" dirty="0" err="1" smtClean="0"/>
              <a:t>glokalizace</a:t>
            </a:r>
            <a:endParaRPr lang="cs-CZ" dirty="0" smtClean="0"/>
          </a:p>
          <a:p>
            <a:r>
              <a:rPr lang="cs-CZ" dirty="0"/>
              <a:t>Wall Street, </a:t>
            </a:r>
            <a:r>
              <a:rPr lang="cs-CZ" dirty="0" err="1"/>
              <a:t>Kabutocho</a:t>
            </a:r>
            <a:r>
              <a:rPr lang="cs-CZ" dirty="0"/>
              <a:t> a City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smtClean="0"/>
              <a:t>London</a:t>
            </a:r>
          </a:p>
          <a:p>
            <a:r>
              <a:rPr lang="cs-CZ" dirty="0" err="1" smtClean="0"/>
              <a:t>McDonaldizace</a:t>
            </a:r>
            <a:endParaRPr lang="cs-CZ" dirty="0" smtClean="0"/>
          </a:p>
          <a:p>
            <a:r>
              <a:rPr lang="cs-CZ" dirty="0"/>
              <a:t>Washington </a:t>
            </a:r>
            <a:r>
              <a:rPr lang="cs-CZ" dirty="0" err="1" smtClean="0"/>
              <a:t>Consensus</a:t>
            </a:r>
            <a:endParaRPr lang="cs-CZ" dirty="0" smtClean="0"/>
          </a:p>
          <a:p>
            <a:pPr lvl="1"/>
            <a:r>
              <a:rPr lang="cs-CZ" dirty="0" err="1" smtClean="0"/>
              <a:t>Williamson</a:t>
            </a:r>
            <a:r>
              <a:rPr lang="cs-CZ" dirty="0" smtClean="0"/>
              <a:t> 1989</a:t>
            </a:r>
          </a:p>
          <a:p>
            <a:pPr lvl="1"/>
            <a:r>
              <a:rPr lang="cs-CZ" dirty="0" smtClean="0"/>
              <a:t>90.léta</a:t>
            </a:r>
          </a:p>
          <a:p>
            <a:pPr lvl="1"/>
            <a:r>
              <a:rPr lang="cs-CZ" dirty="0" smtClean="0"/>
              <a:t>Nadšení r.2006</a:t>
            </a:r>
          </a:p>
          <a:p>
            <a:pPr lvl="1"/>
            <a:r>
              <a:rPr lang="cs-CZ" dirty="0" smtClean="0"/>
              <a:t>Finanční krize 2008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59882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Místo – slovo, termín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Obecně bod, plocha</a:t>
            </a:r>
          </a:p>
          <a:p>
            <a:r>
              <a:rPr lang="cs-CZ" dirty="0" smtClean="0"/>
              <a:t>Oblíbená, neoblíbená</a:t>
            </a:r>
          </a:p>
          <a:p>
            <a:r>
              <a:rPr lang="cs-CZ" dirty="0" smtClean="0"/>
              <a:t>Sídlo: bydlení, práce, odpočinek, pospolitost</a:t>
            </a:r>
          </a:p>
          <a:p>
            <a:r>
              <a:rPr lang="cs-CZ" dirty="0" err="1" smtClean="0"/>
              <a:t>Knox,Marstonová</a:t>
            </a:r>
            <a:r>
              <a:rPr lang="cs-CZ" dirty="0" smtClean="0"/>
              <a:t>(2004):</a:t>
            </a:r>
          </a:p>
          <a:p>
            <a:pPr lvl="1"/>
            <a:r>
              <a:rPr lang="cs-CZ" dirty="0" smtClean="0"/>
              <a:t> materiální, sociální, kulturní vlastnosti</a:t>
            </a:r>
          </a:p>
          <a:p>
            <a:pPr lvl="1"/>
            <a:r>
              <a:rPr lang="cs-CZ" dirty="0" smtClean="0"/>
              <a:t>vzájemná závislost míst</a:t>
            </a:r>
          </a:p>
          <a:p>
            <a:pPr lvl="1"/>
            <a:r>
              <a:rPr lang="cs-CZ" dirty="0" smtClean="0"/>
              <a:t>výsledek </a:t>
            </a:r>
            <a:r>
              <a:rPr lang="cs-CZ" dirty="0"/>
              <a:t>působení sil přírodních a  kulturních, rovněž  také  individuálního lidského </a:t>
            </a:r>
            <a:r>
              <a:rPr lang="cs-CZ" dirty="0" smtClean="0"/>
              <a:t>jednání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78056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Petříčkův doslov k </a:t>
            </a:r>
            <a:r>
              <a:rPr lang="cs-CZ" dirty="0" err="1" smtClean="0"/>
              <a:t>Deleuzovi</a:t>
            </a:r>
            <a:r>
              <a:rPr lang="cs-CZ" dirty="0" smtClean="0"/>
              <a:t>, 2013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err="1" smtClean="0"/>
              <a:t>G.Deleuze</a:t>
            </a:r>
            <a:r>
              <a:rPr lang="cs-CZ" dirty="0" smtClean="0"/>
              <a:t>: Logika smyslu (1973, 2013)</a:t>
            </a:r>
          </a:p>
          <a:p>
            <a:pPr lvl="1"/>
            <a:r>
              <a:rPr lang="cs-CZ" dirty="0" smtClean="0"/>
              <a:t>Neuzavřené myšlení, rezonance</a:t>
            </a:r>
          </a:p>
          <a:p>
            <a:pPr lvl="1"/>
            <a:r>
              <a:rPr lang="cs-CZ" dirty="0" smtClean="0"/>
              <a:t>Reálná zkušenost, nikoliv možná</a:t>
            </a:r>
          </a:p>
          <a:p>
            <a:r>
              <a:rPr lang="cs-CZ" dirty="0" err="1" smtClean="0"/>
              <a:t>Proust</a:t>
            </a:r>
            <a:r>
              <a:rPr lang="cs-CZ" dirty="0" smtClean="0"/>
              <a:t>(česky 1980): myšlenky vyjádřené jen čistým rozumem mají pouze logickou pravdu, pravdu pouze možnou, jejich volba je </a:t>
            </a:r>
            <a:r>
              <a:rPr lang="cs-CZ" dirty="0" err="1" smtClean="0"/>
              <a:t>náhgodná</a:t>
            </a:r>
            <a:endParaRPr lang="cs-CZ" dirty="0" smtClean="0"/>
          </a:p>
          <a:p>
            <a:r>
              <a:rPr lang="cs-CZ" dirty="0" smtClean="0"/>
              <a:t>Znak, dešifrování, vnímavost</a:t>
            </a:r>
          </a:p>
          <a:p>
            <a:r>
              <a:rPr lang="cs-CZ" dirty="0" smtClean="0"/>
              <a:t>Myslet pouze to, co dává smysl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30100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mapy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Mentální</a:t>
            </a:r>
          </a:p>
          <a:p>
            <a:pPr lvl="1"/>
            <a:r>
              <a:rPr lang="cs-CZ" dirty="0" err="1" smtClean="0"/>
              <a:t>Gouldovské</a:t>
            </a:r>
            <a:endParaRPr lang="cs-CZ" dirty="0" smtClean="0"/>
          </a:p>
          <a:p>
            <a:pPr lvl="1"/>
            <a:r>
              <a:rPr lang="cs-CZ" dirty="0" err="1" smtClean="0"/>
              <a:t>Lynchovské</a:t>
            </a:r>
            <a:endParaRPr lang="cs-CZ" dirty="0" smtClean="0"/>
          </a:p>
          <a:p>
            <a:r>
              <a:rPr lang="cs-CZ" dirty="0" smtClean="0"/>
              <a:t>Kognitivní</a:t>
            </a:r>
          </a:p>
          <a:p>
            <a:pPr lvl="1"/>
            <a:r>
              <a:rPr lang="cs-CZ" dirty="0" smtClean="0"/>
              <a:t>V geografii – </a:t>
            </a:r>
            <a:r>
              <a:rPr lang="cs-CZ" dirty="0" err="1" smtClean="0"/>
              <a:t>Kitchin</a:t>
            </a:r>
            <a:r>
              <a:rPr lang="cs-CZ" dirty="0" smtClean="0"/>
              <a:t> -  </a:t>
            </a:r>
            <a:r>
              <a:rPr lang="en-US" dirty="0" smtClean="0"/>
              <a:t>spatial </a:t>
            </a:r>
            <a:r>
              <a:rPr lang="en-US" dirty="0" err="1" smtClean="0"/>
              <a:t>behaviour</a:t>
            </a:r>
            <a:r>
              <a:rPr lang="cs-CZ" dirty="0"/>
              <a:t>,</a:t>
            </a:r>
            <a:r>
              <a:rPr lang="en-US" dirty="0" smtClean="0"/>
              <a:t> spatial choice and decision making</a:t>
            </a:r>
            <a:endParaRPr lang="cs-CZ" dirty="0" smtClean="0"/>
          </a:p>
          <a:p>
            <a:pPr lvl="1"/>
            <a:r>
              <a:rPr lang="cs-CZ" dirty="0" err="1" smtClean="0"/>
              <a:t>Downs</a:t>
            </a:r>
            <a:r>
              <a:rPr lang="cs-CZ" dirty="0" smtClean="0"/>
              <a:t>, </a:t>
            </a:r>
            <a:r>
              <a:rPr lang="cs-CZ" dirty="0" err="1" smtClean="0"/>
              <a:t>Stea</a:t>
            </a:r>
            <a:r>
              <a:rPr lang="cs-CZ" dirty="0" smtClean="0"/>
              <a:t> (2011) – chování….jednání?</a:t>
            </a:r>
          </a:p>
          <a:p>
            <a:pPr lvl="2"/>
            <a:r>
              <a:rPr lang="cs-CZ" dirty="0" smtClean="0"/>
              <a:t>Vysvětlení a rozumění (</a:t>
            </a:r>
            <a:r>
              <a:rPr lang="cs-CZ" dirty="0" err="1" smtClean="0"/>
              <a:t>Wright</a:t>
            </a:r>
            <a:r>
              <a:rPr lang="cs-CZ" dirty="0" smtClean="0"/>
              <a:t>, 2013</a:t>
            </a:r>
            <a:endParaRPr lang="cs-CZ" dirty="0"/>
          </a:p>
          <a:p>
            <a:r>
              <a:rPr lang="cs-CZ" dirty="0" smtClean="0"/>
              <a:t> Myšlenkové/mind  (</a:t>
            </a:r>
            <a:r>
              <a:rPr lang="cs-CZ" dirty="0" err="1" smtClean="0"/>
              <a:t>Buzan</a:t>
            </a:r>
            <a:r>
              <a:rPr lang="cs-CZ" dirty="0" smtClean="0"/>
              <a:t>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34190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31" y="1628800"/>
            <a:ext cx="8924936" cy="36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129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84721"/>
            <a:ext cx="6696744" cy="6761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464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1615" y="0"/>
            <a:ext cx="53007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72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4044" y="0"/>
            <a:ext cx="491591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9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 smtClean="0"/>
              <a:t>Foucaultova</a:t>
            </a:r>
            <a:r>
              <a:rPr lang="cs-CZ" dirty="0" smtClean="0"/>
              <a:t> </a:t>
            </a:r>
            <a:r>
              <a:rPr lang="cs-CZ" dirty="0" err="1" smtClean="0"/>
              <a:t>heterotopie</a:t>
            </a:r>
            <a:r>
              <a:rPr lang="cs-CZ" dirty="0" smtClean="0"/>
              <a:t> (1967):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rozlišuje </a:t>
            </a:r>
            <a:r>
              <a:rPr lang="cs-CZ" dirty="0"/>
              <a:t>opozita: prostor soukromý a veřejný, rodinný a společenský, kulturní a užitný, odpočinkový a </a:t>
            </a:r>
            <a:r>
              <a:rPr lang="cs-CZ" dirty="0" smtClean="0"/>
              <a:t>pracovní</a:t>
            </a:r>
          </a:p>
          <a:p>
            <a:r>
              <a:rPr lang="cs-CZ" dirty="0" smtClean="0"/>
              <a:t>metafory </a:t>
            </a:r>
            <a:r>
              <a:rPr lang="cs-CZ" dirty="0"/>
              <a:t>-  prostor našich snů, vnitřních tužeb: světlý, nadpozemský, průzračný nebo i temný, hrubý, těžký, obdobně též čirý, jiskřivé vody, s vrcholky , ale i bažinami, nehybný kámen</a:t>
            </a:r>
            <a:r>
              <a:rPr lang="cs-CZ" dirty="0" smtClean="0"/>
              <a:t> </a:t>
            </a:r>
          </a:p>
          <a:p>
            <a:r>
              <a:rPr lang="cs-CZ" dirty="0" smtClean="0"/>
              <a:t>místa </a:t>
            </a:r>
            <a:r>
              <a:rPr lang="cs-CZ" dirty="0"/>
              <a:t>posvátná/sakrální a </a:t>
            </a:r>
            <a:r>
              <a:rPr lang="cs-CZ" dirty="0" smtClean="0"/>
              <a:t>všední/profánní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73815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Místo 1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Žitý prostor </a:t>
            </a:r>
            <a:r>
              <a:rPr lang="cs-CZ" dirty="0"/>
              <a:t>každodenních činností ve smyslu M. de </a:t>
            </a:r>
            <a:r>
              <a:rPr lang="cs-CZ" dirty="0" err="1"/>
              <a:t>Certau</a:t>
            </a:r>
            <a:r>
              <a:rPr lang="cs-CZ" dirty="0"/>
              <a:t> (1984</a:t>
            </a:r>
            <a:r>
              <a:rPr lang="cs-CZ" dirty="0" smtClean="0"/>
              <a:t>)</a:t>
            </a:r>
          </a:p>
          <a:p>
            <a:r>
              <a:rPr lang="cs-CZ" dirty="0" smtClean="0"/>
              <a:t>Umístění, postavení, propojení</a:t>
            </a:r>
          </a:p>
          <a:p>
            <a:r>
              <a:rPr lang="cs-CZ" dirty="0"/>
              <a:t>Každé místo  je svazkem vztahů, jejich shlukem i průchodem, má svou funkci, </a:t>
            </a:r>
            <a:r>
              <a:rPr lang="cs-CZ" dirty="0" smtClean="0"/>
              <a:t>roli</a:t>
            </a:r>
          </a:p>
          <a:p>
            <a:r>
              <a:rPr lang="cs-CZ" dirty="0"/>
              <a:t>Místa jsou sociálně konstruovaná – různí lidé jim dávají různé významy pro rozdílné </a:t>
            </a:r>
            <a:r>
              <a:rPr lang="cs-CZ" dirty="0" smtClean="0"/>
              <a:t>účely</a:t>
            </a:r>
            <a:endParaRPr lang="cs-CZ" dirty="0"/>
          </a:p>
          <a:p>
            <a:r>
              <a:rPr lang="cs-CZ" dirty="0" err="1" smtClean="0"/>
              <a:t>Site</a:t>
            </a:r>
            <a:r>
              <a:rPr lang="cs-CZ" dirty="0" smtClean="0"/>
              <a:t> and </a:t>
            </a:r>
            <a:r>
              <a:rPr lang="cs-CZ" dirty="0" err="1" smtClean="0"/>
              <a:t>situation</a:t>
            </a:r>
            <a:r>
              <a:rPr lang="cs-CZ" dirty="0" smtClean="0"/>
              <a:t> – </a:t>
            </a:r>
            <a:r>
              <a:rPr lang="cs-CZ" dirty="0" err="1" smtClean="0"/>
              <a:t>topos</a:t>
            </a:r>
            <a:r>
              <a:rPr lang="cs-CZ" dirty="0" smtClean="0"/>
              <a:t> a chór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71309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Místo 2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Venkovská, městská – rozdíly i vnitřní</a:t>
            </a:r>
          </a:p>
          <a:p>
            <a:r>
              <a:rPr lang="cs-CZ" dirty="0" smtClean="0"/>
              <a:t>Kvalita života a životní styl</a:t>
            </a:r>
          </a:p>
          <a:p>
            <a:r>
              <a:rPr lang="cs-CZ" dirty="0" smtClean="0"/>
              <a:t>Percepce/vnímání – mentální mapy</a:t>
            </a:r>
          </a:p>
          <a:p>
            <a:r>
              <a:rPr lang="cs-CZ" dirty="0" smtClean="0"/>
              <a:t>Poznávání – kognitivní mapy</a:t>
            </a:r>
          </a:p>
          <a:p>
            <a:r>
              <a:rPr lang="cs-CZ" dirty="0" smtClean="0"/>
              <a:t>Osobní identita a komunita</a:t>
            </a:r>
          </a:p>
          <a:p>
            <a:r>
              <a:rPr lang="cs-CZ" dirty="0" smtClean="0"/>
              <a:t>Nárokování prostoru – jmenovky, graffiti</a:t>
            </a:r>
          </a:p>
          <a:p>
            <a:r>
              <a:rPr lang="cs-CZ" dirty="0"/>
              <a:t>významové systémy, jimiž dáváme světu </a:t>
            </a:r>
            <a:r>
              <a:rPr lang="cs-CZ" dirty="0" smtClean="0"/>
              <a:t>smysl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21609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9278"/>
            <a:ext cx="6840760" cy="6728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192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 smtClean="0"/>
              <a:t>Gusev,Tulčinskij</a:t>
            </a:r>
            <a:r>
              <a:rPr lang="cs-CZ" dirty="0" smtClean="0"/>
              <a:t>(1985),Petrusek (1993)</a:t>
            </a: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789" y="1340768"/>
            <a:ext cx="8549519" cy="4896543"/>
          </a:xfrm>
        </p:spPr>
      </p:pic>
    </p:spTree>
    <p:extLst>
      <p:ext uri="{BB962C8B-B14F-4D97-AF65-F5344CB8AC3E}">
        <p14:creationId xmlns:p14="http://schemas.microsoft.com/office/powerpoint/2010/main" val="2809992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Vnímání místa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Tuan Y. (1974): </a:t>
            </a:r>
            <a:r>
              <a:rPr lang="cs-CZ" dirty="0" err="1" smtClean="0"/>
              <a:t>Topophilia</a:t>
            </a:r>
            <a:r>
              <a:rPr lang="cs-CZ" dirty="0" smtClean="0"/>
              <a:t>. A Study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Environmental</a:t>
            </a:r>
            <a:r>
              <a:rPr lang="cs-CZ" dirty="0" smtClean="0"/>
              <a:t> </a:t>
            </a:r>
            <a:r>
              <a:rPr lang="cs-CZ" dirty="0" err="1" smtClean="0"/>
              <a:t>Perception</a:t>
            </a:r>
            <a:r>
              <a:rPr lang="cs-CZ" dirty="0" smtClean="0"/>
              <a:t>, </a:t>
            </a:r>
            <a:r>
              <a:rPr lang="cs-CZ" dirty="0" err="1" smtClean="0"/>
              <a:t>Attitudes</a:t>
            </a:r>
            <a:r>
              <a:rPr lang="cs-CZ" dirty="0" smtClean="0"/>
              <a:t>, and </a:t>
            </a:r>
            <a:r>
              <a:rPr lang="cs-CZ" dirty="0" err="1" smtClean="0"/>
              <a:t>Values</a:t>
            </a:r>
            <a:r>
              <a:rPr lang="cs-CZ" dirty="0" smtClean="0"/>
              <a:t>.</a:t>
            </a:r>
          </a:p>
          <a:p>
            <a:r>
              <a:rPr lang="cs-CZ" dirty="0" smtClean="0"/>
              <a:t>Tuan </a:t>
            </a:r>
            <a:r>
              <a:rPr lang="cs-CZ" dirty="0"/>
              <a:t>Y. (1975): </a:t>
            </a:r>
            <a:r>
              <a:rPr lang="cs-CZ" dirty="0" err="1"/>
              <a:t>Images</a:t>
            </a:r>
            <a:r>
              <a:rPr lang="cs-CZ" dirty="0"/>
              <a:t> and </a:t>
            </a:r>
            <a:r>
              <a:rPr lang="cs-CZ" dirty="0" err="1"/>
              <a:t>Mental</a:t>
            </a:r>
            <a:r>
              <a:rPr lang="cs-CZ" dirty="0"/>
              <a:t> </a:t>
            </a:r>
            <a:r>
              <a:rPr lang="cs-CZ" dirty="0" err="1"/>
              <a:t>Maps</a:t>
            </a:r>
            <a:endParaRPr lang="cs-CZ" dirty="0" smtClean="0"/>
          </a:p>
          <a:p>
            <a:r>
              <a:rPr lang="cs-CZ" dirty="0" smtClean="0"/>
              <a:t>Tuan </a:t>
            </a:r>
            <a:r>
              <a:rPr lang="cs-CZ" dirty="0"/>
              <a:t>Y. (1977): </a:t>
            </a:r>
            <a:r>
              <a:rPr lang="cs-CZ" dirty="0" err="1"/>
              <a:t>Space</a:t>
            </a:r>
            <a:r>
              <a:rPr lang="cs-CZ" dirty="0"/>
              <a:t> and Place.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Perspective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 smtClean="0"/>
              <a:t>Experience</a:t>
            </a:r>
            <a:endParaRPr lang="cs-CZ" dirty="0" smtClean="0"/>
          </a:p>
          <a:p>
            <a:r>
              <a:rPr lang="cs-CZ" dirty="0" smtClean="0"/>
              <a:t> </a:t>
            </a:r>
            <a:r>
              <a:rPr lang="cs-CZ" dirty="0"/>
              <a:t>Vávra J. (2003): Vnímání </a:t>
            </a:r>
            <a:r>
              <a:rPr lang="cs-CZ" dirty="0" smtClean="0"/>
              <a:t>místa</a:t>
            </a:r>
          </a:p>
          <a:p>
            <a:r>
              <a:rPr lang="cs-CZ" dirty="0" smtClean="0"/>
              <a:t>Vávra J. (2010): Jedinec a </a:t>
            </a:r>
            <a:r>
              <a:rPr lang="cs-CZ" dirty="0" err="1" smtClean="0"/>
              <a:t>místpo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62542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88" y="908720"/>
            <a:ext cx="9175776" cy="504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835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ostor">
  <a:themeElements>
    <a:clrScheme name="Prostor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ros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Perspective</Template>
  <TotalTime>87</TotalTime>
  <Words>493</Words>
  <Application>Microsoft Office PowerPoint</Application>
  <PresentationFormat>Předvádění na obrazovce (4:3)</PresentationFormat>
  <Paragraphs>74</Paragraphs>
  <Slides>25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25</vt:i4>
      </vt:variant>
    </vt:vector>
  </HeadingPairs>
  <TitlesOfParts>
    <vt:vector size="26" baseType="lpstr">
      <vt:lpstr>Prostor</vt:lpstr>
      <vt:lpstr>Místa/Places</vt:lpstr>
      <vt:lpstr>Místo – slovo, termín</vt:lpstr>
      <vt:lpstr>Foucaultova heterotopie (1967):</vt:lpstr>
      <vt:lpstr>Místo 1</vt:lpstr>
      <vt:lpstr>Místo 2</vt:lpstr>
      <vt:lpstr>Prezentace aplikace PowerPoint</vt:lpstr>
      <vt:lpstr>Gusev,Tulčinskij(1985),Petrusek (1993)</vt:lpstr>
      <vt:lpstr>Vnímání místa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Mentální mapy - P.Crang, in Cloke et al. (2014, 931) </vt:lpstr>
      <vt:lpstr>Bloomovy domény učení</vt:lpstr>
      <vt:lpstr>Glokalizace</vt:lpstr>
      <vt:lpstr>Petříčkův doslov k Deleuzovi, 2013</vt:lpstr>
      <vt:lpstr>mapy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Místa/Places</dc:title>
  <dc:creator>hynek Alois</dc:creator>
  <cp:lastModifiedBy>hynek Alois</cp:lastModifiedBy>
  <cp:revision>10</cp:revision>
  <dcterms:created xsi:type="dcterms:W3CDTF">2014-03-06T08:29:47Z</dcterms:created>
  <dcterms:modified xsi:type="dcterms:W3CDTF">2014-03-06T10:03:43Z</dcterms:modified>
</cp:coreProperties>
</file>