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81" r:id="rId6"/>
    <p:sldId id="28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60" r:id="rId16"/>
    <p:sldId id="263" r:id="rId17"/>
    <p:sldId id="261" r:id="rId18"/>
    <p:sldId id="262" r:id="rId19"/>
    <p:sldId id="264" r:id="rId20"/>
    <p:sldId id="266" r:id="rId21"/>
    <p:sldId id="267" r:id="rId22"/>
    <p:sldId id="265" r:id="rId23"/>
    <p:sldId id="268" r:id="rId24"/>
    <p:sldId id="269" r:id="rId25"/>
    <p:sldId id="270" r:id="rId26"/>
    <p:sldId id="271" r:id="rId27"/>
    <p:sldId id="27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3D66-4521-4014-90C4-C8D770AB8935}" type="datetimeFigureOut">
              <a:rPr lang="cs-CZ" smtClean="0"/>
              <a:t>26. 3. 2014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4BB2-C312-4C19-9A37-006B25136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0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3D66-4521-4014-90C4-C8D770AB8935}" type="datetimeFigureOut">
              <a:rPr lang="cs-CZ" smtClean="0"/>
              <a:t>26. 3. 2014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4BB2-C312-4C19-9A37-006B25136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54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3D66-4521-4014-90C4-C8D770AB8935}" type="datetimeFigureOut">
              <a:rPr lang="cs-CZ" smtClean="0"/>
              <a:t>26. 3. 2014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4BB2-C312-4C19-9A37-006B25136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07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3D66-4521-4014-90C4-C8D770AB8935}" type="datetimeFigureOut">
              <a:rPr lang="cs-CZ" smtClean="0"/>
              <a:t>26. 3. 2014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4BB2-C312-4C19-9A37-006B25136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12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3D66-4521-4014-90C4-C8D770AB8935}" type="datetimeFigureOut">
              <a:rPr lang="cs-CZ" smtClean="0"/>
              <a:t>26. 3. 2014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4BB2-C312-4C19-9A37-006B25136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80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3D66-4521-4014-90C4-C8D770AB8935}" type="datetimeFigureOut">
              <a:rPr lang="cs-CZ" smtClean="0"/>
              <a:t>26. 3. 2014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4BB2-C312-4C19-9A37-006B25136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74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3D66-4521-4014-90C4-C8D770AB8935}" type="datetimeFigureOut">
              <a:rPr lang="cs-CZ" smtClean="0"/>
              <a:t>26. 3. 2014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4BB2-C312-4C19-9A37-006B25136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24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3D66-4521-4014-90C4-C8D770AB8935}" type="datetimeFigureOut">
              <a:rPr lang="cs-CZ" smtClean="0"/>
              <a:t>26. 3. 2014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4BB2-C312-4C19-9A37-006B25136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80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3D66-4521-4014-90C4-C8D770AB8935}" type="datetimeFigureOut">
              <a:rPr lang="cs-CZ" smtClean="0"/>
              <a:t>26. 3. 2014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4BB2-C312-4C19-9A37-006B25136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79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3D66-4521-4014-90C4-C8D770AB8935}" type="datetimeFigureOut">
              <a:rPr lang="cs-CZ" smtClean="0"/>
              <a:t>26. 3. 2014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4BB2-C312-4C19-9A37-006B25136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3D66-4521-4014-90C4-C8D770AB8935}" type="datetimeFigureOut">
              <a:rPr lang="cs-CZ" smtClean="0"/>
              <a:t>26. 3. 2014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4BB2-C312-4C19-9A37-006B25136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55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33D66-4521-4014-90C4-C8D770AB8935}" type="datetimeFigureOut">
              <a:rPr lang="cs-CZ" smtClean="0"/>
              <a:t>26. 3. 2014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64BB2-C312-4C19-9A37-006B25136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61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wers.com/" TargetMode="External"/><Relationship Id="rId2" Type="http://schemas.openxmlformats.org/officeDocument/2006/relationships/hyperlink" Target="http://www.answers.com/library/Geographical+Dictionary-cid-1508684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nswers.com/topic/fringe-belt#ixzz2x0wTCiJK" TargetMode="External"/><Relationship Id="rId5" Type="http://schemas.openxmlformats.org/officeDocument/2006/relationships/hyperlink" Target="http://www.answers.com/main/science.jsp" TargetMode="External"/><Relationship Id="rId4" Type="http://schemas.openxmlformats.org/officeDocument/2006/relationships/hyperlink" Target="http://www.answers.com/main/what_content.js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Sociální </a:t>
            </a:r>
            <a:r>
              <a:rPr lang="cs-CZ" dirty="0" err="1" smtClean="0"/>
              <a:t>suburbanita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Alois Hynek</a:t>
            </a:r>
          </a:p>
          <a:p>
            <a:r>
              <a:rPr lang="cs-CZ" dirty="0" smtClean="0"/>
              <a:t>Geografický ústav </a:t>
            </a:r>
            <a:r>
              <a:rPr lang="cs-CZ" dirty="0" err="1" smtClean="0"/>
              <a:t>PřF</a:t>
            </a:r>
            <a:r>
              <a:rPr lang="cs-CZ" dirty="0" smtClean="0"/>
              <a:t> MU Brno</a:t>
            </a:r>
          </a:p>
          <a:p>
            <a:r>
              <a:rPr lang="cs-CZ" smtClean="0"/>
              <a:t>URS, 27.3.2014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6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03" y="188640"/>
            <a:ext cx="7816645" cy="669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4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68334"/>
            <a:ext cx="6148188" cy="667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1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99546"/>
            <a:ext cx="6431432" cy="675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3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4" y="980728"/>
            <a:ext cx="898945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1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2819"/>
            <a:ext cx="6336704" cy="68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4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301750"/>
            <a:ext cx="64135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79712" y="764704"/>
            <a:ext cx="147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Ethan</a:t>
            </a:r>
            <a:r>
              <a:rPr lang="cs-CZ" dirty="0" smtClean="0"/>
              <a:t> </a:t>
            </a:r>
            <a:r>
              <a:rPr lang="cs-CZ" dirty="0" err="1" smtClean="0"/>
              <a:t>Seltzer</a:t>
            </a:r>
            <a:r>
              <a:rPr lang="cs-CZ" dirty="0" smtClean="0"/>
              <a:t>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41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844550"/>
            <a:ext cx="616585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63688" y="638132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John </a:t>
            </a:r>
            <a:r>
              <a:rPr lang="cs-CZ" dirty="0" err="1" smtClean="0"/>
              <a:t>Pucher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87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1603375"/>
            <a:ext cx="620395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123728" y="1052736"/>
            <a:ext cx="147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Ethan</a:t>
            </a:r>
            <a:r>
              <a:rPr lang="cs-CZ" dirty="0" smtClean="0"/>
              <a:t> </a:t>
            </a:r>
            <a:r>
              <a:rPr lang="cs-CZ" dirty="0" err="1" smtClean="0"/>
              <a:t>Seltzer</a:t>
            </a:r>
            <a:r>
              <a:rPr lang="cs-CZ" dirty="0" smtClean="0"/>
              <a:t>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87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862138"/>
            <a:ext cx="90392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584" y="836712"/>
            <a:ext cx="132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Karel Maier: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813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362075"/>
            <a:ext cx="90297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43608" y="764704"/>
            <a:ext cx="168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Ondřej </a:t>
            </a:r>
            <a:r>
              <a:rPr lang="cs-CZ" dirty="0" err="1" smtClean="0"/>
              <a:t>Mulíček</a:t>
            </a:r>
            <a:r>
              <a:rPr lang="cs-CZ" dirty="0" smtClean="0"/>
              <a:t>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35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30" y="1772816"/>
            <a:ext cx="924487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331640" y="404664"/>
            <a:ext cx="70993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Sedláková A.: </a:t>
            </a:r>
            <a:r>
              <a:rPr lang="cs-CZ" dirty="0" err="1" smtClean="0"/>
              <a:t>Urbánny</a:t>
            </a:r>
            <a:r>
              <a:rPr lang="cs-CZ" dirty="0" smtClean="0"/>
              <a:t> a </a:t>
            </a:r>
            <a:r>
              <a:rPr lang="cs-CZ" dirty="0" err="1" smtClean="0"/>
              <a:t>suburbánny</a:t>
            </a:r>
            <a:r>
              <a:rPr lang="cs-CZ" dirty="0" smtClean="0"/>
              <a:t> </a:t>
            </a:r>
            <a:r>
              <a:rPr lang="cs-CZ" dirty="0" err="1" smtClean="0"/>
              <a:t>priestor</a:t>
            </a:r>
            <a:r>
              <a:rPr lang="cs-CZ" dirty="0" smtClean="0"/>
              <a:t> – k </a:t>
            </a:r>
            <a:r>
              <a:rPr lang="cs-CZ" dirty="0" err="1" smtClean="0"/>
              <a:t>otázke</a:t>
            </a:r>
            <a:r>
              <a:rPr lang="cs-CZ" dirty="0" smtClean="0"/>
              <a:t> </a:t>
            </a:r>
            <a:r>
              <a:rPr lang="cs-CZ" dirty="0" err="1" smtClean="0"/>
              <a:t>konceptualizácie</a:t>
            </a:r>
            <a:r>
              <a:rPr lang="cs-CZ" dirty="0" smtClean="0"/>
              <a:t>  </a:t>
            </a:r>
          </a:p>
          <a:p>
            <a:r>
              <a:rPr lang="cs-CZ" dirty="0"/>
              <a:t>	</a:t>
            </a:r>
            <a:r>
              <a:rPr lang="cs-CZ" dirty="0" smtClean="0"/>
              <a:t>        </a:t>
            </a:r>
            <a:r>
              <a:rPr lang="cs-CZ" dirty="0" err="1" smtClean="0"/>
              <a:t>prímestskej</a:t>
            </a:r>
            <a:r>
              <a:rPr lang="cs-CZ" dirty="0" smtClean="0"/>
              <a:t> zóny ( 7.vedecká </a:t>
            </a:r>
            <a:r>
              <a:rPr lang="cs-CZ" dirty="0" err="1" smtClean="0"/>
              <a:t>konferencia</a:t>
            </a:r>
            <a:r>
              <a:rPr lang="cs-CZ" dirty="0" smtClean="0"/>
              <a:t> </a:t>
            </a:r>
            <a:r>
              <a:rPr lang="cs-CZ" dirty="0" err="1" smtClean="0"/>
              <a:t>doktorandov</a:t>
            </a:r>
            <a:r>
              <a:rPr lang="cs-CZ" dirty="0" smtClean="0"/>
              <a:t>…., </a:t>
            </a:r>
          </a:p>
          <a:p>
            <a:r>
              <a:rPr lang="cs-CZ" dirty="0"/>
              <a:t>	</a:t>
            </a:r>
            <a:r>
              <a:rPr lang="cs-CZ" dirty="0" smtClean="0"/>
              <a:t>        Nitra, 2006)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77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81213"/>
            <a:ext cx="88392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95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366963"/>
            <a:ext cx="90963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75656" y="1484784"/>
            <a:ext cx="202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Martin </a:t>
            </a:r>
            <a:r>
              <a:rPr lang="cs-CZ" dirty="0" err="1" smtClean="0"/>
              <a:t>Ouředníček</a:t>
            </a:r>
            <a:r>
              <a:rPr lang="cs-CZ" dirty="0" smtClean="0"/>
              <a:t>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1558925"/>
            <a:ext cx="614045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979712" y="980728"/>
            <a:ext cx="1472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Luděk Sýkora: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98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Okraj měst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Města měla vždy svůj okraj:</a:t>
            </a:r>
          </a:p>
          <a:p>
            <a:r>
              <a:rPr lang="cs-CZ" dirty="0"/>
              <a:t>ř</a:t>
            </a:r>
            <a:r>
              <a:rPr lang="cs-CZ" dirty="0" smtClean="0"/>
              <a:t>ímské, benátské, amsterdamské aj. vily </a:t>
            </a:r>
          </a:p>
          <a:p>
            <a:r>
              <a:rPr lang="cs-CZ" dirty="0" smtClean="0"/>
              <a:t>ale i squatting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45024"/>
            <a:ext cx="1797847" cy="260960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139952" y="4402461"/>
            <a:ext cx="4667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Suburbanization</a:t>
            </a:r>
            <a:endParaRPr lang="cs-CZ" dirty="0"/>
          </a:p>
          <a:p>
            <a:r>
              <a:rPr lang="cs-CZ" dirty="0"/>
              <a:t>A. </a:t>
            </a:r>
            <a:r>
              <a:rPr lang="cs-CZ" dirty="0" err="1"/>
              <a:t>Mace</a:t>
            </a:r>
            <a:r>
              <a:rPr lang="cs-CZ" dirty="0"/>
              <a:t>, 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Westminster</a:t>
            </a:r>
            <a:r>
              <a:rPr lang="cs-CZ" dirty="0"/>
              <a:t>, London, UK</a:t>
            </a:r>
          </a:p>
          <a:p>
            <a:r>
              <a:rPr lang="cs-CZ" dirty="0"/>
              <a:t>&amp; 2009 </a:t>
            </a:r>
            <a:r>
              <a:rPr lang="cs-CZ" dirty="0" err="1"/>
              <a:t>Elsevier</a:t>
            </a:r>
            <a:r>
              <a:rPr lang="cs-CZ" dirty="0"/>
              <a:t> Ltd.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rights</a:t>
            </a:r>
            <a:r>
              <a:rPr lang="cs-CZ" dirty="0"/>
              <a:t> </a:t>
            </a:r>
            <a:r>
              <a:rPr lang="cs-CZ" dirty="0" err="1"/>
              <a:t>reserved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419872" y="5733256"/>
            <a:ext cx="5663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Kitchin</a:t>
            </a:r>
            <a:r>
              <a:rPr lang="cs-CZ" dirty="0"/>
              <a:t> R., </a:t>
            </a:r>
            <a:r>
              <a:rPr lang="cs-CZ" dirty="0" err="1"/>
              <a:t>Thrift</a:t>
            </a:r>
            <a:r>
              <a:rPr lang="cs-CZ" dirty="0"/>
              <a:t> N., </a:t>
            </a:r>
            <a:r>
              <a:rPr lang="cs-CZ" dirty="0" err="1"/>
              <a:t>eds</a:t>
            </a:r>
            <a:r>
              <a:rPr lang="cs-CZ" dirty="0"/>
              <a:t>.(2009): International </a:t>
            </a:r>
            <a:r>
              <a:rPr lang="cs-CZ" dirty="0" err="1" smtClean="0"/>
              <a:t>Encyclopedia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Geography</a:t>
            </a:r>
            <a:r>
              <a:rPr lang="cs-CZ" dirty="0"/>
              <a:t>. Amsterdam, </a:t>
            </a:r>
            <a:r>
              <a:rPr lang="cs-CZ" dirty="0" err="1"/>
              <a:t>Elsevier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255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Okraje našich měst - relikty: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Rovněž  vily</a:t>
            </a:r>
          </a:p>
          <a:p>
            <a:r>
              <a:rPr lang="cs-CZ" dirty="0" smtClean="0"/>
              <a:t>Zahrady, sady</a:t>
            </a:r>
          </a:p>
          <a:p>
            <a:r>
              <a:rPr lang="cs-CZ" dirty="0" smtClean="0"/>
              <a:t>Chaty, zahrádkové osady</a:t>
            </a:r>
          </a:p>
          <a:p>
            <a:r>
              <a:rPr lang="cs-CZ" dirty="0" smtClean="0"/>
              <a:t>Zpustlé průmyslové stavby, cihelny, lomy </a:t>
            </a:r>
          </a:p>
          <a:p>
            <a:r>
              <a:rPr lang="cs-CZ" dirty="0" smtClean="0"/>
              <a:t>Renovované domky</a:t>
            </a:r>
          </a:p>
          <a:p>
            <a:r>
              <a:rPr lang="cs-CZ" dirty="0" smtClean="0"/>
              <a:t>Sklady, technické služby</a:t>
            </a:r>
          </a:p>
          <a:p>
            <a:r>
              <a:rPr lang="cs-CZ" dirty="0" smtClean="0"/>
              <a:t>Hřbitovy, parky, hrady, zámky</a:t>
            </a:r>
          </a:p>
          <a:p>
            <a:r>
              <a:rPr lang="cs-CZ" dirty="0" smtClean="0"/>
              <a:t>Nemocnice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55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Masová </a:t>
            </a:r>
            <a:r>
              <a:rPr lang="cs-CZ" dirty="0" err="1" smtClean="0"/>
              <a:t>suburbanizace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Sociokulturní fenomén? Sen? Identita?</a:t>
            </a:r>
            <a:r>
              <a:rPr lang="cs-CZ" dirty="0"/>
              <a:t> Životní styl</a:t>
            </a:r>
            <a:r>
              <a:rPr lang="cs-CZ" dirty="0" smtClean="0"/>
              <a:t>?</a:t>
            </a:r>
          </a:p>
          <a:p>
            <a:r>
              <a:rPr lang="cs-CZ" dirty="0" smtClean="0"/>
              <a:t>Politický produkt?</a:t>
            </a:r>
          </a:p>
          <a:p>
            <a:r>
              <a:rPr lang="cs-CZ" dirty="0" smtClean="0"/>
              <a:t>Produkt hromadné? individuální? dopravy?</a:t>
            </a:r>
          </a:p>
          <a:p>
            <a:r>
              <a:rPr lang="cs-CZ" dirty="0" smtClean="0"/>
              <a:t>Přístupnost centra i exkluzivita </a:t>
            </a:r>
            <a:r>
              <a:rPr lang="cs-CZ" dirty="0" err="1" smtClean="0"/>
              <a:t>suburbanity</a:t>
            </a:r>
            <a:endParaRPr lang="cs-CZ" dirty="0" smtClean="0"/>
          </a:p>
          <a:p>
            <a:r>
              <a:rPr lang="cs-CZ" dirty="0" smtClean="0"/>
              <a:t>Dopravní náklady</a:t>
            </a:r>
          </a:p>
          <a:p>
            <a:r>
              <a:rPr lang="cs-CZ" dirty="0" smtClean="0"/>
              <a:t>Harvey: příležitost pro kapitálové investice</a:t>
            </a:r>
          </a:p>
          <a:p>
            <a:r>
              <a:rPr lang="cs-CZ" dirty="0" err="1" smtClean="0"/>
              <a:t>Massey</a:t>
            </a:r>
            <a:r>
              <a:rPr lang="cs-CZ" dirty="0" smtClean="0"/>
              <a:t>: význam lidského jednání</a:t>
            </a:r>
          </a:p>
          <a:p>
            <a:r>
              <a:rPr lang="cs-CZ" dirty="0" smtClean="0"/>
              <a:t>Konformita, exkluze, privilegia, segregace, status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8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Binarita</a:t>
            </a:r>
            <a:r>
              <a:rPr lang="cs-CZ" dirty="0" smtClean="0"/>
              <a:t> urbanity a </a:t>
            </a:r>
            <a:r>
              <a:rPr lang="cs-CZ" dirty="0" err="1" smtClean="0"/>
              <a:t>suburbanity</a:t>
            </a:r>
            <a:r>
              <a:rPr lang="cs-CZ" dirty="0" smtClean="0"/>
              <a:t>??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Snaha </a:t>
            </a:r>
            <a:r>
              <a:rPr lang="cs-CZ" dirty="0" err="1" smtClean="0"/>
              <a:t>suburbanity</a:t>
            </a:r>
            <a:r>
              <a:rPr lang="cs-CZ" dirty="0" smtClean="0"/>
              <a:t> lišit se</a:t>
            </a:r>
          </a:p>
          <a:p>
            <a:r>
              <a:rPr lang="cs-CZ" dirty="0" smtClean="0"/>
              <a:t>Výzkumné snahy o zveličování rozdílů – izolace žen? ale jejich rozdílná zkušenost </a:t>
            </a:r>
          </a:p>
          <a:p>
            <a:r>
              <a:rPr lang="cs-CZ" dirty="0" smtClean="0"/>
              <a:t>Existence vnitřních rozdílů (sub)urbanity</a:t>
            </a:r>
          </a:p>
          <a:p>
            <a:r>
              <a:rPr lang="cs-CZ" dirty="0" smtClean="0"/>
              <a:t>Význam vybavení domácností</a:t>
            </a:r>
          </a:p>
          <a:p>
            <a:r>
              <a:rPr lang="cs-CZ" dirty="0" err="1" smtClean="0"/>
              <a:t>Suburbánní</a:t>
            </a:r>
            <a:r>
              <a:rPr lang="cs-CZ" dirty="0" smtClean="0"/>
              <a:t> soukromí a veřejná urbanita?</a:t>
            </a:r>
          </a:p>
          <a:p>
            <a:r>
              <a:rPr lang="cs-CZ" dirty="0" err="1" smtClean="0"/>
              <a:t>Gentrifikace</a:t>
            </a:r>
            <a:r>
              <a:rPr lang="cs-CZ" dirty="0" smtClean="0"/>
              <a:t> center / </a:t>
            </a:r>
            <a:r>
              <a:rPr lang="cs-CZ" dirty="0" err="1" smtClean="0"/>
              <a:t>suburbánní</a:t>
            </a:r>
            <a:r>
              <a:rPr lang="cs-CZ" dirty="0" smtClean="0"/>
              <a:t> uzavřenost?</a:t>
            </a:r>
          </a:p>
          <a:p>
            <a:r>
              <a:rPr lang="cs-CZ" dirty="0" err="1" smtClean="0"/>
              <a:t>Suburbánní</a:t>
            </a:r>
            <a:r>
              <a:rPr lang="cs-CZ" dirty="0" smtClean="0"/>
              <a:t> </a:t>
            </a:r>
            <a:r>
              <a:rPr lang="cs-CZ" dirty="0" err="1" smtClean="0"/>
              <a:t>inhomogenita</a:t>
            </a:r>
            <a:r>
              <a:rPr lang="cs-CZ" dirty="0" smtClean="0"/>
              <a:t>, migranti</a:t>
            </a:r>
          </a:p>
          <a:p>
            <a:r>
              <a:rPr lang="cs-CZ" dirty="0" smtClean="0"/>
              <a:t>Urbánní vesnice? </a:t>
            </a:r>
            <a:r>
              <a:rPr lang="cs-CZ" dirty="0" err="1" smtClean="0"/>
              <a:t>Polycentricita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47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Tendence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Míří </a:t>
            </a:r>
            <a:r>
              <a:rPr lang="cs-CZ" dirty="0" err="1" smtClean="0"/>
              <a:t>suburbanita</a:t>
            </a:r>
            <a:r>
              <a:rPr lang="cs-CZ" dirty="0" smtClean="0"/>
              <a:t> k urbanitě? </a:t>
            </a:r>
            <a:r>
              <a:rPr lang="cs-CZ" dirty="0" err="1" smtClean="0"/>
              <a:t>Edge</a:t>
            </a:r>
            <a:r>
              <a:rPr lang="cs-CZ" dirty="0" smtClean="0"/>
              <a:t> </a:t>
            </a:r>
            <a:r>
              <a:rPr lang="cs-CZ" dirty="0" err="1" smtClean="0"/>
              <a:t>cities</a:t>
            </a:r>
            <a:r>
              <a:rPr lang="cs-CZ" dirty="0" smtClean="0"/>
              <a:t>? </a:t>
            </a:r>
            <a:r>
              <a:rPr lang="cs-CZ" dirty="0" err="1" smtClean="0"/>
              <a:t>Technourb</a:t>
            </a:r>
            <a:r>
              <a:rPr lang="cs-CZ" dirty="0" smtClean="0"/>
              <a:t>? Komerční </a:t>
            </a:r>
            <a:r>
              <a:rPr lang="cs-CZ" dirty="0" err="1" smtClean="0"/>
              <a:t>subcentra</a:t>
            </a:r>
            <a:r>
              <a:rPr lang="cs-CZ" dirty="0" smtClean="0"/>
              <a:t>?</a:t>
            </a:r>
          </a:p>
          <a:p>
            <a:r>
              <a:rPr lang="cs-CZ" dirty="0" smtClean="0"/>
              <a:t>Kontext socioekonomické restrukturalizace </a:t>
            </a:r>
          </a:p>
          <a:p>
            <a:r>
              <a:rPr lang="cs-CZ" dirty="0"/>
              <a:t>U</a:t>
            </a:r>
            <a:r>
              <a:rPr lang="cs-CZ" dirty="0" smtClean="0"/>
              <a:t>tvářejí obyvatelé svá </a:t>
            </a:r>
            <a:r>
              <a:rPr lang="cs-CZ" dirty="0" err="1" smtClean="0"/>
              <a:t>suburbia</a:t>
            </a:r>
            <a:r>
              <a:rPr lang="cs-CZ" dirty="0" smtClean="0"/>
              <a:t>? Habitus podle </a:t>
            </a:r>
            <a:r>
              <a:rPr lang="cs-CZ" dirty="0" err="1" smtClean="0"/>
              <a:t>Bourdieua</a:t>
            </a:r>
            <a:r>
              <a:rPr lang="cs-CZ" dirty="0" smtClean="0"/>
              <a:t>? Volitelná příslušnost?</a:t>
            </a:r>
          </a:p>
          <a:p>
            <a:r>
              <a:rPr lang="cs-CZ" dirty="0" smtClean="0"/>
              <a:t>Urbánní renovace i </a:t>
            </a:r>
            <a:r>
              <a:rPr lang="cs-CZ" dirty="0" err="1" smtClean="0"/>
              <a:t>suburbánní</a:t>
            </a:r>
            <a:r>
              <a:rPr lang="cs-CZ" dirty="0" smtClean="0"/>
              <a:t> aktivace</a:t>
            </a:r>
          </a:p>
          <a:p>
            <a:r>
              <a:rPr lang="cs-CZ" dirty="0" err="1" smtClean="0"/>
              <a:t>Soja</a:t>
            </a:r>
            <a:r>
              <a:rPr lang="cs-CZ" dirty="0" smtClean="0"/>
              <a:t>: nejsou to, co bývala</a:t>
            </a:r>
          </a:p>
          <a:p>
            <a:r>
              <a:rPr lang="cs-CZ" dirty="0" smtClean="0"/>
              <a:t>Nezbytný </a:t>
            </a:r>
            <a:r>
              <a:rPr lang="cs-CZ" smtClean="0"/>
              <a:t>pohled zevnitř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340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u="sng" dirty="0">
                <a:hlinkClick r:id="rId2"/>
              </a:rPr>
              <a:t>Oxford </a:t>
            </a:r>
            <a:r>
              <a:rPr lang="cs-CZ" u="sng" dirty="0" err="1">
                <a:hlinkClick r:id="rId2"/>
              </a:rPr>
              <a:t>Dictionary</a:t>
            </a:r>
            <a:r>
              <a:rPr lang="cs-CZ" u="sng" dirty="0">
                <a:hlinkClick r:id="rId2"/>
              </a:rPr>
              <a:t> </a:t>
            </a:r>
            <a:r>
              <a:rPr lang="cs-CZ" u="sng" dirty="0" err="1">
                <a:hlinkClick r:id="rId2"/>
              </a:rPr>
              <a:t>of</a:t>
            </a:r>
            <a:r>
              <a:rPr lang="cs-CZ" u="sng" dirty="0">
                <a:hlinkClick r:id="rId2"/>
              </a:rPr>
              <a:t> </a:t>
            </a:r>
            <a:r>
              <a:rPr lang="cs-CZ" u="sng" dirty="0" err="1">
                <a:hlinkClick r:id="rId2"/>
              </a:rPr>
              <a:t>Geography</a:t>
            </a:r>
            <a:r>
              <a:rPr lang="cs-CZ" u="sng" dirty="0">
                <a:hlinkClick r:id="rId2"/>
              </a:rPr>
              <a:t>:</a:t>
            </a:r>
            <a:r>
              <a:rPr lang="cs-CZ" dirty="0"/>
              <a:t>  </a:t>
            </a:r>
            <a:r>
              <a:rPr lang="cs-CZ" b="1" dirty="0" err="1"/>
              <a:t>fringe</a:t>
            </a:r>
            <a:r>
              <a:rPr lang="cs-CZ" b="1" dirty="0"/>
              <a:t> </a:t>
            </a:r>
            <a:r>
              <a:rPr lang="cs-CZ" b="1" dirty="0" err="1"/>
              <a:t>belt</a:t>
            </a:r>
            <a:endParaRPr lang="cs-CZ" dirty="0"/>
          </a:p>
          <a:p>
            <a:r>
              <a:rPr lang="cs-CZ" u="sng" dirty="0" err="1">
                <a:hlinkClick r:id="rId3"/>
              </a:rPr>
              <a:t>Home</a:t>
            </a:r>
            <a:r>
              <a:rPr lang="cs-CZ" dirty="0"/>
              <a:t> &gt; </a:t>
            </a:r>
            <a:r>
              <a:rPr lang="cs-CZ" u="sng" dirty="0" err="1">
                <a:hlinkClick r:id="rId4"/>
              </a:rPr>
              <a:t>Library</a:t>
            </a:r>
            <a:r>
              <a:rPr lang="cs-CZ" dirty="0"/>
              <a:t> &gt; </a:t>
            </a:r>
            <a:r>
              <a:rPr lang="cs-CZ" u="sng" dirty="0">
                <a:hlinkClick r:id="rId5"/>
              </a:rPr>
              <a:t>Science</a:t>
            </a:r>
            <a:r>
              <a:rPr lang="cs-CZ" dirty="0"/>
              <a:t> &gt; </a:t>
            </a:r>
            <a:r>
              <a:rPr lang="cs-CZ" u="sng" dirty="0" err="1">
                <a:hlinkClick r:id="rId2"/>
              </a:rPr>
              <a:t>Geographical</a:t>
            </a:r>
            <a:r>
              <a:rPr lang="cs-CZ" u="sng" dirty="0">
                <a:hlinkClick r:id="rId2"/>
              </a:rPr>
              <a:t> </a:t>
            </a:r>
            <a:r>
              <a:rPr lang="cs-CZ" u="sng" dirty="0" err="1">
                <a:hlinkClick r:id="rId2"/>
              </a:rPr>
              <a:t>Dictionary</a:t>
            </a:r>
            <a:r>
              <a:rPr lang="cs-CZ" dirty="0"/>
              <a:t> </a:t>
            </a:r>
          </a:p>
          <a:p>
            <a:r>
              <a:rPr lang="cs-CZ" dirty="0"/>
              <a:t>At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edge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town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built</a:t>
            </a:r>
            <a:r>
              <a:rPr lang="cs-CZ" dirty="0"/>
              <a:t>-up area, a </a:t>
            </a:r>
            <a:r>
              <a:rPr lang="cs-CZ" dirty="0" err="1"/>
              <a:t>zone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varied</a:t>
            </a:r>
            <a:r>
              <a:rPr lang="cs-CZ" dirty="0"/>
              <a:t> </a:t>
            </a:r>
            <a:r>
              <a:rPr lang="cs-CZ" dirty="0" err="1"/>
              <a:t>land</a:t>
            </a:r>
            <a:r>
              <a:rPr lang="cs-CZ" dirty="0"/>
              <a:t> use: </a:t>
            </a:r>
            <a:r>
              <a:rPr lang="cs-CZ" dirty="0" err="1"/>
              <a:t>Victorian</a:t>
            </a:r>
            <a:r>
              <a:rPr lang="cs-CZ" dirty="0"/>
              <a:t> </a:t>
            </a:r>
            <a:r>
              <a:rPr lang="cs-CZ" dirty="0" err="1"/>
              <a:t>hospitals</a:t>
            </a:r>
            <a:r>
              <a:rPr lang="cs-CZ" dirty="0"/>
              <a:t> and </a:t>
            </a:r>
            <a:r>
              <a:rPr lang="cs-CZ" dirty="0" err="1"/>
              <a:t>cemeteries</a:t>
            </a:r>
            <a:r>
              <a:rPr lang="cs-CZ" dirty="0"/>
              <a:t>, </a:t>
            </a:r>
            <a:r>
              <a:rPr lang="cs-CZ" dirty="0" err="1"/>
              <a:t>located</a:t>
            </a:r>
            <a:r>
              <a:rPr lang="cs-CZ" dirty="0"/>
              <a:t> </a:t>
            </a:r>
            <a:r>
              <a:rPr lang="cs-CZ" dirty="0" err="1"/>
              <a:t>beyond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city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reasons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public </a:t>
            </a:r>
            <a:r>
              <a:rPr lang="cs-CZ" dirty="0" err="1"/>
              <a:t>health</a:t>
            </a:r>
            <a:r>
              <a:rPr lang="cs-CZ" dirty="0"/>
              <a:t>; </a:t>
            </a:r>
            <a:r>
              <a:rPr lang="cs-CZ" dirty="0" err="1"/>
              <a:t>recreation</a:t>
            </a:r>
            <a:r>
              <a:rPr lang="cs-CZ" dirty="0"/>
              <a:t> </a:t>
            </a:r>
            <a:r>
              <a:rPr lang="cs-CZ" dirty="0" err="1"/>
              <a:t>facilities</a:t>
            </a:r>
            <a:r>
              <a:rPr lang="cs-CZ" dirty="0"/>
              <a:t>, such as </a:t>
            </a:r>
            <a:r>
              <a:rPr lang="cs-CZ" dirty="0" err="1"/>
              <a:t>playing</a:t>
            </a:r>
            <a:r>
              <a:rPr lang="cs-CZ" dirty="0"/>
              <a:t> </a:t>
            </a:r>
            <a:r>
              <a:rPr lang="cs-CZ" dirty="0" err="1"/>
              <a:t>fields</a:t>
            </a:r>
            <a:r>
              <a:rPr lang="cs-CZ" dirty="0"/>
              <a:t>, </a:t>
            </a:r>
            <a:r>
              <a:rPr lang="cs-CZ" dirty="0" err="1"/>
              <a:t>riding</a:t>
            </a:r>
            <a:r>
              <a:rPr lang="cs-CZ" dirty="0"/>
              <a:t> </a:t>
            </a:r>
            <a:r>
              <a:rPr lang="cs-CZ" dirty="0" err="1"/>
              <a:t>stables</a:t>
            </a:r>
            <a:r>
              <a:rPr lang="cs-CZ" dirty="0"/>
              <a:t>, and golf </a:t>
            </a:r>
            <a:r>
              <a:rPr lang="cs-CZ" dirty="0" err="1"/>
              <a:t>courses</a:t>
            </a:r>
            <a:r>
              <a:rPr lang="cs-CZ" dirty="0"/>
              <a:t>; and </a:t>
            </a:r>
            <a:r>
              <a:rPr lang="cs-CZ" dirty="0" err="1"/>
              <a:t>utilities</a:t>
            </a:r>
            <a:r>
              <a:rPr lang="cs-CZ" dirty="0"/>
              <a:t>, such as </a:t>
            </a:r>
            <a:r>
              <a:rPr lang="cs-CZ" dirty="0" err="1"/>
              <a:t>water</a:t>
            </a:r>
            <a:r>
              <a:rPr lang="cs-CZ" dirty="0"/>
              <a:t>- and </a:t>
            </a:r>
            <a:r>
              <a:rPr lang="cs-CZ" dirty="0" err="1"/>
              <a:t>sewage-works</a:t>
            </a:r>
            <a:r>
              <a:rPr lang="cs-CZ" dirty="0"/>
              <a:t>. Many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functions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fringe</a:t>
            </a:r>
            <a:r>
              <a:rPr lang="cs-CZ" dirty="0"/>
              <a:t> </a:t>
            </a:r>
            <a:r>
              <a:rPr lang="cs-CZ" dirty="0" err="1"/>
              <a:t>belt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squeezed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town</a:t>
            </a:r>
            <a:r>
              <a:rPr lang="cs-CZ" dirty="0"/>
              <a:t> centre </a:t>
            </a:r>
            <a:r>
              <a:rPr lang="cs-CZ" dirty="0" err="1"/>
              <a:t>due</a:t>
            </a:r>
            <a:r>
              <a:rPr lang="cs-CZ" dirty="0"/>
              <a:t> to </a:t>
            </a:r>
            <a:r>
              <a:rPr lang="cs-CZ" dirty="0" err="1"/>
              <a:t>congestion</a:t>
            </a:r>
            <a:r>
              <a:rPr lang="cs-CZ" dirty="0"/>
              <a:t>,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land</a:t>
            </a:r>
            <a:r>
              <a:rPr lang="cs-CZ" dirty="0"/>
              <a:t> </a:t>
            </a:r>
            <a:r>
              <a:rPr lang="cs-CZ" dirty="0" err="1"/>
              <a:t>prices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</a:t>
            </a:r>
            <a:r>
              <a:rPr lang="cs-CZ" dirty="0" err="1"/>
              <a:t>special</a:t>
            </a:r>
            <a:r>
              <a:rPr lang="cs-CZ" dirty="0"/>
              <a:t> </a:t>
            </a:r>
            <a:r>
              <a:rPr lang="cs-CZ" dirty="0" err="1"/>
              <a:t>site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disturbances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area. </a:t>
            </a:r>
            <a:r>
              <a:rPr lang="cs-CZ" dirty="0" err="1"/>
              <a:t>Sometimes</a:t>
            </a:r>
            <a:r>
              <a:rPr lang="cs-CZ" dirty="0"/>
              <a:t> </a:t>
            </a:r>
            <a:r>
              <a:rPr lang="cs-CZ" dirty="0" err="1"/>
              <a:t>further</a:t>
            </a:r>
            <a:r>
              <a:rPr lang="cs-CZ" dirty="0"/>
              <a:t> </a:t>
            </a:r>
            <a:r>
              <a:rPr lang="cs-CZ" dirty="0" err="1"/>
              <a:t>urban</a:t>
            </a:r>
            <a:r>
              <a:rPr lang="cs-CZ" dirty="0"/>
              <a:t> </a:t>
            </a:r>
            <a:r>
              <a:rPr lang="cs-CZ" dirty="0" err="1"/>
              <a:t>expansion</a:t>
            </a:r>
            <a:r>
              <a:rPr lang="cs-CZ" dirty="0"/>
              <a:t> </a:t>
            </a:r>
            <a:r>
              <a:rPr lang="cs-CZ" dirty="0" err="1"/>
              <a:t>leap-frogs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fringe</a:t>
            </a:r>
            <a:r>
              <a:rPr lang="cs-CZ" dirty="0"/>
              <a:t> </a:t>
            </a:r>
            <a:r>
              <a:rPr lang="cs-CZ" dirty="0" err="1"/>
              <a:t>belt.Read</a:t>
            </a:r>
            <a:r>
              <a:rPr lang="cs-CZ" dirty="0"/>
              <a:t> more: </a:t>
            </a:r>
            <a:r>
              <a:rPr lang="cs-CZ" u="sng" dirty="0">
                <a:hlinkClick r:id="rId6"/>
              </a:rPr>
              <a:t>http://www.answers.com/topic/fringe-belt#ixzz2x0wTCiJK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76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3"/>
            <a:ext cx="6696743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3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277" y="116632"/>
            <a:ext cx="6703446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5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4" y="404664"/>
            <a:ext cx="8912567" cy="612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5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2828836"/>
            <a:ext cx="5598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“dispersed, auto-dependent development outside of</a:t>
            </a:r>
          </a:p>
          <a:p>
            <a:r>
              <a:rPr lang="en-US" dirty="0"/>
              <a:t>compact urban and village centers, along highways, and in rural countryside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59632" y="548680"/>
            <a:ext cx="73915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Sprawl is bad aesthetics; it is bad economics. Five acres is being</a:t>
            </a:r>
          </a:p>
          <a:p>
            <a:r>
              <a:rPr lang="en-US" dirty="0"/>
              <a:t>made to do the work of one, and do it very poorly. This is bad for</a:t>
            </a:r>
          </a:p>
          <a:p>
            <a:r>
              <a:rPr lang="en-US" dirty="0"/>
              <a:t>the farmers, it is bad for communities, it is bad for industry, it is</a:t>
            </a:r>
          </a:p>
          <a:p>
            <a:r>
              <a:rPr lang="en-US" dirty="0"/>
              <a:t>bad for utilities, it is bad for the railroads, it is bad for the recreation</a:t>
            </a:r>
          </a:p>
          <a:p>
            <a:r>
              <a:rPr lang="en-US" dirty="0"/>
              <a:t>groups, it is bad even for the developers.2</a:t>
            </a:r>
          </a:p>
          <a:p>
            <a:r>
              <a:rPr lang="en-US" dirty="0"/>
              <a:t>Forty years later, a less measured James Kunstler derided sprawl in </a:t>
            </a:r>
            <a:r>
              <a:rPr lang="en-US" i="1" dirty="0"/>
              <a:t>The</a:t>
            </a:r>
          </a:p>
          <a:p>
            <a:r>
              <a:rPr lang="en-US" i="1" dirty="0"/>
              <a:t>Geography of Nowhere </a:t>
            </a:r>
            <a:r>
              <a:rPr lang="en-US" dirty="0"/>
              <a:t>as “depressing, brutal, ugly, unhealthy, and spiritually</a:t>
            </a:r>
          </a:p>
          <a:p>
            <a:r>
              <a:rPr lang="cs-CZ" dirty="0"/>
              <a:t>degrading.”3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75656" y="4437112"/>
            <a:ext cx="6918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sprawling metropolitan areas, the city expands</a:t>
            </a:r>
          </a:p>
          <a:p>
            <a:r>
              <a:rPr lang="en-US" dirty="0"/>
              <a:t>outward over large geographic areas, sometimes in a “leapfrog” pattern</a:t>
            </a:r>
          </a:p>
          <a:p>
            <a:r>
              <a:rPr lang="en-US" dirty="0"/>
              <a:t>(see Figure 1-1). Different land uses—residential, commercial, office,</a:t>
            </a:r>
          </a:p>
          <a:p>
            <a:r>
              <a:rPr lang="en-US" dirty="0"/>
              <a:t>recreational, and so on—tend to be separated from each other.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65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48" y="44624"/>
            <a:ext cx="8140018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9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6290"/>
            <a:ext cx="8765395" cy="211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26" y="2924945"/>
            <a:ext cx="866607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4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577</Words>
  <Application>Microsoft Office PowerPoint</Application>
  <PresentationFormat>Předvádění na obrazovce (4:3)</PresentationFormat>
  <Paragraphs>74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Sociální suburbanita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Okraj měst</vt:lpstr>
      <vt:lpstr>Okraje našich měst - relikty:</vt:lpstr>
      <vt:lpstr>Masová suburbanizace </vt:lpstr>
      <vt:lpstr>Binarita urbanity a suburbanity??</vt:lpstr>
      <vt:lpstr>Tendence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suburbanita</dc:title>
  <dc:creator>hynek Alois</dc:creator>
  <cp:lastModifiedBy>hynek Alois</cp:lastModifiedBy>
  <cp:revision>27</cp:revision>
  <dcterms:created xsi:type="dcterms:W3CDTF">2014-03-25T21:31:48Z</dcterms:created>
  <dcterms:modified xsi:type="dcterms:W3CDTF">2014-03-26T16:47:31Z</dcterms:modified>
</cp:coreProperties>
</file>