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0"/>
  </p:notesMasterIdLst>
  <p:sldIdLst>
    <p:sldId id="256" r:id="rId2"/>
    <p:sldId id="346" r:id="rId3"/>
    <p:sldId id="338" r:id="rId4"/>
    <p:sldId id="337" r:id="rId5"/>
    <p:sldId id="321" r:id="rId6"/>
    <p:sldId id="377" r:id="rId7"/>
    <p:sldId id="311" r:id="rId8"/>
    <p:sldId id="336" r:id="rId9"/>
    <p:sldId id="378" r:id="rId10"/>
    <p:sldId id="316" r:id="rId11"/>
    <p:sldId id="315" r:id="rId12"/>
    <p:sldId id="286" r:id="rId13"/>
    <p:sldId id="341" r:id="rId14"/>
    <p:sldId id="340" r:id="rId15"/>
    <p:sldId id="379" r:id="rId16"/>
    <p:sldId id="380" r:id="rId17"/>
    <p:sldId id="345" r:id="rId18"/>
    <p:sldId id="347" r:id="rId19"/>
    <p:sldId id="289" r:id="rId20"/>
    <p:sldId id="348" r:id="rId21"/>
    <p:sldId id="350" r:id="rId22"/>
    <p:sldId id="351" r:id="rId23"/>
    <p:sldId id="352" r:id="rId24"/>
    <p:sldId id="303" r:id="rId25"/>
    <p:sldId id="355" r:id="rId26"/>
    <p:sldId id="353" r:id="rId27"/>
    <p:sldId id="356" r:id="rId28"/>
    <p:sldId id="354" r:id="rId29"/>
    <p:sldId id="358" r:id="rId30"/>
    <p:sldId id="349" r:id="rId31"/>
    <p:sldId id="359" r:id="rId32"/>
    <p:sldId id="360" r:id="rId33"/>
    <p:sldId id="304" r:id="rId34"/>
    <p:sldId id="361" r:id="rId35"/>
    <p:sldId id="368" r:id="rId36"/>
    <p:sldId id="363" r:id="rId37"/>
    <p:sldId id="364" r:id="rId38"/>
    <p:sldId id="362" r:id="rId39"/>
    <p:sldId id="369" r:id="rId40"/>
    <p:sldId id="370" r:id="rId41"/>
    <p:sldId id="371" r:id="rId42"/>
    <p:sldId id="372" r:id="rId43"/>
    <p:sldId id="373" r:id="rId44"/>
    <p:sldId id="365" r:id="rId45"/>
    <p:sldId id="366" r:id="rId46"/>
    <p:sldId id="367" r:id="rId47"/>
    <p:sldId id="375" r:id="rId48"/>
    <p:sldId id="37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E4793-3497-4E13-A6CF-F000084F0545}" type="datetimeFigureOut">
              <a:rPr lang="ru-RU" smtClean="0"/>
              <a:pPr/>
              <a:t>02.04.2014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59DA-01AB-4B84-8529-05DCB18BB78B}" type="slidenum">
              <a:rPr lang="ru-RU" smtClean="0"/>
              <a:pPr/>
              <a:t>‹#›</a:t>
            </a:fld>
            <a:endParaRPr lang="ru-RU"/>
          </a:p>
        </p:txBody>
      </p:sp>
    </p:spTree>
    <p:extLst>
      <p:ext uri="{BB962C8B-B14F-4D97-AF65-F5344CB8AC3E}">
        <p14:creationId xmlns:p14="http://schemas.microsoft.com/office/powerpoint/2010/main" val="89567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9DDAA2-5853-4D99-95E7-8B809FAD2DD6}" type="slidenum">
              <a:rPr lang="en-US"/>
              <a:pPr/>
              <a:t>8</a:t>
            </a:fld>
            <a:endParaRPr lang="en-US"/>
          </a:p>
        </p:txBody>
      </p:sp>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914400" y="4344025"/>
            <a:ext cx="5029200" cy="4114488"/>
          </a:xfrm>
        </p:spPr>
        <p:txBody>
          <a:bodyPr/>
          <a:lstStyle/>
          <a:p>
            <a:endParaRPr lang="ru-RU"/>
          </a:p>
        </p:txBody>
      </p:sp>
      <p:sp>
        <p:nvSpPr>
          <p:cNvPr id="96260" name="Slide Number Placeholder 3"/>
          <p:cNvSpPr txBox="1">
            <a:spLocks noGrp="1"/>
          </p:cNvSpPr>
          <p:nvPr/>
        </p:nvSpPr>
        <p:spPr bwMode="auto">
          <a:xfrm>
            <a:off x="3886200" y="8686489"/>
            <a:ext cx="2971800" cy="457512"/>
          </a:xfrm>
          <a:prstGeom prst="rect">
            <a:avLst/>
          </a:prstGeom>
          <a:noFill/>
          <a:ln w="9525">
            <a:noFill/>
            <a:miter lim="800000"/>
            <a:headEnd/>
            <a:tailEnd/>
          </a:ln>
        </p:spPr>
        <p:txBody>
          <a:bodyPr anchor="b"/>
          <a:lstStyle/>
          <a:p>
            <a:pPr algn="r" eaLnBrk="0" hangingPunct="0"/>
            <a:fld id="{EE094F62-3D77-4731-AA8D-976901D4FC4C}" type="slidenum">
              <a:rPr lang="en-US" sz="1200">
                <a:latin typeface="Times New Roman" pitchFamily="18" charset="0"/>
              </a:rPr>
              <a:pPr algn="r" eaLnBrk="0" hangingPunct="0"/>
              <a:t>8</a:t>
            </a:fld>
            <a:endParaRPr lang="en-US"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4EA07-8907-42DB-8B27-621B41D454EB}" type="slidenum">
              <a:rPr lang="en-US"/>
              <a:pPr/>
              <a:t>28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60000"/>
              </a:spcBef>
            </a:pPr>
            <a:r>
              <a:rPr lang="en-US" sz="1000" dirty="0"/>
              <a:t>Limitations of analysis</a:t>
            </a:r>
          </a:p>
          <a:p>
            <a:pPr lvl="1">
              <a:spcAft>
                <a:spcPct val="30000"/>
              </a:spcAft>
            </a:pPr>
            <a:r>
              <a:rPr lang="en-US" sz="800" dirty="0"/>
              <a:t>Use remotely sensed data (NLCD) to detect urban land development between 1976-1992</a:t>
            </a:r>
          </a:p>
          <a:p>
            <a:pPr lvl="1">
              <a:spcAft>
                <a:spcPct val="30000"/>
              </a:spcAft>
            </a:pPr>
            <a:r>
              <a:rPr lang="en-US" sz="800" dirty="0"/>
              <a:t>Compare disparate datasets</a:t>
            </a:r>
          </a:p>
          <a:p>
            <a:pPr lvl="1">
              <a:spcAft>
                <a:spcPct val="30000"/>
              </a:spcAft>
            </a:pPr>
            <a:r>
              <a:rPr lang="en-US" sz="800" dirty="0"/>
              <a:t>Measurement is limited to single spatial scale</a:t>
            </a:r>
          </a:p>
          <a:p>
            <a:pPr lvl="1">
              <a:spcAft>
                <a:spcPct val="30000"/>
              </a:spcAft>
            </a:pPr>
            <a:r>
              <a:rPr lang="en-US" sz="800" dirty="0"/>
              <a:t>Analysis is </a:t>
            </a:r>
            <a:r>
              <a:rPr lang="en-US" sz="800" dirty="0" err="1"/>
              <a:t>aspatial</a:t>
            </a:r>
            <a:r>
              <a:rPr lang="en-US" sz="800" dirty="0"/>
              <a:t>: average measure of sprawl for metro area is regressed on metropolitan characteristics</a:t>
            </a:r>
          </a:p>
          <a:p>
            <a:pPr lvl="1">
              <a:spcAft>
                <a:spcPct val="30000"/>
              </a:spcAft>
            </a:pPr>
            <a:r>
              <a:rPr lang="en-US" sz="800" dirty="0"/>
              <a:t>Ignore land use pattern outside metro areas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4EA07-8907-42DB-8B27-621B41D454EB}" type="slidenum">
              <a:rPr lang="en-US"/>
              <a:pPr/>
              <a:t>29</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60000"/>
              </a:spcBef>
            </a:pPr>
            <a:r>
              <a:rPr lang="en-US" sz="1000" dirty="0"/>
              <a:t>Limitations of analysis</a:t>
            </a:r>
          </a:p>
          <a:p>
            <a:pPr lvl="1">
              <a:spcAft>
                <a:spcPct val="30000"/>
              </a:spcAft>
            </a:pPr>
            <a:r>
              <a:rPr lang="en-US" sz="800" dirty="0"/>
              <a:t>Use remotely sensed data (NLCD) to detect urban land development between 1976-1992</a:t>
            </a:r>
          </a:p>
          <a:p>
            <a:pPr lvl="1">
              <a:spcAft>
                <a:spcPct val="30000"/>
              </a:spcAft>
            </a:pPr>
            <a:r>
              <a:rPr lang="en-US" sz="800" dirty="0"/>
              <a:t>Compare disparate datasets</a:t>
            </a:r>
          </a:p>
          <a:p>
            <a:pPr lvl="1">
              <a:spcAft>
                <a:spcPct val="30000"/>
              </a:spcAft>
            </a:pPr>
            <a:r>
              <a:rPr lang="en-US" sz="800" dirty="0"/>
              <a:t>Measurement is limited to single spatial scale</a:t>
            </a:r>
          </a:p>
          <a:p>
            <a:pPr lvl="1">
              <a:spcAft>
                <a:spcPct val="30000"/>
              </a:spcAft>
            </a:pPr>
            <a:r>
              <a:rPr lang="en-US" sz="800" dirty="0"/>
              <a:t>Analysis is </a:t>
            </a:r>
            <a:r>
              <a:rPr lang="en-US" sz="800" dirty="0" err="1"/>
              <a:t>aspatial</a:t>
            </a:r>
            <a:r>
              <a:rPr lang="en-US" sz="800" dirty="0"/>
              <a:t>: average measure of sprawl for metro area is regressed on metropolitan characteristics</a:t>
            </a:r>
          </a:p>
          <a:p>
            <a:pPr lvl="1">
              <a:spcAft>
                <a:spcPct val="30000"/>
              </a:spcAft>
            </a:pPr>
            <a:r>
              <a:rPr lang="en-US" sz="800" dirty="0"/>
              <a:t>Ignore land use pattern outside metro areas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4EA07-8907-42DB-8B27-621B41D454EB}" type="slidenum">
              <a:rPr lang="en-US"/>
              <a:pPr/>
              <a:t>30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60000"/>
              </a:spcBef>
            </a:pPr>
            <a:r>
              <a:rPr lang="en-US" sz="1000" dirty="0"/>
              <a:t>Limitations of analysis</a:t>
            </a:r>
          </a:p>
          <a:p>
            <a:pPr lvl="1">
              <a:spcAft>
                <a:spcPct val="30000"/>
              </a:spcAft>
            </a:pPr>
            <a:r>
              <a:rPr lang="en-US" sz="800" dirty="0"/>
              <a:t>Use remotely sensed data (NLCD) to detect urban land development between 1976-1992</a:t>
            </a:r>
          </a:p>
          <a:p>
            <a:pPr lvl="1">
              <a:spcAft>
                <a:spcPct val="30000"/>
              </a:spcAft>
            </a:pPr>
            <a:r>
              <a:rPr lang="en-US" sz="800" dirty="0"/>
              <a:t>Compare disparate datasets</a:t>
            </a:r>
          </a:p>
          <a:p>
            <a:pPr lvl="1">
              <a:spcAft>
                <a:spcPct val="30000"/>
              </a:spcAft>
            </a:pPr>
            <a:r>
              <a:rPr lang="en-US" sz="800" dirty="0"/>
              <a:t>Measurement is limited to single spatial scale</a:t>
            </a:r>
          </a:p>
          <a:p>
            <a:pPr lvl="1">
              <a:spcAft>
                <a:spcPct val="30000"/>
              </a:spcAft>
            </a:pPr>
            <a:r>
              <a:rPr lang="en-US" sz="800" dirty="0"/>
              <a:t>Analysis is </a:t>
            </a:r>
            <a:r>
              <a:rPr lang="en-US" sz="800" dirty="0" err="1"/>
              <a:t>aspatial</a:t>
            </a:r>
            <a:r>
              <a:rPr lang="en-US" sz="800" dirty="0"/>
              <a:t>: average measure of sprawl for metro area is regressed on metropolitan characteristics</a:t>
            </a:r>
          </a:p>
          <a:p>
            <a:pPr lvl="1">
              <a:spcAft>
                <a:spcPct val="30000"/>
              </a:spcAft>
            </a:pPr>
            <a:r>
              <a:rPr lang="en-US" sz="800" dirty="0"/>
              <a:t>Ignore land use pattern outside metro areas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4EA07-8907-42DB-8B27-621B41D454EB}" type="slidenum">
              <a:rPr lang="en-US"/>
              <a:pPr/>
              <a:t>31</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60000"/>
              </a:spcBef>
            </a:pPr>
            <a:r>
              <a:rPr lang="en-US" sz="1000" dirty="0"/>
              <a:t>Limitations of analysis</a:t>
            </a:r>
          </a:p>
          <a:p>
            <a:pPr lvl="1">
              <a:spcAft>
                <a:spcPct val="30000"/>
              </a:spcAft>
            </a:pPr>
            <a:r>
              <a:rPr lang="en-US" sz="800" dirty="0"/>
              <a:t>Use remotely sensed data (NLCD) to detect urban land development between 1976-1992</a:t>
            </a:r>
          </a:p>
          <a:p>
            <a:pPr lvl="1">
              <a:spcAft>
                <a:spcPct val="30000"/>
              </a:spcAft>
            </a:pPr>
            <a:r>
              <a:rPr lang="en-US" sz="800" dirty="0"/>
              <a:t>Compare disparate datasets</a:t>
            </a:r>
          </a:p>
          <a:p>
            <a:pPr lvl="1">
              <a:spcAft>
                <a:spcPct val="30000"/>
              </a:spcAft>
            </a:pPr>
            <a:r>
              <a:rPr lang="en-US" sz="800" dirty="0"/>
              <a:t>Measurement is limited to single spatial scale</a:t>
            </a:r>
          </a:p>
          <a:p>
            <a:pPr lvl="1">
              <a:spcAft>
                <a:spcPct val="30000"/>
              </a:spcAft>
            </a:pPr>
            <a:r>
              <a:rPr lang="en-US" sz="800" dirty="0"/>
              <a:t>Analysis is </a:t>
            </a:r>
            <a:r>
              <a:rPr lang="en-US" sz="800" dirty="0" err="1"/>
              <a:t>aspatial</a:t>
            </a:r>
            <a:r>
              <a:rPr lang="en-US" sz="800" dirty="0"/>
              <a:t>: average measure of sprawl for metro area is regressed on metropolitan characteristics</a:t>
            </a:r>
          </a:p>
          <a:p>
            <a:pPr lvl="1">
              <a:spcAft>
                <a:spcPct val="30000"/>
              </a:spcAft>
            </a:pPr>
            <a:r>
              <a:rPr lang="en-US" sz="800" dirty="0"/>
              <a:t>Ignore land use pattern outside metro areas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4EA07-8907-42DB-8B27-621B41D454EB}" type="slidenum">
              <a:rPr lang="en-US"/>
              <a:pPr/>
              <a:t>32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60000"/>
              </a:spcBef>
            </a:pPr>
            <a:r>
              <a:rPr lang="en-US" sz="1000" dirty="0"/>
              <a:t>Limitations of analysis</a:t>
            </a:r>
          </a:p>
          <a:p>
            <a:pPr lvl="1">
              <a:spcAft>
                <a:spcPct val="30000"/>
              </a:spcAft>
            </a:pPr>
            <a:r>
              <a:rPr lang="en-US" sz="800" dirty="0"/>
              <a:t>Use remotely sensed data (NLCD) to detect urban land development between 1976-1992</a:t>
            </a:r>
          </a:p>
          <a:p>
            <a:pPr lvl="1">
              <a:spcAft>
                <a:spcPct val="30000"/>
              </a:spcAft>
            </a:pPr>
            <a:r>
              <a:rPr lang="en-US" sz="800" dirty="0"/>
              <a:t>Compare disparate datasets</a:t>
            </a:r>
          </a:p>
          <a:p>
            <a:pPr lvl="1">
              <a:spcAft>
                <a:spcPct val="30000"/>
              </a:spcAft>
            </a:pPr>
            <a:r>
              <a:rPr lang="en-US" sz="800" dirty="0"/>
              <a:t>Measurement is limited to single spatial scale</a:t>
            </a:r>
          </a:p>
          <a:p>
            <a:pPr lvl="1">
              <a:spcAft>
                <a:spcPct val="30000"/>
              </a:spcAft>
            </a:pPr>
            <a:r>
              <a:rPr lang="en-US" sz="800" dirty="0"/>
              <a:t>Analysis is </a:t>
            </a:r>
            <a:r>
              <a:rPr lang="en-US" sz="800" dirty="0" err="1"/>
              <a:t>aspatial</a:t>
            </a:r>
            <a:r>
              <a:rPr lang="en-US" sz="800" dirty="0"/>
              <a:t>: average measure of sprawl for metro area is regressed on metropolitan characteristics</a:t>
            </a:r>
          </a:p>
          <a:p>
            <a:pPr lvl="1">
              <a:spcAft>
                <a:spcPct val="30000"/>
              </a:spcAft>
            </a:pPr>
            <a:r>
              <a:rPr lang="en-US" sz="800" dirty="0"/>
              <a:t>Ignore land use pattern outside metro areas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33</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34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35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91BBB-004A-4F07-B4D3-CB4B05718838}" type="slidenum">
              <a:rPr lang="en-US"/>
              <a:pPr/>
              <a:t>37</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38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AC3BA-D277-4134-80E7-159604A05CD2}" type="slidenum">
              <a:rPr lang="en-GB"/>
              <a:pPr/>
              <a:t>12</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39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43</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47</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1C37F-DEBC-4C55-9C68-80925E7B68E2}" type="slidenum">
              <a:rPr lang="en-US"/>
              <a:pPr/>
              <a:t>48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AC3BA-D277-4134-80E7-159604A05CD2}" type="slidenum">
              <a:rPr lang="en-GB"/>
              <a:pPr/>
              <a:t>13</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5F767-0D68-4D31-A729-13B2EBC62395}" type="slidenum">
              <a:rPr lang="en-GB"/>
              <a:pPr/>
              <a:t>14</a:t>
            </a:fld>
            <a:endParaRPr lang="en-GB"/>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861F1-B341-4607-9386-0285D5B7DF39}" type="slidenum">
              <a:rPr lang="en-US"/>
              <a:pPr/>
              <a:t>17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4EA07-8907-42DB-8B27-621B41D454EB}" type="slidenum">
              <a:rPr lang="en-US"/>
              <a:pPr/>
              <a:t>24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spcBef>
                <a:spcPct val="60000"/>
              </a:spcBef>
            </a:pPr>
            <a:r>
              <a:rPr lang="en-US" sz="1000" dirty="0"/>
              <a:t>Limitations of analysis</a:t>
            </a:r>
          </a:p>
          <a:p>
            <a:pPr lvl="1">
              <a:spcAft>
                <a:spcPct val="30000"/>
              </a:spcAft>
            </a:pPr>
            <a:r>
              <a:rPr lang="en-US" sz="800" dirty="0"/>
              <a:t>Use remotely sensed data (NLCD) to detect urban land development between 1976-1992</a:t>
            </a:r>
          </a:p>
          <a:p>
            <a:pPr lvl="1">
              <a:spcAft>
                <a:spcPct val="30000"/>
              </a:spcAft>
            </a:pPr>
            <a:r>
              <a:rPr lang="en-US" sz="800" dirty="0"/>
              <a:t>Compare disparate datasets</a:t>
            </a:r>
          </a:p>
          <a:p>
            <a:pPr lvl="1">
              <a:spcAft>
                <a:spcPct val="30000"/>
              </a:spcAft>
            </a:pPr>
            <a:r>
              <a:rPr lang="en-US" sz="800" dirty="0"/>
              <a:t>Measurement is limited to single spatial scale</a:t>
            </a:r>
          </a:p>
          <a:p>
            <a:pPr lvl="1">
              <a:spcAft>
                <a:spcPct val="30000"/>
              </a:spcAft>
            </a:pPr>
            <a:r>
              <a:rPr lang="en-US" sz="800" dirty="0"/>
              <a:t>Analysis is </a:t>
            </a:r>
            <a:r>
              <a:rPr lang="en-US" sz="800" dirty="0" err="1"/>
              <a:t>aspatial</a:t>
            </a:r>
            <a:r>
              <a:rPr lang="en-US" sz="800" dirty="0"/>
              <a:t>: average measure of sprawl for metro area is regressed on metropolitan characteristics</a:t>
            </a:r>
          </a:p>
          <a:p>
            <a:pPr lvl="1">
              <a:spcAft>
                <a:spcPct val="30000"/>
              </a:spcAft>
            </a:pPr>
            <a:r>
              <a:rPr lang="en-US" sz="800" dirty="0"/>
              <a:t>Ignore land use pattern outside metro areas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0C6E0-C19B-4858-8C49-DACC060779B8}" type="slidenum">
              <a:rPr lang="en-US"/>
              <a:pPr/>
              <a:t>25</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552A8-D473-4A0D-B5B8-F82253AE38C2}" type="slidenum">
              <a:rPr lang="en-US"/>
              <a:pPr/>
              <a:t>26</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1EEDA-9E38-43AF-B168-799053755005}" type="slidenum">
              <a:rPr lang="en-US"/>
              <a:pPr/>
              <a:t>27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074" name="Group 2"/>
          <p:cNvGrpSpPr>
            <a:grpSpLocks/>
          </p:cNvGrpSpPr>
          <p:nvPr/>
        </p:nvGrpSpPr>
        <p:grpSpPr bwMode="auto">
          <a:xfrm>
            <a:off x="-3175" y="2438400"/>
            <a:ext cx="9147175" cy="1063625"/>
            <a:chOff x="-2" y="1536"/>
            <a:chExt cx="5762" cy="670"/>
          </a:xfrm>
        </p:grpSpPr>
        <p:grpSp>
          <p:nvGrpSpPr>
            <p:cNvPr id="3075" name="Group 3"/>
            <p:cNvGrpSpPr>
              <a:grpSpLocks/>
            </p:cNvGrpSpPr>
            <p:nvPr/>
          </p:nvGrpSpPr>
          <p:grpSpPr bwMode="auto">
            <a:xfrm flipH="1">
              <a:off x="-2" y="1562"/>
              <a:ext cx="5762" cy="638"/>
              <a:chOff x="-2" y="1562"/>
              <a:chExt cx="5762" cy="638"/>
            </a:xfrm>
          </p:grpSpPr>
          <p:sp>
            <p:nvSpPr>
              <p:cNvPr id="3076"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ru-RU"/>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ru-RU"/>
              </a:p>
            </p:txBody>
          </p:sp>
          <p:sp>
            <p:nvSpPr>
              <p:cNvPr id="3078"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ru-RU"/>
              </a:p>
            </p:txBody>
          </p:sp>
          <p:sp>
            <p:nvSpPr>
              <p:cNvPr id="3079"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ru-RU"/>
              </a:p>
            </p:txBody>
          </p:sp>
          <p:sp>
            <p:nvSpPr>
              <p:cNvPr id="3080"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ru-RU"/>
              </a:p>
            </p:txBody>
          </p:sp>
          <p:sp>
            <p:nvSpPr>
              <p:cNvPr id="3081"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ru-RU"/>
              </a:p>
            </p:txBody>
          </p:sp>
          <p:sp>
            <p:nvSpPr>
              <p:cNvPr id="3082"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ru-RU"/>
              </a:p>
            </p:txBody>
          </p:sp>
          <p:sp>
            <p:nvSpPr>
              <p:cNvPr id="3083"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ru-RU"/>
              </a:p>
            </p:txBody>
          </p:sp>
          <p:sp>
            <p:nvSpPr>
              <p:cNvPr id="3084"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ru-RU"/>
              </a:p>
            </p:txBody>
          </p:sp>
          <p:sp>
            <p:nvSpPr>
              <p:cNvPr id="3085"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ru-RU"/>
              </a:p>
            </p:txBody>
          </p:sp>
          <p:sp>
            <p:nvSpPr>
              <p:cNvPr id="3086"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ru-RU"/>
              </a:p>
            </p:txBody>
          </p:sp>
          <p:sp>
            <p:nvSpPr>
              <p:cNvPr id="3087"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ru-RU"/>
              </a:p>
            </p:txBody>
          </p:sp>
          <p:sp>
            <p:nvSpPr>
              <p:cNvPr id="3088"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ru-RU"/>
              </a:p>
            </p:txBody>
          </p:sp>
          <p:sp>
            <p:nvSpPr>
              <p:cNvPr id="3089"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ru-RU"/>
              </a:p>
            </p:txBody>
          </p:sp>
          <p:sp>
            <p:nvSpPr>
              <p:cNvPr id="3090"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ru-RU"/>
              </a:p>
            </p:txBody>
          </p:sp>
          <p:sp>
            <p:nvSpPr>
              <p:cNvPr id="3091"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ru-RU"/>
              </a:p>
            </p:txBody>
          </p:sp>
          <p:sp>
            <p:nvSpPr>
              <p:cNvPr id="3092"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ru-RU"/>
              </a:p>
            </p:txBody>
          </p:sp>
          <p:sp>
            <p:nvSpPr>
              <p:cNvPr id="3093"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ru-RU"/>
              </a:p>
            </p:txBody>
          </p:sp>
          <p:sp>
            <p:nvSpPr>
              <p:cNvPr id="3094"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ru-RU"/>
              </a:p>
            </p:txBody>
          </p:sp>
        </p:grpSp>
        <p:sp>
          <p:nvSpPr>
            <p:cNvPr id="3095"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ru-RU"/>
            </a:p>
          </p:txBody>
        </p:sp>
        <p:sp>
          <p:nvSpPr>
            <p:cNvPr id="3096"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ru-RU"/>
            </a:p>
          </p:txBody>
        </p:sp>
      </p:grpSp>
      <p:sp>
        <p:nvSpPr>
          <p:cNvPr id="3097"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3098"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3099"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3100"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3101" name="Rectangle 29"/>
          <p:cNvSpPr>
            <a:spLocks noGrp="1" noChangeArrowheads="1"/>
          </p:cNvSpPr>
          <p:nvPr>
            <p:ph type="sldNum" sz="quarter" idx="4"/>
          </p:nvPr>
        </p:nvSpPr>
        <p:spPr/>
        <p:txBody>
          <a:bodyPr/>
          <a:lstStyle>
            <a:lvl1pPr>
              <a:defRPr>
                <a:solidFill>
                  <a:srgbClr val="000000"/>
                </a:solidFill>
              </a:defRPr>
            </a:lvl1pPr>
          </a:lstStyle>
          <a:p>
            <a:fld id="{22428287-F511-4F0C-8639-5FC1B26F0F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85424E5-97EA-4368-9D8A-D923020DEF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2463" y="457200"/>
            <a:ext cx="19431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3163" y="457200"/>
            <a:ext cx="56769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2884E03-3072-4D7A-8775-051C00A240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152400"/>
            <a:ext cx="7772400" cy="5334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85800" y="914400"/>
            <a:ext cx="3810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914400"/>
            <a:ext cx="3810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85800" y="3581400"/>
            <a:ext cx="3810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581400"/>
            <a:ext cx="3810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85800" y="6248400"/>
            <a:ext cx="1905000" cy="457200"/>
          </a:xfrm>
        </p:spPr>
        <p:txBody>
          <a:bodyPr/>
          <a:lstStyle>
            <a:lvl1pPr>
              <a:defRPr/>
            </a:lvl1pPr>
          </a:lstStyle>
          <a:p>
            <a:endParaRPr lang="en-US"/>
          </a:p>
        </p:txBody>
      </p:sp>
      <p:sp>
        <p:nvSpPr>
          <p:cNvPr id="8" name="Нижний колонтитул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Номер слайда 8"/>
          <p:cNvSpPr>
            <a:spLocks noGrp="1"/>
          </p:cNvSpPr>
          <p:nvPr>
            <p:ph type="sldNum" sz="quarter" idx="12"/>
          </p:nvPr>
        </p:nvSpPr>
        <p:spPr>
          <a:xfrm>
            <a:off x="6553200" y="6248400"/>
            <a:ext cx="1905000" cy="457200"/>
          </a:xfrm>
        </p:spPr>
        <p:txBody>
          <a:bodyPr/>
          <a:lstStyle>
            <a:lvl1pPr>
              <a:defRPr/>
            </a:lvl1pPr>
          </a:lstStyle>
          <a:p>
            <a:fld id="{7BFCB5DC-5179-4C0F-BE72-C31016D9473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pl-PL"/>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pl-PL"/>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25E2BC6F-6332-4634-9FF1-B9D69EEBAB95}" type="slidenum">
              <a:rPr lang="pl-PL"/>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152400"/>
            <a:ext cx="7772400" cy="594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248400"/>
            <a:ext cx="1905000" cy="45720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248400"/>
            <a:ext cx="1905000" cy="457200"/>
          </a:xfrm>
        </p:spPr>
        <p:txBody>
          <a:bodyPr/>
          <a:lstStyle>
            <a:lvl1pPr>
              <a:defRPr/>
            </a:lvl1pPr>
          </a:lstStyle>
          <a:p>
            <a:fld id="{E1DCDEE0-6095-482E-BE63-064057586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3D4DBCE-8F3F-426D-BE93-D81419389E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D79CB63-81A5-4D1C-ADEF-9235675760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6B03B27-1079-4DCA-AD86-7B59D3D4E3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45DA5C0-F73F-4B5F-8754-05A843411F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BF92F08-D750-46B6-8553-12B2F5F86E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0C761D2-68DD-461F-B8C8-0C7F334EC6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657AA98-97F0-4E37-84A8-08C14AF5519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8EEADE7-86B8-4922-8A6A-07551F54C70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4763"/>
            <a:ext cx="1063625" cy="6858001"/>
            <a:chOff x="0" y="-3"/>
            <a:chExt cx="670" cy="4320"/>
          </a:xfrm>
        </p:grpSpPr>
        <p:grpSp>
          <p:nvGrpSpPr>
            <p:cNvPr id="2051" name="Group 3"/>
            <p:cNvGrpSpPr>
              <a:grpSpLocks/>
            </p:cNvGrpSpPr>
            <p:nvPr/>
          </p:nvGrpSpPr>
          <p:grpSpPr bwMode="auto">
            <a:xfrm rot="16200000" flipH="1">
              <a:off x="-1815" y="1838"/>
              <a:ext cx="4320" cy="638"/>
              <a:chOff x="-2" y="1562"/>
              <a:chExt cx="5762" cy="638"/>
            </a:xfrm>
          </p:grpSpPr>
          <p:sp>
            <p:nvSpPr>
              <p:cNvPr id="2052"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ru-RU"/>
              </a:p>
            </p:txBody>
          </p:sp>
          <p:sp>
            <p:nvSpPr>
              <p:cNvPr id="205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ru-RU"/>
              </a:p>
            </p:txBody>
          </p:sp>
          <p:sp>
            <p:nvSpPr>
              <p:cNvPr id="2054"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ru-RU"/>
              </a:p>
            </p:txBody>
          </p:sp>
          <p:sp>
            <p:nvSpPr>
              <p:cNvPr id="2055"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ru-RU"/>
              </a:p>
            </p:txBody>
          </p:sp>
          <p:sp>
            <p:nvSpPr>
              <p:cNvPr id="2056"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ru-RU"/>
              </a:p>
            </p:txBody>
          </p:sp>
          <p:sp>
            <p:nvSpPr>
              <p:cNvPr id="2057"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ru-RU"/>
              </a:p>
            </p:txBody>
          </p:sp>
          <p:sp>
            <p:nvSpPr>
              <p:cNvPr id="2058"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ru-RU"/>
              </a:p>
            </p:txBody>
          </p:sp>
          <p:sp>
            <p:nvSpPr>
              <p:cNvPr id="2059"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ru-RU"/>
              </a:p>
            </p:txBody>
          </p:sp>
          <p:sp>
            <p:nvSpPr>
              <p:cNvPr id="2060"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ru-RU"/>
              </a:p>
            </p:txBody>
          </p:sp>
          <p:sp>
            <p:nvSpPr>
              <p:cNvPr id="2061"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ru-RU"/>
              </a:p>
            </p:txBody>
          </p:sp>
          <p:sp>
            <p:nvSpPr>
              <p:cNvPr id="2062"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ru-RU"/>
              </a:p>
            </p:txBody>
          </p:sp>
          <p:sp>
            <p:nvSpPr>
              <p:cNvPr id="2063"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ru-RU"/>
              </a:p>
            </p:txBody>
          </p:sp>
          <p:sp>
            <p:nvSpPr>
              <p:cNvPr id="2064"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ru-RU"/>
              </a:p>
            </p:txBody>
          </p:sp>
          <p:sp>
            <p:nvSpPr>
              <p:cNvPr id="2065"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ru-RU"/>
              </a:p>
            </p:txBody>
          </p:sp>
          <p:sp>
            <p:nvSpPr>
              <p:cNvPr id="2066"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ru-RU"/>
              </a:p>
            </p:txBody>
          </p:sp>
          <p:sp>
            <p:nvSpPr>
              <p:cNvPr id="2067"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ru-RU"/>
              </a:p>
            </p:txBody>
          </p:sp>
          <p:sp>
            <p:nvSpPr>
              <p:cNvPr id="2068"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ru-RU"/>
              </a:p>
            </p:txBody>
          </p:sp>
          <p:sp>
            <p:nvSpPr>
              <p:cNvPr id="2069"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ru-RU"/>
              </a:p>
            </p:txBody>
          </p:sp>
          <p:sp>
            <p:nvSpPr>
              <p:cNvPr id="2070"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ru-RU"/>
              </a:p>
            </p:txBody>
          </p:sp>
        </p:grpSp>
        <p:sp>
          <p:nvSpPr>
            <p:cNvPr id="2071"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ru-RU"/>
            </a:p>
          </p:txBody>
        </p:sp>
        <p:sp>
          <p:nvSpPr>
            <p:cNvPr id="2072"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ru-RU"/>
            </a:p>
          </p:txBody>
        </p:sp>
      </p:grpSp>
      <p:sp>
        <p:nvSpPr>
          <p:cNvPr id="2073"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4"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p>
        </p:txBody>
      </p:sp>
      <p:sp>
        <p:nvSpPr>
          <p:cNvPr id="207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p>
        </p:txBody>
      </p:sp>
      <p:sp>
        <p:nvSpPr>
          <p:cNvPr id="207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F8C4549A-7B6C-41E5-9A7E-09749ABD7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ierraclub.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18.xml"/><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 Id="rId9"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838200"/>
            <a:ext cx="7772400" cy="1143000"/>
          </a:xfrm>
        </p:spPr>
        <p:txBody>
          <a:bodyPr/>
          <a:lstStyle/>
          <a:p>
            <a:pPr algn="ctr"/>
            <a:r>
              <a:rPr lang="en-US" sz="5400" dirty="0" smtClean="0"/>
              <a:t>Causes of sprawl: </a:t>
            </a:r>
            <a:r>
              <a:rPr lang="ru-RU" sz="5400" dirty="0" smtClean="0"/>
              <a:t/>
            </a:r>
            <a:br>
              <a:rPr lang="ru-RU" sz="5400" dirty="0" smtClean="0"/>
            </a:br>
            <a:r>
              <a:rPr lang="en-US" sz="5400" dirty="0" smtClean="0"/>
              <a:t>A portrait from space</a:t>
            </a:r>
            <a:endParaRPr lang="en-US" sz="5400" dirty="0"/>
          </a:p>
        </p:txBody>
      </p:sp>
      <p:sp>
        <p:nvSpPr>
          <p:cNvPr id="4099" name="Rectangle 3"/>
          <p:cNvSpPr>
            <a:spLocks noGrp="1" noChangeArrowheads="1"/>
          </p:cNvSpPr>
          <p:nvPr>
            <p:ph type="subTitle" idx="1"/>
          </p:nvPr>
        </p:nvSpPr>
        <p:spPr>
          <a:xfrm>
            <a:off x="990600" y="3505200"/>
            <a:ext cx="7086600" cy="1066800"/>
          </a:xfrm>
        </p:spPr>
        <p:txBody>
          <a:bodyPr/>
          <a:lstStyle/>
          <a:p>
            <a:r>
              <a:rPr lang="en-US" dirty="0" smtClean="0"/>
              <a:t>Burchfield M., </a:t>
            </a:r>
            <a:r>
              <a:rPr lang="en-US" dirty="0" err="1" smtClean="0"/>
              <a:t>Oversman</a:t>
            </a:r>
            <a:r>
              <a:rPr lang="en-US" dirty="0" smtClean="0"/>
              <a:t> H., </a:t>
            </a:r>
            <a:r>
              <a:rPr lang="en-US" dirty="0" err="1" smtClean="0"/>
              <a:t>Puga</a:t>
            </a:r>
            <a:r>
              <a:rPr lang="en-US" dirty="0" smtClean="0"/>
              <a:t> M., Turner M., 2005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algn="ctr"/>
            <a:r>
              <a:rPr lang="en-US" dirty="0"/>
              <a:t>Commercial sprawl</a:t>
            </a:r>
          </a:p>
        </p:txBody>
      </p:sp>
      <p:sp>
        <p:nvSpPr>
          <p:cNvPr id="407557" name="Rectangle 5"/>
          <p:cNvSpPr>
            <a:spLocks noChangeArrowheads="1"/>
          </p:cNvSpPr>
          <p:nvPr/>
        </p:nvSpPr>
        <p:spPr bwMode="auto">
          <a:xfrm>
            <a:off x="1219200" y="1752600"/>
            <a:ext cx="7467600" cy="4770537"/>
          </a:xfrm>
          <a:prstGeom prst="rect">
            <a:avLst/>
          </a:prstGeom>
          <a:noFill/>
          <a:ln w="9525">
            <a:noFill/>
            <a:miter lim="800000"/>
            <a:headEnd/>
            <a:tailEnd/>
          </a:ln>
          <a:effectLst/>
        </p:spPr>
        <p:txBody>
          <a:bodyPr wrap="square">
            <a:spAutoFit/>
          </a:bodyPr>
          <a:lstStyle/>
          <a:p>
            <a:r>
              <a:rPr lang="en-US" sz="2800" b="1" i="1" dirty="0">
                <a:solidFill>
                  <a:schemeClr val="accent1">
                    <a:lumMod val="50000"/>
                  </a:schemeClr>
                </a:solidFill>
                <a:latin typeface="+mj-lt"/>
              </a:rPr>
              <a:t>Auto-oriented</a:t>
            </a:r>
            <a:r>
              <a:rPr lang="en-US" sz="2800" dirty="0">
                <a:solidFill>
                  <a:srgbClr val="000000"/>
                </a:solidFill>
                <a:latin typeface="+mj-lt"/>
              </a:rPr>
              <a:t> development…</a:t>
            </a:r>
          </a:p>
          <a:p>
            <a:endParaRPr lang="en-US" sz="2800" dirty="0">
              <a:solidFill>
                <a:srgbClr val="000000"/>
              </a:solidFill>
              <a:latin typeface="+mj-lt"/>
            </a:endParaRPr>
          </a:p>
          <a:p>
            <a:r>
              <a:rPr lang="en-US" sz="2800" dirty="0">
                <a:solidFill>
                  <a:srgbClr val="000000"/>
                </a:solidFill>
                <a:latin typeface="+mj-lt"/>
              </a:rPr>
              <a:t>…built at a </a:t>
            </a:r>
            <a:r>
              <a:rPr lang="en-US" sz="2800" b="1" i="1" dirty="0">
                <a:solidFill>
                  <a:schemeClr val="accent1">
                    <a:lumMod val="50000"/>
                  </a:schemeClr>
                </a:solidFill>
                <a:latin typeface="+mj-lt"/>
              </a:rPr>
              <a:t>low floor area </a:t>
            </a:r>
            <a:r>
              <a:rPr lang="en-US" sz="2800" b="1" i="1" dirty="0" smtClean="0">
                <a:solidFill>
                  <a:schemeClr val="accent1">
                    <a:lumMod val="50000"/>
                  </a:schemeClr>
                </a:solidFill>
                <a:latin typeface="+mj-lt"/>
              </a:rPr>
              <a:t>ratio</a:t>
            </a:r>
            <a:endParaRPr lang="en-US" sz="2800" dirty="0">
              <a:solidFill>
                <a:srgbClr val="000000"/>
              </a:solidFill>
              <a:latin typeface="+mj-lt"/>
            </a:endParaRPr>
          </a:p>
          <a:p>
            <a:r>
              <a:rPr lang="en-US" sz="2800" dirty="0">
                <a:solidFill>
                  <a:srgbClr val="000000"/>
                </a:solidFill>
                <a:latin typeface="+mj-lt"/>
              </a:rPr>
              <a:t>…in </a:t>
            </a:r>
            <a:r>
              <a:rPr lang="en-US" sz="2800" b="1" i="1" dirty="0">
                <a:solidFill>
                  <a:schemeClr val="accent1">
                    <a:lumMod val="50000"/>
                  </a:schemeClr>
                </a:solidFill>
                <a:latin typeface="+mj-lt"/>
              </a:rPr>
              <a:t>strips</a:t>
            </a:r>
            <a:r>
              <a:rPr lang="en-US" sz="2800" dirty="0">
                <a:solidFill>
                  <a:srgbClr val="000000"/>
                </a:solidFill>
                <a:latin typeface="+mj-lt"/>
              </a:rPr>
              <a:t> along major routes or in isolated business parks</a:t>
            </a:r>
          </a:p>
          <a:p>
            <a:r>
              <a:rPr lang="en-US" sz="2800" dirty="0">
                <a:solidFill>
                  <a:srgbClr val="000000"/>
                </a:solidFill>
                <a:latin typeface="+mj-lt"/>
              </a:rPr>
              <a:t>…</a:t>
            </a:r>
            <a:r>
              <a:rPr lang="en-US" sz="2800" b="1" i="1" dirty="0">
                <a:solidFill>
                  <a:schemeClr val="accent1">
                    <a:lumMod val="50000"/>
                  </a:schemeClr>
                </a:solidFill>
                <a:latin typeface="+mj-lt"/>
              </a:rPr>
              <a:t>separated </a:t>
            </a:r>
            <a:r>
              <a:rPr lang="en-US" sz="2800" dirty="0">
                <a:solidFill>
                  <a:srgbClr val="000000"/>
                </a:solidFill>
                <a:latin typeface="+mj-lt"/>
              </a:rPr>
              <a:t>from other land uses</a:t>
            </a:r>
            <a:r>
              <a:rPr lang="en-US" sz="2800" dirty="0" smtClean="0">
                <a:solidFill>
                  <a:srgbClr val="000000"/>
                </a:solidFill>
                <a:latin typeface="+mj-lt"/>
              </a:rPr>
              <a:t>.</a:t>
            </a:r>
          </a:p>
          <a:p>
            <a:endParaRPr lang="en-US" sz="2800" dirty="0" smtClean="0">
              <a:solidFill>
                <a:srgbClr val="000000"/>
              </a:solidFill>
              <a:latin typeface="+mj-lt"/>
            </a:endParaRPr>
          </a:p>
          <a:p>
            <a:endParaRPr lang="en-US" sz="2800" dirty="0" smtClean="0">
              <a:solidFill>
                <a:srgbClr val="000000"/>
              </a:solidFill>
              <a:latin typeface="+mj-lt"/>
            </a:endParaRPr>
          </a:p>
          <a:p>
            <a:endParaRPr lang="en-US" sz="2800" dirty="0" smtClean="0">
              <a:solidFill>
                <a:srgbClr val="000000"/>
              </a:solidFill>
              <a:latin typeface="+mj-lt"/>
            </a:endParaRPr>
          </a:p>
          <a:p>
            <a:endParaRPr lang="en-US" sz="2800" dirty="0">
              <a:solidFill>
                <a:srgbClr val="000000"/>
              </a:solidFill>
              <a:latin typeface="+mj-lt"/>
            </a:endParaRPr>
          </a:p>
          <a:p>
            <a:endParaRPr lang="en-US"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371600" y="0"/>
            <a:ext cx="7772400" cy="1143000"/>
          </a:xfrm>
        </p:spPr>
        <p:txBody>
          <a:bodyPr/>
          <a:lstStyle/>
          <a:p>
            <a:pPr algn="ctr"/>
            <a:r>
              <a:rPr lang="en-US" dirty="0" smtClean="0"/>
              <a:t>Commercial sprawl</a:t>
            </a:r>
            <a:endParaRPr lang="en-US" dirty="0"/>
          </a:p>
        </p:txBody>
      </p:sp>
      <p:graphicFrame>
        <p:nvGraphicFramePr>
          <p:cNvPr id="412679" name="Object 7"/>
          <p:cNvGraphicFramePr>
            <a:graphicFrameLocks noGrp="1" noChangeAspect="1"/>
          </p:cNvGraphicFramePr>
          <p:nvPr>
            <p:ph sz="half" idx="2"/>
          </p:nvPr>
        </p:nvGraphicFramePr>
        <p:xfrm>
          <a:off x="2057400" y="990600"/>
          <a:ext cx="6243638" cy="4498975"/>
        </p:xfrm>
        <a:graphic>
          <a:graphicData uri="http://schemas.openxmlformats.org/presentationml/2006/ole">
            <mc:AlternateContent xmlns:mc="http://schemas.openxmlformats.org/markup-compatibility/2006">
              <mc:Choice xmlns:v="urn:schemas-microsoft-com:vml" Requires="v">
                <p:oleObj spid="_x0000_s21507" name="Slide" r:id="rId3" imgW="6800760" imgH="5086440" progId="PowerPoint.Slide.8">
                  <p:embed/>
                </p:oleObj>
              </mc:Choice>
              <mc:Fallback>
                <p:oleObj name="Slide" r:id="rId3" imgW="6800760" imgH="5086440"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90600"/>
                        <a:ext cx="6243638"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 name="Rectangle 51"/>
          <p:cNvSpPr>
            <a:spLocks noGrp="1" noChangeArrowheads="1"/>
          </p:cNvSpPr>
          <p:nvPr>
            <p:ph type="title"/>
          </p:nvPr>
        </p:nvSpPr>
        <p:spPr>
          <a:xfrm>
            <a:off x="914400" y="762000"/>
            <a:ext cx="8229600" cy="417512"/>
          </a:xfrm>
        </p:spPr>
        <p:txBody>
          <a:bodyPr/>
          <a:lstStyle/>
          <a:p>
            <a:pPr algn="ctr"/>
            <a:r>
              <a:rPr lang="en-US" sz="3200" b="1" dirty="0" smtClean="0"/>
              <a:t>ADVANTAGES AND DISADVANTAGES OF SPRAWL</a:t>
            </a:r>
            <a:endParaRPr lang="pl-PL" sz="3200" dirty="0">
              <a:solidFill>
                <a:schemeClr val="tx1"/>
              </a:solidFill>
            </a:endParaRPr>
          </a:p>
        </p:txBody>
      </p:sp>
      <p:sp>
        <p:nvSpPr>
          <p:cNvPr id="5" name="TextBox 4"/>
          <p:cNvSpPr txBox="1"/>
          <p:nvPr/>
        </p:nvSpPr>
        <p:spPr>
          <a:xfrm>
            <a:off x="1371600" y="2133600"/>
            <a:ext cx="7086600" cy="4714111"/>
          </a:xfrm>
          <a:prstGeom prst="rect">
            <a:avLst/>
          </a:prstGeom>
          <a:noFill/>
        </p:spPr>
        <p:txBody>
          <a:bodyPr wrap="square" rtlCol="0">
            <a:spAutoFit/>
          </a:bodyPr>
          <a:lstStyle/>
          <a:p>
            <a:pPr marL="342900" lvl="0" indent="-342900" algn="just" eaLnBrk="1" hangingPunct="1">
              <a:spcAft>
                <a:spcPts val="1200"/>
              </a:spcAft>
              <a:buFont typeface="Arial" pitchFamily="34" charset="0"/>
              <a:buChar char="•"/>
            </a:pPr>
            <a:r>
              <a:rPr lang="en-US" sz="2800" b="1" dirty="0" smtClean="0"/>
              <a:t>Social</a:t>
            </a:r>
          </a:p>
          <a:p>
            <a:pPr marL="342900" lvl="0" indent="-342900" algn="just" eaLnBrk="1" hangingPunct="1">
              <a:spcAft>
                <a:spcPts val="1200"/>
              </a:spcAft>
              <a:buFont typeface="Arial" pitchFamily="34" charset="0"/>
              <a:buChar char="•"/>
            </a:pPr>
            <a:r>
              <a:rPr lang="en-US" sz="2800" b="1" dirty="0" smtClean="0"/>
              <a:t>Economic</a:t>
            </a:r>
          </a:p>
          <a:p>
            <a:pPr marL="342900" lvl="0" indent="-342900" algn="just" eaLnBrk="1" hangingPunct="1">
              <a:spcAft>
                <a:spcPts val="1200"/>
              </a:spcAft>
              <a:buFont typeface="Arial" pitchFamily="34" charset="0"/>
              <a:buChar char="•"/>
            </a:pPr>
            <a:r>
              <a:rPr lang="en-US" sz="2800" b="1" dirty="0" smtClean="0"/>
              <a:t>Environmental</a:t>
            </a:r>
          </a:p>
          <a:p>
            <a:pPr marL="342900" lvl="0" indent="-342900" algn="just" eaLnBrk="1" hangingPunct="1">
              <a:spcAft>
                <a:spcPts val="1200"/>
              </a:spcAft>
              <a:buFont typeface="Arial" pitchFamily="34" charset="0"/>
              <a:buChar char="•"/>
            </a:pPr>
            <a:r>
              <a:rPr lang="en-US" sz="2800" b="1" dirty="0" smtClean="0"/>
              <a:t>Health</a:t>
            </a:r>
          </a:p>
          <a:p>
            <a:pPr marL="342900" lvl="0" indent="-342900" algn="just" eaLnBrk="1" hangingPunct="1">
              <a:spcAft>
                <a:spcPts val="1200"/>
              </a:spcAft>
              <a:buFont typeface="Arial" pitchFamily="34" charset="0"/>
              <a:buChar char="•"/>
            </a:pPr>
            <a:endParaRPr lang="en-US" sz="2800" b="1" dirty="0" smtClean="0"/>
          </a:p>
          <a:p>
            <a:pPr marL="342900" lvl="0" indent="-342900" algn="just" eaLnBrk="1" hangingPunct="1">
              <a:spcAft>
                <a:spcPts val="1200"/>
              </a:spcAft>
              <a:buFont typeface="Arial" pitchFamily="34" charset="0"/>
              <a:buChar char="•"/>
            </a:pPr>
            <a:r>
              <a:rPr lang="en-US" sz="2800" b="1" dirty="0" smtClean="0"/>
              <a:t>….</a:t>
            </a:r>
          </a:p>
          <a:p>
            <a:pPr marL="347472" indent="-347472" algn="just">
              <a:spcBef>
                <a:spcPts val="504"/>
              </a:spcBef>
              <a:spcAft>
                <a:spcPts val="0"/>
              </a:spcAft>
            </a:pPr>
            <a:endParaRPr lang="en-US" sz="2000" b="1" dirty="0">
              <a:solidFill>
                <a:srgbClr val="FF6600"/>
              </a:solidFill>
              <a:latin typeface="Tahoma"/>
            </a:endParaRPr>
          </a:p>
          <a:p>
            <a:pPr marL="347472" indent="-347472">
              <a:spcBef>
                <a:spcPts val="504"/>
              </a:spcBef>
              <a:spcAft>
                <a:spcPts val="0"/>
              </a:spcAft>
            </a:pPr>
            <a:endParaRPr lang="en-US" sz="2000" dirty="0">
              <a:latin typeface="Tahoma"/>
              <a:cs typeface="Times New Roman"/>
            </a:endParaRP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 name="Rectangle 51"/>
          <p:cNvSpPr>
            <a:spLocks noGrp="1" noChangeArrowheads="1"/>
          </p:cNvSpPr>
          <p:nvPr>
            <p:ph type="title"/>
          </p:nvPr>
        </p:nvSpPr>
        <p:spPr>
          <a:xfrm>
            <a:off x="914400" y="304800"/>
            <a:ext cx="8229600" cy="762000"/>
          </a:xfrm>
        </p:spPr>
        <p:txBody>
          <a:bodyPr/>
          <a:lstStyle/>
          <a:p>
            <a:pPr algn="ctr"/>
            <a:r>
              <a:rPr lang="en-US" sz="3600" b="1" dirty="0" smtClean="0"/>
              <a:t>ADVANTEGES OF </a:t>
            </a:r>
            <a:r>
              <a:rPr lang="pl-PL" sz="3600" b="1" dirty="0" smtClean="0"/>
              <a:t>SPRAWL</a:t>
            </a:r>
            <a:r>
              <a:rPr lang="en-US" sz="3600" b="1" dirty="0" smtClean="0"/>
              <a:t> </a:t>
            </a:r>
            <a:endParaRPr lang="pl-PL" sz="3600" b="1" dirty="0"/>
          </a:p>
        </p:txBody>
      </p:sp>
      <p:sp>
        <p:nvSpPr>
          <p:cNvPr id="5" name="TextBox 4"/>
          <p:cNvSpPr txBox="1"/>
          <p:nvPr/>
        </p:nvSpPr>
        <p:spPr>
          <a:xfrm>
            <a:off x="838200" y="1295400"/>
            <a:ext cx="7620000" cy="3921073"/>
          </a:xfrm>
          <a:prstGeom prst="rect">
            <a:avLst/>
          </a:prstGeom>
          <a:noFill/>
        </p:spPr>
        <p:txBody>
          <a:bodyPr wrap="square" rtlCol="0">
            <a:spAutoFit/>
          </a:bodyPr>
          <a:lstStyle/>
          <a:p>
            <a:r>
              <a:rPr lang="en-US" sz="2800" b="1" dirty="0" smtClean="0">
                <a:latin typeface="+mj-lt"/>
              </a:rPr>
              <a:t>Advantages</a:t>
            </a:r>
          </a:p>
          <a:p>
            <a:pPr marL="342900" lvl="0" indent="-342900" algn="just">
              <a:spcBef>
                <a:spcPct val="30000"/>
              </a:spcBef>
              <a:buFont typeface="Symbol" pitchFamily="18" charset="2"/>
              <a:buChar char=""/>
            </a:pPr>
            <a:r>
              <a:rPr kumimoji="0" lang="en-US" b="1" i="0" u="none" strike="noStrike" cap="none" normalizeH="0" baseline="0" dirty="0" smtClean="0">
                <a:ln>
                  <a:noFill/>
                </a:ln>
                <a:effectLst/>
                <a:latin typeface="+mj-lt"/>
              </a:rPr>
              <a:t>improvement of life quality in range of flat</a:t>
            </a:r>
            <a:r>
              <a:rPr kumimoji="0" lang="en-US" b="0" i="0" u="none" strike="noStrike" cap="none" normalizeH="0" baseline="0" dirty="0" smtClean="0">
                <a:ln>
                  <a:noFill/>
                </a:ln>
                <a:effectLst/>
                <a:latin typeface="+mj-lt"/>
                <a:ea typeface="Times New Roman" pitchFamily="18" charset="0"/>
                <a:cs typeface="Tahoma" pitchFamily="34" charset="0"/>
              </a:rPr>
              <a:t> (</a:t>
            </a:r>
            <a:r>
              <a:rPr kumimoji="0" lang="en-US" b="0" i="0" u="none" strike="noStrike" cap="none" normalizeH="0" baseline="0" dirty="0" smtClean="0">
                <a:ln>
                  <a:noFill/>
                </a:ln>
                <a:effectLst/>
                <a:latin typeface="+mj-lt"/>
              </a:rPr>
              <a:t>housing estate with block of flats vs. own detached house</a:t>
            </a:r>
            <a:r>
              <a:rPr kumimoji="0" lang="en-US" b="0" i="0" u="none" strike="noStrike" cap="none" normalizeH="0" baseline="0" dirty="0" smtClean="0">
                <a:ln>
                  <a:noFill/>
                </a:ln>
                <a:effectLst/>
                <a:latin typeface="+mj-lt"/>
                <a:cs typeface="Times New Roman" pitchFamily="18" charset="0"/>
              </a:rPr>
              <a:t>)</a:t>
            </a:r>
          </a:p>
          <a:p>
            <a:pPr marL="342900" lvl="0" indent="-342900" algn="just">
              <a:spcBef>
                <a:spcPct val="30000"/>
              </a:spcBef>
              <a:buFont typeface="Symbol" pitchFamily="18" charset="2"/>
              <a:buChar char=""/>
            </a:pPr>
            <a:r>
              <a:rPr kumimoji="0" lang="en-US" b="1" i="0" u="none" strike="noStrike" cap="none" normalizeH="0" baseline="0" dirty="0" smtClean="0">
                <a:ln>
                  <a:noFill/>
                </a:ln>
                <a:effectLst/>
                <a:latin typeface="+mj-lt"/>
                <a:cs typeface="Times New Roman" pitchFamily="18" charset="0"/>
              </a:rPr>
              <a:t>improvement of life quality in range of environment and landscape </a:t>
            </a:r>
            <a:r>
              <a:rPr kumimoji="0" lang="en-US" b="0" i="0" u="none" strike="noStrike" cap="none" normalizeH="0" baseline="0" dirty="0" smtClean="0">
                <a:ln>
                  <a:noFill/>
                </a:ln>
                <a:effectLst/>
                <a:latin typeface="+mj-lt"/>
                <a:cs typeface="Times New Roman" pitchFamily="18" charset="0"/>
              </a:rPr>
              <a:t>(</a:t>
            </a:r>
            <a:r>
              <a:rPr kumimoji="0" lang="en-US" b="0" i="0" u="none" strike="noStrike" cap="none" normalizeH="0" baseline="0" dirty="0" smtClean="0">
                <a:ln>
                  <a:noFill/>
                </a:ln>
                <a:effectLst/>
                <a:latin typeface="+mj-lt"/>
              </a:rPr>
              <a:t>housing estate with block of flats vs. own detached house</a:t>
            </a:r>
            <a:r>
              <a:rPr kumimoji="0" lang="en-US" b="0" i="0" u="none" strike="noStrike" cap="none" normalizeH="0" baseline="0" dirty="0" smtClean="0">
                <a:ln>
                  <a:noFill/>
                </a:ln>
                <a:effectLst/>
                <a:latin typeface="+mj-lt"/>
                <a:cs typeface="Times New Roman" pitchFamily="18" charset="0"/>
              </a:rPr>
              <a:t>)</a:t>
            </a:r>
          </a:p>
          <a:p>
            <a:pPr marL="342900" lvl="0" indent="-342900">
              <a:spcBef>
                <a:spcPct val="30000"/>
              </a:spcBef>
              <a:buFont typeface="Symbol" pitchFamily="18" charset="2"/>
              <a:buChar char=""/>
            </a:pPr>
            <a:r>
              <a:rPr kumimoji="0" lang="en-US" b="1" i="0" u="none" strike="noStrike" cap="none" normalizeH="0" baseline="0" dirty="0" smtClean="0">
                <a:ln>
                  <a:noFill/>
                </a:ln>
                <a:effectLst/>
                <a:latin typeface="+mj-lt"/>
                <a:cs typeface="Times New Roman" pitchFamily="18" charset="0"/>
              </a:rPr>
              <a:t>nearness of recreation space;</a:t>
            </a:r>
          </a:p>
          <a:p>
            <a:pPr marL="342900" lvl="0" indent="-342900" algn="just">
              <a:spcBef>
                <a:spcPct val="30000"/>
              </a:spcBef>
              <a:buFont typeface="Symbol" pitchFamily="18" charset="2"/>
              <a:buChar char=""/>
            </a:pPr>
            <a:r>
              <a:rPr kumimoji="0" lang="en-US" b="1" i="0" u="none" strike="noStrike" cap="none" normalizeH="0" baseline="0" dirty="0" smtClean="0">
                <a:ln>
                  <a:noFill/>
                </a:ln>
                <a:effectLst/>
                <a:latin typeface="+mj-lt"/>
                <a:cs typeface="Times New Roman" pitchFamily="18" charset="0"/>
              </a:rPr>
              <a:t>improvement of life quality in terms of safety</a:t>
            </a:r>
            <a:endParaRPr kumimoji="0" lang="en-US" sz="2000" b="0" i="0" u="none" strike="noStrike" cap="none" normalizeH="0" baseline="0" dirty="0" smtClean="0">
              <a:ln>
                <a:noFill/>
              </a:ln>
              <a:effectLst/>
              <a:latin typeface="+mj-lt"/>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title" sz="quarter"/>
          </p:nvPr>
        </p:nvSpPr>
        <p:spPr>
          <a:xfrm>
            <a:off x="457200" y="0"/>
            <a:ext cx="8229600" cy="417512"/>
          </a:xfrm>
        </p:spPr>
        <p:txBody>
          <a:bodyPr>
            <a:noAutofit/>
          </a:bodyPr>
          <a:lstStyle/>
          <a:p>
            <a:pPr algn="ctr"/>
            <a:r>
              <a:rPr lang="en-US" dirty="0" smtClean="0"/>
              <a:t>ADVANTEGES OF </a:t>
            </a:r>
            <a:r>
              <a:rPr lang="pl-PL" dirty="0" smtClean="0"/>
              <a:t>SPRAWL</a:t>
            </a:r>
            <a:r>
              <a:rPr lang="en-US" dirty="0" smtClean="0"/>
              <a:t> </a:t>
            </a:r>
            <a:endParaRPr lang="pl-PL" dirty="0">
              <a:solidFill>
                <a:schemeClr val="accent1">
                  <a:lumMod val="75000"/>
                </a:schemeClr>
              </a:solidFill>
            </a:endParaRPr>
          </a:p>
        </p:txBody>
      </p:sp>
      <p:pic>
        <p:nvPicPr>
          <p:cNvPr id="11276" name="Picture 12" descr="falowiec"/>
          <p:cNvPicPr>
            <a:picLocks noGrp="1" noChangeAspect="1" noChangeArrowheads="1"/>
          </p:cNvPicPr>
          <p:nvPr>
            <p:ph sz="quarter" idx="1"/>
          </p:nvPr>
        </p:nvPicPr>
        <p:blipFill>
          <a:blip r:embed="rId3"/>
          <a:srcRect/>
          <a:stretch>
            <a:fillRect/>
          </a:stretch>
        </p:blipFill>
        <p:spPr>
          <a:xfrm>
            <a:off x="896938" y="609600"/>
            <a:ext cx="3157537" cy="2185988"/>
          </a:xfrm>
          <a:noFill/>
          <a:ln/>
        </p:spPr>
      </p:pic>
      <p:pic>
        <p:nvPicPr>
          <p:cNvPr id="11277" name="Picture 13" descr="stara zabudowa"/>
          <p:cNvPicPr>
            <a:picLocks noGrp="1" noChangeAspect="1" noChangeArrowheads="1"/>
          </p:cNvPicPr>
          <p:nvPr>
            <p:ph sz="quarter" idx="3"/>
          </p:nvPr>
        </p:nvPicPr>
        <p:blipFill>
          <a:blip r:embed="rId4"/>
          <a:srcRect/>
          <a:stretch>
            <a:fillRect/>
          </a:stretch>
        </p:blipFill>
        <p:spPr>
          <a:xfrm>
            <a:off x="868363" y="3938588"/>
            <a:ext cx="3216275" cy="2187575"/>
          </a:xfrm>
          <a:noFill/>
          <a:ln/>
        </p:spPr>
      </p:pic>
      <p:pic>
        <p:nvPicPr>
          <p:cNvPr id="11278" name="Picture 14" descr="a 060"/>
          <p:cNvPicPr>
            <a:picLocks noGrp="1" noChangeAspect="1" noChangeArrowheads="1"/>
          </p:cNvPicPr>
          <p:nvPr>
            <p:ph sz="quarter" idx="2"/>
          </p:nvPr>
        </p:nvPicPr>
        <p:blipFill>
          <a:blip r:embed="rId5"/>
          <a:srcRect/>
          <a:stretch>
            <a:fillRect/>
          </a:stretch>
        </p:blipFill>
        <p:spPr>
          <a:xfrm>
            <a:off x="5210175" y="633412"/>
            <a:ext cx="3106738" cy="2185988"/>
          </a:xfrm>
          <a:noFill/>
          <a:ln/>
        </p:spPr>
      </p:pic>
      <p:pic>
        <p:nvPicPr>
          <p:cNvPr id="11279" name="Picture 15" descr="domki w łapinie"/>
          <p:cNvPicPr>
            <a:picLocks noGrp="1" noChangeAspect="1" noChangeArrowheads="1"/>
          </p:cNvPicPr>
          <p:nvPr>
            <p:ph sz="quarter" idx="4"/>
          </p:nvPr>
        </p:nvPicPr>
        <p:blipFill>
          <a:blip r:embed="rId6"/>
          <a:srcRect/>
          <a:stretch>
            <a:fillRect/>
          </a:stretch>
        </p:blipFill>
        <p:spPr>
          <a:xfrm>
            <a:off x="5219700" y="3933825"/>
            <a:ext cx="3097213" cy="2197100"/>
          </a:xfrm>
          <a:noFill/>
          <a:ln/>
        </p:spPr>
      </p:pic>
      <p:sp>
        <p:nvSpPr>
          <p:cNvPr id="11280" name="AutoShape 16"/>
          <p:cNvSpPr>
            <a:spLocks noChangeArrowheads="1"/>
          </p:cNvSpPr>
          <p:nvPr/>
        </p:nvSpPr>
        <p:spPr bwMode="auto">
          <a:xfrm>
            <a:off x="4427538" y="1524000"/>
            <a:ext cx="431800" cy="504825"/>
          </a:xfrm>
          <a:prstGeom prst="rightArrow">
            <a:avLst>
              <a:gd name="adj1" fmla="val 50000"/>
              <a:gd name="adj2" fmla="val 25000"/>
            </a:avLst>
          </a:prstGeom>
          <a:noFill/>
          <a:ln w="25400">
            <a:solidFill>
              <a:srgbClr val="FF6600"/>
            </a:solidFill>
            <a:miter lim="800000"/>
            <a:headEnd/>
            <a:tailEnd/>
          </a:ln>
          <a:effectLst/>
        </p:spPr>
        <p:txBody>
          <a:bodyPr wrap="none" anchor="ctr"/>
          <a:lstStyle/>
          <a:p>
            <a:endParaRPr lang="ru-RU"/>
          </a:p>
        </p:txBody>
      </p:sp>
      <p:sp>
        <p:nvSpPr>
          <p:cNvPr id="11281" name="AutoShape 17"/>
          <p:cNvSpPr>
            <a:spLocks noChangeArrowheads="1"/>
          </p:cNvSpPr>
          <p:nvPr/>
        </p:nvSpPr>
        <p:spPr bwMode="auto">
          <a:xfrm>
            <a:off x="4427538" y="4724400"/>
            <a:ext cx="431800" cy="504825"/>
          </a:xfrm>
          <a:prstGeom prst="rightArrow">
            <a:avLst>
              <a:gd name="adj1" fmla="val 50000"/>
              <a:gd name="adj2" fmla="val 25000"/>
            </a:avLst>
          </a:prstGeom>
          <a:noFill/>
          <a:ln w="25400">
            <a:solidFill>
              <a:srgbClr val="FF6600"/>
            </a:solidFill>
            <a:miter lim="800000"/>
            <a:headEnd/>
            <a:tailEnd/>
          </a:ln>
          <a:effectLst/>
        </p:spPr>
        <p:txBody>
          <a:bodyPr wrap="none" anchor="ctr"/>
          <a:lstStyle/>
          <a:p>
            <a:endParaRPr lang="ru-RU"/>
          </a:p>
        </p:txBody>
      </p:sp>
      <p:sp>
        <p:nvSpPr>
          <p:cNvPr id="11282" name="Rectangle 18"/>
          <p:cNvSpPr>
            <a:spLocks noChangeArrowheads="1"/>
          </p:cNvSpPr>
          <p:nvPr/>
        </p:nvSpPr>
        <p:spPr bwMode="auto">
          <a:xfrm>
            <a:off x="762000" y="2971800"/>
            <a:ext cx="8153400" cy="830997"/>
          </a:xfrm>
          <a:prstGeom prst="rect">
            <a:avLst/>
          </a:prstGeom>
          <a:noFill/>
          <a:ln w="9525">
            <a:noFill/>
            <a:miter lim="800000"/>
            <a:headEnd/>
            <a:tailEnd/>
          </a:ln>
          <a:effectLst/>
        </p:spPr>
        <p:txBody>
          <a:bodyPr wrap="square" anchor="ctr">
            <a:spAutoFit/>
          </a:bodyPr>
          <a:lstStyle/>
          <a:p>
            <a:pPr marL="342900" lvl="0" indent="-342900" algn="just">
              <a:spcBef>
                <a:spcPct val="30000"/>
              </a:spcBef>
              <a:buFont typeface="Symbol" pitchFamily="18" charset="2"/>
              <a:buChar char=""/>
            </a:pPr>
            <a:r>
              <a:rPr lang="en-US" b="1" dirty="0" smtClean="0"/>
              <a:t>improvement of life quality in range of flat</a:t>
            </a:r>
            <a:r>
              <a:rPr lang="en-US" dirty="0" smtClean="0">
                <a:ea typeface="Times New Roman" pitchFamily="18" charset="0"/>
                <a:cs typeface="Tahoma" pitchFamily="34" charset="0"/>
              </a:rPr>
              <a:t> (</a:t>
            </a:r>
            <a:r>
              <a:rPr lang="en-US" dirty="0" smtClean="0"/>
              <a:t>housing estate with block of flats vs. own detached house</a:t>
            </a:r>
            <a:r>
              <a:rPr lang="en-US" dirty="0" smtClean="0">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8" name="Picture 6" descr="4"/>
          <p:cNvPicPr>
            <a:picLocks noChangeAspect="1" noChangeArrowheads="1"/>
          </p:cNvPicPr>
          <p:nvPr/>
        </p:nvPicPr>
        <p:blipFill>
          <a:blip r:embed="rId2" cstate="print"/>
          <a:srcRect/>
          <a:stretch>
            <a:fillRect/>
          </a:stretch>
        </p:blipFill>
        <p:spPr bwMode="auto">
          <a:xfrm>
            <a:off x="2743200" y="1143000"/>
            <a:ext cx="4570142" cy="3229650"/>
          </a:xfrm>
          <a:prstGeom prst="rect">
            <a:avLst/>
          </a:prstGeom>
          <a:noFill/>
          <a:ln w="31750">
            <a:solidFill>
              <a:schemeClr val="tx2"/>
            </a:solidFill>
            <a:miter lim="800000"/>
            <a:headEnd/>
            <a:tailEnd/>
          </a:ln>
        </p:spPr>
      </p:pic>
      <p:sp>
        <p:nvSpPr>
          <p:cNvPr id="8" name="Rectangle 2"/>
          <p:cNvSpPr>
            <a:spLocks noGrp="1" noChangeArrowheads="1"/>
          </p:cNvSpPr>
          <p:nvPr>
            <p:ph type="title"/>
          </p:nvPr>
        </p:nvSpPr>
        <p:spPr>
          <a:xfrm>
            <a:off x="1143000" y="0"/>
            <a:ext cx="7772400" cy="1143000"/>
          </a:xfrm>
        </p:spPr>
        <p:txBody>
          <a:bodyPr/>
          <a:lstStyle/>
          <a:p>
            <a:pPr algn="ctr"/>
            <a:r>
              <a:rPr lang="en-US" dirty="0" smtClean="0"/>
              <a:t>ADVANTEGES OF SPRAWL</a:t>
            </a:r>
            <a:endParaRPr lang="en-US" dirty="0"/>
          </a:p>
        </p:txBody>
      </p:sp>
      <p:sp>
        <p:nvSpPr>
          <p:cNvPr id="4" name="TextBox 3"/>
          <p:cNvSpPr txBox="1"/>
          <p:nvPr/>
        </p:nvSpPr>
        <p:spPr>
          <a:xfrm>
            <a:off x="1066800" y="4328077"/>
            <a:ext cx="7620000" cy="2529923"/>
          </a:xfrm>
          <a:prstGeom prst="rect">
            <a:avLst/>
          </a:prstGeom>
          <a:noFill/>
        </p:spPr>
        <p:txBody>
          <a:bodyPr wrap="square" rtlCol="0">
            <a:spAutoFit/>
          </a:bodyPr>
          <a:lstStyle/>
          <a:p>
            <a:pPr marL="342900" lvl="0" indent="-342900" algn="just">
              <a:spcBef>
                <a:spcPct val="30000"/>
              </a:spcBef>
              <a:buFont typeface="Symbol" pitchFamily="18" charset="2"/>
              <a:buChar char=""/>
            </a:pPr>
            <a:r>
              <a:rPr lang="en-US" b="1" dirty="0" smtClean="0">
                <a:cs typeface="Times New Roman" pitchFamily="18" charset="0"/>
              </a:rPr>
              <a:t>improvement of life quality in range of environment and landscape </a:t>
            </a:r>
            <a:r>
              <a:rPr lang="en-US" dirty="0" smtClean="0">
                <a:cs typeface="Times New Roman" pitchFamily="18" charset="0"/>
              </a:rPr>
              <a:t>(</a:t>
            </a:r>
            <a:r>
              <a:rPr lang="en-US" dirty="0" smtClean="0"/>
              <a:t>housing estate with block of flats vs. own detached house</a:t>
            </a:r>
            <a:r>
              <a:rPr lang="en-US" dirty="0" smtClean="0">
                <a:cs typeface="Times New Roman" pitchFamily="18" charset="0"/>
              </a:rPr>
              <a:t>)</a:t>
            </a:r>
          </a:p>
          <a:p>
            <a:pPr marL="342900" lvl="0" indent="-342900">
              <a:spcBef>
                <a:spcPct val="30000"/>
              </a:spcBef>
              <a:buFont typeface="Symbol" pitchFamily="18" charset="2"/>
              <a:buChar char=""/>
            </a:pPr>
            <a:r>
              <a:rPr lang="en-US" b="1" dirty="0" smtClean="0">
                <a:cs typeface="Times New Roman" pitchFamily="18" charset="0"/>
              </a:rPr>
              <a:t>nearness of recreation space;</a:t>
            </a:r>
          </a:p>
          <a:p>
            <a:pPr marL="342900" lvl="0" indent="-342900" algn="just">
              <a:spcBef>
                <a:spcPct val="30000"/>
              </a:spcBef>
              <a:buFont typeface="Symbol" pitchFamily="18" charset="2"/>
              <a:buChar char=""/>
            </a:pPr>
            <a:r>
              <a:rPr lang="en-US" b="1" dirty="0" smtClean="0">
                <a:cs typeface="Times New Roman" pitchFamily="18" charset="0"/>
              </a:rPr>
              <a:t>improvement of life quality in terms of safety</a:t>
            </a:r>
            <a:endParaRPr lang="en-US" sz="2000" dirty="0" smtClean="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143000" y="0"/>
            <a:ext cx="7772400" cy="1143000"/>
          </a:xfrm>
        </p:spPr>
        <p:txBody>
          <a:bodyPr/>
          <a:lstStyle/>
          <a:p>
            <a:pPr algn="ctr"/>
            <a:r>
              <a:rPr lang="en-US" dirty="0" smtClean="0"/>
              <a:t>DISADVANTEGES OF SPRAWL</a:t>
            </a:r>
            <a:endParaRPr lang="en-US" dirty="0"/>
          </a:p>
        </p:txBody>
      </p:sp>
      <p:sp>
        <p:nvSpPr>
          <p:cNvPr id="4" name="TextBox 3"/>
          <p:cNvSpPr txBox="1"/>
          <p:nvPr/>
        </p:nvSpPr>
        <p:spPr>
          <a:xfrm>
            <a:off x="1066800" y="1371600"/>
            <a:ext cx="7620000" cy="4093428"/>
          </a:xfrm>
          <a:prstGeom prst="rect">
            <a:avLst/>
          </a:prstGeom>
          <a:noFill/>
        </p:spPr>
        <p:txBody>
          <a:bodyPr wrap="square" rtlCol="0">
            <a:spAutoFit/>
          </a:bodyPr>
          <a:lstStyle/>
          <a:p>
            <a:pPr marL="342900" lvl="0" indent="-342900" algn="just" eaLnBrk="1" hangingPunct="1">
              <a:spcAft>
                <a:spcPts val="1200"/>
              </a:spcAft>
            </a:pPr>
            <a:endParaRPr lang="en-US" b="1" dirty="0" smtClean="0"/>
          </a:p>
          <a:p>
            <a:pPr marL="342900" lvl="0" indent="-342900" algn="just" eaLnBrk="1" hangingPunct="1">
              <a:spcAft>
                <a:spcPts val="1200"/>
              </a:spcAft>
              <a:buFont typeface="Arial" pitchFamily="34" charset="0"/>
              <a:buChar char="•"/>
            </a:pPr>
            <a:r>
              <a:rPr lang="en-US" sz="3200" b="1" dirty="0" smtClean="0"/>
              <a:t>Social</a:t>
            </a:r>
          </a:p>
          <a:p>
            <a:pPr marL="342900" lvl="0" indent="-342900" algn="just" eaLnBrk="1" hangingPunct="1">
              <a:spcAft>
                <a:spcPts val="1200"/>
              </a:spcAft>
              <a:buFont typeface="Arial" pitchFamily="34" charset="0"/>
              <a:buChar char="•"/>
            </a:pPr>
            <a:r>
              <a:rPr lang="en-US" sz="3200" b="1" dirty="0" smtClean="0"/>
              <a:t>Economical</a:t>
            </a:r>
          </a:p>
          <a:p>
            <a:pPr marL="342900" lvl="0" indent="-342900" algn="just" eaLnBrk="1" hangingPunct="1">
              <a:spcAft>
                <a:spcPts val="1200"/>
              </a:spcAft>
              <a:buFont typeface="Arial" pitchFamily="34" charset="0"/>
              <a:buChar char="•"/>
            </a:pPr>
            <a:r>
              <a:rPr lang="en-US" sz="3200" b="1" dirty="0" smtClean="0"/>
              <a:t>Environmental</a:t>
            </a:r>
          </a:p>
          <a:p>
            <a:pPr marL="342900" lvl="0" indent="-342900" algn="just" eaLnBrk="1" hangingPunct="1">
              <a:spcAft>
                <a:spcPts val="1200"/>
              </a:spcAft>
              <a:buFont typeface="Arial" pitchFamily="34" charset="0"/>
              <a:buChar char="•"/>
            </a:pPr>
            <a:r>
              <a:rPr lang="en-US" sz="3200" b="1" dirty="0" smtClean="0"/>
              <a:t>Health</a:t>
            </a:r>
          </a:p>
          <a:p>
            <a:pPr marL="342900" lvl="0" indent="-342900" algn="just" eaLnBrk="1" hangingPunct="1">
              <a:spcAft>
                <a:spcPts val="1200"/>
              </a:spcAft>
              <a:buFont typeface="Arial" pitchFamily="34" charset="0"/>
              <a:buChar char="•"/>
            </a:pPr>
            <a:endParaRPr lang="en-US" b="1" dirty="0" smtClean="0"/>
          </a:p>
          <a:p>
            <a:pPr marL="342900" lvl="0" indent="-342900" algn="just" eaLnBrk="1" hangingPunct="1">
              <a:spcAft>
                <a:spcPts val="1200"/>
              </a:spcAft>
              <a:buFont typeface="Arial" pitchFamily="34" charset="0"/>
              <a:buChar char="•"/>
            </a:pPr>
            <a:r>
              <a:rPr lang="en-US" b="1" smtClean="0"/>
              <a:t>…</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8458200" cy="1371600"/>
          </a:xfrm>
        </p:spPr>
        <p:txBody>
          <a:bodyPr/>
          <a:lstStyle/>
          <a:p>
            <a:pPr algn="ctr"/>
            <a:r>
              <a:rPr lang="en-US" sz="3600" dirty="0" smtClean="0"/>
              <a:t>Some </a:t>
            </a:r>
            <a:r>
              <a:rPr lang="en-US" sz="3600" dirty="0"/>
              <a:t>recent conclusions about </a:t>
            </a:r>
            <a:r>
              <a:rPr lang="en-US" sz="3600" dirty="0" smtClean="0"/>
              <a:t>sprawl…</a:t>
            </a:r>
            <a:endParaRPr lang="en-US" sz="3600" dirty="0"/>
          </a:p>
        </p:txBody>
      </p:sp>
      <p:sp>
        <p:nvSpPr>
          <p:cNvPr id="87043" name="Rectangle 3"/>
          <p:cNvSpPr>
            <a:spLocks noGrp="1" noChangeArrowheads="1"/>
          </p:cNvSpPr>
          <p:nvPr>
            <p:ph type="body" idx="1"/>
          </p:nvPr>
        </p:nvSpPr>
        <p:spPr>
          <a:xfrm>
            <a:off x="1066800" y="1143000"/>
            <a:ext cx="7848600" cy="4419600"/>
          </a:xfrm>
        </p:spPr>
        <p:txBody>
          <a:bodyPr/>
          <a:lstStyle/>
          <a:p>
            <a:pPr>
              <a:lnSpc>
                <a:spcPct val="90000"/>
              </a:lnSpc>
              <a:spcAft>
                <a:spcPct val="60000"/>
              </a:spcAft>
            </a:pPr>
            <a:r>
              <a:rPr lang="en-US" sz="2000" dirty="0"/>
              <a:t>“The vast majority of metropolitan areas experienced a significant decline in metropolitan density (between 1982-1997) and therefore can be described as sprawling.” (Fulton et al. 2001)</a:t>
            </a:r>
          </a:p>
          <a:p>
            <a:pPr>
              <a:lnSpc>
                <a:spcPct val="90000"/>
              </a:lnSpc>
              <a:spcBef>
                <a:spcPct val="60000"/>
              </a:spcBef>
              <a:spcAft>
                <a:spcPct val="60000"/>
              </a:spcAft>
            </a:pPr>
            <a:r>
              <a:rPr lang="en-US" sz="2000" dirty="0"/>
              <a:t>“Sprawl is ubiquitous and it is continuing to expand.” (</a:t>
            </a:r>
            <a:r>
              <a:rPr lang="en-US" sz="2000" dirty="0" err="1"/>
              <a:t>Glaeser</a:t>
            </a:r>
            <a:r>
              <a:rPr lang="en-US" sz="2000" dirty="0"/>
              <a:t> and Kahn 2003)</a:t>
            </a:r>
          </a:p>
          <a:p>
            <a:pPr>
              <a:lnSpc>
                <a:spcPct val="90000"/>
              </a:lnSpc>
              <a:spcBef>
                <a:spcPct val="60000"/>
              </a:spcBef>
              <a:spcAft>
                <a:spcPct val="60000"/>
              </a:spcAft>
            </a:pPr>
            <a:r>
              <a:rPr lang="en-US" sz="2000" dirty="0"/>
              <a:t>“Many extended urbanized areas are very sprawl-like on some dimensions, but not so sprawl-like on others.” (</a:t>
            </a:r>
            <a:r>
              <a:rPr lang="en-US" sz="2000" dirty="0" err="1"/>
              <a:t>Galster</a:t>
            </a:r>
            <a:r>
              <a:rPr lang="en-US" sz="2000" dirty="0"/>
              <a:t> et al. 2005)</a:t>
            </a:r>
          </a:p>
          <a:p>
            <a:pPr>
              <a:lnSpc>
                <a:spcPct val="90000"/>
              </a:lnSpc>
              <a:spcBef>
                <a:spcPct val="60000"/>
              </a:spcBef>
              <a:spcAft>
                <a:spcPct val="60000"/>
              </a:spcAft>
            </a:pPr>
            <a:r>
              <a:rPr lang="en-US" sz="2800" dirty="0">
                <a:solidFill>
                  <a:srgbClr val="C00000"/>
                </a:solidFill>
              </a:rPr>
              <a:t>“The extent of sprawl has remained roughly unchanged between 1976 and 1992.” (Burchfield et al. 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pPr algn="ctr"/>
            <a:r>
              <a:rPr lang="en-US" dirty="0" smtClean="0"/>
              <a:t>II. Measurements of Sprawl</a:t>
            </a:r>
            <a:endParaRPr lang="ru-RU" dirty="0"/>
          </a:p>
        </p:txBody>
      </p:sp>
      <p:sp>
        <p:nvSpPr>
          <p:cNvPr id="4" name="TextBox 3"/>
          <p:cNvSpPr txBox="1"/>
          <p:nvPr/>
        </p:nvSpPr>
        <p:spPr>
          <a:xfrm>
            <a:off x="990600" y="1143000"/>
            <a:ext cx="7848600" cy="5262979"/>
          </a:xfrm>
          <a:prstGeom prst="rect">
            <a:avLst/>
          </a:prstGeom>
          <a:noFill/>
        </p:spPr>
        <p:txBody>
          <a:bodyPr wrap="square" rtlCol="0">
            <a:spAutoFit/>
          </a:bodyPr>
          <a:lstStyle/>
          <a:p>
            <a:pPr lvl="0">
              <a:buFont typeface="Wingdings" pitchFamily="2" charset="2"/>
              <a:buChar char="§"/>
              <a:defRPr/>
            </a:pPr>
            <a:r>
              <a:rPr kumimoji="1" lang="en-US" kern="0" dirty="0" smtClean="0">
                <a:latin typeface="+mj-lt"/>
                <a:ea typeface="+mn-ea"/>
                <a:cs typeface="+mn-cs"/>
              </a:rPr>
              <a:t> </a:t>
            </a:r>
            <a:r>
              <a:rPr kumimoji="1" lang="en-US" b="1" kern="0" dirty="0" smtClean="0">
                <a:latin typeface="+mj-lt"/>
                <a:ea typeface="+mn-ea"/>
                <a:cs typeface="+mn-cs"/>
              </a:rPr>
              <a:t> Methodology</a:t>
            </a:r>
          </a:p>
          <a:p>
            <a:pPr lvl="1">
              <a:buFont typeface="Arial" pitchFamily="34" charset="0"/>
              <a:buChar char="•"/>
              <a:defRPr/>
            </a:pPr>
            <a:r>
              <a:rPr kumimoji="1" lang="en-US" kern="0" dirty="0" smtClean="0">
                <a:latin typeface="+mj-lt"/>
                <a:ea typeface="+mn-ea"/>
                <a:cs typeface="+mn-cs"/>
              </a:rPr>
              <a:t>Analyzing Landscape Change with Satellite Remote Sensing and Geographic Information Systems</a:t>
            </a:r>
          </a:p>
          <a:p>
            <a:pPr lvl="0">
              <a:buFont typeface="Arial" pitchFamily="34" charset="0"/>
              <a:buChar char="•"/>
              <a:defRPr/>
            </a:pPr>
            <a:r>
              <a:rPr kumimoji="1" lang="en-US" kern="0" dirty="0">
                <a:latin typeface="+mj-lt"/>
              </a:rPr>
              <a:t> </a:t>
            </a:r>
            <a:r>
              <a:rPr kumimoji="1" lang="en-US" b="1" kern="0" dirty="0" smtClean="0">
                <a:latin typeface="+mj-lt"/>
              </a:rPr>
              <a:t>Data Source</a:t>
            </a:r>
          </a:p>
          <a:p>
            <a:pPr lvl="1">
              <a:buFont typeface="Arial" pitchFamily="34" charset="0"/>
              <a:buChar char="•"/>
              <a:defRPr/>
            </a:pPr>
            <a:r>
              <a:rPr kumimoji="1" lang="en-US" kern="0" dirty="0">
                <a:latin typeface="+mj-lt"/>
              </a:rPr>
              <a:t> </a:t>
            </a:r>
            <a:r>
              <a:rPr kumimoji="1" lang="en-US" kern="0" dirty="0" smtClean="0">
                <a:latin typeface="+mj-lt"/>
              </a:rPr>
              <a:t>Land Use and Land cover Digital Data (derived from high attitude aerial photography, </a:t>
            </a:r>
            <a:r>
              <a:rPr kumimoji="1" lang="en-US" b="1" kern="0" dirty="0" smtClean="0">
                <a:latin typeface="+mj-lt"/>
              </a:rPr>
              <a:t>1972</a:t>
            </a:r>
            <a:r>
              <a:rPr kumimoji="1" lang="en-US" kern="0" dirty="0" smtClean="0">
                <a:latin typeface="+mj-lt"/>
              </a:rPr>
              <a:t>)</a:t>
            </a:r>
          </a:p>
          <a:p>
            <a:pPr lvl="1">
              <a:buFont typeface="Arial" pitchFamily="34" charset="0"/>
              <a:buChar char="•"/>
              <a:defRPr/>
            </a:pPr>
            <a:r>
              <a:rPr kumimoji="1" lang="en-US" kern="0" dirty="0">
                <a:latin typeface="+mj-lt"/>
              </a:rPr>
              <a:t> </a:t>
            </a:r>
            <a:r>
              <a:rPr kumimoji="1" lang="en-US" kern="0" dirty="0" smtClean="0">
                <a:latin typeface="+mj-lt"/>
              </a:rPr>
              <a:t>National Land Cover Data (derived from satellite imagery,   </a:t>
            </a:r>
            <a:r>
              <a:rPr kumimoji="1" lang="en-US" b="1" kern="0" dirty="0" smtClean="0">
                <a:latin typeface="+mj-lt"/>
              </a:rPr>
              <a:t>1990</a:t>
            </a:r>
            <a:r>
              <a:rPr kumimoji="1" lang="en-US" kern="0" dirty="0" smtClean="0">
                <a:latin typeface="+mj-lt"/>
              </a:rPr>
              <a:t>)</a:t>
            </a:r>
          </a:p>
          <a:p>
            <a:pPr lvl="1">
              <a:buFont typeface="Arial" pitchFamily="34" charset="0"/>
              <a:buChar char="•"/>
              <a:defRPr/>
            </a:pPr>
            <a:endParaRPr kumimoji="1" lang="en-US" kern="0" dirty="0">
              <a:latin typeface="+mj-lt"/>
            </a:endParaRPr>
          </a:p>
          <a:p>
            <a:pPr lvl="0">
              <a:buFont typeface="Arial" pitchFamily="34" charset="0"/>
              <a:buChar char="•"/>
              <a:defRPr/>
            </a:pPr>
            <a:r>
              <a:rPr kumimoji="1" lang="en-US" b="1" kern="0" dirty="0" smtClean="0">
                <a:latin typeface="+mj-lt"/>
              </a:rPr>
              <a:t> Land Use Classification</a:t>
            </a:r>
          </a:p>
          <a:p>
            <a:pPr lvl="0">
              <a:buFont typeface="Arial" pitchFamily="34" charset="0"/>
              <a:buChar char="•"/>
              <a:defRPr/>
            </a:pPr>
            <a:r>
              <a:rPr kumimoji="1" lang="en-US" b="1" kern="0" dirty="0" smtClean="0">
                <a:latin typeface="+mj-lt"/>
              </a:rPr>
              <a:t> Urban Land</a:t>
            </a:r>
          </a:p>
          <a:p>
            <a:pPr lvl="0">
              <a:buFont typeface="Arial" pitchFamily="34" charset="0"/>
              <a:buChar char="•"/>
              <a:defRPr/>
            </a:pPr>
            <a:r>
              <a:rPr kumimoji="1" lang="en-US" b="1" kern="0" dirty="0" smtClean="0">
                <a:latin typeface="+mj-lt"/>
                <a:ea typeface="+mn-ea"/>
                <a:cs typeface="+mn-cs"/>
              </a:rPr>
              <a:t> Sprawl Index</a:t>
            </a:r>
          </a:p>
          <a:p>
            <a:pPr lvl="0">
              <a:buFont typeface="Arial" pitchFamily="34" charset="0"/>
              <a:buChar char="•"/>
              <a:defRPr/>
            </a:pPr>
            <a:endParaRPr kumimoji="1" lang="en-US" b="1" kern="0" dirty="0">
              <a:solidFill>
                <a:schemeClr val="tx2"/>
              </a:solidFill>
              <a:latin typeface="Trebuchet MS" pitchFamily="34" charset="0"/>
              <a:ea typeface="+mn-ea"/>
              <a:cs typeface="+mn-cs"/>
            </a:endParaRPr>
          </a:p>
          <a:p>
            <a:pPr>
              <a:buFont typeface="Arial" pitchFamily="34" charset="0"/>
              <a:buChar cha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NW suburb of Washington DC1"/>
          <p:cNvPicPr>
            <a:picLocks noGrp="1" noChangeAspect="1" noChangeArrowheads="1"/>
          </p:cNvPicPr>
          <p:nvPr>
            <p:ph/>
          </p:nvPr>
        </p:nvPicPr>
        <p:blipFill>
          <a:blip r:embed="rId2" cstate="print"/>
          <a:srcRect/>
          <a:stretch>
            <a:fillRect/>
          </a:stretch>
        </p:blipFill>
        <p:spPr>
          <a:xfrm>
            <a:off x="1676400" y="762000"/>
            <a:ext cx="6393180" cy="5699760"/>
          </a:xfrm>
          <a:noFill/>
          <a:ln/>
        </p:spPr>
      </p:pic>
      <p:sp>
        <p:nvSpPr>
          <p:cNvPr id="4" name="TextBox 3"/>
          <p:cNvSpPr txBox="1"/>
          <p:nvPr/>
        </p:nvSpPr>
        <p:spPr>
          <a:xfrm>
            <a:off x="1524000" y="152400"/>
            <a:ext cx="6934200" cy="523220"/>
          </a:xfrm>
          <a:prstGeom prst="rect">
            <a:avLst/>
          </a:prstGeom>
          <a:noFill/>
        </p:spPr>
        <p:txBody>
          <a:bodyPr wrap="square" rtlCol="0">
            <a:spAutoFit/>
          </a:bodyPr>
          <a:lstStyle/>
          <a:p>
            <a:pPr algn="ctr"/>
            <a:r>
              <a:rPr lang="en-US" sz="2800" dirty="0" smtClean="0"/>
              <a:t>Data Source: Satellite Imagery</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 Introduction</a:t>
            </a:r>
            <a:endParaRPr lang="ru-RU" dirty="0"/>
          </a:p>
        </p:txBody>
      </p:sp>
      <p:sp>
        <p:nvSpPr>
          <p:cNvPr id="3" name="Содержимое 2"/>
          <p:cNvSpPr>
            <a:spLocks noGrp="1"/>
          </p:cNvSpPr>
          <p:nvPr>
            <p:ph idx="1"/>
          </p:nvPr>
        </p:nvSpPr>
        <p:spPr/>
        <p:txBody>
          <a:bodyPr/>
          <a:lstStyle/>
          <a:p>
            <a:r>
              <a:rPr lang="en-US" dirty="0" smtClean="0"/>
              <a:t>Sprawl definition</a:t>
            </a:r>
          </a:p>
          <a:p>
            <a:pPr lvl="1"/>
            <a:r>
              <a:rPr lang="en-US" dirty="0" smtClean="0"/>
              <a:t>Residential Sprawl</a:t>
            </a:r>
          </a:p>
          <a:p>
            <a:pPr lvl="1"/>
            <a:r>
              <a:rPr lang="en-US" dirty="0" smtClean="0"/>
              <a:t>Commercial Sprawl</a:t>
            </a:r>
          </a:p>
          <a:p>
            <a:r>
              <a:rPr lang="en-US" dirty="0" smtClean="0"/>
              <a:t>Advantages and Disadvantages of Sprawl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7772400" cy="838200"/>
          </a:xfrm>
        </p:spPr>
        <p:txBody>
          <a:bodyPr/>
          <a:lstStyle/>
          <a:p>
            <a:pPr algn="ctr"/>
            <a:r>
              <a:rPr lang="en-US" dirty="0" smtClean="0"/>
              <a:t>Data units</a:t>
            </a:r>
            <a:endParaRPr lang="ru-RU" dirty="0"/>
          </a:p>
        </p:txBody>
      </p:sp>
      <p:sp>
        <p:nvSpPr>
          <p:cNvPr id="3" name="Содержимое 2"/>
          <p:cNvSpPr>
            <a:spLocks noGrp="1"/>
          </p:cNvSpPr>
          <p:nvPr>
            <p:ph idx="1"/>
          </p:nvPr>
        </p:nvSpPr>
        <p:spPr>
          <a:xfrm>
            <a:off x="1143000" y="1143000"/>
            <a:ext cx="8001000" cy="4114800"/>
          </a:xfrm>
        </p:spPr>
        <p:txBody>
          <a:bodyPr/>
          <a:lstStyle/>
          <a:p>
            <a:r>
              <a:rPr lang="en-US" sz="2800" dirty="0" smtClean="0">
                <a:latin typeface="+mj-lt"/>
              </a:rPr>
              <a:t>Square </a:t>
            </a:r>
            <a:r>
              <a:rPr lang="en-US" sz="2800" dirty="0">
                <a:latin typeface="+mj-lt"/>
              </a:rPr>
              <a:t>cells of 30×30 meters situated on a regular </a:t>
            </a:r>
            <a:r>
              <a:rPr lang="en-US" sz="2800" dirty="0" smtClean="0">
                <a:latin typeface="+mj-lt"/>
              </a:rPr>
              <a:t>grid (8.7 billions cells)</a:t>
            </a:r>
          </a:p>
          <a:p>
            <a:r>
              <a:rPr lang="en-US" sz="2800" dirty="0" smtClean="0">
                <a:latin typeface="+mj-lt"/>
              </a:rPr>
              <a:t>For each cells predominant </a:t>
            </a:r>
            <a:r>
              <a:rPr lang="en-US" sz="2800" dirty="0">
                <a:latin typeface="+mj-lt"/>
              </a:rPr>
              <a:t>land </a:t>
            </a:r>
            <a:r>
              <a:rPr lang="en-US" sz="2800" dirty="0" smtClean="0">
                <a:latin typeface="+mj-lt"/>
              </a:rPr>
              <a:t>cover </a:t>
            </a:r>
            <a:r>
              <a:rPr lang="en-US" sz="2800" dirty="0">
                <a:latin typeface="+mj-lt"/>
              </a:rPr>
              <a:t>was assigned</a:t>
            </a:r>
            <a:endParaRPr lang="en-US" sz="2800" dirty="0" smtClean="0">
              <a:latin typeface="+mj-lt"/>
            </a:endParaRPr>
          </a:p>
          <a:p>
            <a:r>
              <a:rPr lang="en-US" sz="2800" dirty="0" smtClean="0">
                <a:latin typeface="+mj-lt"/>
              </a:rPr>
              <a:t>Land Cover Codes</a:t>
            </a:r>
          </a:p>
          <a:p>
            <a:pPr lvl="1"/>
            <a:r>
              <a:rPr lang="en-US" sz="2000" i="1" dirty="0" smtClean="0">
                <a:latin typeface="+mj-lt"/>
              </a:rPr>
              <a:t>Residential development; </a:t>
            </a:r>
          </a:p>
          <a:p>
            <a:pPr lvl="1"/>
            <a:r>
              <a:rPr lang="en-US" sz="2000" i="1" dirty="0" smtClean="0">
                <a:latin typeface="+mj-lt"/>
              </a:rPr>
              <a:t>Commercial and industrial development and transportation networks; </a:t>
            </a:r>
          </a:p>
          <a:p>
            <a:pPr lvl="1"/>
            <a:r>
              <a:rPr lang="en-US" sz="2000" i="1" dirty="0" smtClean="0">
                <a:latin typeface="+mj-lt"/>
              </a:rPr>
              <a:t>Water; </a:t>
            </a:r>
          </a:p>
          <a:p>
            <a:pPr lvl="1"/>
            <a:r>
              <a:rPr lang="en-US" sz="2000" i="1" dirty="0" smtClean="0">
                <a:latin typeface="+mj-lt"/>
              </a:rPr>
              <a:t>Bare rock and sand; </a:t>
            </a:r>
          </a:p>
          <a:p>
            <a:pPr lvl="1"/>
            <a:r>
              <a:rPr lang="en-US" sz="2000" i="1" dirty="0" smtClean="0">
                <a:latin typeface="+mj-lt"/>
              </a:rPr>
              <a:t>Forest; </a:t>
            </a:r>
          </a:p>
          <a:p>
            <a:pPr lvl="1"/>
            <a:r>
              <a:rPr lang="en-US" sz="2000" i="1" dirty="0" smtClean="0">
                <a:latin typeface="+mj-lt"/>
              </a:rPr>
              <a:t>Range and grassland; </a:t>
            </a:r>
          </a:p>
          <a:p>
            <a:pPr lvl="1"/>
            <a:r>
              <a:rPr lang="en-US" sz="2000" i="1" dirty="0" smtClean="0">
                <a:latin typeface="+mj-lt"/>
              </a:rPr>
              <a:t>Agricultural land; </a:t>
            </a:r>
          </a:p>
          <a:p>
            <a:pPr lvl="1"/>
            <a:r>
              <a:rPr lang="en-US" sz="2000" i="1" dirty="0" smtClean="0">
                <a:latin typeface="+mj-lt"/>
              </a:rPr>
              <a:t>Wetlands</a:t>
            </a:r>
            <a:endParaRPr lang="ru-RU" sz="2000" i="1"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7772400" cy="1143000"/>
          </a:xfrm>
        </p:spPr>
        <p:txBody>
          <a:bodyPr/>
          <a:lstStyle/>
          <a:p>
            <a:pPr algn="ctr"/>
            <a:r>
              <a:rPr lang="en-US" dirty="0" smtClean="0"/>
              <a:t>Urban Land in US</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rot="5400000">
            <a:off x="2697956" y="-411956"/>
            <a:ext cx="4643438" cy="7600950"/>
          </a:xfrm>
          <a:prstGeom prst="rect">
            <a:avLst/>
          </a:prstGeom>
          <a:noFill/>
          <a:ln w="9525">
            <a:noFill/>
            <a:miter lim="800000"/>
            <a:headEnd/>
            <a:tailEnd/>
          </a:ln>
          <a:effectLst/>
          <a:scene3d>
            <a:camera prst="orthographicFront">
              <a:rot lat="0" lon="300000" rev="0"/>
            </a:camera>
            <a:lightRig rig="threePt" dir="t"/>
          </a:scene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7772400" cy="1143000"/>
          </a:xfrm>
        </p:spPr>
        <p:txBody>
          <a:bodyPr/>
          <a:lstStyle/>
          <a:p>
            <a:r>
              <a:rPr lang="en-US" dirty="0" smtClean="0"/>
              <a:t>Urban Land in US</a:t>
            </a:r>
            <a:endParaRPr lang="ru-RU" dirty="0"/>
          </a:p>
        </p:txBody>
      </p:sp>
      <p:sp>
        <p:nvSpPr>
          <p:cNvPr id="3" name="Содержимое 2"/>
          <p:cNvSpPr>
            <a:spLocks noGrp="1"/>
          </p:cNvSpPr>
          <p:nvPr>
            <p:ph idx="1"/>
          </p:nvPr>
        </p:nvSpPr>
        <p:spPr>
          <a:xfrm>
            <a:off x="1066800" y="1295400"/>
            <a:ext cx="7772400" cy="4114800"/>
          </a:xfrm>
        </p:spPr>
        <p:txBody>
          <a:bodyPr/>
          <a:lstStyle/>
          <a:p>
            <a:r>
              <a:rPr lang="en-US" dirty="0" smtClean="0"/>
              <a:t>1.9 % of the United States was developed in 1992 (Burchfield, 2005)</a:t>
            </a:r>
          </a:p>
          <a:p>
            <a:pPr lvl="1"/>
            <a:r>
              <a:rPr lang="en-US" sz="2400" dirty="0" smtClean="0"/>
              <a:t>(2.5 % of US was classified as “urban” by Census Bureau in 1990)</a:t>
            </a:r>
          </a:p>
          <a:p>
            <a:r>
              <a:rPr lang="en-US" dirty="0" smtClean="0"/>
              <a:t>two-thirds of this developed land is already in urban use in 1976</a:t>
            </a:r>
          </a:p>
          <a:p>
            <a:r>
              <a:rPr lang="en-US" dirty="0" smtClean="0"/>
              <a:t>Developed area grew by 48 percent over 16 years   </a:t>
            </a:r>
          </a:p>
          <a:p>
            <a:endParaRPr lang="en-US"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7772400" cy="1143000"/>
          </a:xfrm>
        </p:spPr>
        <p:txBody>
          <a:bodyPr/>
          <a:lstStyle/>
          <a:p>
            <a:pPr algn="ctr"/>
            <a:r>
              <a:rPr lang="en-US" dirty="0" smtClean="0"/>
              <a:t>Urban Land in US: Large Differences across States</a:t>
            </a:r>
            <a:endParaRPr lang="ru-RU" dirty="0"/>
          </a:p>
        </p:txBody>
      </p:sp>
      <p:graphicFrame>
        <p:nvGraphicFramePr>
          <p:cNvPr id="5" name="Содержимое 4"/>
          <p:cNvGraphicFramePr>
            <a:graphicFrameLocks noGrp="1"/>
          </p:cNvGraphicFramePr>
          <p:nvPr>
            <p:ph idx="1"/>
          </p:nvPr>
        </p:nvGraphicFramePr>
        <p:xfrm>
          <a:off x="1219200" y="1676400"/>
          <a:ext cx="7285038" cy="2946400"/>
        </p:xfrm>
        <a:graphic>
          <a:graphicData uri="http://schemas.openxmlformats.org/drawingml/2006/table">
            <a:tbl>
              <a:tblPr firstRow="1" bandRow="1">
                <a:tableStyleId>{5C22544A-7EE6-4342-B048-85BDC9FD1C3A}</a:tableStyleId>
              </a:tblPr>
              <a:tblGrid>
                <a:gridCol w="2428346"/>
                <a:gridCol w="2428346"/>
                <a:gridCol w="2428346"/>
              </a:tblGrid>
              <a:tr h="370840">
                <a:tc>
                  <a:txBody>
                    <a:bodyPr/>
                    <a:lstStyle/>
                    <a:p>
                      <a:r>
                        <a:rPr lang="en-US" dirty="0" smtClean="0"/>
                        <a:t>State</a:t>
                      </a:r>
                      <a:endParaRPr lang="ru-RU" dirty="0"/>
                    </a:p>
                  </a:txBody>
                  <a:tcPr/>
                </a:tc>
                <a:tc>
                  <a:txBody>
                    <a:bodyPr/>
                    <a:lstStyle/>
                    <a:p>
                      <a:r>
                        <a:rPr lang="ru-RU" dirty="0" smtClean="0"/>
                        <a:t>%</a:t>
                      </a:r>
                      <a:r>
                        <a:rPr lang="ru-RU" baseline="0" dirty="0" smtClean="0"/>
                        <a:t> </a:t>
                      </a:r>
                      <a:r>
                        <a:rPr lang="en-US" baseline="0" dirty="0" smtClean="0"/>
                        <a:t>of state land area urbanized by  1992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ru-RU" baseline="0" dirty="0" smtClean="0"/>
                        <a:t> </a:t>
                      </a:r>
                      <a:r>
                        <a:rPr lang="en-US" baseline="0" dirty="0" smtClean="0"/>
                        <a:t>of state non urban  land urbanized by  1976- 1992</a:t>
                      </a:r>
                      <a:endParaRPr lang="ru-RU" dirty="0" smtClean="0"/>
                    </a:p>
                    <a:p>
                      <a:endParaRPr lang="ru-RU" dirty="0"/>
                    </a:p>
                  </a:txBody>
                  <a:tcPr/>
                </a:tc>
              </a:tr>
              <a:tr h="370840">
                <a:tc>
                  <a:txBody>
                    <a:bodyPr/>
                    <a:lstStyle/>
                    <a:p>
                      <a:pPr algn="ctr"/>
                      <a:r>
                        <a:rPr lang="en-US" dirty="0" smtClean="0"/>
                        <a:t>Arizona</a:t>
                      </a:r>
                      <a:endParaRPr lang="ru-RU" dirty="0"/>
                    </a:p>
                  </a:txBody>
                  <a:tcPr/>
                </a:tc>
                <a:tc>
                  <a:txBody>
                    <a:bodyPr/>
                    <a:lstStyle/>
                    <a:p>
                      <a:pPr algn="ctr"/>
                      <a:r>
                        <a:rPr lang="en-US" dirty="0" smtClean="0"/>
                        <a:t>0.79</a:t>
                      </a:r>
                      <a:endParaRPr lang="ru-RU" dirty="0"/>
                    </a:p>
                  </a:txBody>
                  <a:tcPr/>
                </a:tc>
                <a:tc>
                  <a:txBody>
                    <a:bodyPr/>
                    <a:lstStyle/>
                    <a:p>
                      <a:pPr algn="ctr"/>
                      <a:r>
                        <a:rPr lang="en-US" dirty="0" smtClean="0"/>
                        <a:t>0.35</a:t>
                      </a:r>
                      <a:endParaRPr lang="ru-RU" dirty="0"/>
                    </a:p>
                  </a:txBody>
                  <a:tcPr/>
                </a:tc>
              </a:tr>
              <a:tr h="370840">
                <a:tc>
                  <a:txBody>
                    <a:bodyPr/>
                    <a:lstStyle/>
                    <a:p>
                      <a:pPr algn="ctr"/>
                      <a:r>
                        <a:rPr lang="en-US" dirty="0" smtClean="0"/>
                        <a:t>DC</a:t>
                      </a:r>
                      <a:endParaRPr lang="ru-RU" dirty="0"/>
                    </a:p>
                  </a:txBody>
                  <a:tcPr/>
                </a:tc>
                <a:tc>
                  <a:txBody>
                    <a:bodyPr/>
                    <a:lstStyle/>
                    <a:p>
                      <a:pPr algn="ctr"/>
                      <a:r>
                        <a:rPr lang="en-US" dirty="0" smtClean="0"/>
                        <a:t>68.13</a:t>
                      </a:r>
                      <a:endParaRPr lang="ru-RU" dirty="0"/>
                    </a:p>
                  </a:txBody>
                  <a:tcPr/>
                </a:tc>
                <a:tc>
                  <a:txBody>
                    <a:bodyPr/>
                    <a:lstStyle/>
                    <a:p>
                      <a:pPr algn="ctr"/>
                      <a:r>
                        <a:rPr lang="en-US" dirty="0" smtClean="0"/>
                        <a:t>2.8</a:t>
                      </a:r>
                      <a:endParaRPr lang="ru-RU" dirty="0"/>
                    </a:p>
                  </a:txBody>
                  <a:tcPr/>
                </a:tc>
              </a:tr>
              <a:tr h="370840">
                <a:tc>
                  <a:txBody>
                    <a:bodyPr/>
                    <a:lstStyle/>
                    <a:p>
                      <a:pPr algn="ctr"/>
                      <a:r>
                        <a:rPr lang="en-US" dirty="0" smtClean="0"/>
                        <a:t>Massachusetts</a:t>
                      </a:r>
                      <a:endParaRPr lang="ru-RU" dirty="0"/>
                    </a:p>
                  </a:txBody>
                  <a:tcPr/>
                </a:tc>
                <a:tc>
                  <a:txBody>
                    <a:bodyPr/>
                    <a:lstStyle/>
                    <a:p>
                      <a:pPr algn="ctr"/>
                      <a:r>
                        <a:rPr lang="en-US" dirty="0" smtClean="0"/>
                        <a:t>17.34</a:t>
                      </a:r>
                      <a:endParaRPr lang="ru-RU" dirty="0"/>
                    </a:p>
                  </a:txBody>
                  <a:tcPr/>
                </a:tc>
                <a:tc>
                  <a:txBody>
                    <a:bodyPr/>
                    <a:lstStyle/>
                    <a:p>
                      <a:pPr algn="ctr"/>
                      <a:r>
                        <a:rPr lang="en-US" dirty="0" smtClean="0"/>
                        <a:t>5.7</a:t>
                      </a:r>
                      <a:endParaRPr lang="ru-RU" dirty="0"/>
                    </a:p>
                  </a:txBody>
                  <a:tcPr/>
                </a:tc>
              </a:tr>
              <a:tr h="370840">
                <a:tc>
                  <a:txBody>
                    <a:bodyPr/>
                    <a:lstStyle/>
                    <a:p>
                      <a:pPr algn="ctr"/>
                      <a:r>
                        <a:rPr lang="en-US" dirty="0" err="1" smtClean="0"/>
                        <a:t>Wayoming</a:t>
                      </a:r>
                      <a:endParaRPr lang="ru-RU" dirty="0"/>
                    </a:p>
                  </a:txBody>
                  <a:tcPr/>
                </a:tc>
                <a:tc>
                  <a:txBody>
                    <a:bodyPr/>
                    <a:lstStyle/>
                    <a:p>
                      <a:pPr algn="ctr"/>
                      <a:r>
                        <a:rPr lang="en-US" dirty="0" smtClean="0"/>
                        <a:t>0.21</a:t>
                      </a:r>
                      <a:endParaRPr lang="ru-RU" dirty="0"/>
                    </a:p>
                  </a:txBody>
                  <a:tcPr/>
                </a:tc>
                <a:tc>
                  <a:txBody>
                    <a:bodyPr/>
                    <a:lstStyle/>
                    <a:p>
                      <a:pPr algn="ctr"/>
                      <a:r>
                        <a:rPr lang="en-US" dirty="0" smtClean="0"/>
                        <a:t>0.09</a:t>
                      </a:r>
                      <a:endParaRPr lang="ru-RU"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228600"/>
            <a:ext cx="8382000" cy="1219200"/>
          </a:xfrm>
        </p:spPr>
        <p:txBody>
          <a:bodyPr/>
          <a:lstStyle/>
          <a:p>
            <a:pPr algn="ctr"/>
            <a:r>
              <a:rPr lang="en-US" sz="4000" dirty="0"/>
              <a:t>Sprawl </a:t>
            </a:r>
            <a:r>
              <a:rPr lang="en-US" sz="4000" dirty="0" smtClean="0"/>
              <a:t>Index</a:t>
            </a:r>
            <a:endParaRPr lang="en-US" sz="4000" dirty="0"/>
          </a:p>
        </p:txBody>
      </p:sp>
      <p:sp>
        <p:nvSpPr>
          <p:cNvPr id="95235" name="Rectangle 3"/>
          <p:cNvSpPr>
            <a:spLocks noGrp="1" noChangeArrowheads="1"/>
          </p:cNvSpPr>
          <p:nvPr>
            <p:ph type="body" idx="1"/>
          </p:nvPr>
        </p:nvSpPr>
        <p:spPr>
          <a:xfrm>
            <a:off x="990600" y="1524000"/>
            <a:ext cx="7772400" cy="3276600"/>
          </a:xfrm>
        </p:spPr>
        <p:txBody>
          <a:bodyPr/>
          <a:lstStyle/>
          <a:p>
            <a:pPr>
              <a:lnSpc>
                <a:spcPct val="80000"/>
              </a:lnSpc>
              <a:spcBef>
                <a:spcPct val="60000"/>
              </a:spcBef>
            </a:pPr>
            <a:r>
              <a:rPr lang="en-US" dirty="0">
                <a:latin typeface="+mj-lt"/>
              </a:rPr>
              <a:t>Cell-based measure of </a:t>
            </a:r>
            <a:r>
              <a:rPr lang="en-US" dirty="0" smtClean="0">
                <a:latin typeface="+mj-lt"/>
              </a:rPr>
              <a:t>sprawl:</a:t>
            </a:r>
          </a:p>
          <a:p>
            <a:pPr>
              <a:lnSpc>
                <a:spcPct val="80000"/>
              </a:lnSpc>
              <a:spcBef>
                <a:spcPct val="60000"/>
              </a:spcBef>
              <a:buNone/>
            </a:pPr>
            <a:endParaRPr lang="en-US" dirty="0" smtClean="0">
              <a:latin typeface="+mj-lt"/>
            </a:endParaRPr>
          </a:p>
          <a:p>
            <a:pPr marL="504000" indent="-576000">
              <a:lnSpc>
                <a:spcPct val="80000"/>
              </a:lnSpc>
              <a:spcBef>
                <a:spcPct val="60000"/>
              </a:spcBef>
              <a:buNone/>
            </a:pPr>
            <a:r>
              <a:rPr lang="en-US" i="1" dirty="0" smtClean="0">
                <a:latin typeface="+mj-lt"/>
              </a:rPr>
              <a:t>SI</a:t>
            </a:r>
            <a:r>
              <a:rPr lang="en-US" dirty="0" smtClean="0">
                <a:latin typeface="+mj-lt"/>
              </a:rPr>
              <a:t> = average % undeveloped land within 1 </a:t>
            </a:r>
            <a:r>
              <a:rPr lang="en-US" i="1" dirty="0" smtClean="0">
                <a:latin typeface="+mj-lt"/>
              </a:rPr>
              <a:t>km</a:t>
            </a:r>
            <a:r>
              <a:rPr lang="en-US" i="1" baseline="30000" dirty="0" smtClean="0">
                <a:latin typeface="+mj-lt"/>
              </a:rPr>
              <a:t>2</a:t>
            </a:r>
            <a:r>
              <a:rPr lang="en-US" dirty="0" smtClean="0">
                <a:latin typeface="+mj-lt"/>
              </a:rPr>
              <a:t> of residential cells in metropolitan area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4"/>
          <p:cNvSpPr>
            <a:spLocks noGrp="1"/>
          </p:cNvSpPr>
          <p:nvPr>
            <p:ph type="sldNum" sz="quarter" idx="12"/>
          </p:nvPr>
        </p:nvSpPr>
        <p:spPr/>
        <p:txBody>
          <a:bodyPr/>
          <a:lstStyle/>
          <a:p>
            <a:fld id="{FA81FA72-2702-4FAD-963B-5CCB8177B207}" type="slidenum">
              <a:rPr lang="en-US"/>
              <a:pPr/>
              <a:t>25</a:t>
            </a:fld>
            <a:endParaRPr lang="en-US"/>
          </a:p>
        </p:txBody>
      </p:sp>
      <p:sp>
        <p:nvSpPr>
          <p:cNvPr id="488452" name="Rectangle 4"/>
          <p:cNvSpPr>
            <a:spLocks noGrp="1" noRot="1" noChangeArrowheads="1"/>
          </p:cNvSpPr>
          <p:nvPr>
            <p:ph type="title"/>
          </p:nvPr>
        </p:nvSpPr>
        <p:spPr/>
        <p:txBody>
          <a:bodyPr/>
          <a:lstStyle/>
          <a:p>
            <a:endParaRPr lang="ru-RU"/>
          </a:p>
        </p:txBody>
      </p:sp>
      <p:pic>
        <p:nvPicPr>
          <p:cNvPr id="488453" name="Picture 5" descr="Untitled"/>
          <p:cNvPicPr>
            <a:picLocks noChangeAspect="1" noChangeArrowheads="1"/>
          </p:cNvPicPr>
          <p:nvPr/>
        </p:nvPicPr>
        <p:blipFill>
          <a:blip r:embed="rId3">
            <a:lum bright="18000" contrast="-24000"/>
          </a:blip>
          <a:srcRect/>
          <a:stretch>
            <a:fillRect/>
          </a:stretch>
        </p:blipFill>
        <p:spPr bwMode="auto">
          <a:xfrm>
            <a:off x="665163" y="439738"/>
            <a:ext cx="7869237" cy="6181725"/>
          </a:xfrm>
          <a:prstGeom prst="rect">
            <a:avLst/>
          </a:prstGeom>
          <a:noFill/>
        </p:spPr>
      </p:pic>
      <p:grpSp>
        <p:nvGrpSpPr>
          <p:cNvPr id="2" name="Group 16"/>
          <p:cNvGrpSpPr>
            <a:grpSpLocks/>
          </p:cNvGrpSpPr>
          <p:nvPr/>
        </p:nvGrpSpPr>
        <p:grpSpPr bwMode="auto">
          <a:xfrm>
            <a:off x="3087688" y="1400175"/>
            <a:ext cx="3179762" cy="1044575"/>
            <a:chOff x="1945" y="882"/>
            <a:chExt cx="2003" cy="658"/>
          </a:xfrm>
        </p:grpSpPr>
        <p:sp>
          <p:nvSpPr>
            <p:cNvPr id="488454" name="Rectangle 6"/>
            <p:cNvSpPr>
              <a:spLocks noChangeArrowheads="1"/>
            </p:cNvSpPr>
            <p:nvPr/>
          </p:nvSpPr>
          <p:spPr bwMode="auto">
            <a:xfrm>
              <a:off x="1945" y="882"/>
              <a:ext cx="2003" cy="658"/>
            </a:xfrm>
            <a:prstGeom prst="rect">
              <a:avLst/>
            </a:prstGeom>
            <a:solidFill>
              <a:srgbClr val="EAEAEA">
                <a:alpha val="71001"/>
              </a:srgbClr>
            </a:solidFill>
            <a:ln w="9525">
              <a:solidFill>
                <a:srgbClr val="020202"/>
              </a:solidFill>
              <a:miter lim="800000"/>
              <a:headEnd/>
              <a:tailEnd/>
            </a:ln>
            <a:effectLst/>
          </p:spPr>
          <p:txBody>
            <a:bodyPr wrap="none" anchor="ctr"/>
            <a:lstStyle/>
            <a:p>
              <a:endParaRPr lang="ru-RU"/>
            </a:p>
          </p:txBody>
        </p:sp>
        <p:sp>
          <p:nvSpPr>
            <p:cNvPr id="488455" name="Text Box 7"/>
            <p:cNvSpPr txBox="1">
              <a:spLocks noChangeArrowheads="1"/>
            </p:cNvSpPr>
            <p:nvPr/>
          </p:nvSpPr>
          <p:spPr bwMode="auto">
            <a:xfrm>
              <a:off x="2061" y="920"/>
              <a:ext cx="1261" cy="291"/>
            </a:xfrm>
            <a:prstGeom prst="rect">
              <a:avLst/>
            </a:prstGeom>
            <a:noFill/>
            <a:ln w="9525">
              <a:noFill/>
              <a:miter lim="800000"/>
              <a:headEnd/>
              <a:tailEnd/>
            </a:ln>
            <a:effectLst/>
          </p:spPr>
          <p:txBody>
            <a:bodyPr wrap="none">
              <a:spAutoFit/>
            </a:bodyPr>
            <a:lstStyle/>
            <a:p>
              <a:r>
                <a:rPr lang="en-US" dirty="0" smtClean="0">
                  <a:solidFill>
                    <a:srgbClr val="020202"/>
                  </a:solidFill>
                </a:rPr>
                <a:t>24</a:t>
              </a:r>
              <a:r>
                <a:rPr lang="en-US" sz="2400" dirty="0" smtClean="0">
                  <a:solidFill>
                    <a:srgbClr val="020202"/>
                  </a:solidFill>
                </a:rPr>
                <a:t>0 </a:t>
              </a:r>
              <a:r>
                <a:rPr lang="en-US" sz="2400" dirty="0" err="1" smtClean="0">
                  <a:solidFill>
                    <a:srgbClr val="020202"/>
                  </a:solidFill>
                </a:rPr>
                <a:t>undev</a:t>
              </a:r>
              <a:r>
                <a:rPr lang="en-US" sz="2400" dirty="0">
                  <a:solidFill>
                    <a:srgbClr val="020202"/>
                  </a:solidFill>
                </a:rPr>
                <a:t>. pix</a:t>
              </a:r>
            </a:p>
          </p:txBody>
        </p:sp>
        <p:sp>
          <p:nvSpPr>
            <p:cNvPr id="488456" name="Line 8"/>
            <p:cNvSpPr>
              <a:spLocks noChangeShapeType="1"/>
            </p:cNvSpPr>
            <p:nvPr/>
          </p:nvSpPr>
          <p:spPr bwMode="auto">
            <a:xfrm>
              <a:off x="2003" y="1212"/>
              <a:ext cx="1172" cy="0"/>
            </a:xfrm>
            <a:prstGeom prst="line">
              <a:avLst/>
            </a:prstGeom>
            <a:noFill/>
            <a:ln w="9525">
              <a:solidFill>
                <a:srgbClr val="020202"/>
              </a:solidFill>
              <a:round/>
              <a:headEnd/>
              <a:tailEnd/>
            </a:ln>
            <a:effectLst/>
          </p:spPr>
          <p:txBody>
            <a:bodyPr/>
            <a:lstStyle/>
            <a:p>
              <a:endParaRPr lang="ru-RU"/>
            </a:p>
          </p:txBody>
        </p:sp>
        <p:sp>
          <p:nvSpPr>
            <p:cNvPr id="488457" name="Text Box 9"/>
            <p:cNvSpPr txBox="1">
              <a:spLocks noChangeArrowheads="1"/>
            </p:cNvSpPr>
            <p:nvPr/>
          </p:nvSpPr>
          <p:spPr bwMode="auto">
            <a:xfrm>
              <a:off x="1978" y="1229"/>
              <a:ext cx="1278" cy="288"/>
            </a:xfrm>
            <a:prstGeom prst="rect">
              <a:avLst/>
            </a:prstGeom>
            <a:noFill/>
            <a:ln w="9525">
              <a:noFill/>
              <a:miter lim="800000"/>
              <a:headEnd/>
              <a:tailEnd/>
            </a:ln>
            <a:effectLst/>
          </p:spPr>
          <p:txBody>
            <a:bodyPr wrap="none">
              <a:spAutoFit/>
            </a:bodyPr>
            <a:lstStyle/>
            <a:p>
              <a:r>
                <a:rPr lang="en-US" sz="2400">
                  <a:solidFill>
                    <a:srgbClr val="020202"/>
                  </a:solidFill>
                </a:rPr>
                <a:t>1200 total pix</a:t>
              </a:r>
            </a:p>
          </p:txBody>
        </p:sp>
        <p:sp>
          <p:nvSpPr>
            <p:cNvPr id="488458" name="Text Box 10"/>
            <p:cNvSpPr txBox="1">
              <a:spLocks noChangeArrowheads="1"/>
            </p:cNvSpPr>
            <p:nvPr/>
          </p:nvSpPr>
          <p:spPr bwMode="auto">
            <a:xfrm>
              <a:off x="3224" y="1055"/>
              <a:ext cx="629" cy="291"/>
            </a:xfrm>
            <a:prstGeom prst="rect">
              <a:avLst/>
            </a:prstGeom>
            <a:noFill/>
            <a:ln w="9525">
              <a:noFill/>
              <a:miter lim="800000"/>
              <a:headEnd/>
              <a:tailEnd/>
            </a:ln>
            <a:effectLst/>
          </p:spPr>
          <p:txBody>
            <a:bodyPr wrap="none">
              <a:spAutoFit/>
            </a:bodyPr>
            <a:lstStyle/>
            <a:p>
              <a:r>
                <a:rPr lang="en-US" sz="2400" dirty="0">
                  <a:solidFill>
                    <a:srgbClr val="020202"/>
                  </a:solidFill>
                </a:rPr>
                <a:t>= </a:t>
              </a:r>
              <a:r>
                <a:rPr lang="en-US" sz="2400" dirty="0" smtClean="0">
                  <a:solidFill>
                    <a:srgbClr val="020202"/>
                  </a:solidFill>
                </a:rPr>
                <a:t>20</a:t>
              </a:r>
              <a:r>
                <a:rPr lang="en-US" sz="2400" dirty="0">
                  <a:solidFill>
                    <a:srgbClr val="020202"/>
                  </a:solidFill>
                </a:rPr>
                <a:t>%</a:t>
              </a:r>
            </a:p>
          </p:txBody>
        </p:sp>
      </p:grpSp>
      <p:sp>
        <p:nvSpPr>
          <p:cNvPr id="488459" name="Text Box 11"/>
          <p:cNvSpPr txBox="1">
            <a:spLocks noChangeArrowheads="1"/>
          </p:cNvSpPr>
          <p:nvPr/>
        </p:nvSpPr>
        <p:spPr bwMode="auto">
          <a:xfrm>
            <a:off x="3773488" y="5211763"/>
            <a:ext cx="1056700" cy="830997"/>
          </a:xfrm>
          <a:prstGeom prst="rect">
            <a:avLst/>
          </a:prstGeom>
          <a:solidFill>
            <a:srgbClr val="DDDDDD">
              <a:alpha val="67000"/>
            </a:srgbClr>
          </a:solidFill>
          <a:ln w="9525">
            <a:solidFill>
              <a:srgbClr val="020202"/>
            </a:solidFill>
            <a:miter lim="800000"/>
            <a:headEnd/>
            <a:tailEnd/>
          </a:ln>
          <a:effectLst/>
        </p:spPr>
        <p:txBody>
          <a:bodyPr wrap="none">
            <a:spAutoFit/>
          </a:bodyPr>
          <a:lstStyle/>
          <a:p>
            <a:pPr algn="ctr"/>
            <a:r>
              <a:rPr lang="en-US" b="1" u="sng" dirty="0">
                <a:solidFill>
                  <a:srgbClr val="020202"/>
                </a:solidFill>
              </a:rPr>
              <a:t>Urban</a:t>
            </a:r>
          </a:p>
          <a:p>
            <a:pPr algn="ctr"/>
            <a:r>
              <a:rPr lang="en-US" b="1" dirty="0" smtClean="0">
                <a:solidFill>
                  <a:srgbClr val="020202"/>
                </a:solidFill>
              </a:rPr>
              <a:t>0</a:t>
            </a:r>
            <a:r>
              <a:rPr lang="en-US" sz="2400" b="1" dirty="0" smtClean="0">
                <a:solidFill>
                  <a:srgbClr val="020202"/>
                </a:solidFill>
              </a:rPr>
              <a:t>-50</a:t>
            </a:r>
            <a:r>
              <a:rPr lang="en-US" sz="2400" b="1" dirty="0">
                <a:solidFill>
                  <a:srgbClr val="020202"/>
                </a:solidFill>
              </a:rPr>
              <a:t>%</a:t>
            </a:r>
          </a:p>
        </p:txBody>
      </p:sp>
      <p:sp>
        <p:nvSpPr>
          <p:cNvPr id="488461" name="Text Box 13"/>
          <p:cNvSpPr txBox="1">
            <a:spLocks noChangeArrowheads="1"/>
          </p:cNvSpPr>
          <p:nvPr/>
        </p:nvSpPr>
        <p:spPr bwMode="auto">
          <a:xfrm>
            <a:off x="727075" y="5945188"/>
            <a:ext cx="1763713" cy="590550"/>
          </a:xfrm>
          <a:prstGeom prst="rect">
            <a:avLst/>
          </a:prstGeom>
          <a:solidFill>
            <a:srgbClr val="DDDDDD"/>
          </a:solidFill>
          <a:ln w="9525">
            <a:solidFill>
              <a:schemeClr val="bg2"/>
            </a:solidFill>
            <a:miter lim="800000"/>
            <a:headEnd/>
            <a:tailEnd/>
          </a:ln>
          <a:effectLst/>
        </p:spPr>
        <p:txBody>
          <a:bodyPr wrap="none">
            <a:spAutoFit/>
          </a:bodyPr>
          <a:lstStyle/>
          <a:p>
            <a:pPr algn="ctr"/>
            <a:r>
              <a:rPr lang="en-US" sz="1600">
                <a:solidFill>
                  <a:srgbClr val="333333"/>
                </a:solidFill>
              </a:rPr>
              <a:t>Developed pixels </a:t>
            </a:r>
          </a:p>
          <a:p>
            <a:pPr algn="ctr"/>
            <a:r>
              <a:rPr lang="en-US" sz="1600">
                <a:solidFill>
                  <a:srgbClr val="333333"/>
                </a:solidFill>
              </a:rPr>
              <a:t>are dark gray</a:t>
            </a:r>
          </a:p>
        </p:txBody>
      </p:sp>
      <p:sp>
        <p:nvSpPr>
          <p:cNvPr id="488462" name="Line 14"/>
          <p:cNvSpPr>
            <a:spLocks noChangeShapeType="1"/>
          </p:cNvSpPr>
          <p:nvPr/>
        </p:nvSpPr>
        <p:spPr bwMode="auto">
          <a:xfrm>
            <a:off x="4645025" y="3530600"/>
            <a:ext cx="2846388" cy="0"/>
          </a:xfrm>
          <a:prstGeom prst="line">
            <a:avLst/>
          </a:prstGeom>
          <a:noFill/>
          <a:ln w="28575">
            <a:solidFill>
              <a:srgbClr val="333333"/>
            </a:solidFill>
            <a:round/>
            <a:headEnd/>
            <a:tailEnd type="triangle" w="med" len="med"/>
          </a:ln>
          <a:effectLst/>
        </p:spPr>
        <p:txBody>
          <a:bodyPr/>
          <a:lstStyle/>
          <a:p>
            <a:endParaRPr lang="ru-RU"/>
          </a:p>
        </p:txBody>
      </p:sp>
      <p:sp>
        <p:nvSpPr>
          <p:cNvPr id="488463" name="Text Box 15"/>
          <p:cNvSpPr txBox="1">
            <a:spLocks noChangeArrowheads="1"/>
          </p:cNvSpPr>
          <p:nvPr/>
        </p:nvSpPr>
        <p:spPr bwMode="auto">
          <a:xfrm>
            <a:off x="5584825" y="3194050"/>
            <a:ext cx="890588" cy="396875"/>
          </a:xfrm>
          <a:prstGeom prst="rect">
            <a:avLst/>
          </a:prstGeom>
          <a:noFill/>
          <a:ln w="9525">
            <a:noFill/>
            <a:miter lim="800000"/>
            <a:headEnd/>
            <a:tailEnd/>
          </a:ln>
          <a:effectLst/>
        </p:spPr>
        <p:txBody>
          <a:bodyPr wrap="none">
            <a:spAutoFit/>
          </a:bodyPr>
          <a:lstStyle/>
          <a:p>
            <a:r>
              <a:rPr lang="en-US" sz="2000" dirty="0">
                <a:solidFill>
                  <a:srgbClr val="020202"/>
                </a:solidFill>
              </a:rPr>
              <a:t>560 m</a:t>
            </a:r>
          </a:p>
        </p:txBody>
      </p:sp>
      <p:sp>
        <p:nvSpPr>
          <p:cNvPr id="16" name="Rectangle 2"/>
          <p:cNvSpPr txBox="1">
            <a:spLocks noChangeArrowheads="1"/>
          </p:cNvSpPr>
          <p:nvPr/>
        </p:nvSpPr>
        <p:spPr bwMode="auto">
          <a:xfrm>
            <a:off x="609600" y="-1524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b="0" i="0" u="none" strike="noStrike" kern="0" cap="none" spc="0" normalizeH="0" baseline="0" noProof="0" dirty="0" smtClean="0">
                <a:ln>
                  <a:noFill/>
                </a:ln>
                <a:solidFill>
                  <a:schemeClr val="tx2"/>
                </a:solidFill>
                <a:effectLst/>
                <a:uLnTx/>
                <a:uFillTx/>
                <a:latin typeface="+mj-lt"/>
                <a:ea typeface="+mj-ea"/>
                <a:cs typeface="+mj-cs"/>
              </a:rPr>
              <a:t>Sprawl Index</a:t>
            </a:r>
            <a:endParaRPr kumimoji="1" lang="en-US"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4"/>
          <p:cNvSpPr>
            <a:spLocks noGrp="1"/>
          </p:cNvSpPr>
          <p:nvPr>
            <p:ph type="sldNum" sz="quarter" idx="12"/>
          </p:nvPr>
        </p:nvSpPr>
        <p:spPr/>
        <p:txBody>
          <a:bodyPr/>
          <a:lstStyle/>
          <a:p>
            <a:fld id="{F7575D21-2213-4C3D-860B-FB8E78988C39}" type="slidenum">
              <a:rPr lang="en-US"/>
              <a:pPr/>
              <a:t>26</a:t>
            </a:fld>
            <a:endParaRPr lang="en-US" dirty="0"/>
          </a:p>
        </p:txBody>
      </p:sp>
      <p:sp>
        <p:nvSpPr>
          <p:cNvPr id="486404" name="Rectangle 4"/>
          <p:cNvSpPr>
            <a:spLocks noGrp="1" noRot="1" noChangeArrowheads="1"/>
          </p:cNvSpPr>
          <p:nvPr>
            <p:ph type="title"/>
          </p:nvPr>
        </p:nvSpPr>
        <p:spPr/>
        <p:txBody>
          <a:bodyPr/>
          <a:lstStyle/>
          <a:p>
            <a:endParaRPr lang="ru-RU" dirty="0"/>
          </a:p>
        </p:txBody>
      </p:sp>
      <p:pic>
        <p:nvPicPr>
          <p:cNvPr id="486405" name="Picture 5" descr="Untitled"/>
          <p:cNvPicPr>
            <a:picLocks noChangeAspect="1" noChangeArrowheads="1"/>
          </p:cNvPicPr>
          <p:nvPr/>
        </p:nvPicPr>
        <p:blipFill>
          <a:blip r:embed="rId3">
            <a:lum bright="18000" contrast="-30000"/>
          </a:blip>
          <a:srcRect/>
          <a:stretch>
            <a:fillRect/>
          </a:stretch>
        </p:blipFill>
        <p:spPr bwMode="auto">
          <a:xfrm>
            <a:off x="679450" y="423863"/>
            <a:ext cx="7869238" cy="6181725"/>
          </a:xfrm>
          <a:prstGeom prst="rect">
            <a:avLst/>
          </a:prstGeom>
          <a:noFill/>
        </p:spPr>
      </p:pic>
      <p:grpSp>
        <p:nvGrpSpPr>
          <p:cNvPr id="2" name="Group 21"/>
          <p:cNvGrpSpPr>
            <a:grpSpLocks/>
          </p:cNvGrpSpPr>
          <p:nvPr/>
        </p:nvGrpSpPr>
        <p:grpSpPr bwMode="auto">
          <a:xfrm>
            <a:off x="2859088" y="1285875"/>
            <a:ext cx="3179762" cy="1044575"/>
            <a:chOff x="1801" y="810"/>
            <a:chExt cx="2003" cy="658"/>
          </a:xfrm>
        </p:grpSpPr>
        <p:sp>
          <p:nvSpPr>
            <p:cNvPr id="486410" name="Rectangle 10"/>
            <p:cNvSpPr>
              <a:spLocks noChangeArrowheads="1"/>
            </p:cNvSpPr>
            <p:nvPr/>
          </p:nvSpPr>
          <p:spPr bwMode="auto">
            <a:xfrm>
              <a:off x="1801" y="810"/>
              <a:ext cx="2003" cy="658"/>
            </a:xfrm>
            <a:prstGeom prst="rect">
              <a:avLst/>
            </a:prstGeom>
            <a:solidFill>
              <a:srgbClr val="EAEAEA">
                <a:alpha val="71001"/>
              </a:srgbClr>
            </a:solidFill>
            <a:ln w="9525">
              <a:solidFill>
                <a:srgbClr val="020202"/>
              </a:solidFill>
              <a:miter lim="800000"/>
              <a:headEnd/>
              <a:tailEnd/>
            </a:ln>
            <a:effectLst/>
          </p:spPr>
          <p:txBody>
            <a:bodyPr wrap="none" anchor="ctr"/>
            <a:lstStyle/>
            <a:p>
              <a:endParaRPr lang="ru-RU"/>
            </a:p>
          </p:txBody>
        </p:sp>
        <p:sp>
          <p:nvSpPr>
            <p:cNvPr id="486411" name="Text Box 11"/>
            <p:cNvSpPr txBox="1">
              <a:spLocks noChangeArrowheads="1"/>
            </p:cNvSpPr>
            <p:nvPr/>
          </p:nvSpPr>
          <p:spPr bwMode="auto">
            <a:xfrm>
              <a:off x="1917" y="848"/>
              <a:ext cx="1261" cy="291"/>
            </a:xfrm>
            <a:prstGeom prst="rect">
              <a:avLst/>
            </a:prstGeom>
            <a:noFill/>
            <a:ln w="9525">
              <a:noFill/>
              <a:miter lim="800000"/>
              <a:headEnd/>
              <a:tailEnd/>
            </a:ln>
            <a:effectLst/>
          </p:spPr>
          <p:txBody>
            <a:bodyPr wrap="none">
              <a:spAutoFit/>
            </a:bodyPr>
            <a:lstStyle/>
            <a:p>
              <a:r>
                <a:rPr lang="en-US" sz="2400" dirty="0" smtClean="0">
                  <a:solidFill>
                    <a:srgbClr val="020202"/>
                  </a:solidFill>
                </a:rPr>
                <a:t>960 </a:t>
              </a:r>
              <a:r>
                <a:rPr lang="en-US" sz="2400" dirty="0" err="1" smtClean="0">
                  <a:solidFill>
                    <a:srgbClr val="020202"/>
                  </a:solidFill>
                </a:rPr>
                <a:t>undev</a:t>
              </a:r>
              <a:r>
                <a:rPr lang="en-US" sz="2400" dirty="0">
                  <a:solidFill>
                    <a:srgbClr val="020202"/>
                  </a:solidFill>
                </a:rPr>
                <a:t>. pix</a:t>
              </a:r>
            </a:p>
          </p:txBody>
        </p:sp>
        <p:sp>
          <p:nvSpPr>
            <p:cNvPr id="486412" name="Line 12"/>
            <p:cNvSpPr>
              <a:spLocks noChangeShapeType="1"/>
            </p:cNvSpPr>
            <p:nvPr/>
          </p:nvSpPr>
          <p:spPr bwMode="auto">
            <a:xfrm>
              <a:off x="1859" y="1140"/>
              <a:ext cx="1172" cy="0"/>
            </a:xfrm>
            <a:prstGeom prst="line">
              <a:avLst/>
            </a:prstGeom>
            <a:noFill/>
            <a:ln w="9525">
              <a:solidFill>
                <a:srgbClr val="020202"/>
              </a:solidFill>
              <a:round/>
              <a:headEnd/>
              <a:tailEnd/>
            </a:ln>
            <a:effectLst/>
          </p:spPr>
          <p:txBody>
            <a:bodyPr/>
            <a:lstStyle/>
            <a:p>
              <a:endParaRPr lang="ru-RU"/>
            </a:p>
          </p:txBody>
        </p:sp>
        <p:sp>
          <p:nvSpPr>
            <p:cNvPr id="486413" name="Text Box 13"/>
            <p:cNvSpPr txBox="1">
              <a:spLocks noChangeArrowheads="1"/>
            </p:cNvSpPr>
            <p:nvPr/>
          </p:nvSpPr>
          <p:spPr bwMode="auto">
            <a:xfrm>
              <a:off x="1834" y="1157"/>
              <a:ext cx="1278" cy="288"/>
            </a:xfrm>
            <a:prstGeom prst="rect">
              <a:avLst/>
            </a:prstGeom>
            <a:noFill/>
            <a:ln w="9525">
              <a:noFill/>
              <a:miter lim="800000"/>
              <a:headEnd/>
              <a:tailEnd/>
            </a:ln>
            <a:effectLst/>
          </p:spPr>
          <p:txBody>
            <a:bodyPr wrap="none">
              <a:spAutoFit/>
            </a:bodyPr>
            <a:lstStyle/>
            <a:p>
              <a:r>
                <a:rPr lang="en-US" sz="2400">
                  <a:solidFill>
                    <a:srgbClr val="020202"/>
                  </a:solidFill>
                </a:rPr>
                <a:t>1200 total pix</a:t>
              </a:r>
            </a:p>
          </p:txBody>
        </p:sp>
        <p:sp>
          <p:nvSpPr>
            <p:cNvPr id="486414" name="Text Box 14"/>
            <p:cNvSpPr txBox="1">
              <a:spLocks noChangeArrowheads="1"/>
            </p:cNvSpPr>
            <p:nvPr/>
          </p:nvSpPr>
          <p:spPr bwMode="auto">
            <a:xfrm>
              <a:off x="3080" y="983"/>
              <a:ext cx="629" cy="291"/>
            </a:xfrm>
            <a:prstGeom prst="rect">
              <a:avLst/>
            </a:prstGeom>
            <a:noFill/>
            <a:ln w="9525">
              <a:noFill/>
              <a:miter lim="800000"/>
              <a:headEnd/>
              <a:tailEnd/>
            </a:ln>
            <a:effectLst/>
          </p:spPr>
          <p:txBody>
            <a:bodyPr wrap="none">
              <a:spAutoFit/>
            </a:bodyPr>
            <a:lstStyle/>
            <a:p>
              <a:r>
                <a:rPr lang="en-US" sz="2400" dirty="0">
                  <a:solidFill>
                    <a:srgbClr val="020202"/>
                  </a:solidFill>
                </a:rPr>
                <a:t>= </a:t>
              </a:r>
              <a:r>
                <a:rPr lang="en-US" sz="2400" dirty="0" smtClean="0">
                  <a:solidFill>
                    <a:srgbClr val="020202"/>
                  </a:solidFill>
                </a:rPr>
                <a:t>80</a:t>
              </a:r>
              <a:r>
                <a:rPr lang="en-US" sz="2400" dirty="0">
                  <a:solidFill>
                    <a:srgbClr val="020202"/>
                  </a:solidFill>
                </a:rPr>
                <a:t>%</a:t>
              </a:r>
            </a:p>
          </p:txBody>
        </p:sp>
      </p:grpSp>
      <p:sp>
        <p:nvSpPr>
          <p:cNvPr id="486418" name="Text Box 18"/>
          <p:cNvSpPr txBox="1">
            <a:spLocks noChangeArrowheads="1"/>
          </p:cNvSpPr>
          <p:nvPr/>
        </p:nvSpPr>
        <p:spPr bwMode="auto">
          <a:xfrm>
            <a:off x="727075" y="5945188"/>
            <a:ext cx="1763713" cy="590550"/>
          </a:xfrm>
          <a:prstGeom prst="rect">
            <a:avLst/>
          </a:prstGeom>
          <a:solidFill>
            <a:srgbClr val="DDDDDD"/>
          </a:solidFill>
          <a:ln w="9525">
            <a:solidFill>
              <a:schemeClr val="bg2"/>
            </a:solidFill>
            <a:miter lim="800000"/>
            <a:headEnd/>
            <a:tailEnd/>
          </a:ln>
          <a:effectLst/>
        </p:spPr>
        <p:txBody>
          <a:bodyPr wrap="none">
            <a:spAutoFit/>
          </a:bodyPr>
          <a:lstStyle/>
          <a:p>
            <a:pPr algn="ctr"/>
            <a:r>
              <a:rPr lang="en-US" sz="1600">
                <a:solidFill>
                  <a:srgbClr val="333333"/>
                </a:solidFill>
              </a:rPr>
              <a:t>Developed pixels </a:t>
            </a:r>
          </a:p>
          <a:p>
            <a:pPr algn="ctr"/>
            <a:r>
              <a:rPr lang="en-US" sz="1600">
                <a:solidFill>
                  <a:srgbClr val="333333"/>
                </a:solidFill>
              </a:rPr>
              <a:t>are dark gray</a:t>
            </a:r>
          </a:p>
        </p:txBody>
      </p:sp>
      <p:sp>
        <p:nvSpPr>
          <p:cNvPr id="486419" name="Line 19"/>
          <p:cNvSpPr>
            <a:spLocks noChangeShapeType="1"/>
          </p:cNvSpPr>
          <p:nvPr/>
        </p:nvSpPr>
        <p:spPr bwMode="auto">
          <a:xfrm>
            <a:off x="4533900" y="3479800"/>
            <a:ext cx="2933700" cy="0"/>
          </a:xfrm>
          <a:prstGeom prst="line">
            <a:avLst/>
          </a:prstGeom>
          <a:noFill/>
          <a:ln w="28575">
            <a:solidFill>
              <a:srgbClr val="333333"/>
            </a:solidFill>
            <a:round/>
            <a:headEnd/>
            <a:tailEnd type="triangle" w="med" len="med"/>
          </a:ln>
          <a:effectLst/>
        </p:spPr>
        <p:txBody>
          <a:bodyPr/>
          <a:lstStyle/>
          <a:p>
            <a:endParaRPr lang="ru-RU"/>
          </a:p>
        </p:txBody>
      </p:sp>
      <p:sp>
        <p:nvSpPr>
          <p:cNvPr id="486420" name="Text Box 20"/>
          <p:cNvSpPr txBox="1">
            <a:spLocks noChangeArrowheads="1"/>
          </p:cNvSpPr>
          <p:nvPr/>
        </p:nvSpPr>
        <p:spPr bwMode="auto">
          <a:xfrm>
            <a:off x="5546725" y="3143250"/>
            <a:ext cx="890588" cy="396875"/>
          </a:xfrm>
          <a:prstGeom prst="rect">
            <a:avLst/>
          </a:prstGeom>
          <a:noFill/>
          <a:ln w="9525">
            <a:noFill/>
            <a:miter lim="800000"/>
            <a:headEnd/>
            <a:tailEnd/>
          </a:ln>
          <a:effectLst/>
        </p:spPr>
        <p:txBody>
          <a:bodyPr wrap="none">
            <a:spAutoFit/>
          </a:bodyPr>
          <a:lstStyle/>
          <a:p>
            <a:r>
              <a:rPr lang="en-US" sz="2000">
                <a:solidFill>
                  <a:srgbClr val="020202"/>
                </a:solidFill>
              </a:rPr>
              <a:t>560 m</a:t>
            </a:r>
          </a:p>
        </p:txBody>
      </p:sp>
      <p:sp>
        <p:nvSpPr>
          <p:cNvPr id="16" name="Rectangle 2"/>
          <p:cNvSpPr txBox="1">
            <a:spLocks noChangeArrowheads="1"/>
          </p:cNvSpPr>
          <p:nvPr/>
        </p:nvSpPr>
        <p:spPr bwMode="auto">
          <a:xfrm>
            <a:off x="609600" y="-1524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b="0" i="0" u="none" strike="noStrike" kern="0" cap="none" spc="0" normalizeH="0" baseline="0" noProof="0" dirty="0" smtClean="0">
                <a:ln>
                  <a:noFill/>
                </a:ln>
                <a:solidFill>
                  <a:schemeClr val="tx2"/>
                </a:solidFill>
                <a:effectLst/>
                <a:uLnTx/>
                <a:uFillTx/>
                <a:latin typeface="+mj-lt"/>
                <a:ea typeface="+mj-ea"/>
                <a:cs typeface="+mj-cs"/>
              </a:rPr>
              <a:t>Sprawl Index</a:t>
            </a:r>
            <a:endParaRPr kumimoji="1" lang="en-US" b="0" i="0" u="none" strike="noStrike" kern="0" cap="none" spc="0" normalizeH="0" baseline="0" noProof="0" dirty="0">
              <a:ln>
                <a:noFill/>
              </a:ln>
              <a:solidFill>
                <a:schemeClr val="tx2"/>
              </a:solidFill>
              <a:effectLst/>
              <a:uLnTx/>
              <a:uFillTx/>
              <a:latin typeface="+mj-lt"/>
              <a:ea typeface="+mj-ea"/>
              <a:cs typeface="+mj-cs"/>
            </a:endParaRPr>
          </a:p>
        </p:txBody>
      </p:sp>
      <p:sp>
        <p:nvSpPr>
          <p:cNvPr id="17" name="Text Box 21"/>
          <p:cNvSpPr txBox="1">
            <a:spLocks noChangeArrowheads="1"/>
          </p:cNvSpPr>
          <p:nvPr/>
        </p:nvSpPr>
        <p:spPr bwMode="auto">
          <a:xfrm>
            <a:off x="3987800" y="5178425"/>
            <a:ext cx="1415772" cy="830997"/>
          </a:xfrm>
          <a:prstGeom prst="rect">
            <a:avLst/>
          </a:prstGeom>
          <a:solidFill>
            <a:srgbClr val="DDDDDD">
              <a:alpha val="67000"/>
            </a:srgbClr>
          </a:solidFill>
          <a:ln w="9525">
            <a:solidFill>
              <a:srgbClr val="020202"/>
            </a:solidFill>
            <a:miter lim="800000"/>
            <a:headEnd/>
            <a:tailEnd/>
          </a:ln>
          <a:effectLst/>
        </p:spPr>
        <p:txBody>
          <a:bodyPr wrap="none">
            <a:spAutoFit/>
          </a:bodyPr>
          <a:lstStyle/>
          <a:p>
            <a:pPr algn="ctr"/>
            <a:r>
              <a:rPr lang="en-US" b="1" u="sng" dirty="0" smtClean="0">
                <a:solidFill>
                  <a:srgbClr val="020202"/>
                </a:solidFill>
              </a:rPr>
              <a:t>Suburb</a:t>
            </a:r>
            <a:endParaRPr lang="en-US" b="1" u="sng" dirty="0">
              <a:solidFill>
                <a:srgbClr val="020202"/>
              </a:solidFill>
            </a:endParaRPr>
          </a:p>
          <a:p>
            <a:pPr algn="ctr"/>
            <a:r>
              <a:rPr lang="en-US" b="1" dirty="0" smtClean="0">
                <a:solidFill>
                  <a:srgbClr val="020202"/>
                </a:solidFill>
              </a:rPr>
              <a:t>5</a:t>
            </a:r>
            <a:r>
              <a:rPr lang="en-US" sz="2400" b="1" dirty="0" smtClean="0">
                <a:solidFill>
                  <a:srgbClr val="020202"/>
                </a:solidFill>
              </a:rPr>
              <a:t>0 </a:t>
            </a:r>
            <a:r>
              <a:rPr lang="en-US" sz="2400" b="1" dirty="0">
                <a:solidFill>
                  <a:srgbClr val="020202"/>
                </a:solidFill>
              </a:rPr>
              <a:t>– </a:t>
            </a:r>
            <a:r>
              <a:rPr lang="en-US" sz="2400" b="1" dirty="0" smtClean="0">
                <a:solidFill>
                  <a:srgbClr val="020202"/>
                </a:solidFill>
              </a:rPr>
              <a:t>80</a:t>
            </a:r>
            <a:r>
              <a:rPr lang="en-US" sz="2400" b="1" dirty="0">
                <a:solidFill>
                  <a:srgbClr val="020202"/>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4"/>
          <p:cNvSpPr>
            <a:spLocks noGrp="1"/>
          </p:cNvSpPr>
          <p:nvPr>
            <p:ph type="sldNum" sz="quarter" idx="12"/>
          </p:nvPr>
        </p:nvSpPr>
        <p:spPr/>
        <p:txBody>
          <a:bodyPr/>
          <a:lstStyle/>
          <a:p>
            <a:fld id="{47E44F24-E657-4F79-A521-988EFBB83DC3}" type="slidenum">
              <a:rPr lang="en-US"/>
              <a:pPr/>
              <a:t>27</a:t>
            </a:fld>
            <a:endParaRPr lang="en-US"/>
          </a:p>
        </p:txBody>
      </p:sp>
      <p:sp>
        <p:nvSpPr>
          <p:cNvPr id="483332" name="Rectangle 4"/>
          <p:cNvSpPr>
            <a:spLocks noGrp="1" noRot="1" noChangeArrowheads="1"/>
          </p:cNvSpPr>
          <p:nvPr>
            <p:ph type="title"/>
          </p:nvPr>
        </p:nvSpPr>
        <p:spPr/>
        <p:txBody>
          <a:bodyPr/>
          <a:lstStyle/>
          <a:p>
            <a:endParaRPr lang="ru-RU"/>
          </a:p>
        </p:txBody>
      </p:sp>
      <p:pic>
        <p:nvPicPr>
          <p:cNvPr id="483333" name="Picture 5" descr="Untitled"/>
          <p:cNvPicPr>
            <a:picLocks noChangeAspect="1" noChangeArrowheads="1"/>
          </p:cNvPicPr>
          <p:nvPr/>
        </p:nvPicPr>
        <p:blipFill>
          <a:blip r:embed="rId3">
            <a:lum bright="12000" contrast="-24000"/>
          </a:blip>
          <a:srcRect/>
          <a:stretch>
            <a:fillRect/>
          </a:stretch>
        </p:blipFill>
        <p:spPr bwMode="auto">
          <a:xfrm>
            <a:off x="679450" y="425450"/>
            <a:ext cx="7869238" cy="6181725"/>
          </a:xfrm>
          <a:prstGeom prst="rect">
            <a:avLst/>
          </a:prstGeom>
          <a:noFill/>
        </p:spPr>
      </p:pic>
      <p:grpSp>
        <p:nvGrpSpPr>
          <p:cNvPr id="2" name="Group 26"/>
          <p:cNvGrpSpPr>
            <a:grpSpLocks/>
          </p:cNvGrpSpPr>
          <p:nvPr/>
        </p:nvGrpSpPr>
        <p:grpSpPr bwMode="auto">
          <a:xfrm>
            <a:off x="3087688" y="1400175"/>
            <a:ext cx="3179762" cy="1044575"/>
            <a:chOff x="1945" y="882"/>
            <a:chExt cx="2003" cy="658"/>
          </a:xfrm>
        </p:grpSpPr>
        <p:sp>
          <p:nvSpPr>
            <p:cNvPr id="483344" name="Rectangle 16"/>
            <p:cNvSpPr>
              <a:spLocks noChangeArrowheads="1"/>
            </p:cNvSpPr>
            <p:nvPr/>
          </p:nvSpPr>
          <p:spPr bwMode="auto">
            <a:xfrm>
              <a:off x="1945" y="882"/>
              <a:ext cx="2003" cy="658"/>
            </a:xfrm>
            <a:prstGeom prst="rect">
              <a:avLst/>
            </a:prstGeom>
            <a:solidFill>
              <a:srgbClr val="EAEAEA">
                <a:alpha val="71001"/>
              </a:srgbClr>
            </a:solidFill>
            <a:ln w="9525">
              <a:solidFill>
                <a:srgbClr val="020202"/>
              </a:solidFill>
              <a:miter lim="800000"/>
              <a:headEnd/>
              <a:tailEnd/>
            </a:ln>
            <a:effectLst/>
          </p:spPr>
          <p:txBody>
            <a:bodyPr wrap="none" anchor="ctr"/>
            <a:lstStyle/>
            <a:p>
              <a:endParaRPr lang="ru-RU"/>
            </a:p>
          </p:txBody>
        </p:sp>
        <p:sp>
          <p:nvSpPr>
            <p:cNvPr id="483345" name="Text Box 17"/>
            <p:cNvSpPr txBox="1">
              <a:spLocks noChangeArrowheads="1"/>
            </p:cNvSpPr>
            <p:nvPr/>
          </p:nvSpPr>
          <p:spPr bwMode="auto">
            <a:xfrm>
              <a:off x="2061" y="920"/>
              <a:ext cx="1351" cy="291"/>
            </a:xfrm>
            <a:prstGeom prst="rect">
              <a:avLst/>
            </a:prstGeom>
            <a:noFill/>
            <a:ln w="9525">
              <a:noFill/>
              <a:miter lim="800000"/>
              <a:headEnd/>
              <a:tailEnd/>
            </a:ln>
            <a:effectLst/>
          </p:spPr>
          <p:txBody>
            <a:bodyPr wrap="none">
              <a:spAutoFit/>
            </a:bodyPr>
            <a:lstStyle/>
            <a:p>
              <a:r>
                <a:rPr lang="en-US" dirty="0" smtClean="0">
                  <a:solidFill>
                    <a:srgbClr val="020202"/>
                  </a:solidFill>
                </a:rPr>
                <a:t>1160</a:t>
              </a:r>
              <a:r>
                <a:rPr lang="en-US" sz="2400" dirty="0" smtClean="0">
                  <a:solidFill>
                    <a:srgbClr val="020202"/>
                  </a:solidFill>
                </a:rPr>
                <a:t> </a:t>
              </a:r>
              <a:r>
                <a:rPr lang="en-US" sz="2400" dirty="0" err="1" smtClean="0">
                  <a:solidFill>
                    <a:srgbClr val="020202"/>
                  </a:solidFill>
                </a:rPr>
                <a:t>undev</a:t>
              </a:r>
              <a:r>
                <a:rPr lang="en-US" sz="2400" dirty="0">
                  <a:solidFill>
                    <a:srgbClr val="020202"/>
                  </a:solidFill>
                </a:rPr>
                <a:t>. pix</a:t>
              </a:r>
            </a:p>
          </p:txBody>
        </p:sp>
        <p:sp>
          <p:nvSpPr>
            <p:cNvPr id="483346" name="Line 18"/>
            <p:cNvSpPr>
              <a:spLocks noChangeShapeType="1"/>
            </p:cNvSpPr>
            <p:nvPr/>
          </p:nvSpPr>
          <p:spPr bwMode="auto">
            <a:xfrm>
              <a:off x="2003" y="1212"/>
              <a:ext cx="1172" cy="0"/>
            </a:xfrm>
            <a:prstGeom prst="line">
              <a:avLst/>
            </a:prstGeom>
            <a:noFill/>
            <a:ln w="9525">
              <a:solidFill>
                <a:srgbClr val="020202"/>
              </a:solidFill>
              <a:round/>
              <a:headEnd/>
              <a:tailEnd/>
            </a:ln>
            <a:effectLst/>
          </p:spPr>
          <p:txBody>
            <a:bodyPr/>
            <a:lstStyle/>
            <a:p>
              <a:endParaRPr lang="ru-RU"/>
            </a:p>
          </p:txBody>
        </p:sp>
        <p:sp>
          <p:nvSpPr>
            <p:cNvPr id="483347" name="Text Box 19"/>
            <p:cNvSpPr txBox="1">
              <a:spLocks noChangeArrowheads="1"/>
            </p:cNvSpPr>
            <p:nvPr/>
          </p:nvSpPr>
          <p:spPr bwMode="auto">
            <a:xfrm>
              <a:off x="1978" y="1229"/>
              <a:ext cx="1278" cy="288"/>
            </a:xfrm>
            <a:prstGeom prst="rect">
              <a:avLst/>
            </a:prstGeom>
            <a:noFill/>
            <a:ln w="9525">
              <a:noFill/>
              <a:miter lim="800000"/>
              <a:headEnd/>
              <a:tailEnd/>
            </a:ln>
            <a:effectLst/>
          </p:spPr>
          <p:txBody>
            <a:bodyPr wrap="none">
              <a:spAutoFit/>
            </a:bodyPr>
            <a:lstStyle/>
            <a:p>
              <a:r>
                <a:rPr lang="en-US" sz="2400">
                  <a:solidFill>
                    <a:srgbClr val="020202"/>
                  </a:solidFill>
                </a:rPr>
                <a:t>1200 total pix</a:t>
              </a:r>
            </a:p>
          </p:txBody>
        </p:sp>
        <p:sp>
          <p:nvSpPr>
            <p:cNvPr id="483348" name="Text Box 20"/>
            <p:cNvSpPr txBox="1">
              <a:spLocks noChangeArrowheads="1"/>
            </p:cNvSpPr>
            <p:nvPr/>
          </p:nvSpPr>
          <p:spPr bwMode="auto">
            <a:xfrm>
              <a:off x="3224" y="1055"/>
              <a:ext cx="629" cy="291"/>
            </a:xfrm>
            <a:prstGeom prst="rect">
              <a:avLst/>
            </a:prstGeom>
            <a:noFill/>
            <a:ln w="9525">
              <a:noFill/>
              <a:miter lim="800000"/>
              <a:headEnd/>
              <a:tailEnd/>
            </a:ln>
            <a:effectLst/>
          </p:spPr>
          <p:txBody>
            <a:bodyPr wrap="none">
              <a:spAutoFit/>
            </a:bodyPr>
            <a:lstStyle/>
            <a:p>
              <a:r>
                <a:rPr lang="en-US" sz="2400" dirty="0">
                  <a:solidFill>
                    <a:srgbClr val="020202"/>
                  </a:solidFill>
                </a:rPr>
                <a:t>= </a:t>
              </a:r>
              <a:r>
                <a:rPr lang="en-US" sz="2400" dirty="0" smtClean="0">
                  <a:solidFill>
                    <a:srgbClr val="020202"/>
                  </a:solidFill>
                </a:rPr>
                <a:t>97%</a:t>
              </a:r>
              <a:endParaRPr lang="en-US" sz="2400" dirty="0">
                <a:solidFill>
                  <a:srgbClr val="020202"/>
                </a:solidFill>
              </a:endParaRPr>
            </a:p>
          </p:txBody>
        </p:sp>
      </p:grpSp>
      <p:sp>
        <p:nvSpPr>
          <p:cNvPr id="483349" name="Text Box 21"/>
          <p:cNvSpPr txBox="1">
            <a:spLocks noChangeArrowheads="1"/>
          </p:cNvSpPr>
          <p:nvPr/>
        </p:nvSpPr>
        <p:spPr bwMode="auto">
          <a:xfrm>
            <a:off x="3987800" y="5178425"/>
            <a:ext cx="1569660" cy="830997"/>
          </a:xfrm>
          <a:prstGeom prst="rect">
            <a:avLst/>
          </a:prstGeom>
          <a:solidFill>
            <a:srgbClr val="DDDDDD">
              <a:alpha val="67000"/>
            </a:srgbClr>
          </a:solidFill>
          <a:ln w="9525">
            <a:solidFill>
              <a:srgbClr val="020202"/>
            </a:solidFill>
            <a:miter lim="800000"/>
            <a:headEnd/>
            <a:tailEnd/>
          </a:ln>
          <a:effectLst/>
        </p:spPr>
        <p:txBody>
          <a:bodyPr wrap="none">
            <a:spAutoFit/>
          </a:bodyPr>
          <a:lstStyle/>
          <a:p>
            <a:pPr algn="ctr"/>
            <a:r>
              <a:rPr lang="en-US" b="1" u="sng" dirty="0">
                <a:solidFill>
                  <a:srgbClr val="020202"/>
                </a:solidFill>
              </a:rPr>
              <a:t>Rural</a:t>
            </a:r>
          </a:p>
          <a:p>
            <a:pPr algn="ctr"/>
            <a:r>
              <a:rPr lang="en-US" sz="2400" b="1" dirty="0" smtClean="0">
                <a:solidFill>
                  <a:srgbClr val="020202"/>
                </a:solidFill>
              </a:rPr>
              <a:t>90 </a:t>
            </a:r>
            <a:r>
              <a:rPr lang="en-US" sz="2400" b="1" dirty="0">
                <a:solidFill>
                  <a:srgbClr val="020202"/>
                </a:solidFill>
              </a:rPr>
              <a:t>– </a:t>
            </a:r>
            <a:r>
              <a:rPr lang="en-US" sz="2400" b="1" dirty="0" smtClean="0">
                <a:solidFill>
                  <a:srgbClr val="020202"/>
                </a:solidFill>
              </a:rPr>
              <a:t>100</a:t>
            </a:r>
            <a:r>
              <a:rPr lang="en-US" sz="2400" b="1" dirty="0">
                <a:solidFill>
                  <a:srgbClr val="020202"/>
                </a:solidFill>
              </a:rPr>
              <a:t>%</a:t>
            </a:r>
          </a:p>
        </p:txBody>
      </p:sp>
      <p:sp>
        <p:nvSpPr>
          <p:cNvPr id="483351" name="Text Box 23"/>
          <p:cNvSpPr txBox="1">
            <a:spLocks noChangeArrowheads="1"/>
          </p:cNvSpPr>
          <p:nvPr/>
        </p:nvSpPr>
        <p:spPr bwMode="auto">
          <a:xfrm>
            <a:off x="727075" y="5945188"/>
            <a:ext cx="1763713" cy="590550"/>
          </a:xfrm>
          <a:prstGeom prst="rect">
            <a:avLst/>
          </a:prstGeom>
          <a:solidFill>
            <a:srgbClr val="DDDDDD"/>
          </a:solidFill>
          <a:ln w="9525">
            <a:solidFill>
              <a:schemeClr val="bg2"/>
            </a:solidFill>
            <a:miter lim="800000"/>
            <a:headEnd/>
            <a:tailEnd/>
          </a:ln>
          <a:effectLst/>
        </p:spPr>
        <p:txBody>
          <a:bodyPr wrap="none">
            <a:spAutoFit/>
          </a:bodyPr>
          <a:lstStyle/>
          <a:p>
            <a:pPr algn="ctr"/>
            <a:r>
              <a:rPr lang="en-US" sz="1600">
                <a:solidFill>
                  <a:srgbClr val="333333"/>
                </a:solidFill>
              </a:rPr>
              <a:t>Developed pixels </a:t>
            </a:r>
          </a:p>
          <a:p>
            <a:pPr algn="ctr"/>
            <a:r>
              <a:rPr lang="en-US" sz="1600">
                <a:solidFill>
                  <a:srgbClr val="333333"/>
                </a:solidFill>
              </a:rPr>
              <a:t>are dark gray</a:t>
            </a:r>
          </a:p>
        </p:txBody>
      </p:sp>
      <p:sp>
        <p:nvSpPr>
          <p:cNvPr id="483352" name="Line 24"/>
          <p:cNvSpPr>
            <a:spLocks noChangeShapeType="1"/>
          </p:cNvSpPr>
          <p:nvPr/>
        </p:nvSpPr>
        <p:spPr bwMode="auto">
          <a:xfrm>
            <a:off x="4686300" y="3505200"/>
            <a:ext cx="2933700" cy="0"/>
          </a:xfrm>
          <a:prstGeom prst="line">
            <a:avLst/>
          </a:prstGeom>
          <a:noFill/>
          <a:ln w="28575">
            <a:solidFill>
              <a:srgbClr val="333333"/>
            </a:solidFill>
            <a:round/>
            <a:headEnd/>
            <a:tailEnd type="triangle" w="med" len="med"/>
          </a:ln>
          <a:effectLst/>
        </p:spPr>
        <p:txBody>
          <a:bodyPr/>
          <a:lstStyle/>
          <a:p>
            <a:endParaRPr lang="ru-RU"/>
          </a:p>
        </p:txBody>
      </p:sp>
      <p:sp>
        <p:nvSpPr>
          <p:cNvPr id="483353" name="Text Box 25"/>
          <p:cNvSpPr txBox="1">
            <a:spLocks noChangeArrowheads="1"/>
          </p:cNvSpPr>
          <p:nvPr/>
        </p:nvSpPr>
        <p:spPr bwMode="auto">
          <a:xfrm>
            <a:off x="5699125" y="3168650"/>
            <a:ext cx="890588" cy="396875"/>
          </a:xfrm>
          <a:prstGeom prst="rect">
            <a:avLst/>
          </a:prstGeom>
          <a:noFill/>
          <a:ln w="9525">
            <a:noFill/>
            <a:miter lim="800000"/>
            <a:headEnd/>
            <a:tailEnd/>
          </a:ln>
          <a:effectLst/>
        </p:spPr>
        <p:txBody>
          <a:bodyPr wrap="none">
            <a:spAutoFit/>
          </a:bodyPr>
          <a:lstStyle/>
          <a:p>
            <a:r>
              <a:rPr lang="en-US" sz="2000">
                <a:solidFill>
                  <a:srgbClr val="020202"/>
                </a:solidFill>
              </a:rPr>
              <a:t>560 m</a:t>
            </a:r>
          </a:p>
        </p:txBody>
      </p:sp>
      <p:sp>
        <p:nvSpPr>
          <p:cNvPr id="16" name="Rectangle 2"/>
          <p:cNvSpPr txBox="1">
            <a:spLocks noChangeArrowheads="1"/>
          </p:cNvSpPr>
          <p:nvPr/>
        </p:nvSpPr>
        <p:spPr bwMode="auto">
          <a:xfrm>
            <a:off x="609600" y="-1524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b="0" i="0" u="none" strike="noStrike" kern="0" cap="none" spc="0" normalizeH="0" baseline="0" noProof="0" dirty="0" smtClean="0">
                <a:ln>
                  <a:noFill/>
                </a:ln>
                <a:solidFill>
                  <a:schemeClr val="tx2"/>
                </a:solidFill>
                <a:effectLst/>
                <a:uLnTx/>
                <a:uFillTx/>
                <a:latin typeface="+mj-lt"/>
                <a:ea typeface="+mj-ea"/>
                <a:cs typeface="+mj-cs"/>
              </a:rPr>
              <a:t>Sprawl Index</a:t>
            </a:r>
            <a:endParaRPr kumimoji="1" lang="en-US"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152400"/>
            <a:ext cx="8382000" cy="1219200"/>
          </a:xfrm>
        </p:spPr>
        <p:txBody>
          <a:bodyPr/>
          <a:lstStyle/>
          <a:p>
            <a:pPr algn="ctr"/>
            <a:r>
              <a:rPr lang="en-US" sz="4000" dirty="0"/>
              <a:t>Sprawl </a:t>
            </a:r>
            <a:r>
              <a:rPr lang="en-US" sz="4000" dirty="0" smtClean="0"/>
              <a:t>Index</a:t>
            </a:r>
            <a:endParaRPr lang="en-US" sz="4000" dirty="0"/>
          </a:p>
        </p:txBody>
      </p:sp>
      <p:sp>
        <p:nvSpPr>
          <p:cNvPr id="95235" name="Rectangle 3"/>
          <p:cNvSpPr>
            <a:spLocks noGrp="1" noChangeArrowheads="1"/>
          </p:cNvSpPr>
          <p:nvPr>
            <p:ph type="body" idx="1"/>
          </p:nvPr>
        </p:nvSpPr>
        <p:spPr>
          <a:xfrm>
            <a:off x="838200" y="1524000"/>
            <a:ext cx="7315200" cy="3276600"/>
          </a:xfrm>
        </p:spPr>
        <p:txBody>
          <a:bodyPr/>
          <a:lstStyle/>
          <a:p>
            <a:pPr>
              <a:lnSpc>
                <a:spcPct val="80000"/>
              </a:lnSpc>
              <a:spcBef>
                <a:spcPct val="60000"/>
              </a:spcBef>
            </a:pPr>
            <a:r>
              <a:rPr lang="en-US" sz="2800" dirty="0" smtClean="0"/>
              <a:t>Spatial scale choice (1 km</a:t>
            </a:r>
            <a:r>
              <a:rPr lang="en-US" sz="2800" baseline="30000" dirty="0" smtClean="0"/>
              <a:t>2</a:t>
            </a:r>
            <a:r>
              <a:rPr lang="en-US" sz="2800" dirty="0" smtClean="0"/>
              <a:t> - radius 560 m)</a:t>
            </a:r>
          </a:p>
          <a:p>
            <a:pPr lvl="1">
              <a:lnSpc>
                <a:spcPct val="80000"/>
              </a:lnSpc>
              <a:spcBef>
                <a:spcPct val="60000"/>
              </a:spcBef>
            </a:pPr>
            <a:r>
              <a:rPr lang="en-US" sz="2400" dirty="0" smtClean="0"/>
              <a:t>Only 0.3 % of residential development was more than 1 km from other residential development in 1992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0"/>
            <a:ext cx="8382000" cy="1219200"/>
          </a:xfrm>
        </p:spPr>
        <p:txBody>
          <a:bodyPr/>
          <a:lstStyle/>
          <a:p>
            <a:pPr algn="ctr"/>
            <a:r>
              <a:rPr lang="en-US" sz="4000" dirty="0"/>
              <a:t>Sprawl </a:t>
            </a:r>
            <a:r>
              <a:rPr lang="en-US" sz="4000" dirty="0" smtClean="0"/>
              <a:t>Across United states</a:t>
            </a:r>
            <a:endParaRPr lang="en-US" sz="4000" dirty="0"/>
          </a:p>
        </p:txBody>
      </p:sp>
      <p:sp>
        <p:nvSpPr>
          <p:cNvPr id="95235" name="Rectangle 3"/>
          <p:cNvSpPr>
            <a:spLocks noGrp="1" noChangeArrowheads="1"/>
          </p:cNvSpPr>
          <p:nvPr>
            <p:ph type="body" idx="1"/>
          </p:nvPr>
        </p:nvSpPr>
        <p:spPr>
          <a:xfrm>
            <a:off x="838200" y="1524000"/>
            <a:ext cx="8001000" cy="3276600"/>
          </a:xfrm>
        </p:spPr>
        <p:txBody>
          <a:bodyPr/>
          <a:lstStyle/>
          <a:p>
            <a:r>
              <a:rPr lang="en-US" i="1" dirty="0" smtClean="0">
                <a:solidFill>
                  <a:srgbClr val="0070C0"/>
                </a:solidFill>
                <a:latin typeface="+mj-lt"/>
              </a:rPr>
              <a:t>Sprawl Index (1992) =0.43</a:t>
            </a:r>
          </a:p>
          <a:p>
            <a:pPr lvl="1"/>
            <a:r>
              <a:rPr lang="en-US" dirty="0" smtClean="0">
                <a:latin typeface="+mj-lt"/>
              </a:rPr>
              <a:t>Measure </a:t>
            </a:r>
            <a:r>
              <a:rPr lang="en-US" dirty="0">
                <a:latin typeface="+mj-lt"/>
              </a:rPr>
              <a:t>of sprawl shows that </a:t>
            </a:r>
            <a:r>
              <a:rPr lang="en-US" dirty="0" smtClean="0">
                <a:latin typeface="+mj-lt"/>
              </a:rPr>
              <a:t>43 </a:t>
            </a:r>
            <a:r>
              <a:rPr lang="en-US" dirty="0">
                <a:latin typeface="+mj-lt"/>
              </a:rPr>
              <a:t>percent of </a:t>
            </a:r>
            <a:r>
              <a:rPr lang="en-US" dirty="0" smtClean="0">
                <a:latin typeface="+mj-lt"/>
              </a:rPr>
              <a:t>the square </a:t>
            </a:r>
            <a:r>
              <a:rPr lang="en-US" dirty="0">
                <a:latin typeface="+mj-lt"/>
              </a:rPr>
              <a:t>kilometer surrounding an average residential development is </a:t>
            </a:r>
            <a:r>
              <a:rPr lang="en-US" dirty="0" smtClean="0">
                <a:latin typeface="+mj-lt"/>
              </a:rPr>
              <a:t>undeveloped</a:t>
            </a:r>
          </a:p>
          <a:p>
            <a:r>
              <a:rPr lang="en-US" i="1" dirty="0" smtClean="0">
                <a:solidFill>
                  <a:srgbClr val="0070C0"/>
                </a:solidFill>
                <a:latin typeface="+mj-lt"/>
              </a:rPr>
              <a:t>Sprawl Index (1976) =0.42</a:t>
            </a:r>
          </a:p>
          <a:p>
            <a:pPr lvl="1"/>
            <a:r>
              <a:rPr lang="en-US" dirty="0" smtClean="0">
                <a:latin typeface="+mj-lt"/>
              </a:rPr>
              <a:t>Average </a:t>
            </a:r>
            <a:r>
              <a:rPr lang="en-US" dirty="0">
                <a:latin typeface="+mj-lt"/>
              </a:rPr>
              <a:t>residential development </a:t>
            </a:r>
            <a:r>
              <a:rPr lang="en-US" dirty="0" smtClean="0">
                <a:latin typeface="+mj-lt"/>
              </a:rPr>
              <a:t>was </a:t>
            </a:r>
            <a:r>
              <a:rPr lang="en-US" dirty="0">
                <a:latin typeface="+mj-lt"/>
              </a:rPr>
              <a:t>essentially unchanged between </a:t>
            </a:r>
            <a:r>
              <a:rPr lang="en-US" dirty="0" smtClean="0">
                <a:latin typeface="+mj-lt"/>
              </a:rPr>
              <a:t>1976 and </a:t>
            </a:r>
            <a:r>
              <a:rPr lang="en-US" dirty="0">
                <a:latin typeface="+mj-lt"/>
              </a:rPr>
              <a:t>1992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143000" y="0"/>
            <a:ext cx="7772400" cy="1143000"/>
          </a:xfrm>
        </p:spPr>
        <p:txBody>
          <a:bodyPr/>
          <a:lstStyle/>
          <a:p>
            <a:pPr algn="ctr"/>
            <a:r>
              <a:rPr lang="en-US" dirty="0"/>
              <a:t>Urban Sprawl</a:t>
            </a:r>
          </a:p>
        </p:txBody>
      </p:sp>
      <p:sp>
        <p:nvSpPr>
          <p:cNvPr id="5125" name="Rectangle 5"/>
          <p:cNvSpPr>
            <a:spLocks noGrp="1" noChangeArrowheads="1"/>
          </p:cNvSpPr>
          <p:nvPr>
            <p:ph type="body" idx="1"/>
          </p:nvPr>
        </p:nvSpPr>
        <p:spPr>
          <a:xfrm>
            <a:off x="990600" y="1295400"/>
            <a:ext cx="8153400" cy="4114800"/>
          </a:xfrm>
        </p:spPr>
        <p:txBody>
          <a:bodyPr/>
          <a:lstStyle/>
          <a:p>
            <a:r>
              <a:rPr lang="en-US" sz="2800" dirty="0" smtClean="0">
                <a:latin typeface="+mj-lt"/>
              </a:rPr>
              <a:t>“</a:t>
            </a:r>
            <a:r>
              <a:rPr lang="en-US" sz="2800" b="1" i="1" u="sng" dirty="0" smtClean="0">
                <a:solidFill>
                  <a:schemeClr val="accent6">
                    <a:lumMod val="75000"/>
                  </a:schemeClr>
                </a:solidFill>
                <a:latin typeface="+mj-lt"/>
              </a:rPr>
              <a:t>Low-density development beyond the edge of service and employment</a:t>
            </a:r>
            <a:r>
              <a:rPr lang="en-US" sz="2800" dirty="0" smtClean="0">
                <a:latin typeface="+mj-lt"/>
              </a:rPr>
              <a:t>, which separates where people live</a:t>
            </a:r>
            <a:r>
              <a:rPr lang="ru-RU" sz="2800" dirty="0" smtClean="0">
                <a:latin typeface="+mj-lt"/>
              </a:rPr>
              <a:t> </a:t>
            </a:r>
            <a:r>
              <a:rPr lang="en-US" sz="2800" dirty="0" smtClean="0">
                <a:latin typeface="+mj-lt"/>
              </a:rPr>
              <a:t>from where they shop, work, recreate and educate — thus requiring cars to move between zones.”</a:t>
            </a:r>
            <a:r>
              <a:rPr lang="ru-RU" sz="2800" dirty="0" smtClean="0">
                <a:latin typeface="+mj-lt"/>
              </a:rPr>
              <a:t>  </a:t>
            </a:r>
            <a:r>
              <a:rPr lang="ru-RU" sz="2800" dirty="0" smtClean="0">
                <a:latin typeface="+mj-lt"/>
                <a:hlinkClick r:id="rId2"/>
              </a:rPr>
              <a:t>(</a:t>
            </a:r>
            <a:r>
              <a:rPr lang="en-US" sz="2800" dirty="0" smtClean="0">
                <a:latin typeface="+mj-lt"/>
                <a:hlinkClick r:id="rId2"/>
              </a:rPr>
              <a:t>http://www.sierraclub.org/</a:t>
            </a:r>
            <a:r>
              <a:rPr lang="ru-RU" sz="2800" dirty="0" smtClean="0">
                <a:latin typeface="+mj-lt"/>
              </a:rPr>
              <a:t>)</a:t>
            </a:r>
            <a:endParaRPr lang="en-US" sz="2800" dirty="0" smtClean="0">
              <a:latin typeface="+mj-lt"/>
            </a:endParaRPr>
          </a:p>
          <a:p>
            <a:endParaRPr lang="en-US" sz="2800" dirty="0" smtClean="0">
              <a:latin typeface="+mj-lt"/>
            </a:endParaRPr>
          </a:p>
          <a:p>
            <a:r>
              <a:rPr lang="en-US" b="1" i="1" dirty="0" smtClean="0">
                <a:solidFill>
                  <a:schemeClr val="accent6">
                    <a:lumMod val="50000"/>
                  </a:schemeClr>
                </a:solidFill>
                <a:latin typeface="+mj-lt"/>
              </a:rPr>
              <a:t>Urban Sprawl - </a:t>
            </a:r>
            <a:r>
              <a:rPr lang="ru-RU" b="1" i="1" dirty="0" smtClean="0">
                <a:solidFill>
                  <a:schemeClr val="accent6">
                    <a:lumMod val="50000"/>
                  </a:schemeClr>
                </a:solidFill>
                <a:latin typeface="+mj-lt"/>
              </a:rPr>
              <a:t>беспорядочно застроенная территория</a:t>
            </a:r>
          </a:p>
          <a:p>
            <a:pPr>
              <a:buNone/>
            </a:pPr>
            <a:endParaRPr lang="en-US" sz="2400" dirty="0" smtClean="0"/>
          </a:p>
          <a:p>
            <a:endParaRPr lang="ru-RU"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0"/>
            <a:ext cx="8382000" cy="1371600"/>
          </a:xfrm>
        </p:spPr>
        <p:txBody>
          <a:bodyPr/>
          <a:lstStyle/>
          <a:p>
            <a:pPr algn="ctr"/>
            <a:r>
              <a:rPr lang="en-US" sz="4000" dirty="0"/>
              <a:t>Sprawl as scattered residential development</a:t>
            </a:r>
          </a:p>
        </p:txBody>
      </p:sp>
      <p:sp>
        <p:nvSpPr>
          <p:cNvPr id="95235" name="Rectangle 3"/>
          <p:cNvSpPr>
            <a:spLocks noGrp="1" noChangeArrowheads="1"/>
          </p:cNvSpPr>
          <p:nvPr>
            <p:ph type="body" idx="1"/>
          </p:nvPr>
        </p:nvSpPr>
        <p:spPr>
          <a:xfrm>
            <a:off x="914400" y="1981200"/>
            <a:ext cx="3581400" cy="1066800"/>
          </a:xfrm>
        </p:spPr>
        <p:txBody>
          <a:bodyPr/>
          <a:lstStyle/>
          <a:p>
            <a:pPr>
              <a:lnSpc>
                <a:spcPct val="80000"/>
              </a:lnSpc>
              <a:spcBef>
                <a:spcPct val="60000"/>
              </a:spcBef>
            </a:pPr>
            <a:r>
              <a:rPr lang="en-US" sz="1800" dirty="0"/>
              <a:t>Cell-based measure of sprawl = average %undeveloped land within 1km</a:t>
            </a:r>
            <a:r>
              <a:rPr lang="en-US" sz="1800" baseline="30000" dirty="0"/>
              <a:t>2</a:t>
            </a:r>
            <a:r>
              <a:rPr lang="en-US" sz="1800" dirty="0"/>
              <a:t> of residential cells in </a:t>
            </a:r>
            <a:r>
              <a:rPr lang="en-US" sz="1800" dirty="0" smtClean="0"/>
              <a:t>metro</a:t>
            </a:r>
            <a:endParaRPr lang="en-US" sz="1800" dirty="0"/>
          </a:p>
        </p:txBody>
      </p:sp>
      <p:pic>
        <p:nvPicPr>
          <p:cNvPr id="95236" name="Picture 4"/>
          <p:cNvPicPr>
            <a:picLocks noChangeAspect="1" noChangeArrowheads="1"/>
          </p:cNvPicPr>
          <p:nvPr/>
        </p:nvPicPr>
        <p:blipFill>
          <a:blip r:embed="rId3"/>
          <a:srcRect/>
          <a:stretch>
            <a:fillRect/>
          </a:stretch>
        </p:blipFill>
        <p:spPr bwMode="auto">
          <a:xfrm>
            <a:off x="4343400" y="1752600"/>
            <a:ext cx="4318000" cy="4679950"/>
          </a:xfrm>
          <a:prstGeom prst="rect">
            <a:avLst/>
          </a:prstGeom>
          <a:noFill/>
          <a:ln w="9525">
            <a:noFill/>
            <a:miter lim="800000"/>
            <a:headEnd/>
            <a:tailEnd/>
          </a:ln>
          <a:effectLst/>
        </p:spPr>
      </p:pic>
      <p:sp>
        <p:nvSpPr>
          <p:cNvPr id="6" name="TextBox 5"/>
          <p:cNvSpPr txBox="1"/>
          <p:nvPr/>
        </p:nvSpPr>
        <p:spPr>
          <a:xfrm>
            <a:off x="914400" y="3352800"/>
            <a:ext cx="3581400" cy="2616101"/>
          </a:xfrm>
          <a:prstGeom prst="rect">
            <a:avLst/>
          </a:prstGeom>
          <a:noFill/>
        </p:spPr>
        <p:txBody>
          <a:bodyPr wrap="square" rtlCol="0">
            <a:spAutoFit/>
          </a:bodyPr>
          <a:lstStyle/>
          <a:p>
            <a:r>
              <a:rPr lang="en-US" sz="2800" i="1" dirty="0" smtClean="0">
                <a:solidFill>
                  <a:srgbClr val="FF0000"/>
                </a:solidFill>
              </a:rPr>
              <a:t>“The extent of (residential) sprawl has remained roughly unchanged between 1976 and 1992.”</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0"/>
            <a:ext cx="8382000" cy="1371600"/>
          </a:xfrm>
        </p:spPr>
        <p:txBody>
          <a:bodyPr/>
          <a:lstStyle/>
          <a:p>
            <a:pPr algn="ctr"/>
            <a:r>
              <a:rPr lang="en-US" sz="4000" dirty="0"/>
              <a:t>Sprawl as scattered residential development</a:t>
            </a:r>
          </a:p>
        </p:txBody>
      </p:sp>
      <p:sp>
        <p:nvSpPr>
          <p:cNvPr id="95235" name="Rectangle 3"/>
          <p:cNvSpPr>
            <a:spLocks noGrp="1" noChangeArrowheads="1"/>
          </p:cNvSpPr>
          <p:nvPr>
            <p:ph type="body" idx="1"/>
          </p:nvPr>
        </p:nvSpPr>
        <p:spPr>
          <a:xfrm>
            <a:off x="838200" y="3429000"/>
            <a:ext cx="3581400" cy="3276600"/>
          </a:xfrm>
        </p:spPr>
        <p:txBody>
          <a:bodyPr/>
          <a:lstStyle/>
          <a:p>
            <a:pPr marL="0" indent="0">
              <a:spcBef>
                <a:spcPts val="0"/>
              </a:spcBef>
              <a:buNone/>
            </a:pPr>
            <a:r>
              <a:rPr lang="en-US" sz="2800" i="1" dirty="0">
                <a:solidFill>
                  <a:srgbClr val="FF0000"/>
                </a:solidFill>
                <a:latin typeface="+mj-lt"/>
              </a:rPr>
              <a:t>F</a:t>
            </a:r>
            <a:r>
              <a:rPr lang="en-US" sz="2800" i="1" dirty="0" smtClean="0">
                <a:solidFill>
                  <a:srgbClr val="FF0000"/>
                </a:solidFill>
                <a:latin typeface="+mj-lt"/>
              </a:rPr>
              <a:t>low of new residential development between 1976 and</a:t>
            </a:r>
          </a:p>
          <a:p>
            <a:pPr marL="0" indent="0">
              <a:spcBef>
                <a:spcPts val="0"/>
              </a:spcBef>
              <a:buNone/>
            </a:pPr>
            <a:r>
              <a:rPr lang="en-US" sz="2800" i="1" dirty="0" smtClean="0">
                <a:solidFill>
                  <a:srgbClr val="FF0000"/>
                </a:solidFill>
                <a:latin typeface="+mj-lt"/>
              </a:rPr>
              <a:t>1992 was biased towards sprawling areas</a:t>
            </a:r>
            <a:endParaRPr lang="en-US" sz="2800" i="1" dirty="0">
              <a:solidFill>
                <a:srgbClr val="FF0000"/>
              </a:solidFill>
              <a:latin typeface="+mj-lt"/>
            </a:endParaRPr>
          </a:p>
        </p:txBody>
      </p:sp>
      <p:pic>
        <p:nvPicPr>
          <p:cNvPr id="22530" name="Picture 2"/>
          <p:cNvPicPr>
            <a:picLocks noChangeAspect="1" noChangeArrowheads="1"/>
          </p:cNvPicPr>
          <p:nvPr/>
        </p:nvPicPr>
        <p:blipFill>
          <a:blip r:embed="rId3"/>
          <a:srcRect/>
          <a:stretch>
            <a:fillRect/>
          </a:stretch>
        </p:blipFill>
        <p:spPr bwMode="auto">
          <a:xfrm>
            <a:off x="4419600" y="1905000"/>
            <a:ext cx="4467225" cy="4381500"/>
          </a:xfrm>
          <a:prstGeom prst="rect">
            <a:avLst/>
          </a:prstGeom>
          <a:noFill/>
          <a:ln w="9525">
            <a:noFill/>
            <a:miter lim="800000"/>
            <a:headEnd/>
            <a:tailEnd/>
          </a:ln>
          <a:effectLst/>
        </p:spPr>
      </p:pic>
      <p:sp>
        <p:nvSpPr>
          <p:cNvPr id="7" name="Rectangle 3"/>
          <p:cNvSpPr txBox="1">
            <a:spLocks noChangeArrowheads="1"/>
          </p:cNvSpPr>
          <p:nvPr/>
        </p:nvSpPr>
        <p:spPr bwMode="auto">
          <a:xfrm>
            <a:off x="914400" y="1981200"/>
            <a:ext cx="3581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60000"/>
              </a:spcBef>
              <a:spcAft>
                <a:spcPct val="0"/>
              </a:spcAft>
              <a:buClr>
                <a:schemeClr val="accent1"/>
              </a:buClr>
              <a:buSzPct val="70000"/>
              <a:buFont typeface="Monotype Sorts" pitchFamily="2" charset="2"/>
              <a:buChar char="n"/>
              <a:tabLst/>
              <a:defRPr/>
            </a:pPr>
            <a:r>
              <a:rPr kumimoji="1" lang="en-US" sz="1800" b="0" i="0" u="none" strike="noStrike" kern="0" cap="none" spc="0" normalizeH="0" baseline="0" noProof="0" dirty="0" smtClean="0">
                <a:ln>
                  <a:noFill/>
                </a:ln>
                <a:solidFill>
                  <a:schemeClr val="tx1"/>
                </a:solidFill>
                <a:effectLst/>
                <a:uLnTx/>
                <a:uFillTx/>
                <a:latin typeface="+mn-lt"/>
                <a:ea typeface="+mn-ea"/>
                <a:cs typeface="+mn-cs"/>
              </a:rPr>
              <a:t>Cell-based measure of sprawl = average %undeveloped land within 1km</a:t>
            </a:r>
            <a:r>
              <a:rPr kumimoji="1" lang="en-US" sz="1800" b="0" i="0" u="none" strike="noStrike" kern="0" cap="none" spc="0" normalizeH="0" baseline="30000" noProof="0" dirty="0" smtClean="0">
                <a:ln>
                  <a:noFill/>
                </a:ln>
                <a:solidFill>
                  <a:schemeClr val="tx1"/>
                </a:solidFill>
                <a:effectLst/>
                <a:uLnTx/>
                <a:uFillTx/>
                <a:latin typeface="+mn-lt"/>
                <a:ea typeface="+mn-ea"/>
                <a:cs typeface="+mn-cs"/>
              </a:rPr>
              <a:t>2</a:t>
            </a:r>
            <a:r>
              <a:rPr kumimoji="1" lang="en-US" sz="1800" b="0" i="0" u="none" strike="noStrike" kern="0" cap="none" spc="0" normalizeH="0" baseline="0" noProof="0" dirty="0" smtClean="0">
                <a:ln>
                  <a:noFill/>
                </a:ln>
                <a:solidFill>
                  <a:schemeClr val="tx1"/>
                </a:solidFill>
                <a:effectLst/>
                <a:uLnTx/>
                <a:uFillTx/>
                <a:latin typeface="+mn-lt"/>
                <a:ea typeface="+mn-ea"/>
                <a:cs typeface="+mn-cs"/>
              </a:rPr>
              <a:t> of </a:t>
            </a:r>
            <a:r>
              <a:rPr kumimoji="1" lang="en-US" sz="1800" b="0" i="0" u="none" strike="noStrike" kern="0" cap="none" spc="0" normalizeH="0" baseline="0" noProof="0" dirty="0" smtClean="0">
                <a:ln>
                  <a:noFill/>
                </a:ln>
                <a:solidFill>
                  <a:srgbClr val="FF0000"/>
                </a:solidFill>
                <a:effectLst/>
                <a:uLnTx/>
                <a:uFillTx/>
                <a:latin typeface="+mn-lt"/>
                <a:ea typeface="+mn-ea"/>
                <a:cs typeface="+mn-cs"/>
              </a:rPr>
              <a:t>newly </a:t>
            </a:r>
            <a:r>
              <a:rPr kumimoji="1" lang="en-US" sz="1800" b="0" i="0" u="none" strike="noStrike" kern="0" cap="none" spc="0" normalizeH="0" baseline="0" noProof="0" dirty="0" smtClean="0">
                <a:ln>
                  <a:noFill/>
                </a:ln>
                <a:solidFill>
                  <a:schemeClr val="tx1"/>
                </a:solidFill>
                <a:effectLst/>
                <a:uLnTx/>
                <a:uFillTx/>
                <a:latin typeface="+mn-lt"/>
                <a:ea typeface="+mn-ea"/>
                <a:cs typeface="+mn-cs"/>
              </a:rPr>
              <a:t>residential cells in metro</a:t>
            </a:r>
            <a:endParaRPr kumimoji="1"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0"/>
            <a:ext cx="8382000" cy="1371600"/>
          </a:xfrm>
        </p:spPr>
        <p:txBody>
          <a:bodyPr/>
          <a:lstStyle/>
          <a:p>
            <a:pPr algn="ctr"/>
            <a:r>
              <a:rPr lang="en-US" sz="4000" dirty="0"/>
              <a:t>Sprawl as scattered c</a:t>
            </a:r>
            <a:r>
              <a:rPr lang="en-US" sz="4000" dirty="0" smtClean="0"/>
              <a:t>ommercial </a:t>
            </a:r>
            <a:r>
              <a:rPr lang="en-US" sz="4000" dirty="0"/>
              <a:t>development</a:t>
            </a:r>
          </a:p>
        </p:txBody>
      </p:sp>
      <p:sp>
        <p:nvSpPr>
          <p:cNvPr id="95235" name="Rectangle 3"/>
          <p:cNvSpPr>
            <a:spLocks noGrp="1" noChangeArrowheads="1"/>
          </p:cNvSpPr>
          <p:nvPr>
            <p:ph type="body" idx="1"/>
          </p:nvPr>
        </p:nvSpPr>
        <p:spPr>
          <a:xfrm>
            <a:off x="838200" y="3429000"/>
            <a:ext cx="3581400" cy="3276600"/>
          </a:xfrm>
        </p:spPr>
        <p:txBody>
          <a:bodyPr/>
          <a:lstStyle/>
          <a:p>
            <a:pPr marL="0" indent="0">
              <a:spcBef>
                <a:spcPts val="0"/>
              </a:spcBef>
              <a:buNone/>
            </a:pPr>
            <a:r>
              <a:rPr lang="en-US" sz="2800" i="1" dirty="0">
                <a:solidFill>
                  <a:srgbClr val="FF0000"/>
                </a:solidFill>
                <a:latin typeface="+mj-lt"/>
              </a:rPr>
              <a:t>F</a:t>
            </a:r>
            <a:r>
              <a:rPr lang="en-US" sz="2800" i="1" dirty="0" smtClean="0">
                <a:solidFill>
                  <a:srgbClr val="FF0000"/>
                </a:solidFill>
                <a:latin typeface="+mj-lt"/>
              </a:rPr>
              <a:t>low of new residential development between 1976 and</a:t>
            </a:r>
          </a:p>
          <a:p>
            <a:pPr marL="0" indent="0">
              <a:spcBef>
                <a:spcPts val="0"/>
              </a:spcBef>
              <a:buNone/>
            </a:pPr>
            <a:r>
              <a:rPr lang="en-US" sz="2800" i="1" dirty="0" smtClean="0">
                <a:solidFill>
                  <a:srgbClr val="FF0000"/>
                </a:solidFill>
                <a:latin typeface="+mj-lt"/>
              </a:rPr>
              <a:t>1992 was biased towards sprawling areas</a:t>
            </a:r>
            <a:endParaRPr lang="en-US" sz="2800" i="1" dirty="0">
              <a:solidFill>
                <a:srgbClr val="FF0000"/>
              </a:solidFill>
              <a:latin typeface="+mj-lt"/>
            </a:endParaRPr>
          </a:p>
        </p:txBody>
      </p:sp>
      <p:sp>
        <p:nvSpPr>
          <p:cNvPr id="7" name="Rectangle 3"/>
          <p:cNvSpPr txBox="1">
            <a:spLocks noChangeArrowheads="1"/>
          </p:cNvSpPr>
          <p:nvPr/>
        </p:nvSpPr>
        <p:spPr bwMode="auto">
          <a:xfrm>
            <a:off x="914400" y="1981200"/>
            <a:ext cx="3581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60000"/>
              </a:spcBef>
              <a:spcAft>
                <a:spcPct val="0"/>
              </a:spcAft>
              <a:buClr>
                <a:schemeClr val="accent1"/>
              </a:buClr>
              <a:buSzPct val="70000"/>
              <a:buFont typeface="Monotype Sorts" pitchFamily="2" charset="2"/>
              <a:buChar char="n"/>
              <a:tabLst/>
              <a:defRPr/>
            </a:pPr>
            <a:r>
              <a:rPr kumimoji="1" lang="en-US" sz="1800" b="0" i="0" u="none" strike="noStrike" kern="0" cap="none" spc="0" normalizeH="0" baseline="0" noProof="0" dirty="0" smtClean="0">
                <a:ln>
                  <a:noFill/>
                </a:ln>
                <a:solidFill>
                  <a:schemeClr val="tx1"/>
                </a:solidFill>
                <a:effectLst/>
                <a:uLnTx/>
                <a:uFillTx/>
                <a:latin typeface="+mn-lt"/>
                <a:ea typeface="+mn-ea"/>
                <a:cs typeface="+mn-cs"/>
              </a:rPr>
              <a:t>Cell-based measure of sprawl = average %undeveloped land within 1km</a:t>
            </a:r>
            <a:r>
              <a:rPr kumimoji="1" lang="en-US" sz="1800" b="0" i="0" u="none" strike="noStrike" kern="0" cap="none" spc="0" normalizeH="0" baseline="30000" noProof="0" dirty="0" smtClean="0">
                <a:ln>
                  <a:noFill/>
                </a:ln>
                <a:solidFill>
                  <a:schemeClr val="tx1"/>
                </a:solidFill>
                <a:effectLst/>
                <a:uLnTx/>
                <a:uFillTx/>
                <a:latin typeface="+mn-lt"/>
                <a:ea typeface="+mn-ea"/>
                <a:cs typeface="+mn-cs"/>
              </a:rPr>
              <a:t>2</a:t>
            </a:r>
            <a:r>
              <a:rPr kumimoji="1" lang="en-US" sz="1800" b="0" i="0" u="none" strike="noStrike" kern="0" cap="none" spc="0" normalizeH="0" baseline="0" noProof="0" dirty="0" smtClean="0">
                <a:ln>
                  <a:noFill/>
                </a:ln>
                <a:solidFill>
                  <a:schemeClr val="tx1"/>
                </a:solidFill>
                <a:effectLst/>
                <a:uLnTx/>
                <a:uFillTx/>
                <a:latin typeface="+mn-lt"/>
                <a:ea typeface="+mn-ea"/>
                <a:cs typeface="+mn-cs"/>
              </a:rPr>
              <a:t> of </a:t>
            </a:r>
            <a:r>
              <a:rPr kumimoji="1" lang="en-US" sz="1800" b="0" i="0" u="none" strike="noStrike" kern="0" cap="none" spc="0" normalizeH="0" baseline="0" noProof="0" dirty="0" smtClean="0">
                <a:ln>
                  <a:noFill/>
                </a:ln>
                <a:solidFill>
                  <a:srgbClr val="FF0000"/>
                </a:solidFill>
                <a:effectLst/>
                <a:uLnTx/>
                <a:uFillTx/>
                <a:latin typeface="+mn-lt"/>
                <a:ea typeface="+mn-ea"/>
                <a:cs typeface="+mn-cs"/>
              </a:rPr>
              <a:t>commercial</a:t>
            </a:r>
            <a:r>
              <a:rPr kumimoji="1" lang="en-US" sz="1800" b="0" i="0" u="none" strike="noStrike" kern="0" cap="none" spc="0" normalizeH="0" baseline="0" noProof="0" dirty="0" smtClean="0">
                <a:ln>
                  <a:noFill/>
                </a:ln>
                <a:solidFill>
                  <a:schemeClr val="tx1"/>
                </a:solidFill>
                <a:effectLst/>
                <a:uLnTx/>
                <a:uFillTx/>
                <a:latin typeface="+mn-lt"/>
                <a:ea typeface="+mn-ea"/>
                <a:cs typeface="+mn-cs"/>
              </a:rPr>
              <a:t> cells in metro</a:t>
            </a:r>
            <a:endParaRPr kumimoji="1"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23554" name="Picture 2"/>
          <p:cNvPicPr>
            <a:picLocks noChangeAspect="1" noChangeArrowheads="1"/>
          </p:cNvPicPr>
          <p:nvPr/>
        </p:nvPicPr>
        <p:blipFill>
          <a:blip r:embed="rId3"/>
          <a:srcRect/>
          <a:stretch>
            <a:fillRect/>
          </a:stretch>
        </p:blipFill>
        <p:spPr bwMode="auto">
          <a:xfrm>
            <a:off x="4800600" y="1981200"/>
            <a:ext cx="3817620" cy="39662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1143000"/>
          </a:xfrm>
        </p:spPr>
        <p:txBody>
          <a:bodyPr/>
          <a:lstStyle/>
          <a:p>
            <a:r>
              <a:rPr lang="en-US" sz="4000" dirty="0" smtClean="0"/>
              <a:t>Sprawl Index for metropolitan areas </a:t>
            </a:r>
            <a:endParaRPr lang="en-US" sz="4000" dirty="0"/>
          </a:p>
        </p:txBody>
      </p:sp>
      <p:graphicFrame>
        <p:nvGraphicFramePr>
          <p:cNvPr id="5" name="Таблица 4"/>
          <p:cNvGraphicFramePr>
            <a:graphicFrameLocks noGrp="1"/>
          </p:cNvGraphicFramePr>
          <p:nvPr/>
        </p:nvGraphicFramePr>
        <p:xfrm>
          <a:off x="1752600" y="1219200"/>
          <a:ext cx="6400800" cy="2646679"/>
        </p:xfrm>
        <a:graphic>
          <a:graphicData uri="http://schemas.openxmlformats.org/drawingml/2006/table">
            <a:tbl>
              <a:tblPr firstRow="1" bandRow="1">
                <a:tableStyleId>{5C22544A-7EE6-4342-B048-85BDC9FD1C3A}</a:tableStyleId>
              </a:tblPr>
              <a:tblGrid>
                <a:gridCol w="2133600"/>
                <a:gridCol w="2133600"/>
                <a:gridCol w="2133600"/>
              </a:tblGrid>
              <a:tr h="679189">
                <a:tc>
                  <a:txBody>
                    <a:bodyPr/>
                    <a:lstStyle/>
                    <a:p>
                      <a:pPr algn="ctr"/>
                      <a:r>
                        <a:rPr lang="en-US" dirty="0" smtClean="0"/>
                        <a:t>Metropolitan  area</a:t>
                      </a:r>
                      <a:endParaRPr lang="ru-RU" dirty="0"/>
                    </a:p>
                  </a:txBody>
                  <a:tcPr/>
                </a:tc>
                <a:tc>
                  <a:txBody>
                    <a:bodyPr/>
                    <a:lstStyle/>
                    <a:p>
                      <a:pPr algn="ctr"/>
                      <a:r>
                        <a:rPr lang="en-US" dirty="0" smtClean="0"/>
                        <a:t>SI, 1992</a:t>
                      </a:r>
                      <a:endParaRPr lang="ru-RU" dirty="0"/>
                    </a:p>
                  </a:txBody>
                  <a:tcPr/>
                </a:tc>
                <a:tc>
                  <a:txBody>
                    <a:bodyPr/>
                    <a:lstStyle/>
                    <a:p>
                      <a:pPr algn="ctr"/>
                      <a:r>
                        <a:rPr lang="en-US" dirty="0" smtClean="0"/>
                        <a:t>SI, 1976</a:t>
                      </a:r>
                      <a:endParaRPr lang="ru-RU" dirty="0"/>
                    </a:p>
                  </a:txBody>
                  <a:tcPr/>
                </a:tc>
              </a:tr>
              <a:tr h="393498">
                <a:tc>
                  <a:txBody>
                    <a:bodyPr/>
                    <a:lstStyle/>
                    <a:p>
                      <a:pPr algn="ctr"/>
                      <a:r>
                        <a:rPr lang="en-US" dirty="0" smtClean="0"/>
                        <a:t>Atlanta</a:t>
                      </a:r>
                      <a:endParaRPr lang="ru-RU" dirty="0"/>
                    </a:p>
                  </a:txBody>
                  <a:tcPr/>
                </a:tc>
                <a:tc>
                  <a:txBody>
                    <a:bodyPr/>
                    <a:lstStyle/>
                    <a:p>
                      <a:pPr algn="ctr"/>
                      <a:r>
                        <a:rPr lang="en-US" dirty="0" smtClean="0"/>
                        <a:t>55.57</a:t>
                      </a:r>
                      <a:endParaRPr lang="ru-RU" dirty="0"/>
                    </a:p>
                  </a:txBody>
                  <a:tcPr/>
                </a:tc>
                <a:tc>
                  <a:txBody>
                    <a:bodyPr/>
                    <a:lstStyle/>
                    <a:p>
                      <a:pPr algn="ctr"/>
                      <a:r>
                        <a:rPr lang="en-US" dirty="0" smtClean="0"/>
                        <a:t>57.77</a:t>
                      </a:r>
                      <a:endParaRPr lang="ru-RU" dirty="0"/>
                    </a:p>
                  </a:txBody>
                  <a:tcPr/>
                </a:tc>
              </a:tr>
              <a:tr h="393498">
                <a:tc>
                  <a:txBody>
                    <a:bodyPr/>
                    <a:lstStyle/>
                    <a:p>
                      <a:pPr algn="ctr"/>
                      <a:r>
                        <a:rPr lang="en-US" dirty="0" smtClean="0"/>
                        <a:t>Boston</a:t>
                      </a:r>
                      <a:endParaRPr lang="ru-RU" dirty="0"/>
                    </a:p>
                  </a:txBody>
                  <a:tcPr/>
                </a:tc>
                <a:tc>
                  <a:txBody>
                    <a:bodyPr/>
                    <a:lstStyle/>
                    <a:p>
                      <a:pPr algn="ctr"/>
                      <a:r>
                        <a:rPr lang="en-US" dirty="0" smtClean="0"/>
                        <a:t>47.64</a:t>
                      </a:r>
                      <a:endParaRPr lang="ru-RU" dirty="0"/>
                    </a:p>
                  </a:txBody>
                  <a:tcPr/>
                </a:tc>
                <a:tc>
                  <a:txBody>
                    <a:bodyPr/>
                    <a:lstStyle/>
                    <a:p>
                      <a:pPr algn="ctr"/>
                      <a:r>
                        <a:rPr lang="en-US" dirty="0" smtClean="0"/>
                        <a:t>44.72</a:t>
                      </a:r>
                      <a:endParaRPr lang="ru-RU" dirty="0"/>
                    </a:p>
                  </a:txBody>
                  <a:tcPr/>
                </a:tc>
              </a:tr>
              <a:tr h="393498">
                <a:tc>
                  <a:txBody>
                    <a:bodyPr/>
                    <a:lstStyle/>
                    <a:p>
                      <a:pPr algn="ctr"/>
                      <a:r>
                        <a:rPr lang="en-US" dirty="0" smtClean="0"/>
                        <a:t>Miami</a:t>
                      </a:r>
                      <a:endParaRPr lang="ru-RU" dirty="0"/>
                    </a:p>
                  </a:txBody>
                  <a:tcPr/>
                </a:tc>
                <a:tc>
                  <a:txBody>
                    <a:bodyPr/>
                    <a:lstStyle/>
                    <a:p>
                      <a:pPr algn="ctr"/>
                      <a:r>
                        <a:rPr lang="en-US" dirty="0" smtClean="0"/>
                        <a:t>20.73</a:t>
                      </a:r>
                      <a:endParaRPr lang="ru-RU" dirty="0"/>
                    </a:p>
                  </a:txBody>
                  <a:tcPr/>
                </a:tc>
                <a:tc>
                  <a:txBody>
                    <a:bodyPr/>
                    <a:lstStyle/>
                    <a:p>
                      <a:pPr algn="ctr"/>
                      <a:r>
                        <a:rPr lang="en-US" dirty="0" smtClean="0"/>
                        <a:t>20.23</a:t>
                      </a:r>
                      <a:endParaRPr lang="ru-RU" dirty="0"/>
                    </a:p>
                  </a:txBody>
                  <a:tcPr/>
                </a:tc>
              </a:tr>
              <a:tr h="393498">
                <a:tc>
                  <a:txBody>
                    <a:bodyPr/>
                    <a:lstStyle/>
                    <a:p>
                      <a:pPr algn="ctr"/>
                      <a:r>
                        <a:rPr lang="en-US" dirty="0" smtClean="0"/>
                        <a:t>Los</a:t>
                      </a:r>
                      <a:r>
                        <a:rPr lang="en-US" baseline="0" dirty="0" smtClean="0"/>
                        <a:t> Angeles</a:t>
                      </a:r>
                      <a:endParaRPr lang="ru-RU" dirty="0"/>
                    </a:p>
                  </a:txBody>
                  <a:tcPr/>
                </a:tc>
                <a:tc>
                  <a:txBody>
                    <a:bodyPr/>
                    <a:lstStyle/>
                    <a:p>
                      <a:pPr algn="ctr"/>
                      <a:r>
                        <a:rPr lang="en-US" dirty="0" smtClean="0"/>
                        <a:t>35.41</a:t>
                      </a:r>
                      <a:endParaRPr lang="ru-RU" dirty="0"/>
                    </a:p>
                  </a:txBody>
                  <a:tcPr/>
                </a:tc>
                <a:tc>
                  <a:txBody>
                    <a:bodyPr/>
                    <a:lstStyle/>
                    <a:p>
                      <a:pPr algn="ctr"/>
                      <a:r>
                        <a:rPr lang="en-US" dirty="0" smtClean="0"/>
                        <a:t>32.95</a:t>
                      </a:r>
                      <a:endParaRPr lang="ru-RU" dirty="0"/>
                    </a:p>
                  </a:txBody>
                  <a:tcPr/>
                </a:tc>
              </a:tr>
              <a:tr h="393498">
                <a:tc>
                  <a:txBody>
                    <a:bodyPr/>
                    <a:lstStyle/>
                    <a:p>
                      <a:pPr algn="ctr"/>
                      <a:r>
                        <a:rPr lang="en-US" dirty="0" smtClean="0"/>
                        <a:t>New York</a:t>
                      </a:r>
                      <a:endParaRPr lang="ru-RU" dirty="0"/>
                    </a:p>
                  </a:txBody>
                  <a:tcPr/>
                </a:tc>
                <a:tc>
                  <a:txBody>
                    <a:bodyPr/>
                    <a:lstStyle/>
                    <a:p>
                      <a:pPr algn="ctr"/>
                      <a:r>
                        <a:rPr lang="en-US" dirty="0" smtClean="0"/>
                        <a:t>28.75</a:t>
                      </a:r>
                      <a:endParaRPr lang="ru-RU" dirty="0"/>
                    </a:p>
                  </a:txBody>
                  <a:tcPr/>
                </a:tc>
                <a:tc>
                  <a:txBody>
                    <a:bodyPr/>
                    <a:lstStyle/>
                    <a:p>
                      <a:pPr algn="ctr"/>
                      <a:r>
                        <a:rPr lang="en-US" dirty="0" smtClean="0"/>
                        <a:t>33.92</a:t>
                      </a:r>
                      <a:endParaRPr lang="ru-RU" dirty="0"/>
                    </a:p>
                  </a:txBody>
                  <a:tcPr/>
                </a:tc>
              </a:tr>
            </a:tbl>
          </a:graphicData>
        </a:graphic>
      </p:graphicFrame>
      <p:sp>
        <p:nvSpPr>
          <p:cNvPr id="6" name="TextBox 5"/>
          <p:cNvSpPr txBox="1"/>
          <p:nvPr/>
        </p:nvSpPr>
        <p:spPr>
          <a:xfrm>
            <a:off x="990600" y="3962400"/>
            <a:ext cx="8153400" cy="2062103"/>
          </a:xfrm>
          <a:prstGeom prst="rect">
            <a:avLst/>
          </a:prstGeom>
          <a:noFill/>
        </p:spPr>
        <p:txBody>
          <a:bodyPr wrap="square" rtlCol="0">
            <a:spAutoFit/>
          </a:bodyPr>
          <a:lstStyle/>
          <a:p>
            <a:r>
              <a:rPr lang="en-US" sz="3200" i="1" dirty="0" smtClean="0">
                <a:solidFill>
                  <a:srgbClr val="FF0000"/>
                </a:solidFill>
              </a:rPr>
              <a:t>“Sprawl varied dramatically across metropolitan areas.”</a:t>
            </a:r>
          </a:p>
          <a:p>
            <a:r>
              <a:rPr lang="en-US" sz="3200" i="1" dirty="0" smtClean="0">
                <a:solidFill>
                  <a:srgbClr val="FF0000"/>
                </a:solidFill>
              </a:rPr>
              <a:t>“Even at the metropolitan area level the extent of sprawl is very stable over time”</a:t>
            </a:r>
            <a:endParaRPr lang="ru-RU" sz="3200" i="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sz="4000" dirty="0" smtClean="0"/>
              <a:t>Another Sprawl  Measures</a:t>
            </a:r>
            <a:endParaRPr lang="en-US" sz="4000" dirty="0"/>
          </a:p>
        </p:txBody>
      </p:sp>
      <p:sp>
        <p:nvSpPr>
          <p:cNvPr id="93187" name="Rectangle 3"/>
          <p:cNvSpPr>
            <a:spLocks noGrp="1" noChangeArrowheads="1"/>
          </p:cNvSpPr>
          <p:nvPr>
            <p:ph type="body" idx="1"/>
          </p:nvPr>
        </p:nvSpPr>
        <p:spPr>
          <a:xfrm>
            <a:off x="914400" y="1905000"/>
            <a:ext cx="7696200" cy="1981200"/>
          </a:xfrm>
        </p:spPr>
        <p:txBody>
          <a:bodyPr/>
          <a:lstStyle/>
          <a:p>
            <a:pPr>
              <a:lnSpc>
                <a:spcPct val="150000"/>
              </a:lnSpc>
              <a:spcBef>
                <a:spcPts val="0"/>
              </a:spcBef>
              <a:spcAft>
                <a:spcPts val="0"/>
              </a:spcAft>
            </a:pPr>
            <a:r>
              <a:rPr lang="en-US" sz="2400" dirty="0" smtClean="0">
                <a:latin typeface="+mj-lt"/>
              </a:rPr>
              <a:t>Median Lot Size (S</a:t>
            </a:r>
            <a:r>
              <a:rPr lang="en-US" sz="2400" baseline="-25000" dirty="0" smtClean="0">
                <a:latin typeface="+mj-lt"/>
              </a:rPr>
              <a:t>1</a:t>
            </a:r>
            <a:r>
              <a:rPr lang="en-US" sz="2400" dirty="0" smtClean="0">
                <a:latin typeface="+mj-lt"/>
              </a:rPr>
              <a:t>)</a:t>
            </a:r>
          </a:p>
          <a:p>
            <a:pPr>
              <a:lnSpc>
                <a:spcPct val="150000"/>
              </a:lnSpc>
              <a:spcBef>
                <a:spcPts val="0"/>
              </a:spcBef>
              <a:spcAft>
                <a:spcPts val="0"/>
              </a:spcAft>
            </a:pPr>
            <a:r>
              <a:rPr lang="en-US" sz="2400" dirty="0" smtClean="0">
                <a:latin typeface="+mj-lt"/>
              </a:rPr>
              <a:t>Miles Driven per Person </a:t>
            </a:r>
            <a:r>
              <a:rPr lang="en-US" sz="2400" dirty="0">
                <a:latin typeface="+mj-lt"/>
              </a:rPr>
              <a:t>(</a:t>
            </a:r>
            <a:r>
              <a:rPr lang="en-US" sz="2400" dirty="0" smtClean="0">
                <a:latin typeface="+mj-lt"/>
              </a:rPr>
              <a:t>S</a:t>
            </a:r>
            <a:r>
              <a:rPr lang="en-US" sz="2400" baseline="-25000" dirty="0" smtClean="0">
                <a:latin typeface="+mj-lt"/>
              </a:rPr>
              <a:t>2</a:t>
            </a:r>
            <a:r>
              <a:rPr lang="en-US" sz="2400" dirty="0" smtClean="0">
                <a:latin typeface="+mj-lt"/>
              </a:rPr>
              <a:t>)</a:t>
            </a:r>
          </a:p>
          <a:p>
            <a:pPr>
              <a:lnSpc>
                <a:spcPct val="150000"/>
              </a:lnSpc>
              <a:spcBef>
                <a:spcPts val="0"/>
              </a:spcBef>
              <a:spcAft>
                <a:spcPts val="0"/>
              </a:spcAft>
            </a:pPr>
            <a:r>
              <a:rPr lang="en-US" sz="2400" dirty="0" smtClean="0">
                <a:latin typeface="+mj-lt"/>
              </a:rPr>
              <a:t>% Employment over 3 miles from CBD (S</a:t>
            </a:r>
            <a:r>
              <a:rPr lang="en-US" sz="2400" baseline="-25000" dirty="0" smtClean="0">
                <a:latin typeface="+mj-lt"/>
              </a:rPr>
              <a:t>3</a:t>
            </a:r>
            <a:r>
              <a:rPr lang="en-US" sz="2400" dirty="0" smtClean="0">
                <a:latin typeface="+mj-lt"/>
              </a:rPr>
              <a:t>)</a:t>
            </a:r>
            <a:endParaRPr lang="en-US" sz="2400"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1143000"/>
          </a:xfrm>
        </p:spPr>
        <p:txBody>
          <a:bodyPr/>
          <a:lstStyle/>
          <a:p>
            <a:pPr algn="ctr"/>
            <a:r>
              <a:rPr lang="en-US" sz="4000" dirty="0" smtClean="0"/>
              <a:t>Correlation matrix for various sprawl  measures</a:t>
            </a:r>
            <a:endParaRPr lang="en-US" sz="4000" dirty="0"/>
          </a:p>
        </p:txBody>
      </p:sp>
      <p:sp>
        <p:nvSpPr>
          <p:cNvPr id="93187" name="Rectangle 3"/>
          <p:cNvSpPr>
            <a:spLocks noGrp="1" noChangeArrowheads="1"/>
          </p:cNvSpPr>
          <p:nvPr>
            <p:ph type="body" idx="1"/>
          </p:nvPr>
        </p:nvSpPr>
        <p:spPr>
          <a:xfrm>
            <a:off x="1066800" y="1371600"/>
            <a:ext cx="7696200" cy="1981200"/>
          </a:xfrm>
        </p:spPr>
        <p:txBody>
          <a:bodyPr/>
          <a:lstStyle/>
          <a:p>
            <a:pPr>
              <a:lnSpc>
                <a:spcPct val="150000"/>
              </a:lnSpc>
              <a:spcBef>
                <a:spcPts val="0"/>
              </a:spcBef>
              <a:spcAft>
                <a:spcPts val="0"/>
              </a:spcAft>
            </a:pPr>
            <a:r>
              <a:rPr lang="en-US" sz="2400" dirty="0" smtClean="0"/>
              <a:t>S</a:t>
            </a:r>
            <a:r>
              <a:rPr lang="en-US" sz="2400" baseline="-25000" dirty="0" smtClean="0"/>
              <a:t>1 </a:t>
            </a:r>
            <a:r>
              <a:rPr lang="ru-RU" sz="2400" baseline="-25000" dirty="0" smtClean="0"/>
              <a:t> </a:t>
            </a:r>
            <a:r>
              <a:rPr lang="ru-RU" sz="2400" dirty="0" smtClean="0"/>
              <a:t>- </a:t>
            </a:r>
            <a:r>
              <a:rPr lang="en-US" sz="2400" dirty="0" smtClean="0">
                <a:latin typeface="+mj-lt"/>
              </a:rPr>
              <a:t>Median Lot Size (S</a:t>
            </a:r>
            <a:r>
              <a:rPr lang="en-US" sz="2400" baseline="-25000" dirty="0" smtClean="0">
                <a:latin typeface="+mj-lt"/>
              </a:rPr>
              <a:t>1</a:t>
            </a:r>
            <a:r>
              <a:rPr lang="en-US" sz="2400" dirty="0" smtClean="0">
                <a:latin typeface="+mj-lt"/>
              </a:rPr>
              <a:t>)</a:t>
            </a:r>
          </a:p>
          <a:p>
            <a:pPr>
              <a:lnSpc>
                <a:spcPct val="150000"/>
              </a:lnSpc>
              <a:spcBef>
                <a:spcPts val="0"/>
              </a:spcBef>
              <a:spcAft>
                <a:spcPts val="0"/>
              </a:spcAft>
            </a:pPr>
            <a:r>
              <a:rPr lang="en-US" sz="2400" dirty="0" smtClean="0"/>
              <a:t>S</a:t>
            </a:r>
            <a:r>
              <a:rPr lang="ru-RU" sz="2400" baseline="-25000" dirty="0" smtClean="0"/>
              <a:t>2</a:t>
            </a:r>
            <a:r>
              <a:rPr lang="en-US" sz="2400" baseline="-25000" dirty="0" smtClean="0"/>
              <a:t> </a:t>
            </a:r>
            <a:r>
              <a:rPr lang="ru-RU" sz="2400" baseline="-25000" dirty="0" smtClean="0"/>
              <a:t> </a:t>
            </a:r>
            <a:r>
              <a:rPr lang="ru-RU" sz="2400" dirty="0" smtClean="0"/>
              <a:t>- </a:t>
            </a:r>
            <a:r>
              <a:rPr lang="en-US" sz="2400" dirty="0" smtClean="0">
                <a:latin typeface="+mj-lt"/>
              </a:rPr>
              <a:t>Miles Driven per Person </a:t>
            </a:r>
            <a:r>
              <a:rPr lang="en-US" sz="2400" dirty="0">
                <a:latin typeface="+mj-lt"/>
              </a:rPr>
              <a:t>(</a:t>
            </a:r>
            <a:r>
              <a:rPr lang="en-US" sz="2400" dirty="0" smtClean="0">
                <a:latin typeface="+mj-lt"/>
              </a:rPr>
              <a:t>S</a:t>
            </a:r>
            <a:r>
              <a:rPr lang="en-US" sz="2400" baseline="-25000" dirty="0" smtClean="0">
                <a:latin typeface="+mj-lt"/>
              </a:rPr>
              <a:t>2</a:t>
            </a:r>
            <a:r>
              <a:rPr lang="en-US" sz="2400" dirty="0" smtClean="0">
                <a:latin typeface="+mj-lt"/>
              </a:rPr>
              <a:t>)</a:t>
            </a:r>
          </a:p>
          <a:p>
            <a:pPr>
              <a:lnSpc>
                <a:spcPct val="150000"/>
              </a:lnSpc>
              <a:spcBef>
                <a:spcPts val="0"/>
              </a:spcBef>
              <a:spcAft>
                <a:spcPts val="0"/>
              </a:spcAft>
            </a:pPr>
            <a:r>
              <a:rPr lang="en-US" sz="2400" dirty="0" smtClean="0"/>
              <a:t>S</a:t>
            </a:r>
            <a:r>
              <a:rPr lang="ru-RU" sz="2400" baseline="-25000" dirty="0" smtClean="0"/>
              <a:t>3</a:t>
            </a:r>
            <a:r>
              <a:rPr lang="en-US" sz="2400" baseline="-25000" dirty="0" smtClean="0"/>
              <a:t> </a:t>
            </a:r>
            <a:r>
              <a:rPr lang="ru-RU" sz="2400" baseline="-25000" dirty="0" smtClean="0"/>
              <a:t> </a:t>
            </a:r>
            <a:r>
              <a:rPr lang="ru-RU" sz="2400" dirty="0" smtClean="0"/>
              <a:t>-  </a:t>
            </a:r>
            <a:r>
              <a:rPr lang="en-US" sz="2400" dirty="0" smtClean="0">
                <a:latin typeface="+mj-lt"/>
              </a:rPr>
              <a:t>% Employment over 3 miles from CBD </a:t>
            </a:r>
            <a:r>
              <a:rPr lang="ru-RU" sz="2400" dirty="0" smtClean="0">
                <a:latin typeface="+mj-lt"/>
              </a:rPr>
              <a:t>– (</a:t>
            </a:r>
            <a:r>
              <a:rPr lang="en-US" sz="2400" i="1" dirty="0" smtClean="0">
                <a:latin typeface="+mj-lt"/>
              </a:rPr>
              <a:t>USA Today’s sprawl index published in 2001</a:t>
            </a:r>
            <a:r>
              <a:rPr lang="ru-RU" sz="2400" dirty="0" smtClean="0">
                <a:latin typeface="+mj-lt"/>
              </a:rPr>
              <a:t>)</a:t>
            </a:r>
            <a:endParaRPr lang="en-US" sz="2400" dirty="0">
              <a:latin typeface="+mj-lt"/>
            </a:endParaRPr>
          </a:p>
        </p:txBody>
      </p:sp>
      <p:graphicFrame>
        <p:nvGraphicFramePr>
          <p:cNvPr id="4" name="Таблица 3"/>
          <p:cNvGraphicFramePr>
            <a:graphicFrameLocks noGrp="1"/>
          </p:cNvGraphicFramePr>
          <p:nvPr/>
        </p:nvGraphicFramePr>
        <p:xfrm>
          <a:off x="1905000" y="3962400"/>
          <a:ext cx="6096000" cy="18288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50687">
                <a:tc>
                  <a:txBody>
                    <a:bodyPr/>
                    <a:lstStyle/>
                    <a:p>
                      <a:pPr algn="ctr"/>
                      <a:endParaRPr lang="ru-RU" dirty="0"/>
                    </a:p>
                  </a:txBody>
                  <a:tcPr/>
                </a:tc>
                <a:tc>
                  <a:txBody>
                    <a:bodyPr/>
                    <a:lstStyle/>
                    <a:p>
                      <a:pPr algn="ctr"/>
                      <a:r>
                        <a:rPr lang="en-US" dirty="0" smtClean="0"/>
                        <a:t>SI</a:t>
                      </a:r>
                      <a:endParaRPr lang="ru-RU" dirty="0"/>
                    </a:p>
                  </a:txBody>
                  <a:tcPr/>
                </a:tc>
                <a:tc>
                  <a:txBody>
                    <a:bodyPr/>
                    <a:lstStyle/>
                    <a:p>
                      <a:pPr algn="ctr"/>
                      <a:r>
                        <a:rPr lang="en-US" dirty="0" smtClean="0"/>
                        <a:t>S1</a:t>
                      </a:r>
                      <a:endParaRPr lang="ru-RU" dirty="0"/>
                    </a:p>
                  </a:txBody>
                  <a:tcPr/>
                </a:tc>
                <a:tc>
                  <a:txBody>
                    <a:bodyPr/>
                    <a:lstStyle/>
                    <a:p>
                      <a:pPr algn="ctr"/>
                      <a:r>
                        <a:rPr lang="en-US" dirty="0" smtClean="0"/>
                        <a:t>S2</a:t>
                      </a:r>
                      <a:endParaRPr lang="ru-RU" dirty="0"/>
                    </a:p>
                  </a:txBody>
                  <a:tcPr/>
                </a:tc>
                <a:tc>
                  <a:txBody>
                    <a:bodyPr/>
                    <a:lstStyle/>
                    <a:p>
                      <a:pPr algn="ctr"/>
                      <a:r>
                        <a:rPr lang="en-US" dirty="0" smtClean="0"/>
                        <a:t>S3</a:t>
                      </a:r>
                      <a:endParaRPr lang="ru-RU" dirty="0"/>
                    </a:p>
                  </a:txBody>
                  <a:tcPr/>
                </a:tc>
              </a:tr>
              <a:tr h="355558">
                <a:tc>
                  <a:txBody>
                    <a:bodyPr/>
                    <a:lstStyle/>
                    <a:p>
                      <a:pPr algn="ctr"/>
                      <a:r>
                        <a:rPr lang="en-US" dirty="0" smtClean="0"/>
                        <a:t>SI</a:t>
                      </a:r>
                      <a:endParaRPr lang="ru-RU" dirty="0"/>
                    </a:p>
                  </a:txBody>
                  <a:tcPr/>
                </a:tc>
                <a:tc>
                  <a:txBody>
                    <a:bodyPr/>
                    <a:lstStyle/>
                    <a:p>
                      <a:pPr algn="ctr"/>
                      <a:r>
                        <a:rPr lang="en-US" dirty="0" smtClean="0"/>
                        <a:t>1.000</a:t>
                      </a:r>
                      <a:endParaRPr lang="ru-RU" dirty="0"/>
                    </a:p>
                  </a:txBody>
                  <a:tcPr/>
                </a:tc>
                <a:tc>
                  <a:txBody>
                    <a:bodyPr/>
                    <a:lstStyle/>
                    <a:p>
                      <a:pPr algn="ctr"/>
                      <a:endParaRPr lang="ru-RU"/>
                    </a:p>
                  </a:txBody>
                  <a:tcPr/>
                </a:tc>
                <a:tc>
                  <a:txBody>
                    <a:bodyPr/>
                    <a:lstStyle/>
                    <a:p>
                      <a:pPr algn="ctr"/>
                      <a:endParaRPr lang="ru-RU"/>
                    </a:p>
                  </a:txBody>
                  <a:tcPr/>
                </a:tc>
                <a:tc>
                  <a:txBody>
                    <a:bodyPr/>
                    <a:lstStyle/>
                    <a:p>
                      <a:pPr algn="ctr"/>
                      <a:endParaRPr lang="ru-RU"/>
                    </a:p>
                  </a:txBody>
                  <a:tcPr/>
                </a:tc>
              </a:tr>
              <a:tr h="355558">
                <a:tc>
                  <a:txBody>
                    <a:bodyPr/>
                    <a:lstStyle/>
                    <a:p>
                      <a:pPr algn="ctr"/>
                      <a:r>
                        <a:rPr lang="en-US" dirty="0" smtClean="0"/>
                        <a:t>S1</a:t>
                      </a:r>
                      <a:endParaRPr lang="ru-RU" dirty="0"/>
                    </a:p>
                  </a:txBody>
                  <a:tcPr/>
                </a:tc>
                <a:tc>
                  <a:txBody>
                    <a:bodyPr/>
                    <a:lstStyle/>
                    <a:p>
                      <a:pPr algn="ctr"/>
                      <a:r>
                        <a:rPr lang="en-US" dirty="0" smtClean="0"/>
                        <a:t>0.521</a:t>
                      </a:r>
                      <a:endParaRPr lang="ru-RU" dirty="0"/>
                    </a:p>
                  </a:txBody>
                  <a:tcPr/>
                </a:tc>
                <a:tc>
                  <a:txBody>
                    <a:bodyPr/>
                    <a:lstStyle/>
                    <a:p>
                      <a:pPr algn="ctr"/>
                      <a:r>
                        <a:rPr lang="en-US" dirty="0" smtClean="0"/>
                        <a:t>1.000</a:t>
                      </a:r>
                      <a:endParaRPr lang="ru-RU" dirty="0"/>
                    </a:p>
                  </a:txBody>
                  <a:tcPr/>
                </a:tc>
                <a:tc>
                  <a:txBody>
                    <a:bodyPr/>
                    <a:lstStyle/>
                    <a:p>
                      <a:pPr algn="ctr"/>
                      <a:endParaRPr lang="ru-RU"/>
                    </a:p>
                  </a:txBody>
                  <a:tcPr/>
                </a:tc>
                <a:tc>
                  <a:txBody>
                    <a:bodyPr/>
                    <a:lstStyle/>
                    <a:p>
                      <a:pPr algn="ctr"/>
                      <a:endParaRPr lang="ru-RU"/>
                    </a:p>
                  </a:txBody>
                  <a:tcPr/>
                </a:tc>
              </a:tr>
              <a:tr h="355558">
                <a:tc>
                  <a:txBody>
                    <a:bodyPr/>
                    <a:lstStyle/>
                    <a:p>
                      <a:pPr algn="ctr"/>
                      <a:r>
                        <a:rPr lang="en-US" dirty="0" smtClean="0"/>
                        <a:t>S2</a:t>
                      </a:r>
                      <a:endParaRPr lang="ru-RU" dirty="0"/>
                    </a:p>
                  </a:txBody>
                  <a:tcPr/>
                </a:tc>
                <a:tc>
                  <a:txBody>
                    <a:bodyPr/>
                    <a:lstStyle/>
                    <a:p>
                      <a:pPr algn="ctr"/>
                      <a:r>
                        <a:rPr lang="en-US" dirty="0" smtClean="0"/>
                        <a:t>0.271</a:t>
                      </a:r>
                      <a:endParaRPr lang="ru-RU" dirty="0"/>
                    </a:p>
                  </a:txBody>
                  <a:tcPr/>
                </a:tc>
                <a:tc>
                  <a:txBody>
                    <a:bodyPr/>
                    <a:lstStyle/>
                    <a:p>
                      <a:pPr algn="ctr"/>
                      <a:r>
                        <a:rPr lang="en-US" dirty="0" smtClean="0"/>
                        <a:t>0.187</a:t>
                      </a:r>
                      <a:endParaRPr lang="ru-RU" dirty="0"/>
                    </a:p>
                  </a:txBody>
                  <a:tcPr/>
                </a:tc>
                <a:tc>
                  <a:txBody>
                    <a:bodyPr/>
                    <a:lstStyle/>
                    <a:p>
                      <a:pPr algn="ctr"/>
                      <a:r>
                        <a:rPr lang="en-US" dirty="0" smtClean="0"/>
                        <a:t>1.000</a:t>
                      </a:r>
                      <a:endParaRPr lang="ru-RU" dirty="0"/>
                    </a:p>
                  </a:txBody>
                  <a:tcPr/>
                </a:tc>
                <a:tc>
                  <a:txBody>
                    <a:bodyPr/>
                    <a:lstStyle/>
                    <a:p>
                      <a:pPr algn="ctr"/>
                      <a:endParaRPr lang="ru-RU" dirty="0"/>
                    </a:p>
                  </a:txBody>
                  <a:tcPr/>
                </a:tc>
              </a:tr>
              <a:tr h="355558">
                <a:tc>
                  <a:txBody>
                    <a:bodyPr/>
                    <a:lstStyle/>
                    <a:p>
                      <a:pPr algn="ctr"/>
                      <a:r>
                        <a:rPr lang="en-US" dirty="0" smtClean="0"/>
                        <a:t>S3</a:t>
                      </a:r>
                      <a:endParaRPr lang="ru-RU" dirty="0"/>
                    </a:p>
                  </a:txBody>
                  <a:tcPr/>
                </a:tc>
                <a:tc>
                  <a:txBody>
                    <a:bodyPr/>
                    <a:lstStyle/>
                    <a:p>
                      <a:pPr algn="ctr"/>
                      <a:r>
                        <a:rPr lang="en-US" dirty="0" smtClean="0"/>
                        <a:t>-0.070</a:t>
                      </a:r>
                      <a:endParaRPr lang="ru-RU" dirty="0"/>
                    </a:p>
                  </a:txBody>
                  <a:tcPr/>
                </a:tc>
                <a:tc>
                  <a:txBody>
                    <a:bodyPr/>
                    <a:lstStyle/>
                    <a:p>
                      <a:pPr algn="ctr"/>
                      <a:r>
                        <a:rPr lang="en-US" dirty="0" smtClean="0"/>
                        <a:t>0.011</a:t>
                      </a:r>
                      <a:endParaRPr lang="ru-RU" dirty="0"/>
                    </a:p>
                  </a:txBody>
                  <a:tcPr/>
                </a:tc>
                <a:tc>
                  <a:txBody>
                    <a:bodyPr/>
                    <a:lstStyle/>
                    <a:p>
                      <a:pPr algn="ctr"/>
                      <a:r>
                        <a:rPr lang="en-US" dirty="0" smtClean="0"/>
                        <a:t>-0.073</a:t>
                      </a:r>
                      <a:endParaRPr lang="ru-RU" dirty="0"/>
                    </a:p>
                  </a:txBody>
                  <a:tcPr/>
                </a:tc>
                <a:tc>
                  <a:txBody>
                    <a:bodyPr/>
                    <a:lstStyle/>
                    <a:p>
                      <a:pPr algn="ctr"/>
                      <a:r>
                        <a:rPr lang="en-US" dirty="0" smtClean="0"/>
                        <a:t>1.000</a:t>
                      </a:r>
                      <a:endParaRPr lang="ru-RU"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0"/>
            <a:ext cx="7737231" cy="762000"/>
          </a:xfrm>
        </p:spPr>
        <p:txBody>
          <a:bodyPr/>
          <a:lstStyle/>
          <a:p>
            <a:r>
              <a:rPr lang="en-US" sz="3600" dirty="0"/>
              <a:t>Urban sprawl </a:t>
            </a:r>
            <a:r>
              <a:rPr lang="en-US" sz="3600" dirty="0" smtClean="0"/>
              <a:t>variables (other authors)</a:t>
            </a:r>
            <a:endParaRPr lang="en-US" sz="3600" dirty="0"/>
          </a:p>
        </p:txBody>
      </p:sp>
      <p:sp>
        <p:nvSpPr>
          <p:cNvPr id="59395" name="Rectangle 3"/>
          <p:cNvSpPr>
            <a:spLocks noGrp="1" noChangeArrowheads="1"/>
          </p:cNvSpPr>
          <p:nvPr>
            <p:ph type="body" idx="1"/>
          </p:nvPr>
        </p:nvSpPr>
        <p:spPr>
          <a:xfrm>
            <a:off x="1143000" y="990600"/>
            <a:ext cx="7737231" cy="5105400"/>
          </a:xfrm>
        </p:spPr>
        <p:txBody>
          <a:bodyPr/>
          <a:lstStyle/>
          <a:p>
            <a:r>
              <a:rPr lang="en-US" i="1" dirty="0" smtClean="0">
                <a:solidFill>
                  <a:srgbClr val="7030A0"/>
                </a:solidFill>
                <a:latin typeface="+mj-lt"/>
              </a:rPr>
              <a:t>Residential density</a:t>
            </a:r>
            <a:endParaRPr lang="ru-RU" i="1" dirty="0" smtClean="0">
              <a:solidFill>
                <a:srgbClr val="7030A0"/>
              </a:solidFill>
              <a:latin typeface="+mj-lt"/>
            </a:endParaRPr>
          </a:p>
          <a:p>
            <a:r>
              <a:rPr lang="en-US" sz="2800" dirty="0" smtClean="0">
                <a:latin typeface="+mj-lt"/>
              </a:rPr>
              <a:t>Neighborhood mix of homes, jobs, and services;</a:t>
            </a:r>
          </a:p>
          <a:p>
            <a:r>
              <a:rPr lang="en-US" sz="2800" dirty="0" smtClean="0">
                <a:latin typeface="+mj-lt"/>
              </a:rPr>
              <a:t>Accessibility of the street network.</a:t>
            </a:r>
            <a:r>
              <a:rPr lang="ru-RU" sz="2800" dirty="0" smtClean="0">
                <a:latin typeface="+mj-lt"/>
              </a:rPr>
              <a:t> </a:t>
            </a:r>
          </a:p>
          <a:p>
            <a:r>
              <a:rPr lang="fi-FI" sz="2800" dirty="0" smtClean="0">
                <a:latin typeface="+mj-lt"/>
              </a:rPr>
              <a:t>Overall mobility</a:t>
            </a:r>
            <a:endParaRPr lang="ru-RU" sz="2800" dirty="0" smtClean="0">
              <a:latin typeface="+mj-lt"/>
            </a:endParaRPr>
          </a:p>
          <a:p>
            <a:r>
              <a:rPr lang="fi-FI" sz="2800" dirty="0" smtClean="0">
                <a:latin typeface="+mj-lt"/>
              </a:rPr>
              <a:t>Public transport</a:t>
            </a:r>
            <a:endParaRPr lang="ru-RU" sz="2800" dirty="0" smtClean="0">
              <a:latin typeface="+mj-lt"/>
            </a:endParaRPr>
          </a:p>
          <a:p>
            <a:r>
              <a:rPr lang="fi-FI" sz="2800" dirty="0" smtClean="0">
                <a:latin typeface="+mj-lt"/>
              </a:rPr>
              <a:t>Road traffic</a:t>
            </a:r>
            <a:endParaRPr lang="ru-RU" sz="2800" dirty="0" smtClean="0">
              <a:latin typeface="+mj-lt"/>
            </a:endParaRPr>
          </a:p>
          <a:p>
            <a:r>
              <a:rPr lang="fi-FI" sz="2800" dirty="0" smtClean="0">
                <a:latin typeface="+mj-lt"/>
              </a:rPr>
              <a:t>Accessibilities</a:t>
            </a:r>
          </a:p>
          <a:p>
            <a:r>
              <a:rPr lang="en-US" sz="2800" dirty="0" smtClean="0">
                <a:latin typeface="+mj-lt"/>
              </a:rPr>
              <a:t>Strength of activity centers and downtowns</a:t>
            </a:r>
          </a:p>
          <a:p>
            <a:r>
              <a:rPr lang="ru-RU" sz="2800" dirty="0" smtClean="0">
                <a:latin typeface="+mj-lt"/>
              </a:rPr>
              <a:t>...</a:t>
            </a:r>
            <a:endParaRPr lang="fi-FI" sz="2800" dirty="0" smtClean="0">
              <a:latin typeface="+mj-lt"/>
            </a:endParaRPr>
          </a:p>
          <a:p>
            <a:pPr>
              <a:lnSpc>
                <a:spcPct val="90000"/>
              </a:lnSpc>
            </a:pPr>
            <a:endParaRPr lang="en-GB" sz="1800" dirty="0">
              <a:solidFill>
                <a:srgbClr val="003399"/>
              </a:solidFill>
            </a:endParaRPr>
          </a:p>
        </p:txBody>
      </p:sp>
      <p:sp>
        <p:nvSpPr>
          <p:cNvPr id="59396" name="Text Box 4"/>
          <p:cNvSpPr txBox="1">
            <a:spLocks noChangeArrowheads="1"/>
          </p:cNvSpPr>
          <p:nvPr/>
        </p:nvSpPr>
        <p:spPr bwMode="auto">
          <a:xfrm>
            <a:off x="8581292" y="5943600"/>
            <a:ext cx="184731" cy="461665"/>
          </a:xfrm>
          <a:prstGeom prst="rect">
            <a:avLst/>
          </a:prstGeom>
          <a:noFill/>
          <a:ln w="9525">
            <a:noFill/>
            <a:miter lim="800000"/>
            <a:headEnd/>
            <a:tailEnd/>
          </a:ln>
          <a:effectLst/>
        </p:spPr>
        <p:txBody>
          <a:bodyPr wrap="none">
            <a:spAutoFit/>
          </a:bodyPr>
          <a:lstStyle/>
          <a:p>
            <a:endParaRPr lang="en-US">
              <a:solidFill>
                <a:srgbClr val="FF33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0" y="1857375"/>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218115" name="Object 3"/>
          <p:cNvGraphicFramePr>
            <a:graphicFrameLocks noChangeAspect="1"/>
          </p:cNvGraphicFramePr>
          <p:nvPr/>
        </p:nvGraphicFramePr>
        <p:xfrm>
          <a:off x="990600" y="2362200"/>
          <a:ext cx="4052888" cy="2851150"/>
        </p:xfrm>
        <a:graphic>
          <a:graphicData uri="http://schemas.openxmlformats.org/presentationml/2006/ole">
            <mc:AlternateContent xmlns:mc="http://schemas.openxmlformats.org/markup-compatibility/2006">
              <mc:Choice xmlns:v="urn:schemas-microsoft-com:vml" Requires="v">
                <p:oleObj spid="_x0000_s24580" name="Chart" r:id="rId5" imgW="4448251" imgH="3162300" progId="Excel.Sheet.8">
                  <p:embed/>
                </p:oleObj>
              </mc:Choice>
              <mc:Fallback>
                <p:oleObj name="Chart" r:id="rId5" imgW="4448251" imgH="31623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362200"/>
                        <a:ext cx="4052888" cy="285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6" name="Object 4"/>
          <p:cNvGraphicFramePr>
            <a:graphicFrameLocks noGrp="1" noChangeAspect="1"/>
          </p:cNvGraphicFramePr>
          <p:nvPr>
            <p:ph/>
          </p:nvPr>
        </p:nvGraphicFramePr>
        <p:xfrm>
          <a:off x="5091112" y="2438400"/>
          <a:ext cx="4052888" cy="2847975"/>
        </p:xfrm>
        <a:graphic>
          <a:graphicData uri="http://schemas.openxmlformats.org/presentationml/2006/ole">
            <mc:AlternateContent xmlns:mc="http://schemas.openxmlformats.org/markup-compatibility/2006">
              <mc:Choice xmlns:v="urn:schemas-microsoft-com:vml" Requires="v">
                <p:oleObj spid="_x0000_s24581" name="Chart" r:id="rId8" imgW="4515002" imgH="3171749" progId="Excel.Sheet.8">
                  <p:embed/>
                </p:oleObj>
              </mc:Choice>
              <mc:Fallback>
                <p:oleObj name="Chart" r:id="rId8" imgW="4515002" imgH="3171749" progId="Excel.Sheet.8">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1112" y="2438400"/>
                        <a:ext cx="4052888" cy="284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447800" y="304801"/>
            <a:ext cx="7162800" cy="461665"/>
          </a:xfrm>
          <a:prstGeom prst="rect">
            <a:avLst/>
          </a:prstGeom>
          <a:noFill/>
        </p:spPr>
        <p:txBody>
          <a:bodyPr wrap="square" rtlCol="0">
            <a:spAutoFit/>
          </a:bodyPr>
          <a:lstStyle/>
          <a:p>
            <a:r>
              <a:rPr lang="en-US" b="1" dirty="0" smtClean="0">
                <a:solidFill>
                  <a:schemeClr val="accent5">
                    <a:lumMod val="75000"/>
                  </a:schemeClr>
                </a:solidFill>
              </a:rPr>
              <a:t>Some critique (E. </a:t>
            </a:r>
            <a:r>
              <a:rPr lang="en-US" b="1" dirty="0">
                <a:solidFill>
                  <a:schemeClr val="accent5">
                    <a:lumMod val="75000"/>
                  </a:schemeClr>
                </a:solidFill>
              </a:rPr>
              <a:t>Irwin, </a:t>
            </a:r>
            <a:r>
              <a:rPr lang="en-US" b="1" dirty="0" smtClean="0">
                <a:solidFill>
                  <a:schemeClr val="accent5">
                    <a:lumMod val="75000"/>
                  </a:schemeClr>
                </a:solidFill>
              </a:rPr>
              <a:t>N. </a:t>
            </a:r>
            <a:r>
              <a:rPr lang="en-US" b="1" dirty="0" err="1">
                <a:solidFill>
                  <a:schemeClr val="accent5">
                    <a:lumMod val="75000"/>
                  </a:schemeClr>
                </a:solidFill>
              </a:rPr>
              <a:t>Bockstael</a:t>
            </a:r>
            <a:r>
              <a:rPr lang="en-US" b="1" dirty="0">
                <a:solidFill>
                  <a:schemeClr val="accent5">
                    <a:lumMod val="75000"/>
                  </a:schemeClr>
                </a:solidFill>
              </a:rPr>
              <a:t> and </a:t>
            </a:r>
            <a:r>
              <a:rPr lang="en-US" b="1" dirty="0" smtClean="0">
                <a:solidFill>
                  <a:schemeClr val="accent5">
                    <a:lumMod val="75000"/>
                  </a:schemeClr>
                </a:solidFill>
              </a:rPr>
              <a:t>H. J. Cho)</a:t>
            </a:r>
            <a:endParaRPr lang="ru-RU" dirty="0">
              <a:solidFill>
                <a:schemeClr val="accent5">
                  <a:lumMod val="75000"/>
                </a:schemeClr>
              </a:solidFill>
            </a:endParaRPr>
          </a:p>
        </p:txBody>
      </p:sp>
      <p:sp>
        <p:nvSpPr>
          <p:cNvPr id="7" name="Rectangle 3"/>
          <p:cNvSpPr txBox="1">
            <a:spLocks noChangeArrowheads="1"/>
          </p:cNvSpPr>
          <p:nvPr/>
        </p:nvSpPr>
        <p:spPr>
          <a:xfrm>
            <a:off x="914400" y="914400"/>
            <a:ext cx="8229600" cy="1447800"/>
          </a:xfrm>
          <a:prstGeom prst="rect">
            <a:avLst/>
          </a:prstGeom>
        </p:spPr>
        <p:txBody>
          <a:bodyPr/>
          <a:lstStyle/>
          <a:p>
            <a:pPr marL="342900" marR="0" lvl="0" indent="-342900" algn="l" defTabSz="914400" rtl="0" eaLnBrk="0" fontAlgn="base" latinLnBrk="0" hangingPunct="0">
              <a:lnSpc>
                <a:spcPct val="80000"/>
              </a:lnSpc>
              <a:spcBef>
                <a:spcPct val="20000"/>
              </a:spcBef>
              <a:spcAft>
                <a:spcPct val="20000"/>
              </a:spcAft>
              <a:buClr>
                <a:schemeClr val="accent1"/>
              </a:buClr>
              <a:buSzPct val="70000"/>
              <a:buFont typeface="Monotype Sorts" pitchFamily="2" charset="2"/>
              <a:buChar char="n"/>
              <a:tabLst/>
              <a:defRPr/>
            </a:pPr>
            <a:r>
              <a:rPr kumimoji="1" lang="en-US" sz="2000" b="0" i="0" u="none" strike="noStrike" kern="0" cap="none" spc="0" normalizeH="0" baseline="0" noProof="0" dirty="0" smtClean="0">
                <a:ln>
                  <a:noFill/>
                </a:ln>
                <a:solidFill>
                  <a:schemeClr val="tx1"/>
                </a:solidFill>
                <a:effectLst/>
                <a:uLnTx/>
                <a:uFillTx/>
                <a:latin typeface="+mn-lt"/>
                <a:ea typeface="+mn-ea"/>
                <a:cs typeface="+mn-cs"/>
              </a:rPr>
              <a:t>Measurement of sprawl is highly dependent on data and spatial scale of analysis</a:t>
            </a:r>
          </a:p>
          <a:p>
            <a:pPr marL="342900" marR="0" lvl="0" indent="-342900" algn="l" defTabSz="914400" rtl="0" eaLnBrk="0" fontAlgn="base" latinLnBrk="0" hangingPunct="0">
              <a:lnSpc>
                <a:spcPct val="80000"/>
              </a:lnSpc>
              <a:spcBef>
                <a:spcPct val="50000"/>
              </a:spcBef>
              <a:spcAft>
                <a:spcPct val="40000"/>
              </a:spcAft>
              <a:buClr>
                <a:schemeClr val="accent1"/>
              </a:buClr>
              <a:buSzPct val="70000"/>
              <a:buFont typeface="Monotype Sorts" pitchFamily="2" charset="2"/>
              <a:buChar char="n"/>
              <a:tabLst/>
              <a:defRPr/>
            </a:pPr>
            <a:r>
              <a:rPr kumimoji="1" lang="en-US" sz="2000" b="0" i="0" u="none" strike="noStrike" kern="0" cap="none" spc="0" normalizeH="0" baseline="0" noProof="0" dirty="0" smtClean="0">
                <a:ln>
                  <a:noFill/>
                </a:ln>
                <a:solidFill>
                  <a:schemeClr val="tx1"/>
                </a:solidFill>
                <a:effectLst/>
                <a:uLnTx/>
                <a:uFillTx/>
                <a:latin typeface="+mn-lt"/>
                <a:ea typeface="+mn-ea"/>
                <a:cs typeface="+mn-cs"/>
              </a:rPr>
              <a:t>Aggregate pattern analysis masks important variations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371600" y="0"/>
            <a:ext cx="7772400" cy="1143000"/>
          </a:xfrm>
        </p:spPr>
        <p:txBody>
          <a:bodyPr/>
          <a:lstStyle/>
          <a:p>
            <a:pPr algn="ctr"/>
            <a:r>
              <a:rPr lang="en-US" sz="4000" dirty="0" smtClean="0"/>
              <a:t>III. Causes of Sprawl</a:t>
            </a:r>
            <a:endParaRPr lang="en-US" sz="4000" dirty="0"/>
          </a:p>
        </p:txBody>
      </p:sp>
      <p:sp>
        <p:nvSpPr>
          <p:cNvPr id="93187" name="Rectangle 3"/>
          <p:cNvSpPr>
            <a:spLocks noGrp="1" noChangeArrowheads="1"/>
          </p:cNvSpPr>
          <p:nvPr>
            <p:ph type="body" idx="1"/>
          </p:nvPr>
        </p:nvSpPr>
        <p:spPr>
          <a:xfrm>
            <a:off x="1371600" y="1371600"/>
            <a:ext cx="7239000" cy="2514600"/>
          </a:xfrm>
        </p:spPr>
        <p:txBody>
          <a:bodyPr/>
          <a:lstStyle/>
          <a:p>
            <a:pPr>
              <a:spcBef>
                <a:spcPts val="0"/>
              </a:spcBef>
              <a:spcAft>
                <a:spcPts val="0"/>
              </a:spcAft>
            </a:pPr>
            <a:r>
              <a:rPr lang="en-US" sz="2800" b="1" dirty="0" smtClean="0">
                <a:latin typeface="+mj-lt"/>
              </a:rPr>
              <a:t>The </a:t>
            </a:r>
            <a:r>
              <a:rPr lang="en-US" sz="2800" b="1" dirty="0" err="1" smtClean="0">
                <a:latin typeface="+mj-lt"/>
              </a:rPr>
              <a:t>Monocentric</a:t>
            </a:r>
            <a:r>
              <a:rPr lang="en-US" sz="2800" b="1" dirty="0" smtClean="0">
                <a:latin typeface="+mj-lt"/>
              </a:rPr>
              <a:t> City Model</a:t>
            </a:r>
          </a:p>
          <a:p>
            <a:pPr lvl="2">
              <a:spcBef>
                <a:spcPts val="0"/>
              </a:spcBef>
              <a:spcAft>
                <a:spcPts val="0"/>
              </a:spcAft>
            </a:pPr>
            <a:r>
              <a:rPr lang="en-US" dirty="0" smtClean="0">
                <a:latin typeface="+mj-lt"/>
              </a:rPr>
              <a:t>proportion of jobs located in CBD and employment decentralization</a:t>
            </a:r>
          </a:p>
          <a:p>
            <a:pPr lvl="2">
              <a:spcBef>
                <a:spcPts val="0"/>
              </a:spcBef>
              <a:spcAft>
                <a:spcPts val="0"/>
              </a:spcAft>
            </a:pPr>
            <a:r>
              <a:rPr lang="en-US" dirty="0" smtClean="0">
                <a:latin typeface="+mj-lt"/>
              </a:rPr>
              <a:t>transport costs</a:t>
            </a:r>
          </a:p>
          <a:p>
            <a:pPr lvl="2">
              <a:spcBef>
                <a:spcPts val="0"/>
              </a:spcBef>
              <a:spcAft>
                <a:spcPts val="0"/>
              </a:spcAft>
            </a:pPr>
            <a:r>
              <a:rPr lang="en-US" dirty="0" smtClean="0">
                <a:latin typeface="+mj-lt"/>
              </a:rPr>
              <a:t>Open space &amp; amenities</a:t>
            </a:r>
            <a:endParaRPr lang="en-US" b="1" dirty="0" smtClean="0">
              <a:latin typeface="+mj-lt"/>
            </a:endParaRPr>
          </a:p>
          <a:p>
            <a:pPr>
              <a:spcBef>
                <a:spcPts val="0"/>
              </a:spcBef>
              <a:spcAft>
                <a:spcPts val="0"/>
              </a:spcAft>
            </a:pPr>
            <a:r>
              <a:rPr lang="en-US" sz="2800" b="1" dirty="0" smtClean="0">
                <a:latin typeface="+mj-lt"/>
              </a:rPr>
              <a:t>Space is not Featureless Plain</a:t>
            </a:r>
          </a:p>
          <a:p>
            <a:pPr lvl="2">
              <a:spcBef>
                <a:spcPts val="0"/>
              </a:spcBef>
              <a:spcAft>
                <a:spcPts val="0"/>
              </a:spcAft>
            </a:pPr>
            <a:r>
              <a:rPr lang="en-US" dirty="0" smtClean="0">
                <a:latin typeface="+mj-lt"/>
              </a:rPr>
              <a:t>Aquifers </a:t>
            </a:r>
          </a:p>
          <a:p>
            <a:pPr lvl="2">
              <a:spcBef>
                <a:spcPts val="0"/>
              </a:spcBef>
              <a:spcAft>
                <a:spcPts val="0"/>
              </a:spcAft>
            </a:pPr>
            <a:r>
              <a:rPr lang="en-US" dirty="0" smtClean="0">
                <a:latin typeface="+mj-lt"/>
              </a:rPr>
              <a:t>Physical landscape</a:t>
            </a:r>
          </a:p>
          <a:p>
            <a:pPr>
              <a:spcBef>
                <a:spcPts val="0"/>
              </a:spcBef>
              <a:spcAft>
                <a:spcPts val="0"/>
              </a:spcAft>
            </a:pPr>
            <a:r>
              <a:rPr lang="en-US" sz="2800" b="1" dirty="0" smtClean="0">
                <a:latin typeface="+mj-lt"/>
              </a:rPr>
              <a:t>Political Geography</a:t>
            </a:r>
          </a:p>
          <a:p>
            <a:pPr lvl="2"/>
            <a:r>
              <a:rPr lang="en-US" dirty="0" smtClean="0">
                <a:latin typeface="+mj-lt"/>
              </a:rPr>
              <a:t>Jurisdictional fragmentation</a:t>
            </a:r>
          </a:p>
          <a:p>
            <a:pPr lvl="2"/>
            <a:r>
              <a:rPr lang="en-US" dirty="0" smtClean="0">
                <a:latin typeface="+mj-lt"/>
              </a:rPr>
              <a:t>Zoning</a:t>
            </a:r>
            <a:endParaRPr lang="en-US"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1143000"/>
          </a:xfrm>
        </p:spPr>
        <p:txBody>
          <a:bodyPr/>
          <a:lstStyle/>
          <a:p>
            <a:pPr algn="ctr"/>
            <a:r>
              <a:rPr lang="en-US" sz="4000" dirty="0" err="1" smtClean="0"/>
              <a:t>Monocentric</a:t>
            </a:r>
            <a:r>
              <a:rPr lang="en-US" sz="4000" dirty="0" smtClean="0"/>
              <a:t> city</a:t>
            </a:r>
            <a:endParaRPr lang="en-US" sz="4000" dirty="0"/>
          </a:p>
        </p:txBody>
      </p:sp>
      <p:sp>
        <p:nvSpPr>
          <p:cNvPr id="93187" name="Rectangle 3"/>
          <p:cNvSpPr>
            <a:spLocks noGrp="1" noChangeArrowheads="1"/>
          </p:cNvSpPr>
          <p:nvPr>
            <p:ph type="body" idx="1"/>
          </p:nvPr>
        </p:nvSpPr>
        <p:spPr>
          <a:xfrm>
            <a:off x="1295400" y="1371600"/>
            <a:ext cx="7848600" cy="4495800"/>
          </a:xfrm>
        </p:spPr>
        <p:txBody>
          <a:bodyPr/>
          <a:lstStyle/>
          <a:p>
            <a:r>
              <a:rPr lang="en-US" sz="2400" dirty="0" smtClean="0">
                <a:latin typeface="+mj-lt"/>
              </a:rPr>
              <a:t>The </a:t>
            </a:r>
            <a:r>
              <a:rPr lang="en-US" sz="2400" dirty="0" err="1" smtClean="0">
                <a:latin typeface="+mj-lt"/>
              </a:rPr>
              <a:t>monocentric</a:t>
            </a:r>
            <a:r>
              <a:rPr lang="en-US" sz="2400" dirty="0" smtClean="0">
                <a:latin typeface="+mj-lt"/>
              </a:rPr>
              <a:t> city model assumes that all employment in the city takes place at a single center, the central business district.</a:t>
            </a:r>
          </a:p>
          <a:p>
            <a:r>
              <a:rPr lang="en-US" sz="2400" dirty="0" smtClean="0">
                <a:latin typeface="+mj-lt"/>
              </a:rPr>
              <a:t>Residential development around that center is then shaped by the tradeoff between convenient commuting close to the center and affordable housing further away.</a:t>
            </a:r>
          </a:p>
          <a:p>
            <a:r>
              <a:rPr lang="en-US" sz="2400" dirty="0" smtClean="0">
                <a:latin typeface="+mj-lt"/>
              </a:rPr>
              <a:t>Substitution in response to declining land and housing prices leads to larger dwellings with lower capital to land ratios (i.e., less tall, more spacious units and larger yards) as one moves away from the center.</a:t>
            </a:r>
            <a:endParaRPr lang="en-US" sz="2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3" name="Rectangle 9"/>
          <p:cNvSpPr>
            <a:spLocks noGrp="1" noChangeArrowheads="1"/>
          </p:cNvSpPr>
          <p:nvPr>
            <p:ph type="title" sz="quarter"/>
          </p:nvPr>
        </p:nvSpPr>
        <p:spPr/>
        <p:txBody>
          <a:bodyPr/>
          <a:lstStyle/>
          <a:p>
            <a:pPr algn="ctr"/>
            <a:r>
              <a:rPr lang="en-US" dirty="0" smtClean="0"/>
              <a:t>Residential Sprawl</a:t>
            </a:r>
            <a:endParaRPr lang="en-US" dirty="0"/>
          </a:p>
        </p:txBody>
      </p:sp>
      <p:pic>
        <p:nvPicPr>
          <p:cNvPr id="415755" name="Picture 11"/>
          <p:cNvPicPr>
            <a:picLocks noGrp="1" noChangeAspect="1" noChangeArrowheads="1"/>
          </p:cNvPicPr>
          <p:nvPr>
            <p:ph sz="quarter" idx="3"/>
          </p:nvPr>
        </p:nvPicPr>
        <p:blipFill>
          <a:blip r:embed="rId2"/>
          <a:srcRect/>
          <a:stretch>
            <a:fillRect/>
          </a:stretch>
        </p:blipFill>
        <p:spPr>
          <a:xfrm>
            <a:off x="1219200" y="761999"/>
            <a:ext cx="3467100" cy="2309813"/>
          </a:xfrm>
          <a:noFill/>
          <a:ln/>
        </p:spPr>
      </p:pic>
      <p:pic>
        <p:nvPicPr>
          <p:cNvPr id="415757" name="Picture 13"/>
          <p:cNvPicPr>
            <a:picLocks noGrp="1" noChangeAspect="1" noChangeArrowheads="1"/>
          </p:cNvPicPr>
          <p:nvPr>
            <p:ph sz="quarter" idx="4"/>
          </p:nvPr>
        </p:nvPicPr>
        <p:blipFill>
          <a:blip r:embed="rId3"/>
          <a:srcRect/>
          <a:stretch>
            <a:fillRect/>
          </a:stretch>
        </p:blipFill>
        <p:spPr>
          <a:xfrm>
            <a:off x="5257800" y="762000"/>
            <a:ext cx="3467100" cy="2309813"/>
          </a:xfrm>
          <a:noFill/>
          <a:ln/>
        </p:spPr>
      </p:pic>
      <p:sp>
        <p:nvSpPr>
          <p:cNvPr id="6" name="Rectangle 4"/>
          <p:cNvSpPr>
            <a:spLocks noChangeArrowheads="1"/>
          </p:cNvSpPr>
          <p:nvPr/>
        </p:nvSpPr>
        <p:spPr bwMode="auto">
          <a:xfrm>
            <a:off x="1219200" y="3124200"/>
            <a:ext cx="7772400" cy="4524315"/>
          </a:xfrm>
          <a:prstGeom prst="rect">
            <a:avLst/>
          </a:prstGeom>
          <a:noFill/>
          <a:ln w="9525">
            <a:noFill/>
            <a:miter lim="800000"/>
            <a:headEnd/>
            <a:tailEnd/>
          </a:ln>
          <a:effectLst/>
        </p:spPr>
        <p:txBody>
          <a:bodyPr wrap="square">
            <a:spAutoFit/>
          </a:bodyPr>
          <a:lstStyle/>
          <a:p>
            <a:r>
              <a:rPr lang="en-US" b="1" i="1" dirty="0">
                <a:solidFill>
                  <a:schemeClr val="accent1">
                    <a:lumMod val="50000"/>
                  </a:schemeClr>
                </a:solidFill>
                <a:latin typeface="+mj-lt"/>
              </a:rPr>
              <a:t>Single-family </a:t>
            </a:r>
            <a:r>
              <a:rPr lang="en-US" dirty="0">
                <a:solidFill>
                  <a:srgbClr val="000000"/>
                </a:solidFill>
                <a:latin typeface="+mj-lt"/>
              </a:rPr>
              <a:t>detached homes…</a:t>
            </a:r>
          </a:p>
          <a:p>
            <a:endParaRPr lang="en-US" dirty="0" smtClean="0">
              <a:solidFill>
                <a:srgbClr val="000000"/>
              </a:solidFill>
              <a:latin typeface="+mj-lt"/>
            </a:endParaRPr>
          </a:p>
          <a:p>
            <a:r>
              <a:rPr lang="en-US" dirty="0" smtClean="0">
                <a:solidFill>
                  <a:srgbClr val="000000"/>
                </a:solidFill>
                <a:latin typeface="+mj-lt"/>
              </a:rPr>
              <a:t>…</a:t>
            </a:r>
            <a:r>
              <a:rPr lang="en-US" dirty="0">
                <a:solidFill>
                  <a:srgbClr val="000000"/>
                </a:solidFill>
                <a:latin typeface="+mj-lt"/>
              </a:rPr>
              <a:t>occupied by </a:t>
            </a:r>
            <a:r>
              <a:rPr lang="en-US" b="1" i="1" dirty="0">
                <a:solidFill>
                  <a:schemeClr val="accent1">
                    <a:lumMod val="50000"/>
                  </a:schemeClr>
                </a:solidFill>
                <a:latin typeface="+mj-lt"/>
              </a:rPr>
              <a:t>households that commute</a:t>
            </a:r>
            <a:r>
              <a:rPr lang="en-US" dirty="0">
                <a:solidFill>
                  <a:schemeClr val="accent1">
                    <a:lumMod val="50000"/>
                  </a:schemeClr>
                </a:solidFill>
                <a:latin typeface="+mj-lt"/>
              </a:rPr>
              <a:t> </a:t>
            </a:r>
            <a:r>
              <a:rPr lang="en-US" dirty="0">
                <a:solidFill>
                  <a:srgbClr val="000000"/>
                </a:solidFill>
                <a:latin typeface="+mj-lt"/>
              </a:rPr>
              <a:t>to work, and </a:t>
            </a:r>
          </a:p>
          <a:p>
            <a:r>
              <a:rPr lang="en-US" dirty="0">
                <a:solidFill>
                  <a:srgbClr val="000000"/>
                </a:solidFill>
                <a:latin typeface="+mj-lt"/>
              </a:rPr>
              <a:t>…built at </a:t>
            </a:r>
            <a:r>
              <a:rPr lang="en-US" b="1" i="1" dirty="0">
                <a:solidFill>
                  <a:schemeClr val="accent1">
                    <a:lumMod val="50000"/>
                  </a:schemeClr>
                </a:solidFill>
                <a:latin typeface="+mj-lt"/>
              </a:rPr>
              <a:t>low </a:t>
            </a:r>
            <a:r>
              <a:rPr lang="en-US" b="1" i="1" dirty="0" smtClean="0">
                <a:solidFill>
                  <a:schemeClr val="accent1">
                    <a:lumMod val="50000"/>
                  </a:schemeClr>
                </a:solidFill>
                <a:latin typeface="+mj-lt"/>
              </a:rPr>
              <a:t>density</a:t>
            </a:r>
            <a:endParaRPr lang="en-US" dirty="0">
              <a:solidFill>
                <a:srgbClr val="000000"/>
              </a:solidFill>
              <a:latin typeface="+mj-lt"/>
            </a:endParaRPr>
          </a:p>
          <a:p>
            <a:r>
              <a:rPr lang="en-US" dirty="0">
                <a:solidFill>
                  <a:srgbClr val="000000"/>
                </a:solidFill>
                <a:latin typeface="+mj-lt"/>
              </a:rPr>
              <a:t>…beyond </a:t>
            </a:r>
            <a:r>
              <a:rPr lang="en-US" b="1" i="1" dirty="0">
                <a:solidFill>
                  <a:schemeClr val="accent1">
                    <a:lumMod val="50000"/>
                  </a:schemeClr>
                </a:solidFill>
                <a:latin typeface="+mj-lt"/>
              </a:rPr>
              <a:t>walking distance </a:t>
            </a:r>
            <a:r>
              <a:rPr lang="en-US" dirty="0">
                <a:solidFill>
                  <a:srgbClr val="000000"/>
                </a:solidFill>
                <a:latin typeface="+mj-lt"/>
              </a:rPr>
              <a:t>of goods and services</a:t>
            </a:r>
          </a:p>
          <a:p>
            <a:r>
              <a:rPr lang="en-US" dirty="0">
                <a:solidFill>
                  <a:srgbClr val="000000"/>
                </a:solidFill>
                <a:latin typeface="+mj-lt"/>
              </a:rPr>
              <a:t>…more than</a:t>
            </a:r>
            <a:r>
              <a:rPr lang="en-US" b="1" i="1" dirty="0">
                <a:solidFill>
                  <a:srgbClr val="000000"/>
                </a:solidFill>
                <a:latin typeface="+mj-lt"/>
              </a:rPr>
              <a:t> </a:t>
            </a:r>
            <a:r>
              <a:rPr lang="en-US" b="1" i="1" dirty="0">
                <a:solidFill>
                  <a:schemeClr val="accent1">
                    <a:lumMod val="50000"/>
                  </a:schemeClr>
                </a:solidFill>
                <a:latin typeface="+mj-lt"/>
              </a:rPr>
              <a:t>critical response time</a:t>
            </a:r>
            <a:r>
              <a:rPr lang="en-US" dirty="0">
                <a:solidFill>
                  <a:schemeClr val="accent1">
                    <a:lumMod val="50000"/>
                  </a:schemeClr>
                </a:solidFill>
                <a:latin typeface="+mj-lt"/>
              </a:rPr>
              <a:t> </a:t>
            </a:r>
            <a:r>
              <a:rPr lang="en-US" dirty="0">
                <a:solidFill>
                  <a:srgbClr val="000000"/>
                </a:solidFill>
                <a:latin typeface="+mj-lt"/>
              </a:rPr>
              <a:t>from fire </a:t>
            </a:r>
            <a:r>
              <a:rPr lang="en-US" dirty="0" smtClean="0">
                <a:solidFill>
                  <a:srgbClr val="000000"/>
                </a:solidFill>
                <a:latin typeface="+mj-lt"/>
              </a:rPr>
              <a:t>services</a:t>
            </a:r>
          </a:p>
          <a:p>
            <a:endParaRPr lang="en-US" b="1" i="1" u="sng" dirty="0" smtClean="0">
              <a:solidFill>
                <a:schemeClr val="accent1">
                  <a:lumMod val="50000"/>
                </a:schemeClr>
              </a:solidFill>
            </a:endParaRPr>
          </a:p>
          <a:p>
            <a:r>
              <a:rPr lang="en-US" b="1" i="1" u="sng" dirty="0" smtClean="0">
                <a:solidFill>
                  <a:schemeClr val="accent1">
                    <a:lumMod val="50000"/>
                  </a:schemeClr>
                </a:solidFill>
              </a:rPr>
              <a:t>Heavy reliance on private automobiles </a:t>
            </a:r>
            <a:r>
              <a:rPr lang="en-US" dirty="0" smtClean="0"/>
              <a:t>as the primary transportation mode</a:t>
            </a:r>
          </a:p>
          <a:p>
            <a:endParaRPr lang="en-US" dirty="0">
              <a:solidFill>
                <a:srgbClr val="000000"/>
              </a:solidFill>
              <a:latin typeface="+mj-lt"/>
            </a:endParaRPr>
          </a:p>
          <a:p>
            <a:endParaRPr lang="en-US" sz="2400" dirty="0">
              <a:solidFill>
                <a:srgbClr val="000000"/>
              </a:solidFill>
              <a:latin typeface="Arial" charset="0"/>
            </a:endParaRPr>
          </a:p>
          <a:p>
            <a:endParaRPr lang="en-US"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19200" y="0"/>
            <a:ext cx="7772400" cy="1143000"/>
          </a:xfrm>
        </p:spPr>
        <p:txBody>
          <a:bodyPr/>
          <a:lstStyle/>
          <a:p>
            <a:pPr algn="ctr"/>
            <a:r>
              <a:rPr lang="en-US" sz="4000" dirty="0" err="1" smtClean="0"/>
              <a:t>Monocentric</a:t>
            </a:r>
            <a:r>
              <a:rPr lang="en-US" sz="4000" dirty="0" smtClean="0"/>
              <a:t> city</a:t>
            </a:r>
            <a:endParaRPr lang="en-US" sz="4000" dirty="0"/>
          </a:p>
        </p:txBody>
      </p:sp>
      <p:sp>
        <p:nvSpPr>
          <p:cNvPr id="93187" name="Rectangle 3"/>
          <p:cNvSpPr>
            <a:spLocks noGrp="1" noChangeArrowheads="1"/>
          </p:cNvSpPr>
          <p:nvPr>
            <p:ph type="body" idx="1"/>
          </p:nvPr>
        </p:nvSpPr>
        <p:spPr>
          <a:xfrm>
            <a:off x="1066800" y="1524000"/>
            <a:ext cx="8077200" cy="4495800"/>
          </a:xfrm>
        </p:spPr>
        <p:txBody>
          <a:bodyPr/>
          <a:lstStyle/>
          <a:p>
            <a:r>
              <a:rPr lang="en-US" sz="2800" i="1" dirty="0" smtClean="0">
                <a:solidFill>
                  <a:srgbClr val="FF0000"/>
                </a:solidFill>
                <a:latin typeface="+mj-lt"/>
              </a:rPr>
              <a:t>Cities specializing in sectors where employment tends to be more centralized will be more compact.</a:t>
            </a:r>
          </a:p>
          <a:p>
            <a:endParaRPr lang="en-US" sz="2800" i="1" dirty="0" smtClean="0">
              <a:solidFill>
                <a:srgbClr val="FF0000"/>
              </a:solidFill>
              <a:latin typeface="+mj-lt"/>
            </a:endParaRPr>
          </a:p>
          <a:p>
            <a:r>
              <a:rPr lang="en-US" sz="2800" i="1" dirty="0" smtClean="0">
                <a:solidFill>
                  <a:srgbClr val="FF0000"/>
                </a:solidFill>
                <a:latin typeface="+mj-lt"/>
              </a:rPr>
              <a:t>Lower transport costs within a city will result in more dispersed development.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1143000"/>
          </a:xfrm>
        </p:spPr>
        <p:txBody>
          <a:bodyPr/>
          <a:lstStyle/>
          <a:p>
            <a:pPr algn="ctr"/>
            <a:r>
              <a:rPr lang="en-US" sz="4000" dirty="0" err="1" smtClean="0"/>
              <a:t>Monocentric</a:t>
            </a:r>
            <a:r>
              <a:rPr lang="en-US" sz="4000" dirty="0" smtClean="0"/>
              <a:t> city</a:t>
            </a:r>
            <a:endParaRPr lang="en-US" sz="4000" dirty="0"/>
          </a:p>
        </p:txBody>
      </p:sp>
      <p:sp>
        <p:nvSpPr>
          <p:cNvPr id="93187" name="Rectangle 3"/>
          <p:cNvSpPr>
            <a:spLocks noGrp="1" noChangeArrowheads="1"/>
          </p:cNvSpPr>
          <p:nvPr>
            <p:ph type="body" idx="1"/>
          </p:nvPr>
        </p:nvSpPr>
        <p:spPr>
          <a:xfrm>
            <a:off x="838200" y="1143000"/>
            <a:ext cx="8305800" cy="4495800"/>
          </a:xfrm>
        </p:spPr>
        <p:txBody>
          <a:bodyPr/>
          <a:lstStyle/>
          <a:p>
            <a:r>
              <a:rPr lang="en-US" sz="2400" dirty="0" smtClean="0">
                <a:latin typeface="+mj-lt"/>
              </a:rPr>
              <a:t>Standard </a:t>
            </a:r>
            <a:r>
              <a:rPr lang="en-US" sz="2400" dirty="0" err="1" smtClean="0">
                <a:latin typeface="+mj-lt"/>
              </a:rPr>
              <a:t>monocentric</a:t>
            </a:r>
            <a:r>
              <a:rPr lang="en-US" sz="2400" dirty="0" smtClean="0">
                <a:latin typeface="+mj-lt"/>
              </a:rPr>
              <a:t> city model cannot explain leapfrog development.</a:t>
            </a:r>
          </a:p>
          <a:p>
            <a:r>
              <a:rPr lang="en-US" sz="2400" b="1" dirty="0" smtClean="0">
                <a:latin typeface="+mj-lt"/>
              </a:rPr>
              <a:t>Amenity value of public open space</a:t>
            </a:r>
            <a:r>
              <a:rPr lang="en-US" sz="2400" dirty="0" smtClean="0">
                <a:latin typeface="+mj-lt"/>
              </a:rPr>
              <a:t>:</a:t>
            </a:r>
          </a:p>
          <a:p>
            <a:pPr lvl="1"/>
            <a:r>
              <a:rPr lang="en-US" sz="2400" dirty="0" smtClean="0">
                <a:latin typeface="+mj-lt"/>
              </a:rPr>
              <a:t>characteristics that make public open space more attractive will increase sprawl;</a:t>
            </a:r>
          </a:p>
          <a:p>
            <a:pPr lvl="1"/>
            <a:r>
              <a:rPr lang="en-US" sz="2400" i="1" dirty="0" smtClean="0">
                <a:solidFill>
                  <a:srgbClr val="FF0000"/>
                </a:solidFill>
                <a:latin typeface="+mj-lt"/>
              </a:rPr>
              <a:t>cities that have been growing  faster will tend to experience less sprawl</a:t>
            </a:r>
            <a:r>
              <a:rPr lang="en-US" sz="2400" dirty="0" smtClean="0">
                <a:latin typeface="+mj-lt"/>
              </a:rPr>
              <a:t>;</a:t>
            </a:r>
          </a:p>
          <a:p>
            <a:r>
              <a:rPr lang="en-US" sz="2400" b="1" dirty="0" smtClean="0">
                <a:latin typeface="+mj-lt"/>
              </a:rPr>
              <a:t>Housing is durable and redevelopment costly =&gt; construction lag</a:t>
            </a:r>
          </a:p>
          <a:p>
            <a:pPr lvl="1"/>
            <a:r>
              <a:rPr lang="en-US" sz="2400" i="1" dirty="0" smtClean="0">
                <a:solidFill>
                  <a:srgbClr val="FF0000"/>
                </a:solidFill>
                <a:latin typeface="+mj-lt"/>
              </a:rPr>
              <a:t>leapfrogging is greater the greater the uncertainty about future urban growth</a:t>
            </a:r>
            <a:endParaRPr lang="en-US" sz="2400" i="1" dirty="0">
              <a:solidFill>
                <a:srgbClr val="FF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66800" y="0"/>
            <a:ext cx="7772400" cy="1143000"/>
          </a:xfrm>
        </p:spPr>
        <p:txBody>
          <a:bodyPr/>
          <a:lstStyle/>
          <a:p>
            <a:pPr algn="ctr"/>
            <a:r>
              <a:rPr lang="en-US" sz="4000" dirty="0" smtClean="0"/>
              <a:t>When Space Is Not a Featureless Plain</a:t>
            </a:r>
            <a:endParaRPr lang="en-US" sz="4000" dirty="0"/>
          </a:p>
        </p:txBody>
      </p:sp>
      <p:sp>
        <p:nvSpPr>
          <p:cNvPr id="93187" name="Rectangle 3"/>
          <p:cNvSpPr>
            <a:spLocks noGrp="1" noChangeArrowheads="1"/>
          </p:cNvSpPr>
          <p:nvPr>
            <p:ph type="body" idx="1"/>
          </p:nvPr>
        </p:nvSpPr>
        <p:spPr>
          <a:xfrm>
            <a:off x="990600" y="1524000"/>
            <a:ext cx="8153400" cy="4495800"/>
          </a:xfrm>
        </p:spPr>
        <p:txBody>
          <a:bodyPr/>
          <a:lstStyle/>
          <a:p>
            <a:r>
              <a:rPr lang="en-US" sz="2800" dirty="0" smtClean="0">
                <a:latin typeface="+mj-lt"/>
              </a:rPr>
              <a:t>Example. Municipal water systems</a:t>
            </a:r>
          </a:p>
          <a:p>
            <a:pPr lvl="1"/>
            <a:r>
              <a:rPr lang="en-US" sz="2400" i="1" dirty="0" smtClean="0">
                <a:solidFill>
                  <a:srgbClr val="FF0000"/>
                </a:solidFill>
                <a:latin typeface="+mj-lt"/>
              </a:rPr>
              <a:t>wherever aquifers </a:t>
            </a:r>
            <a:r>
              <a:rPr lang="en-US" sz="2400" i="1" dirty="0" err="1" smtClean="0">
                <a:solidFill>
                  <a:srgbClr val="FF0000"/>
                </a:solidFill>
                <a:latin typeface="+mj-lt"/>
              </a:rPr>
              <a:t>underly</a:t>
            </a:r>
            <a:r>
              <a:rPr lang="en-US" sz="2400" i="1" dirty="0" smtClean="0">
                <a:solidFill>
                  <a:srgbClr val="FF0000"/>
                </a:solidFill>
                <a:latin typeface="+mj-lt"/>
              </a:rPr>
              <a:t> the urban fringe, household water can be obtained without the large increasing returns associated with public water systems and this facilitates scattered development.</a:t>
            </a:r>
          </a:p>
          <a:p>
            <a:pPr lvl="1"/>
            <a:r>
              <a:rPr lang="en-US" sz="2400" i="1" dirty="0" smtClean="0">
                <a:solidFill>
                  <a:srgbClr val="FF0000"/>
                </a:solidFill>
                <a:latin typeface="+mj-lt"/>
              </a:rPr>
              <a:t>We would expect rugged terrain to naturally encourage scattered development.</a:t>
            </a:r>
          </a:p>
          <a:p>
            <a:pPr lvl="1"/>
            <a:r>
              <a:rPr lang="en-US" sz="2400" i="1" dirty="0" smtClean="0">
                <a:solidFill>
                  <a:srgbClr val="FF0000"/>
                </a:solidFill>
                <a:latin typeface="+mj-lt"/>
              </a:rPr>
              <a:t> In contrast, high mountains in the urban fringe are likely to make development more compact.</a:t>
            </a:r>
          </a:p>
          <a:p>
            <a:pPr lvl="1"/>
            <a:r>
              <a:rPr lang="en-US" sz="2400" i="1" dirty="0" smtClean="0">
                <a:solidFill>
                  <a:srgbClr val="FF0000"/>
                </a:solidFill>
                <a:latin typeface="+mj-lt"/>
              </a:rPr>
              <a:t>Cities with a pleasant temperate climate experience more sprawl.</a:t>
            </a:r>
          </a:p>
          <a:p>
            <a:pPr lvl="1"/>
            <a:endParaRPr lang="en-US" sz="2400" i="1" dirty="0">
              <a:solidFill>
                <a:srgbClr val="FF0000"/>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1143000"/>
          </a:xfrm>
        </p:spPr>
        <p:txBody>
          <a:bodyPr/>
          <a:lstStyle/>
          <a:p>
            <a:pPr algn="ctr"/>
            <a:r>
              <a:rPr lang="en-US" sz="4000" dirty="0" smtClean="0"/>
              <a:t>Political Geography</a:t>
            </a:r>
            <a:endParaRPr lang="en-US" sz="4000" dirty="0"/>
          </a:p>
        </p:txBody>
      </p:sp>
      <p:sp>
        <p:nvSpPr>
          <p:cNvPr id="93187" name="Rectangle 3"/>
          <p:cNvSpPr>
            <a:spLocks noGrp="1" noChangeArrowheads="1"/>
          </p:cNvSpPr>
          <p:nvPr>
            <p:ph type="body" idx="1"/>
          </p:nvPr>
        </p:nvSpPr>
        <p:spPr>
          <a:xfrm>
            <a:off x="990600" y="1524000"/>
            <a:ext cx="8153400" cy="4495800"/>
          </a:xfrm>
        </p:spPr>
        <p:txBody>
          <a:bodyPr/>
          <a:lstStyle/>
          <a:p>
            <a:r>
              <a:rPr lang="en-US" sz="2800" dirty="0" smtClean="0">
                <a:latin typeface="+mj-lt"/>
              </a:rPr>
              <a:t>Jurisdictional Fragmentation</a:t>
            </a:r>
          </a:p>
          <a:p>
            <a:r>
              <a:rPr lang="en-US" sz="2800" dirty="0" smtClean="0">
                <a:latin typeface="+mj-lt"/>
              </a:rPr>
              <a:t>Zoning</a:t>
            </a:r>
            <a:endParaRPr lang="en-US" sz="2400" dirty="0" smtClean="0">
              <a:latin typeface="+mj-lt"/>
            </a:endParaRPr>
          </a:p>
          <a:p>
            <a:pPr lvl="1"/>
            <a:r>
              <a:rPr lang="en-US" sz="2400" i="1" dirty="0" smtClean="0">
                <a:solidFill>
                  <a:srgbClr val="FF0000"/>
                </a:solidFill>
                <a:latin typeface="+mj-lt"/>
              </a:rPr>
              <a:t>To the extent that there are unincorporated areas on the urban fringe, developers can escape municipal regulation by building outside municipal boundaries, and this facilitates sprawl.</a:t>
            </a:r>
          </a:p>
          <a:p>
            <a:pPr lvl="1"/>
            <a:r>
              <a:rPr lang="en-US" sz="2400" i="1" dirty="0" smtClean="0">
                <a:solidFill>
                  <a:srgbClr val="FF0000"/>
                </a:solidFill>
                <a:latin typeface="+mj-lt"/>
              </a:rPr>
              <a:t>sprawl should be more prevalent where local tax payers pay a smaller share of local government expenses.</a:t>
            </a:r>
            <a:endParaRPr lang="en-US" sz="2400" i="1" dirty="0">
              <a:solidFill>
                <a:srgbClr val="FF0000"/>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19200" y="0"/>
            <a:ext cx="7772400" cy="1143000"/>
          </a:xfrm>
        </p:spPr>
        <p:txBody>
          <a:bodyPr/>
          <a:lstStyle/>
          <a:p>
            <a:pPr algn="ctr"/>
            <a:r>
              <a:rPr lang="en-US" sz="4000" dirty="0" smtClean="0"/>
              <a:t>Causes of Sprawl</a:t>
            </a:r>
            <a:endParaRPr lang="en-US" sz="4000" dirty="0"/>
          </a:p>
        </p:txBody>
      </p:sp>
      <p:sp>
        <p:nvSpPr>
          <p:cNvPr id="93187" name="Rectangle 3"/>
          <p:cNvSpPr>
            <a:spLocks noGrp="1" noChangeArrowheads="1"/>
          </p:cNvSpPr>
          <p:nvPr>
            <p:ph type="body" idx="1"/>
          </p:nvPr>
        </p:nvSpPr>
        <p:spPr>
          <a:xfrm>
            <a:off x="914400" y="1295400"/>
            <a:ext cx="8229600" cy="4267200"/>
          </a:xfrm>
        </p:spPr>
        <p:txBody>
          <a:bodyPr/>
          <a:lstStyle/>
          <a:p>
            <a:pPr>
              <a:buNone/>
            </a:pPr>
            <a:r>
              <a:rPr lang="en-US" dirty="0" smtClean="0">
                <a:latin typeface="+mj-lt"/>
              </a:rPr>
              <a:t>Cities will sprawl </a:t>
            </a:r>
            <a:r>
              <a:rPr lang="en-US" dirty="0">
                <a:latin typeface="+mj-lt"/>
              </a:rPr>
              <a:t>more if:</a:t>
            </a:r>
          </a:p>
          <a:p>
            <a:pPr marL="457200" indent="-457200"/>
            <a:r>
              <a:rPr lang="en-US" sz="2400" dirty="0" smtClean="0">
                <a:latin typeface="+mj-lt"/>
              </a:rPr>
              <a:t> </a:t>
            </a:r>
            <a:r>
              <a:rPr lang="en-US" sz="2400" dirty="0">
                <a:latin typeface="+mj-lt"/>
              </a:rPr>
              <a:t>they specialize in sectors where employment is not typically located close to the city center,</a:t>
            </a:r>
          </a:p>
          <a:p>
            <a:pPr marL="457200" indent="-457200"/>
            <a:r>
              <a:rPr lang="en-US" sz="2400" dirty="0" smtClean="0">
                <a:latin typeface="+mj-lt"/>
              </a:rPr>
              <a:t>they </a:t>
            </a:r>
            <a:r>
              <a:rPr lang="en-US" sz="2400" dirty="0">
                <a:latin typeface="+mj-lt"/>
              </a:rPr>
              <a:t>were built around the car rather than around public transport</a:t>
            </a:r>
            <a:r>
              <a:rPr lang="en-US" sz="2400" dirty="0" smtClean="0">
                <a:latin typeface="+mj-lt"/>
              </a:rPr>
              <a:t>,</a:t>
            </a:r>
          </a:p>
          <a:p>
            <a:pPr marL="457200" indent="-457200"/>
            <a:r>
              <a:rPr lang="en-US" sz="2400" dirty="0" smtClean="0">
                <a:latin typeface="+mj-lt"/>
              </a:rPr>
              <a:t> </a:t>
            </a:r>
            <a:r>
              <a:rPr lang="en-US" sz="2400" dirty="0">
                <a:latin typeface="+mj-lt"/>
              </a:rPr>
              <a:t>they have experienced slow population growth,</a:t>
            </a:r>
          </a:p>
          <a:p>
            <a:pPr marL="457200" indent="-457200"/>
            <a:r>
              <a:rPr lang="en-US" sz="2400" dirty="0" smtClean="0">
                <a:latin typeface="+mj-lt"/>
              </a:rPr>
              <a:t>there </a:t>
            </a:r>
            <a:r>
              <a:rPr lang="en-US" sz="2400" dirty="0">
                <a:latin typeface="+mj-lt"/>
              </a:rPr>
              <a:t>is greater uncertainty regarding their future population growth</a:t>
            </a:r>
            <a:r>
              <a:rPr lang="en-US" sz="2400" dirty="0" smtClean="0">
                <a:latin typeface="+mj-lt"/>
              </a:rPr>
              <a:t>, </a:t>
            </a:r>
            <a:endParaRPr lang="en-US" sz="2400"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19200" y="0"/>
            <a:ext cx="7772400" cy="1143000"/>
          </a:xfrm>
        </p:spPr>
        <p:txBody>
          <a:bodyPr/>
          <a:lstStyle/>
          <a:p>
            <a:pPr algn="ctr"/>
            <a:r>
              <a:rPr lang="en-US" sz="4000" dirty="0" smtClean="0"/>
              <a:t>Causes of Sprawl</a:t>
            </a:r>
            <a:endParaRPr lang="en-US" sz="4000" dirty="0"/>
          </a:p>
        </p:txBody>
      </p:sp>
      <p:sp>
        <p:nvSpPr>
          <p:cNvPr id="93187" name="Rectangle 3"/>
          <p:cNvSpPr>
            <a:spLocks noGrp="1" noChangeArrowheads="1"/>
          </p:cNvSpPr>
          <p:nvPr>
            <p:ph type="body" idx="1"/>
          </p:nvPr>
        </p:nvSpPr>
        <p:spPr>
          <a:xfrm>
            <a:off x="990600" y="1219200"/>
            <a:ext cx="8153400" cy="4191000"/>
          </a:xfrm>
        </p:spPr>
        <p:txBody>
          <a:bodyPr/>
          <a:lstStyle/>
          <a:p>
            <a:pPr>
              <a:buNone/>
            </a:pPr>
            <a:r>
              <a:rPr lang="en-US" dirty="0" smtClean="0">
                <a:latin typeface="+mj-lt"/>
              </a:rPr>
              <a:t>Cities will sprawl more if:</a:t>
            </a:r>
          </a:p>
          <a:p>
            <a:r>
              <a:rPr lang="en-US" sz="2400" dirty="0" smtClean="0">
                <a:latin typeface="+mj-lt"/>
              </a:rPr>
              <a:t>aquifers </a:t>
            </a:r>
            <a:r>
              <a:rPr lang="en-US" sz="2400" dirty="0">
                <a:latin typeface="+mj-lt"/>
              </a:rPr>
              <a:t>underlie a greater fraction of their urban fringe,</a:t>
            </a:r>
          </a:p>
          <a:p>
            <a:r>
              <a:rPr lang="en-US" sz="2400" dirty="0" smtClean="0">
                <a:latin typeface="+mj-lt"/>
              </a:rPr>
              <a:t> </a:t>
            </a:r>
            <a:r>
              <a:rPr lang="en-US" sz="2400" dirty="0">
                <a:latin typeface="+mj-lt"/>
              </a:rPr>
              <a:t>they are not surrounded by high mountains,</a:t>
            </a:r>
          </a:p>
          <a:p>
            <a:r>
              <a:rPr lang="en-US" sz="2400" dirty="0" smtClean="0">
                <a:latin typeface="+mj-lt"/>
              </a:rPr>
              <a:t> </a:t>
            </a:r>
            <a:r>
              <a:rPr lang="en-US" sz="2400" dirty="0">
                <a:latin typeface="+mj-lt"/>
              </a:rPr>
              <a:t>terrain in their urban fringe is rugged,</a:t>
            </a:r>
          </a:p>
          <a:p>
            <a:r>
              <a:rPr lang="en-US" sz="2400" dirty="0" smtClean="0">
                <a:latin typeface="+mj-lt"/>
              </a:rPr>
              <a:t> </a:t>
            </a:r>
            <a:r>
              <a:rPr lang="en-US" sz="2400" dirty="0">
                <a:latin typeface="+mj-lt"/>
              </a:rPr>
              <a:t>their climate is temperate,</a:t>
            </a:r>
          </a:p>
          <a:p>
            <a:r>
              <a:rPr lang="en-US" sz="2400" dirty="0" smtClean="0">
                <a:latin typeface="+mj-lt"/>
              </a:rPr>
              <a:t> </a:t>
            </a:r>
            <a:r>
              <a:rPr lang="en-US" sz="2400" dirty="0">
                <a:latin typeface="+mj-lt"/>
              </a:rPr>
              <a:t>they begin with substantial unincorporated areas on the urban fringe,</a:t>
            </a:r>
          </a:p>
          <a:p>
            <a:r>
              <a:rPr lang="en-US" sz="2400" dirty="0" smtClean="0">
                <a:latin typeface="+mj-lt"/>
              </a:rPr>
              <a:t> </a:t>
            </a:r>
            <a:r>
              <a:rPr lang="en-US" sz="2400" dirty="0">
                <a:latin typeface="+mj-lt"/>
              </a:rPr>
              <a:t>local tax payers pay a smaller share of local government expenses.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19200" y="0"/>
            <a:ext cx="7772400" cy="914400"/>
          </a:xfrm>
        </p:spPr>
        <p:txBody>
          <a:bodyPr/>
          <a:lstStyle/>
          <a:p>
            <a:pPr algn="ctr"/>
            <a:r>
              <a:rPr lang="en-US" sz="4000" dirty="0" smtClean="0"/>
              <a:t>The determinants of sprawl  </a:t>
            </a:r>
            <a:endParaRPr lang="en-US" sz="4000" dirty="0"/>
          </a:p>
        </p:txBody>
      </p:sp>
      <p:sp>
        <p:nvSpPr>
          <p:cNvPr id="93187" name="Rectangle 3"/>
          <p:cNvSpPr>
            <a:spLocks noGrp="1" noChangeArrowheads="1"/>
          </p:cNvSpPr>
          <p:nvPr>
            <p:ph type="body" idx="1"/>
          </p:nvPr>
        </p:nvSpPr>
        <p:spPr>
          <a:xfrm>
            <a:off x="990600" y="990600"/>
            <a:ext cx="7924800" cy="5410200"/>
          </a:xfrm>
        </p:spPr>
        <p:txBody>
          <a:bodyPr/>
          <a:lstStyle/>
          <a:p>
            <a:pPr algn="ctr">
              <a:buNone/>
            </a:pPr>
            <a:r>
              <a:rPr lang="en-US" sz="2800" dirty="0" smtClean="0">
                <a:latin typeface="+mj-lt"/>
              </a:rPr>
              <a:t>Sample: N=275 metropolitan areas </a:t>
            </a:r>
          </a:p>
          <a:p>
            <a:pPr>
              <a:buNone/>
            </a:pPr>
            <a:r>
              <a:rPr lang="en-US" sz="2000" i="1" dirty="0" smtClean="0">
                <a:latin typeface="+mj-lt"/>
              </a:rPr>
              <a:t>SI </a:t>
            </a:r>
            <a:r>
              <a:rPr lang="en-US" sz="2000" i="1" baseline="-25000" dirty="0" smtClean="0">
                <a:latin typeface="+mj-lt"/>
              </a:rPr>
              <a:t>newly</a:t>
            </a:r>
            <a:r>
              <a:rPr lang="en-US" sz="2000" i="1" dirty="0" smtClean="0">
                <a:latin typeface="+mj-lt"/>
              </a:rPr>
              <a:t> </a:t>
            </a:r>
            <a:r>
              <a:rPr lang="en-US" sz="2000" dirty="0" smtClean="0">
                <a:latin typeface="+mj-lt"/>
              </a:rPr>
              <a:t>– Sprawl Index for newly developed cells 1976-1992</a:t>
            </a:r>
          </a:p>
          <a:p>
            <a:pPr>
              <a:buNone/>
            </a:pPr>
            <a:r>
              <a:rPr lang="en-US" sz="2000" i="1" dirty="0" smtClean="0">
                <a:latin typeface="+mj-lt"/>
              </a:rPr>
              <a:t>SI </a:t>
            </a:r>
            <a:r>
              <a:rPr lang="en-US" sz="2000" i="1" baseline="-25000" dirty="0" smtClean="0">
                <a:latin typeface="+mj-lt"/>
              </a:rPr>
              <a:t>1992</a:t>
            </a:r>
            <a:r>
              <a:rPr lang="en-US" sz="2000" i="1" dirty="0" smtClean="0">
                <a:latin typeface="+mj-lt"/>
              </a:rPr>
              <a:t> </a:t>
            </a:r>
            <a:r>
              <a:rPr lang="en-US" sz="2000" dirty="0" smtClean="0">
                <a:latin typeface="+mj-lt"/>
              </a:rPr>
              <a:t>– Sprawl Index, 1992</a:t>
            </a:r>
          </a:p>
          <a:p>
            <a:pPr>
              <a:buNone/>
            </a:pPr>
            <a:r>
              <a:rPr lang="en-US" sz="2000" dirty="0" smtClean="0">
                <a:latin typeface="+mj-lt"/>
              </a:rPr>
              <a:t>X1 – Centralized sector employment, 1977</a:t>
            </a:r>
          </a:p>
          <a:p>
            <a:pPr>
              <a:buNone/>
            </a:pPr>
            <a:r>
              <a:rPr lang="en-US" sz="2000" dirty="0" smtClean="0">
                <a:latin typeface="+mj-lt"/>
              </a:rPr>
              <a:t>X2 – </a:t>
            </a:r>
            <a:r>
              <a:rPr lang="en-US" sz="2000" dirty="0" err="1" smtClean="0">
                <a:latin typeface="+mj-lt"/>
              </a:rPr>
              <a:t>Steetcar</a:t>
            </a:r>
            <a:r>
              <a:rPr lang="en-US" sz="2000" dirty="0" smtClean="0">
                <a:latin typeface="+mj-lt"/>
              </a:rPr>
              <a:t> passenger per capita, 1992</a:t>
            </a:r>
            <a:endParaRPr lang="en-US" sz="2000" dirty="0">
              <a:latin typeface="+mj-lt"/>
            </a:endParaRPr>
          </a:p>
          <a:p>
            <a:pPr>
              <a:buNone/>
            </a:pPr>
            <a:r>
              <a:rPr lang="en-US" sz="2000" dirty="0" smtClean="0">
                <a:latin typeface="+mj-lt"/>
              </a:rPr>
              <a:t>X3 – Mean % </a:t>
            </a:r>
            <a:r>
              <a:rPr lang="en-US" sz="2000" dirty="0" err="1" smtClean="0">
                <a:latin typeface="+mj-lt"/>
              </a:rPr>
              <a:t>pop.growth</a:t>
            </a:r>
            <a:r>
              <a:rPr lang="en-US" sz="2000" dirty="0" smtClean="0">
                <a:latin typeface="+mj-lt"/>
              </a:rPr>
              <a:t> 1920-70</a:t>
            </a:r>
            <a:endParaRPr lang="en-US" sz="2000" dirty="0">
              <a:latin typeface="+mj-lt"/>
            </a:endParaRPr>
          </a:p>
          <a:p>
            <a:pPr>
              <a:buNone/>
            </a:pPr>
            <a:r>
              <a:rPr lang="en-US" sz="2000" dirty="0" smtClean="0">
                <a:latin typeface="+mj-lt"/>
              </a:rPr>
              <a:t>X4 – </a:t>
            </a:r>
            <a:r>
              <a:rPr lang="en-US" sz="2000" dirty="0" err="1" smtClean="0">
                <a:latin typeface="+mj-lt"/>
              </a:rPr>
              <a:t>S.d</a:t>
            </a:r>
            <a:r>
              <a:rPr lang="en-US" sz="2000" dirty="0" smtClean="0">
                <a:latin typeface="+mj-lt"/>
              </a:rPr>
              <a:t>. </a:t>
            </a:r>
            <a:r>
              <a:rPr lang="en-US" sz="2000" dirty="0" err="1" smtClean="0">
                <a:latin typeface="+mj-lt"/>
              </a:rPr>
              <a:t>pop.growth</a:t>
            </a:r>
            <a:endParaRPr lang="en-US" sz="2000" dirty="0" smtClean="0">
              <a:latin typeface="+mj-lt"/>
            </a:endParaRPr>
          </a:p>
          <a:p>
            <a:pPr>
              <a:buNone/>
            </a:pPr>
            <a:r>
              <a:rPr lang="en-US" sz="2000" dirty="0" smtClean="0">
                <a:latin typeface="+mj-lt"/>
              </a:rPr>
              <a:t>X5 </a:t>
            </a:r>
            <a:r>
              <a:rPr lang="en-US" sz="2000" dirty="0">
                <a:latin typeface="+mj-lt"/>
              </a:rPr>
              <a:t>– </a:t>
            </a:r>
            <a:r>
              <a:rPr lang="ru-RU" sz="2000" dirty="0" smtClean="0">
                <a:latin typeface="+mj-lt"/>
              </a:rPr>
              <a:t>% </a:t>
            </a:r>
            <a:r>
              <a:rPr lang="en-US" sz="2000" dirty="0" smtClean="0">
                <a:latin typeface="+mj-lt"/>
              </a:rPr>
              <a:t>of urban fringe overlaying aquifers</a:t>
            </a:r>
            <a:endParaRPr lang="en-US" sz="2000" dirty="0">
              <a:latin typeface="+mj-lt"/>
            </a:endParaRPr>
          </a:p>
          <a:p>
            <a:pPr>
              <a:buNone/>
            </a:pPr>
            <a:r>
              <a:rPr lang="en-US" sz="2000" dirty="0" smtClean="0">
                <a:latin typeface="+mj-lt"/>
              </a:rPr>
              <a:t>X6 – Elevation range in urban fringe</a:t>
            </a:r>
            <a:endParaRPr lang="en-US" sz="2000" dirty="0">
              <a:latin typeface="+mj-lt"/>
            </a:endParaRPr>
          </a:p>
          <a:p>
            <a:pPr>
              <a:buNone/>
            </a:pPr>
            <a:r>
              <a:rPr lang="en-US" sz="2000" dirty="0" smtClean="0">
                <a:latin typeface="+mj-lt"/>
              </a:rPr>
              <a:t>X7 – Terrain ruggedness index</a:t>
            </a:r>
            <a:endParaRPr lang="en-US" sz="2000" dirty="0">
              <a:latin typeface="+mj-lt"/>
            </a:endParaRPr>
          </a:p>
          <a:p>
            <a:pPr>
              <a:buNone/>
            </a:pPr>
            <a:r>
              <a:rPr lang="en-US" sz="2000" dirty="0" smtClean="0">
                <a:latin typeface="+mj-lt"/>
              </a:rPr>
              <a:t>X8 – Mean cooling degree-days</a:t>
            </a:r>
            <a:endParaRPr lang="en-US" sz="2000" dirty="0">
              <a:latin typeface="+mj-lt"/>
            </a:endParaRPr>
          </a:p>
          <a:p>
            <a:pPr>
              <a:buNone/>
            </a:pPr>
            <a:r>
              <a:rPr lang="en-US" sz="2000" dirty="0" smtClean="0">
                <a:latin typeface="+mj-lt"/>
              </a:rPr>
              <a:t>X9 </a:t>
            </a:r>
            <a:r>
              <a:rPr lang="en-US" sz="2000" dirty="0">
                <a:latin typeface="+mj-lt"/>
              </a:rPr>
              <a:t>–</a:t>
            </a:r>
            <a:r>
              <a:rPr lang="en-US" sz="2000" dirty="0" smtClean="0">
                <a:latin typeface="+mj-lt"/>
              </a:rPr>
              <a:t> </a:t>
            </a:r>
            <a:r>
              <a:rPr lang="en-US" sz="2000" dirty="0">
                <a:latin typeface="+mj-lt"/>
              </a:rPr>
              <a:t>Mean </a:t>
            </a:r>
            <a:r>
              <a:rPr lang="en-US" sz="2000" dirty="0" smtClean="0">
                <a:latin typeface="+mj-lt"/>
              </a:rPr>
              <a:t>heating </a:t>
            </a:r>
            <a:r>
              <a:rPr lang="en-US" sz="2000" dirty="0">
                <a:latin typeface="+mj-lt"/>
              </a:rPr>
              <a:t>degree-days</a:t>
            </a:r>
            <a:endParaRPr lang="en-US" sz="2000" dirty="0" smtClean="0">
              <a:latin typeface="+mj-lt"/>
            </a:endParaRPr>
          </a:p>
          <a:p>
            <a:pPr>
              <a:buNone/>
            </a:pPr>
            <a:r>
              <a:rPr lang="en-US" sz="2000" dirty="0" smtClean="0">
                <a:latin typeface="+mj-lt"/>
              </a:rPr>
              <a:t>X10 – % of urban fringe incorporate 1980</a:t>
            </a:r>
            <a:endParaRPr lang="en-US" sz="2000" dirty="0">
              <a:latin typeface="+mj-lt"/>
            </a:endParaRPr>
          </a:p>
          <a:p>
            <a:pPr>
              <a:buNone/>
            </a:pPr>
            <a:r>
              <a:rPr lang="en-US" sz="2000" dirty="0" smtClean="0">
                <a:latin typeface="+mj-lt"/>
              </a:rPr>
              <a:t>X11 – </a:t>
            </a:r>
            <a:r>
              <a:rPr lang="en-US" sz="2000" dirty="0" err="1" smtClean="0">
                <a:latin typeface="+mj-lt"/>
              </a:rPr>
              <a:t>Intergov</a:t>
            </a:r>
            <a:r>
              <a:rPr lang="en-US" sz="2000" dirty="0" smtClean="0">
                <a:latin typeface="+mj-lt"/>
              </a:rPr>
              <a:t>. Transfer, </a:t>
            </a:r>
            <a:r>
              <a:rPr lang="ru-RU" sz="2000" dirty="0" smtClean="0">
                <a:latin typeface="+mj-lt"/>
              </a:rPr>
              <a:t>% </a:t>
            </a:r>
            <a:r>
              <a:rPr lang="en-US" sz="2000" dirty="0" smtClean="0">
                <a:latin typeface="+mj-lt"/>
              </a:rPr>
              <a:t>of local revenues, 1967</a:t>
            </a:r>
            <a:endParaRPr lang="en-US" sz="2000" dirty="0">
              <a:latin typeface="+mj-lt"/>
            </a:endParaRPr>
          </a:p>
          <a:p>
            <a:pPr>
              <a:buNone/>
            </a:pPr>
            <a:endParaRPr lang="en-US" sz="1800" dirty="0">
              <a:latin typeface="+mj-lt"/>
            </a:endParaRPr>
          </a:p>
          <a:p>
            <a:pPr>
              <a:buNone/>
            </a:pPr>
            <a:endParaRPr lang="en-US" sz="2400"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838200"/>
          </a:xfrm>
        </p:spPr>
        <p:txBody>
          <a:bodyPr/>
          <a:lstStyle/>
          <a:p>
            <a:pPr algn="ctr"/>
            <a:r>
              <a:rPr lang="en-US" sz="4000" dirty="0" smtClean="0"/>
              <a:t>The determinants of sprawl (1)</a:t>
            </a:r>
            <a:endParaRPr lang="en-US" sz="3200" dirty="0"/>
          </a:p>
        </p:txBody>
      </p:sp>
      <p:sp>
        <p:nvSpPr>
          <p:cNvPr id="93187" name="Rectangle 3"/>
          <p:cNvSpPr>
            <a:spLocks noGrp="1" noChangeArrowheads="1"/>
          </p:cNvSpPr>
          <p:nvPr>
            <p:ph type="body" idx="1"/>
          </p:nvPr>
        </p:nvSpPr>
        <p:spPr>
          <a:xfrm>
            <a:off x="1143000" y="2209800"/>
            <a:ext cx="8001000" cy="4419600"/>
          </a:xfrm>
        </p:spPr>
        <p:txBody>
          <a:bodyPr/>
          <a:lstStyle/>
          <a:p>
            <a:pPr>
              <a:buNone/>
            </a:pPr>
            <a:r>
              <a:rPr lang="en-US" sz="2000" i="1" dirty="0" smtClean="0">
                <a:latin typeface="+mj-lt"/>
              </a:rPr>
              <a:t>SI </a:t>
            </a:r>
            <a:r>
              <a:rPr lang="en-US" sz="2000" i="1" baseline="-25000" dirty="0" smtClean="0">
                <a:latin typeface="+mj-lt"/>
              </a:rPr>
              <a:t>newly</a:t>
            </a:r>
            <a:r>
              <a:rPr lang="en-US" sz="2000" i="1" dirty="0" smtClean="0">
                <a:latin typeface="+mj-lt"/>
              </a:rPr>
              <a:t> </a:t>
            </a:r>
            <a:r>
              <a:rPr lang="en-US" sz="2000" dirty="0" smtClean="0">
                <a:latin typeface="+mj-lt"/>
              </a:rPr>
              <a:t>– Sprawl Index for newly developed cells 1976-1992</a:t>
            </a:r>
          </a:p>
          <a:p>
            <a:pPr>
              <a:buNone/>
            </a:pPr>
            <a:r>
              <a:rPr lang="en-US" sz="2000" dirty="0" smtClean="0">
                <a:latin typeface="+mj-lt"/>
              </a:rPr>
              <a:t>X1 – Centralized sector employment, 1977</a:t>
            </a:r>
          </a:p>
          <a:p>
            <a:pPr>
              <a:buNone/>
            </a:pPr>
            <a:r>
              <a:rPr lang="en-US" sz="2000" dirty="0" smtClean="0">
                <a:latin typeface="+mj-lt"/>
              </a:rPr>
              <a:t>X2 – </a:t>
            </a:r>
            <a:r>
              <a:rPr lang="en-US" sz="2000" dirty="0" err="1" smtClean="0">
                <a:latin typeface="+mj-lt"/>
              </a:rPr>
              <a:t>Steetcar</a:t>
            </a:r>
            <a:r>
              <a:rPr lang="en-US" sz="2000" dirty="0" smtClean="0">
                <a:latin typeface="+mj-lt"/>
              </a:rPr>
              <a:t> passenger per capita, 1992</a:t>
            </a:r>
            <a:endParaRPr lang="en-US" sz="2000" dirty="0">
              <a:latin typeface="+mj-lt"/>
            </a:endParaRPr>
          </a:p>
          <a:p>
            <a:pPr>
              <a:buNone/>
            </a:pPr>
            <a:r>
              <a:rPr lang="en-US" sz="2000" dirty="0" smtClean="0">
                <a:latin typeface="+mj-lt"/>
              </a:rPr>
              <a:t>X3 – Mean % </a:t>
            </a:r>
            <a:r>
              <a:rPr lang="en-US" sz="2000" dirty="0" err="1" smtClean="0">
                <a:latin typeface="+mj-lt"/>
              </a:rPr>
              <a:t>pop.growth</a:t>
            </a:r>
            <a:r>
              <a:rPr lang="en-US" sz="2000" dirty="0" smtClean="0">
                <a:latin typeface="+mj-lt"/>
              </a:rPr>
              <a:t> 1920-70</a:t>
            </a:r>
            <a:endParaRPr lang="en-US" sz="2000" dirty="0">
              <a:latin typeface="+mj-lt"/>
            </a:endParaRPr>
          </a:p>
          <a:p>
            <a:pPr>
              <a:buNone/>
            </a:pPr>
            <a:r>
              <a:rPr lang="en-US" sz="2000" dirty="0" smtClean="0">
                <a:latin typeface="+mj-lt"/>
              </a:rPr>
              <a:t>X4 – </a:t>
            </a:r>
            <a:r>
              <a:rPr lang="en-US" sz="2000" dirty="0" err="1" smtClean="0">
                <a:latin typeface="+mj-lt"/>
              </a:rPr>
              <a:t>S.d</a:t>
            </a:r>
            <a:r>
              <a:rPr lang="en-US" sz="2000" dirty="0" smtClean="0">
                <a:latin typeface="+mj-lt"/>
              </a:rPr>
              <a:t>. </a:t>
            </a:r>
            <a:r>
              <a:rPr lang="en-US" sz="2000" dirty="0" err="1" smtClean="0">
                <a:latin typeface="+mj-lt"/>
              </a:rPr>
              <a:t>pop.growth</a:t>
            </a:r>
            <a:endParaRPr lang="en-US" sz="2000" dirty="0" smtClean="0">
              <a:latin typeface="+mj-lt"/>
            </a:endParaRPr>
          </a:p>
          <a:p>
            <a:pPr>
              <a:buNone/>
            </a:pPr>
            <a:r>
              <a:rPr lang="en-US" sz="2000" dirty="0" smtClean="0">
                <a:latin typeface="+mj-lt"/>
              </a:rPr>
              <a:t>X5 </a:t>
            </a:r>
            <a:r>
              <a:rPr lang="en-US" sz="2000" dirty="0">
                <a:latin typeface="+mj-lt"/>
              </a:rPr>
              <a:t>– </a:t>
            </a:r>
            <a:r>
              <a:rPr lang="ru-RU" sz="2000" dirty="0" smtClean="0">
                <a:latin typeface="+mj-lt"/>
              </a:rPr>
              <a:t>% </a:t>
            </a:r>
            <a:r>
              <a:rPr lang="en-US" sz="2000" dirty="0" smtClean="0">
                <a:latin typeface="+mj-lt"/>
              </a:rPr>
              <a:t>of urban fringe overlaying aquifers</a:t>
            </a:r>
            <a:endParaRPr lang="en-US" sz="2000" dirty="0">
              <a:latin typeface="+mj-lt"/>
            </a:endParaRPr>
          </a:p>
          <a:p>
            <a:pPr>
              <a:buNone/>
            </a:pPr>
            <a:r>
              <a:rPr lang="en-US" sz="2000" dirty="0" smtClean="0">
                <a:latin typeface="+mj-lt"/>
              </a:rPr>
              <a:t>X6 – Elevation range in urban fringe</a:t>
            </a:r>
            <a:endParaRPr lang="en-US" sz="2000" dirty="0">
              <a:latin typeface="+mj-lt"/>
            </a:endParaRPr>
          </a:p>
          <a:p>
            <a:pPr>
              <a:buNone/>
            </a:pPr>
            <a:r>
              <a:rPr lang="en-US" sz="2000" dirty="0" smtClean="0">
                <a:latin typeface="+mj-lt"/>
              </a:rPr>
              <a:t>X7 – Terrain ruggedness index</a:t>
            </a:r>
            <a:endParaRPr lang="en-US" sz="2000" dirty="0">
              <a:latin typeface="+mj-lt"/>
            </a:endParaRPr>
          </a:p>
          <a:p>
            <a:pPr>
              <a:buNone/>
            </a:pPr>
            <a:r>
              <a:rPr lang="en-US" sz="2000" dirty="0" smtClean="0">
                <a:latin typeface="+mj-lt"/>
              </a:rPr>
              <a:t>X8 – Mean cooling degree-days</a:t>
            </a:r>
            <a:endParaRPr lang="en-US" sz="2000" dirty="0">
              <a:latin typeface="+mj-lt"/>
            </a:endParaRPr>
          </a:p>
          <a:p>
            <a:pPr>
              <a:buNone/>
            </a:pPr>
            <a:r>
              <a:rPr lang="en-US" sz="2000" dirty="0" smtClean="0">
                <a:latin typeface="+mj-lt"/>
              </a:rPr>
              <a:t>X9 </a:t>
            </a:r>
            <a:r>
              <a:rPr lang="en-US" sz="2000" dirty="0">
                <a:latin typeface="+mj-lt"/>
              </a:rPr>
              <a:t>–</a:t>
            </a:r>
            <a:r>
              <a:rPr lang="en-US" sz="2000" dirty="0" smtClean="0">
                <a:latin typeface="+mj-lt"/>
              </a:rPr>
              <a:t> </a:t>
            </a:r>
            <a:r>
              <a:rPr lang="en-US" sz="2000" dirty="0">
                <a:latin typeface="+mj-lt"/>
              </a:rPr>
              <a:t>Mean </a:t>
            </a:r>
            <a:r>
              <a:rPr lang="en-US" sz="2000" dirty="0" smtClean="0">
                <a:latin typeface="+mj-lt"/>
              </a:rPr>
              <a:t>heating </a:t>
            </a:r>
            <a:r>
              <a:rPr lang="en-US" sz="2000" dirty="0">
                <a:latin typeface="+mj-lt"/>
              </a:rPr>
              <a:t>degree-days</a:t>
            </a:r>
            <a:endParaRPr lang="en-US" sz="2000" dirty="0" smtClean="0">
              <a:latin typeface="+mj-lt"/>
            </a:endParaRPr>
          </a:p>
          <a:p>
            <a:pPr>
              <a:buNone/>
            </a:pPr>
            <a:r>
              <a:rPr lang="en-US" sz="2000" dirty="0" smtClean="0">
                <a:latin typeface="+mj-lt"/>
              </a:rPr>
              <a:t>X10 – % of urban fringe incorporate 1980</a:t>
            </a:r>
            <a:endParaRPr lang="en-US" sz="2000" dirty="0">
              <a:latin typeface="+mj-lt"/>
            </a:endParaRPr>
          </a:p>
          <a:p>
            <a:pPr>
              <a:buNone/>
            </a:pPr>
            <a:r>
              <a:rPr lang="en-US" sz="2000" dirty="0" smtClean="0">
                <a:latin typeface="+mj-lt"/>
              </a:rPr>
              <a:t>X11 – </a:t>
            </a:r>
            <a:r>
              <a:rPr lang="en-US" sz="2000" dirty="0" err="1" smtClean="0">
                <a:latin typeface="+mj-lt"/>
              </a:rPr>
              <a:t>Intergov</a:t>
            </a:r>
            <a:r>
              <a:rPr lang="en-US" sz="2000" dirty="0" smtClean="0">
                <a:latin typeface="+mj-lt"/>
              </a:rPr>
              <a:t>. Transfer, </a:t>
            </a:r>
            <a:r>
              <a:rPr lang="ru-RU" sz="2000" dirty="0" smtClean="0">
                <a:latin typeface="+mj-lt"/>
              </a:rPr>
              <a:t>% </a:t>
            </a:r>
            <a:r>
              <a:rPr lang="en-US" sz="2000" dirty="0" smtClean="0">
                <a:latin typeface="+mj-lt"/>
              </a:rPr>
              <a:t>of local revenues, 1967</a:t>
            </a:r>
            <a:endParaRPr lang="en-US" sz="2000" dirty="0">
              <a:latin typeface="+mj-lt"/>
            </a:endParaRPr>
          </a:p>
          <a:p>
            <a:pPr>
              <a:buNone/>
            </a:pPr>
            <a:endParaRPr lang="en-US" sz="1800" dirty="0">
              <a:latin typeface="+mj-lt"/>
            </a:endParaRPr>
          </a:p>
          <a:p>
            <a:pPr>
              <a:buNone/>
            </a:pPr>
            <a:endParaRPr lang="en-US" sz="2400" dirty="0">
              <a:latin typeface="+mj-lt"/>
            </a:endParaRPr>
          </a:p>
        </p:txBody>
      </p:sp>
      <p:graphicFrame>
        <p:nvGraphicFramePr>
          <p:cNvPr id="4" name="Объект 3"/>
          <p:cNvGraphicFramePr>
            <a:graphicFrameLocks noChangeAspect="1"/>
          </p:cNvGraphicFramePr>
          <p:nvPr/>
        </p:nvGraphicFramePr>
        <p:xfrm>
          <a:off x="1122362" y="1066800"/>
          <a:ext cx="8021638" cy="965200"/>
        </p:xfrm>
        <a:graphic>
          <a:graphicData uri="http://schemas.openxmlformats.org/presentationml/2006/ole">
            <mc:AlternateContent xmlns:mc="http://schemas.openxmlformats.org/markup-compatibility/2006">
              <mc:Choice xmlns:v="urn:schemas-microsoft-com:vml" Requires="v">
                <p:oleObj spid="_x0000_s122883" name="Формула" r:id="rId4" imgW="4012920" imgH="482400" progId="Equation.3">
                  <p:embed/>
                </p:oleObj>
              </mc:Choice>
              <mc:Fallback>
                <p:oleObj name="Формула" r:id="rId4" imgW="4012920" imgH="482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62" y="1066800"/>
                        <a:ext cx="80216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0"/>
            <a:ext cx="7772400" cy="762000"/>
          </a:xfrm>
        </p:spPr>
        <p:txBody>
          <a:bodyPr/>
          <a:lstStyle/>
          <a:p>
            <a:pPr algn="ctr"/>
            <a:r>
              <a:rPr lang="en-US" sz="4000" dirty="0" smtClean="0"/>
              <a:t>The determinants of sprawl  (4)</a:t>
            </a:r>
            <a:endParaRPr lang="en-US" sz="4000" dirty="0"/>
          </a:p>
        </p:txBody>
      </p:sp>
      <p:sp>
        <p:nvSpPr>
          <p:cNvPr id="93187" name="Rectangle 3"/>
          <p:cNvSpPr>
            <a:spLocks noGrp="1" noChangeArrowheads="1"/>
          </p:cNvSpPr>
          <p:nvPr>
            <p:ph type="body" idx="1"/>
          </p:nvPr>
        </p:nvSpPr>
        <p:spPr>
          <a:xfrm>
            <a:off x="1143000" y="2209800"/>
            <a:ext cx="8001000" cy="4419600"/>
          </a:xfrm>
        </p:spPr>
        <p:txBody>
          <a:bodyPr/>
          <a:lstStyle/>
          <a:p>
            <a:pPr>
              <a:buNone/>
            </a:pPr>
            <a:r>
              <a:rPr lang="en-US" sz="2000" i="1" dirty="0" smtClean="0">
                <a:latin typeface="+mj-lt"/>
              </a:rPr>
              <a:t>SI </a:t>
            </a:r>
            <a:r>
              <a:rPr lang="en-US" sz="2000" i="1" baseline="-25000" dirty="0" smtClean="0">
                <a:latin typeface="+mj-lt"/>
              </a:rPr>
              <a:t>92</a:t>
            </a:r>
            <a:r>
              <a:rPr lang="en-US" sz="2000" dirty="0" smtClean="0">
                <a:latin typeface="+mj-lt"/>
              </a:rPr>
              <a:t>– Sprawl Index,1992</a:t>
            </a:r>
          </a:p>
          <a:p>
            <a:pPr>
              <a:buNone/>
            </a:pPr>
            <a:r>
              <a:rPr lang="en-US" sz="2000" dirty="0" smtClean="0">
                <a:latin typeface="+mj-lt"/>
              </a:rPr>
              <a:t>X1 – Centralized sector employment, 1977</a:t>
            </a:r>
          </a:p>
          <a:p>
            <a:pPr>
              <a:buNone/>
            </a:pPr>
            <a:r>
              <a:rPr lang="en-US" sz="2000" dirty="0" smtClean="0">
                <a:latin typeface="+mj-lt"/>
              </a:rPr>
              <a:t>X2 – </a:t>
            </a:r>
            <a:r>
              <a:rPr lang="en-US" sz="2000" dirty="0" err="1" smtClean="0">
                <a:latin typeface="+mj-lt"/>
              </a:rPr>
              <a:t>Steetcar</a:t>
            </a:r>
            <a:r>
              <a:rPr lang="en-US" sz="2000" dirty="0" smtClean="0">
                <a:latin typeface="+mj-lt"/>
              </a:rPr>
              <a:t> passenger per capita, 1992</a:t>
            </a:r>
            <a:endParaRPr lang="en-US" sz="2000" dirty="0">
              <a:latin typeface="+mj-lt"/>
            </a:endParaRPr>
          </a:p>
          <a:p>
            <a:pPr>
              <a:buNone/>
            </a:pPr>
            <a:r>
              <a:rPr lang="en-US" sz="2000" dirty="0" smtClean="0">
                <a:latin typeface="+mj-lt"/>
              </a:rPr>
              <a:t>X3 – Mean % </a:t>
            </a:r>
            <a:r>
              <a:rPr lang="en-US" sz="2000" dirty="0" err="1" smtClean="0">
                <a:latin typeface="+mj-lt"/>
              </a:rPr>
              <a:t>pop.growth</a:t>
            </a:r>
            <a:r>
              <a:rPr lang="en-US" sz="2000" dirty="0" smtClean="0">
                <a:latin typeface="+mj-lt"/>
              </a:rPr>
              <a:t> 1920-70</a:t>
            </a:r>
            <a:endParaRPr lang="en-US" sz="2000" dirty="0">
              <a:latin typeface="+mj-lt"/>
            </a:endParaRPr>
          </a:p>
          <a:p>
            <a:pPr>
              <a:buNone/>
            </a:pPr>
            <a:r>
              <a:rPr lang="en-US" sz="2000" dirty="0" smtClean="0">
                <a:latin typeface="+mj-lt"/>
              </a:rPr>
              <a:t>X4 – </a:t>
            </a:r>
            <a:r>
              <a:rPr lang="en-US" sz="2000" dirty="0" err="1" smtClean="0">
                <a:latin typeface="+mj-lt"/>
              </a:rPr>
              <a:t>S.d</a:t>
            </a:r>
            <a:r>
              <a:rPr lang="en-US" sz="2000" dirty="0" smtClean="0">
                <a:latin typeface="+mj-lt"/>
              </a:rPr>
              <a:t>. </a:t>
            </a:r>
            <a:r>
              <a:rPr lang="en-US" sz="2000" dirty="0" err="1" smtClean="0">
                <a:latin typeface="+mj-lt"/>
              </a:rPr>
              <a:t>pop.growth</a:t>
            </a:r>
            <a:endParaRPr lang="en-US" sz="2000" dirty="0" smtClean="0">
              <a:latin typeface="+mj-lt"/>
            </a:endParaRPr>
          </a:p>
          <a:p>
            <a:pPr>
              <a:buNone/>
            </a:pPr>
            <a:r>
              <a:rPr lang="en-US" sz="2000" dirty="0" smtClean="0">
                <a:latin typeface="+mj-lt"/>
              </a:rPr>
              <a:t>X5 </a:t>
            </a:r>
            <a:r>
              <a:rPr lang="en-US" sz="2000" dirty="0">
                <a:latin typeface="+mj-lt"/>
              </a:rPr>
              <a:t>– </a:t>
            </a:r>
            <a:r>
              <a:rPr lang="ru-RU" sz="2000" dirty="0" smtClean="0">
                <a:latin typeface="+mj-lt"/>
              </a:rPr>
              <a:t>% </a:t>
            </a:r>
            <a:r>
              <a:rPr lang="en-US" sz="2000" dirty="0" smtClean="0">
                <a:latin typeface="+mj-lt"/>
              </a:rPr>
              <a:t>of urban fringe overlaying aquifers</a:t>
            </a:r>
            <a:endParaRPr lang="en-US" sz="2000" dirty="0">
              <a:latin typeface="+mj-lt"/>
            </a:endParaRPr>
          </a:p>
          <a:p>
            <a:pPr>
              <a:buNone/>
            </a:pPr>
            <a:r>
              <a:rPr lang="en-US" sz="2000" dirty="0" smtClean="0">
                <a:latin typeface="+mj-lt"/>
              </a:rPr>
              <a:t>X6 – Elevation range in urban fringe</a:t>
            </a:r>
            <a:endParaRPr lang="en-US" sz="2000" dirty="0">
              <a:latin typeface="+mj-lt"/>
            </a:endParaRPr>
          </a:p>
          <a:p>
            <a:pPr>
              <a:buNone/>
            </a:pPr>
            <a:r>
              <a:rPr lang="en-US" sz="2000" dirty="0" smtClean="0">
                <a:latin typeface="+mj-lt"/>
              </a:rPr>
              <a:t>X7 – Terrain ruggedness index</a:t>
            </a:r>
            <a:endParaRPr lang="en-US" sz="2000" dirty="0">
              <a:latin typeface="+mj-lt"/>
            </a:endParaRPr>
          </a:p>
          <a:p>
            <a:pPr>
              <a:buNone/>
            </a:pPr>
            <a:r>
              <a:rPr lang="en-US" sz="2000" dirty="0" smtClean="0">
                <a:latin typeface="+mj-lt"/>
              </a:rPr>
              <a:t>X8 – Mean cooling degree-days</a:t>
            </a:r>
            <a:endParaRPr lang="en-US" sz="2000" dirty="0">
              <a:latin typeface="+mj-lt"/>
            </a:endParaRPr>
          </a:p>
          <a:p>
            <a:pPr>
              <a:buNone/>
            </a:pPr>
            <a:r>
              <a:rPr lang="en-US" sz="2000" dirty="0" smtClean="0">
                <a:latin typeface="+mj-lt"/>
              </a:rPr>
              <a:t>X9 </a:t>
            </a:r>
            <a:r>
              <a:rPr lang="en-US" sz="2000" dirty="0">
                <a:latin typeface="+mj-lt"/>
              </a:rPr>
              <a:t>–</a:t>
            </a:r>
            <a:r>
              <a:rPr lang="en-US" sz="2000" dirty="0" smtClean="0">
                <a:latin typeface="+mj-lt"/>
              </a:rPr>
              <a:t> </a:t>
            </a:r>
            <a:r>
              <a:rPr lang="en-US" sz="2000" dirty="0">
                <a:latin typeface="+mj-lt"/>
              </a:rPr>
              <a:t>Mean </a:t>
            </a:r>
            <a:r>
              <a:rPr lang="en-US" sz="2000" dirty="0" smtClean="0">
                <a:latin typeface="+mj-lt"/>
              </a:rPr>
              <a:t>heating </a:t>
            </a:r>
            <a:r>
              <a:rPr lang="en-US" sz="2000" dirty="0">
                <a:latin typeface="+mj-lt"/>
              </a:rPr>
              <a:t>degree-days</a:t>
            </a:r>
            <a:endParaRPr lang="en-US" sz="2000" dirty="0" smtClean="0">
              <a:latin typeface="+mj-lt"/>
            </a:endParaRPr>
          </a:p>
          <a:p>
            <a:pPr>
              <a:buNone/>
            </a:pPr>
            <a:r>
              <a:rPr lang="en-US" sz="2000" dirty="0" smtClean="0">
                <a:latin typeface="+mj-lt"/>
              </a:rPr>
              <a:t>X10 – % of urban fringe incorporate 1980</a:t>
            </a:r>
            <a:endParaRPr lang="en-US" sz="2000" dirty="0">
              <a:latin typeface="+mj-lt"/>
            </a:endParaRPr>
          </a:p>
          <a:p>
            <a:pPr>
              <a:buNone/>
            </a:pPr>
            <a:r>
              <a:rPr lang="en-US" sz="2000" dirty="0" smtClean="0">
                <a:latin typeface="+mj-lt"/>
              </a:rPr>
              <a:t>X11 – </a:t>
            </a:r>
            <a:r>
              <a:rPr lang="en-US" sz="2000" dirty="0" err="1" smtClean="0">
                <a:latin typeface="+mj-lt"/>
              </a:rPr>
              <a:t>Intergov</a:t>
            </a:r>
            <a:r>
              <a:rPr lang="en-US" sz="2000" dirty="0" smtClean="0">
                <a:latin typeface="+mj-lt"/>
              </a:rPr>
              <a:t>. Transfer, </a:t>
            </a:r>
            <a:r>
              <a:rPr lang="ru-RU" sz="2000" dirty="0" smtClean="0">
                <a:latin typeface="+mj-lt"/>
              </a:rPr>
              <a:t>% </a:t>
            </a:r>
            <a:r>
              <a:rPr lang="en-US" sz="2000" dirty="0" smtClean="0">
                <a:latin typeface="+mj-lt"/>
              </a:rPr>
              <a:t>of local revenues, 1967</a:t>
            </a:r>
            <a:endParaRPr lang="en-US" sz="2000" dirty="0">
              <a:latin typeface="+mj-lt"/>
            </a:endParaRPr>
          </a:p>
          <a:p>
            <a:pPr>
              <a:buNone/>
            </a:pPr>
            <a:endParaRPr lang="en-US" sz="1800" dirty="0">
              <a:latin typeface="+mj-lt"/>
            </a:endParaRPr>
          </a:p>
          <a:p>
            <a:pPr>
              <a:buNone/>
            </a:pPr>
            <a:endParaRPr lang="en-US" sz="2400" dirty="0">
              <a:latin typeface="+mj-lt"/>
            </a:endParaRPr>
          </a:p>
        </p:txBody>
      </p:sp>
      <p:graphicFrame>
        <p:nvGraphicFramePr>
          <p:cNvPr id="4" name="Объект 3"/>
          <p:cNvGraphicFramePr>
            <a:graphicFrameLocks noChangeAspect="1"/>
          </p:cNvGraphicFramePr>
          <p:nvPr/>
        </p:nvGraphicFramePr>
        <p:xfrm>
          <a:off x="990600" y="990600"/>
          <a:ext cx="7970838" cy="965200"/>
        </p:xfrm>
        <a:graphic>
          <a:graphicData uri="http://schemas.openxmlformats.org/presentationml/2006/ole">
            <mc:AlternateContent xmlns:mc="http://schemas.openxmlformats.org/markup-compatibility/2006">
              <mc:Choice xmlns:v="urn:schemas-microsoft-com:vml" Requires="v">
                <p:oleObj spid="_x0000_s121859" name="Формула" r:id="rId4" imgW="3987720" imgH="482400" progId="Equation.3">
                  <p:embed/>
                </p:oleObj>
              </mc:Choice>
              <mc:Fallback>
                <p:oleObj name="Формула" r:id="rId4" imgW="3987720" imgH="482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90600"/>
                        <a:ext cx="79708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1143000" y="0"/>
            <a:ext cx="7772400" cy="1143000"/>
          </a:xfrm>
        </p:spPr>
        <p:txBody>
          <a:bodyPr/>
          <a:lstStyle/>
          <a:p>
            <a:pPr algn="ctr"/>
            <a:r>
              <a:rPr lang="en-US" dirty="0" smtClean="0">
                <a:latin typeface="Arial" charset="0"/>
              </a:rPr>
              <a:t>Residential sprawl</a:t>
            </a:r>
            <a:endParaRPr lang="en-US" dirty="0">
              <a:latin typeface="Arial" charset="0"/>
            </a:endParaRPr>
          </a:p>
        </p:txBody>
      </p:sp>
      <p:pic>
        <p:nvPicPr>
          <p:cNvPr id="422916" name="Picture 4" descr="orthomap_MGISISA1FSMAP126722612771"/>
          <p:cNvPicPr>
            <a:picLocks noGrp="1" noChangeAspect="1" noChangeArrowheads="1"/>
          </p:cNvPicPr>
          <p:nvPr>
            <p:ph idx="1"/>
          </p:nvPr>
        </p:nvPicPr>
        <p:blipFill>
          <a:blip r:embed="rId2"/>
          <a:srcRect/>
          <a:stretch>
            <a:fillRect/>
          </a:stretch>
        </p:blipFill>
        <p:spPr>
          <a:xfrm>
            <a:off x="2133600" y="914400"/>
            <a:ext cx="5715000" cy="4286250"/>
          </a:xfrm>
          <a:noFill/>
          <a:ln/>
        </p:spPr>
      </p:pic>
      <p:sp>
        <p:nvSpPr>
          <p:cNvPr id="5" name="Rectangle 4"/>
          <p:cNvSpPr>
            <a:spLocks noChangeArrowheads="1"/>
          </p:cNvSpPr>
          <p:nvPr/>
        </p:nvSpPr>
        <p:spPr bwMode="auto">
          <a:xfrm>
            <a:off x="1371600" y="5257800"/>
            <a:ext cx="6794500" cy="1296988"/>
          </a:xfrm>
          <a:prstGeom prst="rect">
            <a:avLst/>
          </a:prstGeom>
          <a:noFill/>
          <a:ln w="9525">
            <a:noFill/>
            <a:miter lim="800000"/>
            <a:headEnd/>
            <a:tailEnd/>
          </a:ln>
          <a:effectLst/>
        </p:spPr>
        <p:txBody>
          <a:bodyPr>
            <a:spAutoFit/>
          </a:bodyPr>
          <a:lstStyle/>
          <a:p>
            <a:pPr algn="ctr" eaLnBrk="1" hangingPunct="1">
              <a:lnSpc>
                <a:spcPct val="110000"/>
              </a:lnSpc>
              <a:spcBef>
                <a:spcPct val="50000"/>
              </a:spcBef>
            </a:pPr>
            <a:r>
              <a:rPr lang="en-US" sz="2400" b="1" dirty="0">
                <a:latin typeface="Arial" charset="0"/>
              </a:rPr>
              <a:t>Low density, auto-dependent development outside compact urban and village centers, along highways and in rural countryside.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990600" y="1371600"/>
            <a:ext cx="8153400" cy="4800600"/>
          </a:xfrm>
          <a:ln/>
        </p:spPr>
        <p:txBody>
          <a:bodyPr>
            <a:noAutofit/>
          </a:bodyPr>
          <a:lstStyle/>
          <a:p>
            <a:pPr>
              <a:spcBef>
                <a:spcPts val="1800"/>
              </a:spcBef>
            </a:pPr>
            <a:r>
              <a:rPr lang="en-US" sz="2800" b="1" i="1" u="sng" dirty="0" smtClean="0">
                <a:solidFill>
                  <a:schemeClr val="accent1">
                    <a:lumMod val="50000"/>
                  </a:schemeClr>
                </a:solidFill>
                <a:latin typeface="+mj-lt"/>
              </a:rPr>
              <a:t>No centralized planning or control </a:t>
            </a:r>
            <a:r>
              <a:rPr lang="en-US" sz="2800" dirty="0" smtClean="0">
                <a:solidFill>
                  <a:schemeClr val="accent1">
                    <a:lumMod val="50000"/>
                  </a:schemeClr>
                </a:solidFill>
                <a:latin typeface="+mj-lt"/>
              </a:rPr>
              <a:t>of land uses</a:t>
            </a:r>
          </a:p>
          <a:p>
            <a:pPr>
              <a:spcBef>
                <a:spcPts val="1800"/>
              </a:spcBef>
            </a:pPr>
            <a:r>
              <a:rPr lang="en-US" sz="2800" b="1" i="1" u="sng" dirty="0" err="1" smtClean="0">
                <a:solidFill>
                  <a:schemeClr val="accent1">
                    <a:lumMod val="50000"/>
                  </a:schemeClr>
                </a:solidFill>
                <a:latin typeface="+mj-lt"/>
              </a:rPr>
              <a:t>Signiﬁcant</a:t>
            </a:r>
            <a:r>
              <a:rPr lang="en-US" sz="2800" b="1" i="1" u="sng" dirty="0" smtClean="0">
                <a:solidFill>
                  <a:schemeClr val="accent1">
                    <a:lumMod val="50000"/>
                  </a:schemeClr>
                </a:solidFill>
                <a:latin typeface="+mj-lt"/>
              </a:rPr>
              <a:t> </a:t>
            </a:r>
            <a:r>
              <a:rPr lang="en-US" sz="2800" b="1" i="1" u="sng" dirty="0" err="1" smtClean="0">
                <a:solidFill>
                  <a:schemeClr val="accent1">
                    <a:lumMod val="50000"/>
                  </a:schemeClr>
                </a:solidFill>
                <a:latin typeface="+mj-lt"/>
              </a:rPr>
              <a:t>ﬁscal</a:t>
            </a:r>
            <a:r>
              <a:rPr lang="en-US" sz="2800" b="1" i="1" u="sng" dirty="0" smtClean="0">
                <a:solidFill>
                  <a:schemeClr val="accent1">
                    <a:lumMod val="50000"/>
                  </a:schemeClr>
                </a:solidFill>
                <a:latin typeface="+mj-lt"/>
              </a:rPr>
              <a:t> disparities </a:t>
            </a:r>
            <a:r>
              <a:rPr lang="en-US" sz="2800" dirty="0" smtClean="0">
                <a:solidFill>
                  <a:schemeClr val="accent1">
                    <a:lumMod val="50000"/>
                  </a:schemeClr>
                </a:solidFill>
                <a:latin typeface="+mj-lt"/>
              </a:rPr>
              <a:t>among localities</a:t>
            </a:r>
          </a:p>
          <a:p>
            <a:pPr>
              <a:spcBef>
                <a:spcPts val="1800"/>
              </a:spcBef>
            </a:pPr>
            <a:r>
              <a:rPr lang="en-US" sz="2800" dirty="0" smtClean="0">
                <a:solidFill>
                  <a:schemeClr val="accent1">
                    <a:lumMod val="50000"/>
                  </a:schemeClr>
                </a:solidFill>
                <a:latin typeface="+mj-lt"/>
              </a:rPr>
              <a:t>Reliance on a “</a:t>
            </a:r>
            <a:r>
              <a:rPr lang="en-US" sz="2800" b="1" i="1" u="sng" dirty="0" smtClean="0">
                <a:solidFill>
                  <a:schemeClr val="accent1">
                    <a:lumMod val="50000"/>
                  </a:schemeClr>
                </a:solidFill>
                <a:latin typeface="+mj-lt"/>
              </a:rPr>
              <a:t>trickle-down” or </a:t>
            </a:r>
            <a:r>
              <a:rPr lang="en-US" sz="2800" b="1" i="1" u="sng" dirty="0" err="1" smtClean="0">
                <a:solidFill>
                  <a:schemeClr val="accent1">
                    <a:lumMod val="50000"/>
                  </a:schemeClr>
                </a:solidFill>
                <a:latin typeface="+mj-lt"/>
              </a:rPr>
              <a:t>ﬁltering</a:t>
            </a:r>
            <a:r>
              <a:rPr lang="en-US" sz="2800" b="1" i="1" u="sng" dirty="0" smtClean="0">
                <a:solidFill>
                  <a:schemeClr val="accent1">
                    <a:lumMod val="50000"/>
                  </a:schemeClr>
                </a:solidFill>
                <a:latin typeface="+mj-lt"/>
              </a:rPr>
              <a:t> </a:t>
            </a:r>
            <a:r>
              <a:rPr lang="en-US" sz="2800" i="1" u="sng" dirty="0" smtClean="0">
                <a:solidFill>
                  <a:schemeClr val="accent1">
                    <a:lumMod val="50000"/>
                  </a:schemeClr>
                </a:solidFill>
                <a:latin typeface="+mj-lt"/>
              </a:rPr>
              <a:t>p</a:t>
            </a:r>
            <a:r>
              <a:rPr lang="en-US" sz="2800" dirty="0" smtClean="0">
                <a:solidFill>
                  <a:schemeClr val="accent1">
                    <a:lumMod val="50000"/>
                  </a:schemeClr>
                </a:solidFill>
                <a:latin typeface="+mj-lt"/>
              </a:rPr>
              <a:t>rocess to provide housing to low-income </a:t>
            </a:r>
            <a:r>
              <a:rPr lang="en-US" sz="2800" dirty="0" err="1" smtClean="0">
                <a:solidFill>
                  <a:schemeClr val="accent1">
                    <a:lumMod val="50000"/>
                  </a:schemeClr>
                </a:solidFill>
                <a:latin typeface="+mj-lt"/>
              </a:rPr>
              <a:t>housholds</a:t>
            </a:r>
            <a:endParaRPr lang="en-US" sz="2800" dirty="0" smtClean="0">
              <a:solidFill>
                <a:schemeClr val="accent1">
                  <a:lumMod val="50000"/>
                </a:schemeClr>
              </a:solidFill>
              <a:latin typeface="+mj-lt"/>
            </a:endParaRPr>
          </a:p>
          <a:p>
            <a:pPr>
              <a:lnSpc>
                <a:spcPct val="80000"/>
              </a:lnSpc>
            </a:pPr>
            <a:endParaRPr lang="en-US" sz="2800" dirty="0">
              <a:latin typeface="+mj-lt"/>
            </a:endParaRPr>
          </a:p>
        </p:txBody>
      </p:sp>
      <p:sp>
        <p:nvSpPr>
          <p:cNvPr id="6" name="Rectangle 4"/>
          <p:cNvSpPr>
            <a:spLocks noGrp="1" noChangeArrowheads="1"/>
          </p:cNvSpPr>
          <p:nvPr>
            <p:ph type="title"/>
          </p:nvPr>
        </p:nvSpPr>
        <p:spPr>
          <a:xfrm>
            <a:off x="1143000" y="0"/>
            <a:ext cx="7772400" cy="1143000"/>
          </a:xfrm>
        </p:spPr>
        <p:txBody>
          <a:bodyPr/>
          <a:lstStyle/>
          <a:p>
            <a:pPr algn="ctr"/>
            <a:r>
              <a:rPr lang="en-US" dirty="0"/>
              <a:t>Urban Sprawl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AC79EF3-BAF9-47E1-855C-DB11D272BCA4}" type="slidenum">
              <a:rPr lang="en-US"/>
              <a:pPr/>
              <a:t>7</a:t>
            </a:fld>
            <a:endParaRPr lang="en-US"/>
          </a:p>
        </p:txBody>
      </p:sp>
      <p:sp>
        <p:nvSpPr>
          <p:cNvPr id="77826" name="Rectangle 2"/>
          <p:cNvSpPr>
            <a:spLocks noGrp="1" noChangeArrowheads="1"/>
          </p:cNvSpPr>
          <p:nvPr>
            <p:ph type="title"/>
          </p:nvPr>
        </p:nvSpPr>
        <p:spPr>
          <a:xfrm>
            <a:off x="914400" y="228600"/>
            <a:ext cx="7772400" cy="838200"/>
          </a:xfrm>
        </p:spPr>
        <p:txBody>
          <a:bodyPr>
            <a:noAutofit/>
          </a:bodyPr>
          <a:lstStyle/>
          <a:p>
            <a:pPr algn="ctr"/>
            <a:r>
              <a:rPr lang="en-US" sz="4800" dirty="0" smtClean="0"/>
              <a:t>Urban sprawl</a:t>
            </a:r>
            <a:endParaRPr lang="en-US" sz="4800" i="1" dirty="0"/>
          </a:p>
        </p:txBody>
      </p:sp>
      <p:sp>
        <p:nvSpPr>
          <p:cNvPr id="77827" name="Rectangle 3"/>
          <p:cNvSpPr>
            <a:spLocks noGrp="1" noChangeArrowheads="1"/>
          </p:cNvSpPr>
          <p:nvPr>
            <p:ph type="body" idx="1"/>
          </p:nvPr>
        </p:nvSpPr>
        <p:spPr>
          <a:xfrm>
            <a:off x="990600" y="1447800"/>
            <a:ext cx="8153400" cy="4876800"/>
          </a:xfrm>
          <a:ln/>
        </p:spPr>
        <p:txBody>
          <a:bodyPr>
            <a:noAutofit/>
          </a:bodyPr>
          <a:lstStyle/>
          <a:p>
            <a:pPr>
              <a:lnSpc>
                <a:spcPct val="80000"/>
              </a:lnSpc>
            </a:pPr>
            <a:r>
              <a:rPr lang="en-US" sz="2800" b="1" i="1" u="sng" dirty="0" smtClean="0">
                <a:solidFill>
                  <a:schemeClr val="accent1">
                    <a:lumMod val="50000"/>
                  </a:schemeClr>
                </a:solidFill>
                <a:latin typeface="+mj-lt"/>
              </a:rPr>
              <a:t>“Leapfrog</a:t>
            </a:r>
            <a:r>
              <a:rPr lang="en-US" sz="2800" b="1" i="1" u="sng" dirty="0">
                <a:solidFill>
                  <a:schemeClr val="accent1">
                    <a:lumMod val="50000"/>
                  </a:schemeClr>
                </a:solidFill>
                <a:latin typeface="+mj-lt"/>
              </a:rPr>
              <a:t>" development</a:t>
            </a:r>
            <a:r>
              <a:rPr lang="en-US" sz="2800" i="1" dirty="0">
                <a:solidFill>
                  <a:schemeClr val="accent1">
                    <a:lumMod val="50000"/>
                  </a:schemeClr>
                </a:solidFill>
                <a:latin typeface="+mj-lt"/>
              </a:rPr>
              <a:t> </a:t>
            </a:r>
            <a:r>
              <a:rPr lang="en-US" sz="2800" dirty="0">
                <a:latin typeface="+mj-lt"/>
              </a:rPr>
              <a:t>which occurs when </a:t>
            </a:r>
            <a:r>
              <a:rPr lang="en-US" sz="2800" b="1" i="1" u="sng" dirty="0">
                <a:solidFill>
                  <a:schemeClr val="accent1">
                    <a:lumMod val="50000"/>
                  </a:schemeClr>
                </a:solidFill>
                <a:latin typeface="+mj-lt"/>
              </a:rPr>
              <a:t>developers</a:t>
            </a:r>
            <a:r>
              <a:rPr lang="en-US" sz="2800" b="1" i="1" dirty="0">
                <a:solidFill>
                  <a:schemeClr val="accent1">
                    <a:lumMod val="50000"/>
                  </a:schemeClr>
                </a:solidFill>
                <a:latin typeface="+mj-lt"/>
              </a:rPr>
              <a:t> </a:t>
            </a:r>
            <a:r>
              <a:rPr lang="en-US" sz="2800" dirty="0">
                <a:latin typeface="+mj-lt"/>
              </a:rPr>
              <a:t>choose to build on less expensive land farther away from the city, bypassing vacant land located closer to the city </a:t>
            </a:r>
            <a:endParaRPr lang="en-US" sz="2800" dirty="0" smtClean="0">
              <a:latin typeface="+mj-lt"/>
            </a:endParaRPr>
          </a:p>
          <a:p>
            <a:pPr>
              <a:lnSpc>
                <a:spcPct val="80000"/>
              </a:lnSpc>
            </a:pPr>
            <a:endParaRPr lang="en-US" sz="2800" dirty="0">
              <a:latin typeface="+mj-lt"/>
            </a:endParaRPr>
          </a:p>
          <a:p>
            <a:pPr>
              <a:lnSpc>
                <a:spcPct val="80000"/>
              </a:lnSpc>
            </a:pPr>
            <a:endParaRPr lang="en-US" sz="2800" i="1" dirty="0" smtClean="0">
              <a:solidFill>
                <a:schemeClr val="accent1">
                  <a:lumMod val="50000"/>
                </a:schemeClr>
              </a:solidFill>
              <a:latin typeface="+mj-lt"/>
            </a:endParaRPr>
          </a:p>
          <a:p>
            <a:pPr>
              <a:lnSpc>
                <a:spcPct val="80000"/>
              </a:lnSpc>
            </a:pPr>
            <a:endParaRPr lang="en-US" sz="2800" i="1" dirty="0">
              <a:solidFill>
                <a:schemeClr val="accent1">
                  <a:lumMod val="50000"/>
                </a:schemeClr>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609600" y="-533400"/>
            <a:ext cx="8534400" cy="1143000"/>
          </a:xfrm>
        </p:spPr>
        <p:txBody>
          <a:bodyPr anchor="b"/>
          <a:lstStyle/>
          <a:p>
            <a:r>
              <a:rPr lang="en-US" sz="3600" b="1">
                <a:solidFill>
                  <a:schemeClr val="tx1"/>
                </a:solidFill>
                <a:latin typeface="Palatino" pitchFamily="18" charset="0"/>
              </a:rPr>
              <a:t>Europe versus U.S. Cities: Sprawl</a:t>
            </a:r>
            <a:endParaRPr lang="en-US" sz="4000">
              <a:solidFill>
                <a:schemeClr val="tx1"/>
              </a:solidFill>
              <a:latin typeface="Palatino" pitchFamily="18" charset="0"/>
            </a:endParaRPr>
          </a:p>
        </p:txBody>
      </p:sp>
      <p:sp>
        <p:nvSpPr>
          <p:cNvPr id="95235" name="Rectangle 4"/>
          <p:cNvSpPr>
            <a:spLocks noChangeArrowheads="1"/>
          </p:cNvSpPr>
          <p:nvPr/>
        </p:nvSpPr>
        <p:spPr bwMode="auto">
          <a:xfrm>
            <a:off x="263525" y="1931988"/>
            <a:ext cx="184150" cy="396875"/>
          </a:xfrm>
          <a:prstGeom prst="rect">
            <a:avLst/>
          </a:prstGeom>
          <a:noFill/>
          <a:ln w="9525">
            <a:noFill/>
            <a:miter lim="800000"/>
            <a:headEnd/>
            <a:tailEnd/>
          </a:ln>
        </p:spPr>
        <p:txBody>
          <a:bodyPr wrap="none">
            <a:spAutoFit/>
          </a:bodyPr>
          <a:lstStyle/>
          <a:p>
            <a:pPr eaLnBrk="0" hangingPunct="0"/>
            <a:endParaRPr lang="ru-RU" sz="2000">
              <a:latin typeface="Times New Roman" pitchFamily="18" charset="0"/>
            </a:endParaRPr>
          </a:p>
        </p:txBody>
      </p:sp>
      <p:pic>
        <p:nvPicPr>
          <p:cNvPr id="95236" name="Picture 7" descr="FG13_21"/>
          <p:cNvPicPr>
            <a:picLocks noChangeAspect="1" noChangeArrowheads="1"/>
          </p:cNvPicPr>
          <p:nvPr/>
        </p:nvPicPr>
        <p:blipFill>
          <a:blip r:embed="rId3"/>
          <a:srcRect t="15334" b="15334"/>
          <a:stretch>
            <a:fillRect/>
          </a:stretch>
        </p:blipFill>
        <p:spPr bwMode="auto">
          <a:xfrm>
            <a:off x="914400" y="685800"/>
            <a:ext cx="7848600" cy="4081463"/>
          </a:xfrm>
          <a:prstGeom prst="rect">
            <a:avLst/>
          </a:prstGeom>
          <a:noFill/>
          <a:ln w="9525">
            <a:noFill/>
            <a:miter lim="800000"/>
            <a:headEnd/>
            <a:tailEnd/>
          </a:ln>
        </p:spPr>
      </p:pic>
      <p:sp>
        <p:nvSpPr>
          <p:cNvPr id="95237" name="Text Box 8"/>
          <p:cNvSpPr txBox="1">
            <a:spLocks noChangeArrowheads="1"/>
          </p:cNvSpPr>
          <p:nvPr/>
        </p:nvSpPr>
        <p:spPr bwMode="auto">
          <a:xfrm>
            <a:off x="990600" y="4757738"/>
            <a:ext cx="8153400" cy="1569660"/>
          </a:xfrm>
          <a:prstGeom prst="rect">
            <a:avLst/>
          </a:prstGeom>
          <a:noFill/>
          <a:ln w="9525">
            <a:noFill/>
            <a:miter lim="800000"/>
            <a:headEnd/>
            <a:tailEnd/>
          </a:ln>
        </p:spPr>
        <p:txBody>
          <a:bodyPr wrap="square">
            <a:spAutoFit/>
          </a:bodyPr>
          <a:lstStyle/>
          <a:p>
            <a:pPr eaLnBrk="0" hangingPunct="0">
              <a:spcBef>
                <a:spcPct val="50000"/>
              </a:spcBef>
            </a:pPr>
            <a:r>
              <a:rPr lang="en-US" sz="2400" dirty="0"/>
              <a:t>European cities, including this hypothetical U.K. example, tend to restrict suburban development, thereby concentrating new development in and around existing concentrations. This leaves large rings of open space, so-called greenbelts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990600" y="1447800"/>
            <a:ext cx="8153400" cy="4800600"/>
          </a:xfrm>
          <a:ln/>
        </p:spPr>
        <p:txBody>
          <a:bodyPr>
            <a:noAutofit/>
          </a:bodyPr>
          <a:lstStyle/>
          <a:p>
            <a:pPr>
              <a:spcBef>
                <a:spcPts val="1800"/>
              </a:spcBef>
            </a:pPr>
            <a:r>
              <a:rPr lang="en-US" sz="2800" b="1" i="1" u="sng" dirty="0" smtClean="0">
                <a:solidFill>
                  <a:schemeClr val="accent1">
                    <a:lumMod val="50000"/>
                  </a:schemeClr>
                </a:solidFill>
                <a:latin typeface="+mj-lt"/>
              </a:rPr>
              <a:t>Segregation of land use types</a:t>
            </a:r>
            <a:r>
              <a:rPr lang="en-US" sz="2800" b="1" dirty="0" smtClean="0">
                <a:solidFill>
                  <a:schemeClr val="accent1">
                    <a:lumMod val="50000"/>
                  </a:schemeClr>
                </a:solidFill>
                <a:latin typeface="+mj-lt"/>
              </a:rPr>
              <a:t> </a:t>
            </a:r>
            <a:r>
              <a:rPr lang="en-US" sz="2800" dirty="0" smtClean="0">
                <a:latin typeface="+mj-lt"/>
              </a:rPr>
              <a:t>into different zones</a:t>
            </a:r>
          </a:p>
          <a:p>
            <a:pPr>
              <a:spcBef>
                <a:spcPts val="1800"/>
              </a:spcBef>
            </a:pPr>
            <a:endParaRPr lang="en-US" sz="2800" dirty="0" smtClean="0">
              <a:solidFill>
                <a:schemeClr val="accent1">
                  <a:lumMod val="50000"/>
                </a:schemeClr>
              </a:solidFill>
              <a:latin typeface="+mj-lt"/>
            </a:endParaRPr>
          </a:p>
          <a:p>
            <a:pPr>
              <a:lnSpc>
                <a:spcPct val="80000"/>
              </a:lnSpc>
            </a:pPr>
            <a:r>
              <a:rPr lang="en-US" sz="2800" b="1" i="1" u="sng" dirty="0" smtClean="0">
                <a:solidFill>
                  <a:schemeClr val="accent1">
                    <a:lumMod val="50000"/>
                  </a:schemeClr>
                </a:solidFill>
                <a:latin typeface="+mj-lt"/>
              </a:rPr>
              <a:t>Strip or ribbon development</a:t>
            </a:r>
            <a:r>
              <a:rPr lang="en-US" sz="2800" i="1" dirty="0" smtClean="0">
                <a:solidFill>
                  <a:schemeClr val="accent1">
                    <a:lumMod val="50000"/>
                  </a:schemeClr>
                </a:solidFill>
                <a:latin typeface="+mj-lt"/>
              </a:rPr>
              <a:t>, </a:t>
            </a:r>
            <a:r>
              <a:rPr lang="en-US" sz="2800" dirty="0" smtClean="0">
                <a:latin typeface="+mj-lt"/>
              </a:rPr>
              <a:t>which involves extensive commercial development in a linear pattern, which contributes to traffic congestion</a:t>
            </a:r>
            <a:endParaRPr lang="en-US" sz="2800" i="1" dirty="0" smtClean="0">
              <a:solidFill>
                <a:schemeClr val="accent1">
                  <a:lumMod val="50000"/>
                </a:schemeClr>
              </a:solidFill>
              <a:latin typeface="+mj-lt"/>
            </a:endParaRPr>
          </a:p>
          <a:p>
            <a:pPr>
              <a:lnSpc>
                <a:spcPct val="80000"/>
              </a:lnSpc>
            </a:pPr>
            <a:endParaRPr lang="en-US" sz="2800" dirty="0">
              <a:latin typeface="+mj-lt"/>
            </a:endParaRPr>
          </a:p>
        </p:txBody>
      </p:sp>
      <p:sp>
        <p:nvSpPr>
          <p:cNvPr id="6" name="Rectangle 4"/>
          <p:cNvSpPr>
            <a:spLocks noGrp="1" noChangeArrowheads="1"/>
          </p:cNvSpPr>
          <p:nvPr>
            <p:ph type="title"/>
          </p:nvPr>
        </p:nvSpPr>
        <p:spPr>
          <a:xfrm>
            <a:off x="1143000" y="0"/>
            <a:ext cx="7772400" cy="1143000"/>
          </a:xfrm>
        </p:spPr>
        <p:txBody>
          <a:bodyPr/>
          <a:lstStyle/>
          <a:p>
            <a:pPr algn="ctr"/>
            <a:r>
              <a:rPr lang="en-US" dirty="0"/>
              <a:t>Urban Sprawl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ds Ti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FF"/>
      </a:hlink>
      <a:folHlink>
        <a:srgbClr val="E1E1B7"/>
      </a:folHlink>
    </a:clrScheme>
    <a:fontScheme name="Dads Ti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799</TotalTime>
  <Words>2375</Words>
  <Application>Microsoft Office PowerPoint</Application>
  <PresentationFormat>Předvádění na obrazovce (4:3)</PresentationFormat>
  <Paragraphs>396</Paragraphs>
  <Slides>48</Slides>
  <Notes>29</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48</vt:i4>
      </vt:variant>
    </vt:vector>
  </HeadingPairs>
  <TitlesOfParts>
    <vt:vector size="52" baseType="lpstr">
      <vt:lpstr>Dads Tie</vt:lpstr>
      <vt:lpstr>Slide</vt:lpstr>
      <vt:lpstr>Chart</vt:lpstr>
      <vt:lpstr>Формула</vt:lpstr>
      <vt:lpstr>Causes of sprawl:  A portrait from space</vt:lpstr>
      <vt:lpstr>I. Introduction</vt:lpstr>
      <vt:lpstr>Urban Sprawl</vt:lpstr>
      <vt:lpstr>Residential Sprawl</vt:lpstr>
      <vt:lpstr>Residential sprawl</vt:lpstr>
      <vt:lpstr>Urban Sprawl</vt:lpstr>
      <vt:lpstr>Urban sprawl</vt:lpstr>
      <vt:lpstr>Europe versus U.S. Cities: Sprawl</vt:lpstr>
      <vt:lpstr>Urban Sprawl</vt:lpstr>
      <vt:lpstr>Commercial sprawl</vt:lpstr>
      <vt:lpstr>Commercial sprawl</vt:lpstr>
      <vt:lpstr>ADVANTAGES AND DISADVANTAGES OF SPRAWL</vt:lpstr>
      <vt:lpstr>ADVANTEGES OF SPRAWL </vt:lpstr>
      <vt:lpstr>ADVANTEGES OF SPRAWL </vt:lpstr>
      <vt:lpstr>ADVANTEGES OF SPRAWL</vt:lpstr>
      <vt:lpstr>DISADVANTEGES OF SPRAWL</vt:lpstr>
      <vt:lpstr>Some recent conclusions about sprawl…</vt:lpstr>
      <vt:lpstr>II. Measurements of Sprawl</vt:lpstr>
      <vt:lpstr>Prezentace aplikace PowerPoint</vt:lpstr>
      <vt:lpstr>Data units</vt:lpstr>
      <vt:lpstr>Urban Land in US</vt:lpstr>
      <vt:lpstr>Urban Land in US</vt:lpstr>
      <vt:lpstr>Urban Land in US: Large Differences across States</vt:lpstr>
      <vt:lpstr>Sprawl Index</vt:lpstr>
      <vt:lpstr>Prezentace aplikace PowerPoint</vt:lpstr>
      <vt:lpstr>Prezentace aplikace PowerPoint</vt:lpstr>
      <vt:lpstr>Prezentace aplikace PowerPoint</vt:lpstr>
      <vt:lpstr>Sprawl Index</vt:lpstr>
      <vt:lpstr>Sprawl Across United states</vt:lpstr>
      <vt:lpstr>Sprawl as scattered residential development</vt:lpstr>
      <vt:lpstr>Sprawl as scattered residential development</vt:lpstr>
      <vt:lpstr>Sprawl as scattered commercial development</vt:lpstr>
      <vt:lpstr>Sprawl Index for metropolitan areas </vt:lpstr>
      <vt:lpstr>Another Sprawl  Measures</vt:lpstr>
      <vt:lpstr>Correlation matrix for various sprawl  measures</vt:lpstr>
      <vt:lpstr>Urban sprawl variables (other authors)</vt:lpstr>
      <vt:lpstr>Prezentace aplikace PowerPoint</vt:lpstr>
      <vt:lpstr>III. Causes of Sprawl</vt:lpstr>
      <vt:lpstr>Monocentric city</vt:lpstr>
      <vt:lpstr>Monocentric city</vt:lpstr>
      <vt:lpstr>Monocentric city</vt:lpstr>
      <vt:lpstr>When Space Is Not a Featureless Plain</vt:lpstr>
      <vt:lpstr>Political Geography</vt:lpstr>
      <vt:lpstr>Causes of Sprawl</vt:lpstr>
      <vt:lpstr>Causes of Sprawl</vt:lpstr>
      <vt:lpstr>The determinants of sprawl  </vt:lpstr>
      <vt:lpstr>The determinants of sprawl (1)</vt:lpstr>
      <vt:lpstr>The determinants of sprawl  (4)</vt:lpstr>
    </vt:vector>
  </TitlesOfParts>
  <Company>Grossmont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Sprawl</dc:title>
  <dc:creator>Joe Braunwarth</dc:creator>
  <cp:lastModifiedBy>hynek Alois</cp:lastModifiedBy>
  <cp:revision>112</cp:revision>
  <dcterms:created xsi:type="dcterms:W3CDTF">2002-04-30T21:47:58Z</dcterms:created>
  <dcterms:modified xsi:type="dcterms:W3CDTF">2014-04-02T14:42:57Z</dcterms:modified>
</cp:coreProperties>
</file>