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5" r:id="rId3"/>
    <p:sldId id="276" r:id="rId4"/>
    <p:sldId id="265" r:id="rId5"/>
    <p:sldId id="274" r:id="rId6"/>
    <p:sldId id="266" r:id="rId7"/>
    <p:sldId id="270" r:id="rId8"/>
    <p:sldId id="271" r:id="rId9"/>
    <p:sldId id="277" r:id="rId10"/>
    <p:sldId id="268" r:id="rId11"/>
    <p:sldId id="269" r:id="rId1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18F28-8DA3-4403-B195-C058F67B708E}" type="datetimeFigureOut">
              <a:rPr lang="cs-CZ"/>
              <a:pPr>
                <a:defRPr/>
              </a:pPr>
              <a:t>14.3.2014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34F95-03AB-423E-85DC-990092FDEA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70BE6-628A-4E24-8CA8-1E29DF73A091}" type="datetimeFigureOut">
              <a:rPr lang="cs-CZ"/>
              <a:pPr>
                <a:defRPr/>
              </a:pPr>
              <a:t>14.3.2014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8214F-8D2A-4490-9E97-D5F1CEA2EF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21B94-7492-4181-9BF5-75762C4E1C4F}" type="datetimeFigureOut">
              <a:rPr lang="cs-CZ"/>
              <a:pPr>
                <a:defRPr/>
              </a:pPr>
              <a:t>14.3.2014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07B09-E632-4D67-9EC1-1964DF92D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8DDB8-44E3-40B0-B86D-3EF790E6FD1C}" type="datetimeFigureOut">
              <a:rPr lang="cs-CZ"/>
              <a:pPr>
                <a:defRPr/>
              </a:pPr>
              <a:t>14.3.2014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401E-B9CA-45AD-A657-7486791189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CBAD2-B6A0-4BC4-8FB7-25ED601E0350}" type="datetimeFigureOut">
              <a:rPr lang="cs-CZ"/>
              <a:pPr>
                <a:defRPr/>
              </a:pPr>
              <a:t>14.3.2014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68B8F-1CEC-4CBA-9FC8-C014B87EEC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EF677-8DE5-4193-983A-A71131A9006B}" type="datetimeFigureOut">
              <a:rPr lang="cs-CZ"/>
              <a:pPr>
                <a:defRPr/>
              </a:pPr>
              <a:t>14.3.2014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6B47D-A029-4FB5-8EB9-BEE9AF47BE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0D4BA-40C0-495E-B2BA-83B87DE1A35E}" type="datetimeFigureOut">
              <a:rPr lang="cs-CZ"/>
              <a:pPr>
                <a:defRPr/>
              </a:pPr>
              <a:t>14.3.2014</a:t>
            </a:fld>
            <a:endParaRPr lang="cs-CZ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9CD32-277E-4298-938B-BBE65BD64C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4A06C-F72D-48F6-B313-2C891F1239C1}" type="datetimeFigureOut">
              <a:rPr lang="cs-CZ"/>
              <a:pPr>
                <a:defRPr/>
              </a:pPr>
              <a:t>14.3.2014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EBC98-9C6B-4DB2-A6D9-BB59C44997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E1A52-6D59-4C63-948B-0A93B9D2739C}" type="datetimeFigureOut">
              <a:rPr lang="cs-CZ"/>
              <a:pPr>
                <a:defRPr/>
              </a:pPr>
              <a:t>14.3.2014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D2B90-AECE-4CB1-BC0A-8445F568D0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270EB-83C5-47E2-BCA5-399BF6F0E26B}" type="datetimeFigureOut">
              <a:rPr lang="cs-CZ"/>
              <a:pPr>
                <a:defRPr/>
              </a:pPr>
              <a:t>14.3.2014</a:t>
            </a:fld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DFECE-C687-460A-A48C-FA58DA3DBD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9789E-150A-4558-895F-EF83FC91B218}" type="datetimeFigureOut">
              <a:rPr lang="cs-CZ"/>
              <a:pPr>
                <a:defRPr/>
              </a:pPr>
              <a:t>14.3.2014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83EFE-F024-4035-B7D8-7D94BD8D5A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7B5F37B-FB62-44B4-8922-98BE809EF306}" type="datetimeFigureOut">
              <a:rPr lang="cs-CZ"/>
              <a:pPr>
                <a:defRPr/>
              </a:pPr>
              <a:t>14.3.2014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0DC1B0C-042F-4EF5-8187-CCFF3A3AF6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75" r:id="rId8"/>
    <p:sldLayoutId id="2147483667" r:id="rId9"/>
    <p:sldLayoutId id="2147483666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1431/jaro2014/Z0147/ode/46634211/ode_46634238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google.cz/" TargetMode="External"/><Relationship Id="rId2" Type="http://schemas.openxmlformats.org/officeDocument/2006/relationships/hyperlink" Target="https://is.muni.cz/auth/predmet/1431/jaro2014/XK01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ovna.sci.muni.cz/services/e-prezencka" TargetMode="External"/><Relationship Id="rId5" Type="http://schemas.openxmlformats.org/officeDocument/2006/relationships/hyperlink" Target="http://vpn.muni.cz/doku.php?id=win-ovpn" TargetMode="External"/><Relationship Id="rId4" Type="http://schemas.openxmlformats.org/officeDocument/2006/relationships/hyperlink" Target="http://sfx.muni.c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is.zcu.cz/studium/tka/Slides/kompozice_map.pdf" TargetMode="External"/><Relationship Id="rId2" Type="http://schemas.openxmlformats.org/officeDocument/2006/relationships/hyperlink" Target="http://kartografie.fsv.cvut.cz/1-2-0-kompozice-mapy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apy.geology.cz/geocr_25/" TargetMode="External"/><Relationship Id="rId2" Type="http://schemas.openxmlformats.org/officeDocument/2006/relationships/hyperlink" Target="http://www.geology.cz/extranet/mapy/mapy-online/mapserv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hmi.cz/portal/dt?portal_lang=cs&amp;menu=JSPTabContainer/P1_0_Home" TargetMode="External"/><Relationship Id="rId5" Type="http://schemas.openxmlformats.org/officeDocument/2006/relationships/hyperlink" Target="http://www.arcdata.cz/produkty-a-sluzby/geograficka-data/digitalni-model-reliefu-cr/" TargetMode="External"/><Relationship Id="rId4" Type="http://schemas.openxmlformats.org/officeDocument/2006/relationships/hyperlink" Target="http://www.geologicke-mapy.cz/regiony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nts5.cgu.cz/website/pudni_mapy/" TargetMode="External"/><Relationship Id="rId2" Type="http://schemas.openxmlformats.org/officeDocument/2006/relationships/hyperlink" Target="http://voda.gov.cz/portal/cz/aplikace/sap_toky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enerator.citace.com/" TargetMode="External"/><Relationship Id="rId7" Type="http://schemas.openxmlformats.org/officeDocument/2006/relationships/hyperlink" Target="http://gis.zcu.cz/studium/tka/Slides/kompozice_map.pdf" TargetMode="External"/><Relationship Id="rId2" Type="http://schemas.openxmlformats.org/officeDocument/2006/relationships/hyperlink" Target="http://geoportal.gov.cz/web/guest/hom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artografie.fsv.cvut.cz/1-2-0-kompozice-mapy.php" TargetMode="External"/><Relationship Id="rId5" Type="http://schemas.openxmlformats.org/officeDocument/2006/relationships/hyperlink" Target="http://is.muni.cz/do/rect/el/estud/lf/js10/metodika/web/ebook_citace.html" TargetMode="External"/><Relationship Id="rId4" Type="http://schemas.openxmlformats.org/officeDocument/2006/relationships/hyperlink" Target="http://is.muni.cz/elportal/estud/ff/js07/informace/materialy/pages/citace_opora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Základy regionální geografie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Cvičení 4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Pavlína </a:t>
            </a:r>
            <a:r>
              <a:rPr lang="cs-CZ" sz="1400" dirty="0" err="1" smtClean="0"/>
              <a:t>Lesová</a:t>
            </a:r>
            <a:r>
              <a:rPr lang="cs-CZ" sz="1400" dirty="0" smtClean="0"/>
              <a:t>, Brno 2014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/>
              <a:t>Cvičení 4:</a:t>
            </a:r>
            <a:endParaRPr lang="cs-CZ" sz="3600" dirty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odevzdat do </a:t>
            </a:r>
            <a:r>
              <a:rPr lang="cs-CZ" sz="1800" dirty="0" err="1" smtClean="0"/>
              <a:t>odevzdávárny</a:t>
            </a:r>
            <a:r>
              <a:rPr lang="cs-CZ" sz="1800" dirty="0" smtClean="0"/>
              <a:t> do 26.3.2014 (včetně) – stačí jeden z dvojice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dirty="0" smtClean="0"/>
              <a:t>prezentace na příští týden (20.3.2014)</a:t>
            </a:r>
          </a:p>
          <a:p>
            <a:pPr lvl="1" eaLnBrk="1" hangingPunct="1"/>
            <a:r>
              <a:rPr lang="cs-CZ" sz="1600" dirty="0" smtClean="0">
                <a:solidFill>
                  <a:srgbClr val="292934"/>
                </a:solidFill>
              </a:rPr>
              <a:t>prezentující: Čekan, </a:t>
            </a:r>
            <a:r>
              <a:rPr lang="cs-CZ" sz="1600" dirty="0" err="1" smtClean="0">
                <a:solidFill>
                  <a:srgbClr val="292934"/>
                </a:solidFill>
              </a:rPr>
              <a:t>Kevický</a:t>
            </a:r>
            <a:endParaRPr lang="cs-CZ" sz="1600" dirty="0">
              <a:solidFill>
                <a:srgbClr val="292934"/>
              </a:solidFill>
            </a:endParaRPr>
          </a:p>
          <a:p>
            <a:pPr lvl="1" eaLnBrk="1" hangingPunct="1"/>
            <a:endParaRPr lang="cs-CZ" sz="1600" dirty="0" smtClean="0">
              <a:solidFill>
                <a:srgbClr val="292934"/>
              </a:solidFill>
            </a:endParaRPr>
          </a:p>
          <a:p>
            <a:pPr eaLnBrk="1" hangingPunct="1"/>
            <a:r>
              <a:rPr lang="cs-CZ" sz="1800" dirty="0" smtClean="0">
                <a:solidFill>
                  <a:srgbClr val="292934"/>
                </a:solidFill>
              </a:rPr>
              <a:t>prezentace vkládat do </a:t>
            </a:r>
            <a:r>
              <a:rPr lang="cs-CZ" sz="1800" dirty="0" err="1" smtClean="0">
                <a:solidFill>
                  <a:srgbClr val="292934"/>
                </a:solidFill>
              </a:rPr>
              <a:t>ISu</a:t>
            </a:r>
            <a:r>
              <a:rPr lang="cs-CZ" sz="1800" dirty="0" smtClean="0">
                <a:solidFill>
                  <a:srgbClr val="292934"/>
                </a:solidFill>
              </a:rPr>
              <a:t>: </a:t>
            </a:r>
            <a:r>
              <a:rPr lang="cs-CZ" sz="1200" dirty="0" smtClean="0">
                <a:hlinkClick r:id="rId2"/>
              </a:rPr>
              <a:t>https://is.muni.cz/auth/el/1431/jaro2014/Z0147/ode/46634211/ode_46634238/</a:t>
            </a:r>
            <a:endParaRPr lang="cs-CZ" sz="1200" dirty="0" smtClean="0"/>
          </a:p>
          <a:p>
            <a:pPr lvl="1"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cs-CZ" smtClean="0"/>
          </a:p>
          <a:p>
            <a:pPr marL="0" indent="0" algn="ctr" eaLnBrk="1" hangingPunct="1">
              <a:buFont typeface="Arial" charset="0"/>
              <a:buNone/>
            </a:pPr>
            <a:endParaRPr lang="cs-CZ" smtClean="0"/>
          </a:p>
          <a:p>
            <a:pPr marL="0" indent="0" algn="ctr" eaLnBrk="1" hangingPunct="1">
              <a:buFont typeface="Arial" charset="0"/>
              <a:buNone/>
            </a:pPr>
            <a:endParaRPr lang="cs-CZ" smtClean="0"/>
          </a:p>
          <a:p>
            <a:pPr marL="0" indent="0" algn="ctr" eaLnBrk="1" hangingPunct="1">
              <a:buFont typeface="Arial" charset="0"/>
              <a:buNone/>
            </a:pPr>
            <a:r>
              <a:rPr lang="cs-CZ" smtClean="0"/>
              <a:t>Otázky?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cs-CZ" smtClean="0"/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Cvičení 2:</a:t>
            </a:r>
            <a:endParaRPr lang="cs-CZ" dirty="0"/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Odborný vědecký článek:</a:t>
            </a:r>
          </a:p>
          <a:p>
            <a:pPr lvl="1" eaLnBrk="1" hangingPunct="1"/>
            <a:r>
              <a:rPr lang="cs-CZ" sz="1400" dirty="0" smtClean="0"/>
              <a:t>opakování se článků: 17 studentů/13 článků?</a:t>
            </a:r>
          </a:p>
          <a:p>
            <a:pPr lvl="1" eaLnBrk="1" hangingPunct="1"/>
            <a:endParaRPr lang="cs-CZ" sz="1400" dirty="0" smtClean="0"/>
          </a:p>
          <a:p>
            <a:pPr lvl="1" eaLnBrk="1" hangingPunct="1"/>
            <a:r>
              <a:rPr lang="cs-CZ" sz="1400" dirty="0" smtClean="0"/>
              <a:t>kde hledat na internetu? </a:t>
            </a:r>
          </a:p>
          <a:p>
            <a:pPr lvl="2" eaLnBrk="1" hangingPunct="1"/>
            <a:r>
              <a:rPr lang="cs-CZ" sz="1200" dirty="0" smtClean="0">
                <a:hlinkClick r:id="rId2"/>
              </a:rPr>
              <a:t>https://is.muni.cz/auth/predmet/1431/jaro2014/XK010</a:t>
            </a:r>
            <a:endParaRPr lang="cs-CZ" sz="1200" dirty="0" smtClean="0"/>
          </a:p>
          <a:p>
            <a:pPr lvl="2" eaLnBrk="1" hangingPunct="1"/>
            <a:r>
              <a:rPr lang="cs-CZ" sz="1200" dirty="0">
                <a:hlinkClick r:id="rId3"/>
              </a:rPr>
              <a:t>http://scholar.google.cz</a:t>
            </a:r>
            <a:r>
              <a:rPr lang="cs-CZ" sz="1200" dirty="0" smtClean="0">
                <a:hlinkClick r:id="rId3"/>
              </a:rPr>
              <a:t>/</a:t>
            </a:r>
            <a:endParaRPr lang="cs-CZ" sz="1200" dirty="0" smtClean="0"/>
          </a:p>
          <a:p>
            <a:pPr lvl="2" eaLnBrk="1" hangingPunct="1"/>
            <a:r>
              <a:rPr lang="cs-CZ" sz="1200" dirty="0" smtClean="0">
                <a:hlinkClick r:id="rId4"/>
              </a:rPr>
              <a:t>http</a:t>
            </a:r>
            <a:r>
              <a:rPr lang="cs-CZ" sz="1200" dirty="0">
                <a:hlinkClick r:id="rId4"/>
              </a:rPr>
              <a:t>://sfx.muni.cz</a:t>
            </a:r>
            <a:r>
              <a:rPr lang="cs-CZ" sz="1200" dirty="0" smtClean="0">
                <a:hlinkClick r:id="rId4"/>
              </a:rPr>
              <a:t>/</a:t>
            </a:r>
            <a:endParaRPr lang="cs-CZ" sz="1200" dirty="0"/>
          </a:p>
          <a:p>
            <a:pPr lvl="3"/>
            <a:r>
              <a:rPr lang="cs-CZ" sz="800" dirty="0" err="1"/>
              <a:t>přilášení</a:t>
            </a:r>
            <a:r>
              <a:rPr lang="cs-CZ" sz="800" dirty="0"/>
              <a:t> z domu přes </a:t>
            </a:r>
            <a:r>
              <a:rPr lang="cs-CZ" sz="800" dirty="0" err="1"/>
              <a:t>vpn</a:t>
            </a:r>
            <a:r>
              <a:rPr lang="cs-CZ" sz="800" dirty="0"/>
              <a:t> nebo vzdálenou plochu:</a:t>
            </a:r>
          </a:p>
          <a:p>
            <a:pPr lvl="4"/>
            <a:r>
              <a:rPr lang="cs-CZ" sz="900" dirty="0">
                <a:hlinkClick r:id="rId5"/>
              </a:rPr>
              <a:t>https://ezdroje.muni.cz/vzdaleny_pristup/openvpn.php</a:t>
            </a:r>
          </a:p>
          <a:p>
            <a:pPr lvl="4"/>
            <a:r>
              <a:rPr lang="cs-CZ" sz="900" dirty="0">
                <a:hlinkClick r:id="rId5"/>
              </a:rPr>
              <a:t>http://vpn.muni.cz/doku.php?id=win-ovpn</a:t>
            </a:r>
            <a:endParaRPr lang="cs-CZ" sz="900" dirty="0"/>
          </a:p>
          <a:p>
            <a:pPr lvl="4"/>
            <a:r>
              <a:rPr lang="cs-CZ" sz="900" dirty="0">
                <a:hlinkClick r:id="rId6"/>
              </a:rPr>
              <a:t>http://knihovna.sci.muni.cz/services/e-prezencka</a:t>
            </a:r>
            <a:endParaRPr lang="cs-CZ" sz="900" dirty="0"/>
          </a:p>
          <a:p>
            <a:pPr lvl="2" eaLnBrk="1" hangingPunct="1"/>
            <a:r>
              <a:rPr lang="cs-CZ" sz="1200" dirty="0" smtClean="0"/>
              <a:t>… bakalářská, diplomová práce</a:t>
            </a:r>
          </a:p>
          <a:p>
            <a:pPr lvl="1" eaLnBrk="1" hangingPunct="1"/>
            <a:endParaRPr lang="cs-CZ" sz="1800" dirty="0" smtClean="0"/>
          </a:p>
          <a:p>
            <a:pPr lvl="1" eaLnBrk="1" hangingPunct="1"/>
            <a:r>
              <a:rPr lang="cs-CZ" sz="1400" dirty="0" smtClean="0"/>
              <a:t>Hampl, Hynek</a:t>
            </a:r>
          </a:p>
          <a:p>
            <a:pPr lvl="1" eaLnBrk="1" hangingPunct="1"/>
            <a:endParaRPr lang="cs-CZ" sz="1400" dirty="0" smtClean="0"/>
          </a:p>
          <a:p>
            <a:pPr lvl="1" eaLnBrk="1" hangingPunct="1"/>
            <a:r>
              <a:rPr lang="cs-CZ" sz="1400" dirty="0" smtClean="0"/>
              <a:t>dodržovat zadání: obsahová část – stručně, vlastní hodnocení – obsáhleji</a:t>
            </a:r>
          </a:p>
          <a:p>
            <a:pPr lvl="1" eaLnBrk="1" hangingPunct="1"/>
            <a:endParaRPr lang="cs-CZ" sz="1400" dirty="0" smtClean="0"/>
          </a:p>
          <a:p>
            <a:pPr lvl="1" eaLnBrk="1" hangingPunct="1"/>
            <a:r>
              <a:rPr lang="cs-CZ" sz="1400" dirty="0" smtClean="0"/>
              <a:t>humánní geografie / fyzická geografie</a:t>
            </a:r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Cvičení 3: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Poloha okresu:</a:t>
            </a:r>
          </a:p>
          <a:p>
            <a:pPr lvl="1" eaLnBrk="1" hangingPunct="1"/>
            <a:r>
              <a:rPr lang="cs-CZ" sz="1400" dirty="0" smtClean="0"/>
              <a:t>pěkně zpracované</a:t>
            </a:r>
          </a:p>
          <a:p>
            <a:pPr lvl="1" eaLnBrk="1" hangingPunct="1"/>
            <a:endParaRPr lang="cs-CZ" sz="1400" dirty="0" smtClean="0"/>
          </a:p>
          <a:p>
            <a:pPr lvl="1" eaLnBrk="1" hangingPunct="1"/>
            <a:r>
              <a:rPr lang="cs-CZ" sz="1400" dirty="0" smtClean="0"/>
              <a:t>mapy – nezapomínat na základní kompoziční prvky!</a:t>
            </a:r>
          </a:p>
          <a:p>
            <a:pPr lvl="2" eaLnBrk="1" hangingPunct="1"/>
            <a:r>
              <a:rPr lang="cs-CZ" sz="1400" dirty="0" smtClean="0">
                <a:hlinkClick r:id="rId2"/>
              </a:rPr>
              <a:t>http://kartografie.fsv.cvut.cz/1-2-0-kompozice-mapy.php</a:t>
            </a:r>
            <a:endParaRPr lang="cs-CZ" sz="1400" dirty="0" smtClean="0">
              <a:hlinkClick r:id="rId3"/>
            </a:endParaRPr>
          </a:p>
          <a:p>
            <a:pPr lvl="2" eaLnBrk="1" hangingPunct="1"/>
            <a:r>
              <a:rPr lang="cs-CZ" sz="1400" dirty="0" smtClean="0">
                <a:hlinkClick r:id="rId3"/>
              </a:rPr>
              <a:t>http://gis.zcu.cz/studium/tka/Slides/kompozice_map.pdf</a:t>
            </a:r>
            <a:endParaRPr lang="cs-CZ" sz="1400" dirty="0" smtClean="0"/>
          </a:p>
          <a:p>
            <a:pPr lvl="1"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1100">
                <a:latin typeface="Calibri" pitchFamily="34" charset="0"/>
              </a:rPr>
              <a:t> </a:t>
            </a:r>
            <a:endParaRPr lang="cs-CZ" sz="600"/>
          </a:p>
          <a:p>
            <a:pPr eaLnBrk="0" hangingPunct="0"/>
            <a:endParaRPr lang="cs-CZ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/>
              <a:t/>
            </a:r>
            <a:br>
              <a:rPr lang="cs-CZ"/>
            </a:br>
            <a:endParaRPr lang="cs-CZ"/>
          </a:p>
          <a:p>
            <a:pPr eaLnBrk="0" hangingPunct="0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21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Vznik a vývoj regionální geografie</a:t>
            </a:r>
            <a:endParaRPr lang="cs-CZ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460375"/>
          </a:xfrm>
        </p:spPr>
        <p:txBody>
          <a:bodyPr/>
          <a:lstStyle/>
          <a:p>
            <a:pPr lvl="2" eaLnBrk="1" hangingPunct="1"/>
            <a:r>
              <a:rPr lang="cs-CZ" sz="1600" smtClean="0"/>
              <a:t>Ve dvojicích přiřaďte osobnost k jeho charakteristice</a:t>
            </a:r>
          </a:p>
          <a:p>
            <a:pPr lvl="1"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/>
            <a:endParaRPr lang="cs-CZ" smtClean="0"/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1665288"/>
            <a:ext cx="38100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750" y="2770188"/>
            <a:ext cx="82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2275" y="1947863"/>
            <a:ext cx="8191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41425" y="5157788"/>
            <a:ext cx="828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2775" y="5805488"/>
            <a:ext cx="8286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0038" y="5157788"/>
            <a:ext cx="828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70025" y="3276600"/>
            <a:ext cx="819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74750" y="4541838"/>
            <a:ext cx="8096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98438" y="4392613"/>
            <a:ext cx="828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1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98438" y="3471863"/>
            <a:ext cx="8001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Picture 1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441450" y="2436813"/>
            <a:ext cx="819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Picture 1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055688" y="3798888"/>
            <a:ext cx="828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21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Vznik a vývoj regionální geografie</a:t>
            </a:r>
            <a:endParaRPr lang="cs-CZ" dirty="0"/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460375"/>
          </a:xfrm>
        </p:spPr>
        <p:txBody>
          <a:bodyPr/>
          <a:lstStyle/>
          <a:p>
            <a:pPr lvl="2" eaLnBrk="1" hangingPunct="1"/>
            <a:r>
              <a:rPr lang="cs-CZ" sz="1600" smtClean="0"/>
              <a:t>řešení</a:t>
            </a:r>
          </a:p>
          <a:p>
            <a:pPr lvl="1"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/>
            <a:endParaRPr lang="cs-CZ" smtClean="0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1665288"/>
            <a:ext cx="38100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3789363"/>
            <a:ext cx="82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87675" y="2997200"/>
            <a:ext cx="8191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8149" y="5438331"/>
            <a:ext cx="828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87675" y="4221163"/>
            <a:ext cx="8286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87675" y="5084763"/>
            <a:ext cx="828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16238" y="1700213"/>
            <a:ext cx="819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987675" y="4652963"/>
            <a:ext cx="8096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916238" y="2133600"/>
            <a:ext cx="828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1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987675" y="5876925"/>
            <a:ext cx="8001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7" name="Picture 1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987675" y="3357563"/>
            <a:ext cx="8191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8" name="Picture 1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916238" y="2565400"/>
            <a:ext cx="828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1911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Cvičení 4: Fyzicko-geografická charakteristika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367337"/>
          </a:xfrm>
        </p:spPr>
        <p:txBody>
          <a:bodyPr rtlCol="0">
            <a:normAutofit lnSpcReduction="10000"/>
          </a:bodyPr>
          <a:lstStyle/>
          <a:p>
            <a:pPr eaLnBrk="1" hangingPunct="1">
              <a:defRPr/>
            </a:pPr>
            <a:r>
              <a:rPr lang="cs-CZ" dirty="0"/>
              <a:t>Pro daný okres zpracujte referát o:</a:t>
            </a:r>
          </a:p>
          <a:p>
            <a:pPr lvl="1" eaLnBrk="1" hangingPunct="1">
              <a:defRPr/>
            </a:pPr>
            <a:r>
              <a:rPr lang="cs-CZ" dirty="0"/>
              <a:t>geologické stavbě </a:t>
            </a:r>
            <a:r>
              <a:rPr lang="cs-CZ" dirty="0" smtClean="0"/>
              <a:t>území</a:t>
            </a:r>
          </a:p>
          <a:p>
            <a:pPr lvl="2" eaLnBrk="1" hangingPunct="1">
              <a:defRPr/>
            </a:pPr>
            <a:r>
              <a:rPr lang="cs-CZ" sz="1400" dirty="0"/>
              <a:t>U geologické stavby se zaměřte na základní horninové složení, </a:t>
            </a:r>
            <a:r>
              <a:rPr lang="cs-CZ" sz="1400" dirty="0" err="1"/>
              <a:t>litostratigrafické</a:t>
            </a:r>
            <a:r>
              <a:rPr lang="cs-CZ" sz="1400" dirty="0"/>
              <a:t> jednotky, tektoniku, resp. </a:t>
            </a:r>
            <a:r>
              <a:rPr lang="cs-CZ" sz="1400" dirty="0" err="1"/>
              <a:t>neotektoniku</a:t>
            </a:r>
            <a:r>
              <a:rPr lang="cs-CZ" sz="1400" dirty="0"/>
              <a:t> území a další.</a:t>
            </a:r>
          </a:p>
          <a:p>
            <a:pPr lvl="3" eaLnBrk="1" hangingPunct="1">
              <a:defRPr/>
            </a:pPr>
            <a:r>
              <a:rPr lang="cs-CZ" sz="1400" dirty="0">
                <a:hlinkClick r:id="rId2"/>
              </a:rPr>
              <a:t>http://www.geology.cz/extranet/mapy/mapy-online/mapserver</a:t>
            </a:r>
            <a:endParaRPr lang="cs-CZ" sz="1400" dirty="0"/>
          </a:p>
          <a:p>
            <a:pPr lvl="3" eaLnBrk="1" hangingPunct="1">
              <a:defRPr/>
            </a:pPr>
            <a:r>
              <a:rPr lang="cs-CZ" sz="1400" dirty="0">
                <a:hlinkClick r:id="rId3"/>
              </a:rPr>
              <a:t>http://mapy.geology.cz/geocr_25</a:t>
            </a:r>
            <a:r>
              <a:rPr lang="cs-CZ" sz="1400" dirty="0" smtClean="0">
                <a:hlinkClick r:id="rId3"/>
              </a:rPr>
              <a:t>/</a:t>
            </a:r>
            <a:endParaRPr lang="cs-CZ" sz="1400" dirty="0" smtClean="0"/>
          </a:p>
          <a:p>
            <a:pPr lvl="3" eaLnBrk="1" hangingPunct="1">
              <a:defRPr/>
            </a:pPr>
            <a:r>
              <a:rPr lang="cs-CZ" sz="1400" dirty="0">
                <a:hlinkClick r:id="rId4"/>
              </a:rPr>
              <a:t>http://www.geologicke-mapy.cz/regiony</a:t>
            </a:r>
            <a:r>
              <a:rPr lang="cs-CZ" sz="1400" dirty="0" smtClean="0">
                <a:hlinkClick r:id="rId4"/>
              </a:rPr>
              <a:t>/</a:t>
            </a:r>
            <a:endParaRPr lang="cs-CZ" sz="1400" dirty="0" smtClean="0"/>
          </a:p>
          <a:p>
            <a:pPr lvl="3" eaLnBrk="1" hangingPunct="1">
              <a:defRPr/>
            </a:pPr>
            <a:endParaRPr lang="cs-CZ" sz="1400" dirty="0"/>
          </a:p>
          <a:p>
            <a:pPr lvl="1" eaLnBrk="1" hangingPunct="1">
              <a:defRPr/>
            </a:pPr>
            <a:r>
              <a:rPr lang="cs-CZ" dirty="0" smtClean="0"/>
              <a:t>reliéfu území</a:t>
            </a:r>
          </a:p>
          <a:p>
            <a:pPr lvl="2" eaLnBrk="1" hangingPunct="1">
              <a:defRPr/>
            </a:pPr>
            <a:r>
              <a:rPr lang="cs-CZ" sz="1400" dirty="0"/>
              <a:t>Současný reliéf (povrch) území, jeho tvary, se pokuste interpretovat v souvislosti s geologickou stavbou a působením exogenních faktorů (voda, vítr,...). Charakterizujte území okresu z hlediska zařazení do vyšších i nižších geomorfologických jednotek (pohoří, nížiny, jejich části...). Také charakterizujte vertikální členitost území.</a:t>
            </a:r>
          </a:p>
          <a:p>
            <a:pPr lvl="3" eaLnBrk="1" hangingPunct="1">
              <a:defRPr/>
            </a:pPr>
            <a:r>
              <a:rPr lang="cs-CZ" sz="1300" dirty="0">
                <a:hlinkClick r:id="rId5"/>
              </a:rPr>
              <a:t>http://www.arcdata.cz/produkty-a-sluzby/geograficka-data/digitalni-model-reliefu-cr/</a:t>
            </a:r>
            <a:endParaRPr lang="cs-CZ" sz="1300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r>
              <a:rPr lang="cs-CZ" dirty="0"/>
              <a:t>klimatických poměrech </a:t>
            </a:r>
            <a:r>
              <a:rPr lang="cs-CZ" dirty="0" smtClean="0"/>
              <a:t>území</a:t>
            </a:r>
          </a:p>
          <a:p>
            <a:pPr lvl="2" eaLnBrk="1" hangingPunct="1">
              <a:defRPr/>
            </a:pPr>
            <a:r>
              <a:rPr lang="cs-CZ" sz="1600" dirty="0"/>
              <a:t>U klimatických poměrů se zaměřte na zařazení území okresu a jeho částí do klimatických oblastí, povšimněte si rozdílů v hodnotách klimatických ukazatelů – (průměrné) teploty, srážky atd. Pokuste se zamyslet a popsat, jaký vliv na místní klimatické poměry má například reliéf území (tzn. např. nadmořská výška).</a:t>
            </a:r>
          </a:p>
          <a:p>
            <a:pPr lvl="3" eaLnBrk="1" hangingPunct="1">
              <a:defRPr/>
            </a:pPr>
            <a:r>
              <a:rPr lang="cs-CZ" sz="1400" dirty="0">
                <a:hlinkClick r:id="rId6"/>
              </a:rPr>
              <a:t>http://www.chmi.cz/portal/dt?portal_lang=cs&amp;menu=JSPTabContainer/P1_0_Home</a:t>
            </a:r>
            <a:endParaRPr lang="cs-CZ" sz="1400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/>
              <a:t>Cvičení 4: Fyzicko-geografická charakteristika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cs-CZ" smtClean="0"/>
              <a:t>vodstvu, hydrologických poměrech území</a:t>
            </a:r>
          </a:p>
          <a:p>
            <a:pPr lvl="2" eaLnBrk="1" hangingPunct="1"/>
            <a:r>
              <a:rPr lang="cs-CZ" sz="1600" smtClean="0"/>
              <a:t>U hydrologických poměrů si povšimněte zejména zařazení (částí) území do různých povodí, vodní toky, které protékají územím (a jejich charakteristiky jako směr a délka toku, pramen, přítoky atd.) a vodní nádrže (přirozené, umělé). Pokuste se také vyhledat informace o specifickém odtoku, režimu odtoku území a podzemních vodách. Pokuste se ve stručnosti analyzovat vazbu mezi lidskou činností a hydrologickými poměry území (uměle vybudované vodní nádrže, hráze, problém povodní, využití pro rekreaci apod.).</a:t>
            </a:r>
          </a:p>
          <a:p>
            <a:pPr lvl="3" eaLnBrk="1" hangingPunct="1"/>
            <a:r>
              <a:rPr lang="cs-CZ" sz="1500" smtClean="0">
                <a:hlinkClick r:id="rId2"/>
              </a:rPr>
              <a:t>http://voda.gov.cz/portal/cz/aplikace/sap_toky.htm</a:t>
            </a:r>
            <a:endParaRPr lang="cs-CZ" sz="1500" smtClean="0"/>
          </a:p>
          <a:p>
            <a:pPr lvl="1" eaLnBrk="1" hangingPunct="1"/>
            <a:endParaRPr lang="cs-CZ" smtClean="0"/>
          </a:p>
          <a:p>
            <a:pPr lvl="1" eaLnBrk="1" hangingPunct="1"/>
            <a:r>
              <a:rPr lang="cs-CZ" smtClean="0"/>
              <a:t>půdách na území okresu</a:t>
            </a:r>
          </a:p>
          <a:p>
            <a:pPr lvl="2" eaLnBrk="1" hangingPunct="1"/>
            <a:r>
              <a:rPr lang="cs-CZ" sz="1400" smtClean="0"/>
              <a:t>V další části se zaměřte na půdní typy (subtypy) a druhy a jejich prostorové rozložení na území okresu. Zejména u půdních typů se také pokuste určit důvody jejich daného prostorového rozložení. Pokuste se také zamyslet nad vazbou mezi půdou a lidskou činností, zejména zemědělstvím.    </a:t>
            </a:r>
          </a:p>
          <a:p>
            <a:pPr lvl="3" eaLnBrk="1" hangingPunct="1"/>
            <a:r>
              <a:rPr lang="cs-CZ" sz="1300" smtClean="0">
                <a:hlinkClick r:id="rId3"/>
              </a:rPr>
              <a:t>http://nts5.cgu.cz/website/pudni_mapy/</a:t>
            </a:r>
            <a:endParaRPr lang="cs-CZ" sz="1300" smtClean="0"/>
          </a:p>
          <a:p>
            <a:pPr lvl="1"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/>
              <a:t>Cvičení 4: Fyzicko-geografická charakteristika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cs-CZ" dirty="0" smtClean="0"/>
              <a:t>rostlinstvu a živočišstvu území</a:t>
            </a:r>
          </a:p>
          <a:p>
            <a:pPr lvl="2" eaLnBrk="1" hangingPunct="1"/>
            <a:r>
              <a:rPr lang="cs-CZ" sz="1500" dirty="0" smtClean="0"/>
              <a:t>U rostlinstva a živočišstva se zaměřte na dominantní, ohrožené druhy, přítomnost endemitů a pod. Povšimněte si zařazení, resp. vnitřní členění území okresu z hlediska fytogeografického členění a také potenciální přirozené vegetace. </a:t>
            </a:r>
          </a:p>
          <a:p>
            <a:pPr lvl="3" eaLnBrk="1" hangingPunct="1"/>
            <a:r>
              <a:rPr lang="cs-CZ" sz="1300" dirty="0" smtClean="0">
                <a:hlinkClick r:id="rId2"/>
              </a:rPr>
              <a:t>http://geoportal.gov.cz/web/guest/home</a:t>
            </a:r>
            <a:endParaRPr lang="cs-CZ" sz="1300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sz="1800" dirty="0" smtClean="0"/>
              <a:t>poznámky: </a:t>
            </a:r>
          </a:p>
          <a:p>
            <a:pPr marL="730567" lvl="2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t</a:t>
            </a:r>
            <a:r>
              <a:rPr lang="cs-CZ" dirty="0" smtClean="0"/>
              <a:t>extová část cvičení – literatura </a:t>
            </a:r>
          </a:p>
          <a:p>
            <a:pPr marL="1005205" lvl="3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000" dirty="0" smtClean="0"/>
              <a:t>nezapomeňte </a:t>
            </a:r>
            <a:r>
              <a:rPr lang="cs-CZ" sz="1000" dirty="0"/>
              <a:t>na citace</a:t>
            </a:r>
            <a:r>
              <a:rPr lang="cs-CZ" sz="1000" dirty="0" smtClean="0"/>
              <a:t>! Citovat i v textu, nestačí jen v seznamu literatury.</a:t>
            </a:r>
            <a:endParaRPr lang="cs-CZ" sz="1000" dirty="0"/>
          </a:p>
          <a:p>
            <a:pPr lvl="4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000" dirty="0">
                <a:hlinkClick r:id="rId3"/>
              </a:rPr>
              <a:t>http://generator.citace.com/</a:t>
            </a:r>
            <a:endParaRPr lang="cs-CZ" sz="1000" dirty="0"/>
          </a:p>
          <a:p>
            <a:pPr lvl="4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000" dirty="0">
                <a:hlinkClick r:id="rId4"/>
              </a:rPr>
              <a:t>http://is.muni.cz/elportal/estud/ff/js07/informace/materialy/pages/citace_opora.pdf</a:t>
            </a:r>
            <a:endParaRPr lang="cs-CZ" sz="1000" dirty="0"/>
          </a:p>
          <a:p>
            <a:pPr lvl="4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000" dirty="0">
                <a:hlinkClick r:id="rId5"/>
              </a:rPr>
              <a:t>http://</a:t>
            </a:r>
            <a:r>
              <a:rPr lang="cs-CZ" sz="1000" dirty="0" smtClean="0">
                <a:hlinkClick r:id="rId5"/>
              </a:rPr>
              <a:t>is.muni.cz/do/rect/el/estud/lf/js10/metodika/web/ebook_citace.html</a:t>
            </a:r>
            <a:endParaRPr lang="cs-CZ" sz="1000" dirty="0" smtClean="0"/>
          </a:p>
          <a:p>
            <a:pPr lvl="2" eaLnBrk="1" hangingPunct="1"/>
            <a:endParaRPr lang="cs-CZ" dirty="0" smtClean="0"/>
          </a:p>
          <a:p>
            <a:pPr lvl="2" eaLnBrk="1" hangingPunct="1"/>
            <a:r>
              <a:rPr lang="cs-CZ" dirty="0" smtClean="0"/>
              <a:t>mapová </a:t>
            </a:r>
            <a:r>
              <a:rPr lang="cs-CZ" dirty="0" smtClean="0"/>
              <a:t>část – nezbytná součást cvičení („geograf se vyjadřuje mapou“)</a:t>
            </a:r>
          </a:p>
          <a:p>
            <a:pPr lvl="3" eaLnBrk="1" hangingPunct="1"/>
            <a:r>
              <a:rPr lang="cs-CZ" sz="1000" dirty="0" smtClean="0"/>
              <a:t>nezapomeňte na základní </a:t>
            </a:r>
            <a:r>
              <a:rPr lang="cs-CZ" sz="1000" dirty="0"/>
              <a:t>kompoziční prvky!</a:t>
            </a:r>
          </a:p>
          <a:p>
            <a:pPr lvl="4" eaLnBrk="1" hangingPunct="1"/>
            <a:r>
              <a:rPr lang="cs-CZ" sz="1000" dirty="0">
                <a:hlinkClick r:id="rId6"/>
              </a:rPr>
              <a:t>http://kartografie.fsv.cvut.cz/1-2-0-kompozice-mapy.php</a:t>
            </a:r>
            <a:endParaRPr lang="cs-CZ" sz="1000" dirty="0">
              <a:hlinkClick r:id="rId7"/>
            </a:endParaRPr>
          </a:p>
          <a:p>
            <a:pPr lvl="4" eaLnBrk="1" hangingPunct="1"/>
            <a:r>
              <a:rPr lang="cs-CZ" sz="1000" dirty="0">
                <a:hlinkClick r:id="rId7"/>
              </a:rPr>
              <a:t>http://gis.zcu.cz/studium/tka/Slides/kompozice_map.pdf</a:t>
            </a:r>
            <a:endParaRPr lang="cs-CZ" sz="1000" dirty="0"/>
          </a:p>
          <a:p>
            <a:pPr lvl="3" eaLnBrk="1" hangingPunct="1"/>
            <a:endParaRPr lang="cs-CZ" dirty="0" smtClean="0"/>
          </a:p>
          <a:p>
            <a:pPr lvl="2"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Cvičení 4: Fyzicko-geografická 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	</a:t>
            </a:r>
          </a:p>
          <a:p>
            <a:pPr marL="0" indent="0">
              <a:buNone/>
            </a:pPr>
            <a:r>
              <a:rPr lang="cs-CZ" dirty="0" smtClean="0"/>
              <a:t>takhle ano				takhle ne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2839058"/>
            <a:ext cx="4257825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895269"/>
            <a:ext cx="4271004" cy="2542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963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řehlednost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773</TotalTime>
  <Words>553</Words>
  <Application>Microsoft Office PowerPoint</Application>
  <PresentationFormat>Předvádění na obrazovce (4:3)</PresentationFormat>
  <Paragraphs>103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Přehlednost</vt:lpstr>
      <vt:lpstr>Základy regionální geografie</vt:lpstr>
      <vt:lpstr>Cvičení 2:</vt:lpstr>
      <vt:lpstr>Cvičení 3:</vt:lpstr>
      <vt:lpstr>Vznik a vývoj regionální geografie</vt:lpstr>
      <vt:lpstr>Vznik a vývoj regionální geografie</vt:lpstr>
      <vt:lpstr>Cvičení 4: Fyzicko-geografická charakteristika</vt:lpstr>
      <vt:lpstr>Cvičení 4: Fyzicko-geografická charakteristika</vt:lpstr>
      <vt:lpstr>Cvičení 4: Fyzicko-geografická charakteristika</vt:lpstr>
      <vt:lpstr>Cvičení 4: Fyzicko-geografická charakteristika</vt:lpstr>
      <vt:lpstr>Cvičení 4: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Lesova, Pavlina</dc:creator>
  <cp:lastModifiedBy>Lesova, Pavlina</cp:lastModifiedBy>
  <cp:revision>61</cp:revision>
  <cp:lastPrinted>2014-02-27T04:59:10Z</cp:lastPrinted>
  <dcterms:created xsi:type="dcterms:W3CDTF">2014-02-21T05:03:39Z</dcterms:created>
  <dcterms:modified xsi:type="dcterms:W3CDTF">2014-03-14T05:35:24Z</dcterms:modified>
</cp:coreProperties>
</file>