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75" r:id="rId3"/>
    <p:sldId id="276" r:id="rId4"/>
    <p:sldId id="280" r:id="rId5"/>
    <p:sldId id="278" r:id="rId6"/>
    <p:sldId id="279" r:id="rId7"/>
    <p:sldId id="281" r:id="rId8"/>
    <p:sldId id="283" r:id="rId9"/>
    <p:sldId id="282" r:id="rId10"/>
    <p:sldId id="284" r:id="rId11"/>
    <p:sldId id="285" r:id="rId12"/>
    <p:sldId id="286" r:id="rId13"/>
    <p:sldId id="287" r:id="rId14"/>
    <p:sldId id="268" r:id="rId15"/>
    <p:sldId id="269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00CE-84D7-4E7D-A4E6-6423549698E5}" type="datetimeFigureOut">
              <a:rPr lang="cs-CZ"/>
              <a:pPr/>
              <a:t>29. 3. 2014</a:t>
            </a:fld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34228-29F8-4493-9432-7D668C8402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36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BA18-71F0-41C9-B415-9505DD3B9AC1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594E-72C6-4DD0-81E0-0538602A5B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4C3A-1ABC-4DD7-A7F1-D63ED7B7A342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7523-5791-4913-A78B-EE002F798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7BE6-723E-42FC-9FDC-DD88876C41C7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F9ED-03F5-4960-8A52-0F8609D71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3B3A-D78A-42DF-9B9A-DD6A8769935B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D925-040C-41DA-B269-DFC1F3CB0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1A70-2806-44B5-8B6C-DE16AF5A2425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A66C-6B7E-4817-9593-F9E66EAD75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B43E-E965-4AAC-858B-D9F2813EB670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E9A5-A2CF-41A8-8DD8-7CB9382E15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34EF-B9AC-42A5-9D33-ED81E66213C5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9FF9-3D3D-4F3C-BCFC-E38032F2DB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C8EC-4191-46D7-A048-17CED17C5BB3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047A-B9F4-47C2-96A9-CD0E0A768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7AA-16E8-4371-B48A-14E5DCE0B4C0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0E04-2175-411D-8DF7-1730959E4B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D487-E789-43CE-931B-5CA3A72BC874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7AD-2BCA-4E23-A69C-218A6E7CA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BD44-D01F-4B2E-9F45-B14DB0BF9520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C739-1878-467B-9AB3-33B063ADDD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AA52E47-2999-46B9-A888-6C8DA665659F}" type="datetimeFigureOut">
              <a:rPr lang="cs-CZ"/>
              <a:pPr>
                <a:defRPr/>
              </a:pPr>
              <a:t>29. 3. 2014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3E6EF82-5CE1-4B51-B7FA-AF02561BC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1/jaro2014/Z0147/ode/46634211/ode_4663423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E9t6bO5Y8" TargetMode="External"/><Relationship Id="rId2" Type="http://schemas.openxmlformats.org/officeDocument/2006/relationships/hyperlink" Target="http://gis.fzp.ujep.cz/gis1/Video/Cviceni6_B.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cs/statistika/platebni_bilance_stat/publikace_pb/pzi/index.html" TargetMode="External"/><Relationship Id="rId2" Type="http://schemas.openxmlformats.org/officeDocument/2006/relationships/hyperlink" Target="http://www.hb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sy.cz/cs/krajske-ris/stredocesky-kraj/okresy/zivotni-prostred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cr.cz/cs/Statistika_dopravy/" TargetMode="External"/><Relationship Id="rId2" Type="http://schemas.openxmlformats.org/officeDocument/2006/relationships/hyperlink" Target="http://www.czso.cz/csu/2013edicniplan.nsf/krajkapitola/641011-13-r_2013-1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ydos.cz/cs/rocenky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csu/2013edicniplan.nsf/krajkapitola/641011-13-r_2013-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Základy regionální geografie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Cvičení 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Pavlína </a:t>
            </a:r>
            <a:r>
              <a:rPr lang="cs-CZ" sz="1400" dirty="0" err="1" smtClean="0"/>
              <a:t>Lesová</a:t>
            </a:r>
            <a:r>
              <a:rPr lang="cs-CZ" sz="1400" dirty="0" smtClean="0"/>
              <a:t>, Brno 2014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Vzájemné souvislosti</a:t>
            </a:r>
            <a:endParaRPr lang="cs-CZ" dirty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4876800"/>
          </a:xfrm>
        </p:spPr>
        <p:txBody>
          <a:bodyPr/>
          <a:lstStyle/>
          <a:p>
            <a:r>
              <a:rPr lang="cs-CZ" sz="1400" dirty="0" smtClean="0"/>
              <a:t>Vyberte si jednu charakteristiku z následujícího výčtu a ve dvojici ji prodiskutujte. Vytvořte </a:t>
            </a:r>
            <a:r>
              <a:rPr lang="cs-CZ" sz="1400" dirty="0" smtClean="0"/>
              <a:t>myšlenkovou mapu s možnými </a:t>
            </a:r>
            <a:r>
              <a:rPr lang="cs-CZ" sz="1400" dirty="0" smtClean="0"/>
              <a:t>vstupními proměnnými </a:t>
            </a:r>
            <a:r>
              <a:rPr lang="cs-CZ" sz="1400" dirty="0" smtClean="0"/>
              <a:t>(v duchu farmáře z předchozího </a:t>
            </a:r>
            <a:r>
              <a:rPr lang="cs-CZ" sz="1400" dirty="0" err="1" smtClean="0"/>
              <a:t>slidu</a:t>
            </a:r>
            <a:r>
              <a:rPr lang="cs-CZ" sz="1400" dirty="0" smtClean="0"/>
              <a:t>). Svoji myšlenkovou mapu porovnejte s dvojicí s podobnou charakteristikou.</a:t>
            </a:r>
            <a:endParaRPr lang="cs-CZ" sz="1400" dirty="0" smtClean="0"/>
          </a:p>
          <a:p>
            <a:endParaRPr lang="cs-CZ" sz="1400" dirty="0" smtClean="0"/>
          </a:p>
          <a:p>
            <a:pPr lvl="1"/>
            <a:r>
              <a:rPr lang="cs-CZ" sz="1200" dirty="0" smtClean="0"/>
              <a:t>proč neexistuje žádná dálnice v okrese Šumperk?</a:t>
            </a:r>
          </a:p>
          <a:p>
            <a:pPr lvl="1"/>
            <a:r>
              <a:rPr lang="cs-CZ" sz="1200" dirty="0" smtClean="0"/>
              <a:t>proč je v okrese Brno-město poměrně hustá dálniční síť?</a:t>
            </a:r>
          </a:p>
          <a:p>
            <a:pPr lvl="1"/>
            <a:endParaRPr lang="cs-CZ" sz="1200" dirty="0" smtClean="0"/>
          </a:p>
          <a:p>
            <a:pPr lvl="1"/>
            <a:r>
              <a:rPr lang="cs-CZ" sz="1200" dirty="0" smtClean="0"/>
              <a:t>proč je v okrese Břeclav vysoký podíl vinic na celkové výměře?</a:t>
            </a:r>
          </a:p>
          <a:p>
            <a:pPr lvl="1"/>
            <a:r>
              <a:rPr lang="cs-CZ" sz="1200" dirty="0" smtClean="0"/>
              <a:t>proč je v okrese Český Krumlov vysoký podíl lesních ploch na celkové výměře?</a:t>
            </a:r>
          </a:p>
          <a:p>
            <a:pPr lvl="1"/>
            <a:endParaRPr lang="cs-CZ" sz="1200" dirty="0" smtClean="0"/>
          </a:p>
          <a:p>
            <a:pPr lvl="1"/>
            <a:r>
              <a:rPr lang="cs-CZ" sz="1200" dirty="0" smtClean="0"/>
              <a:t>proč je v okrese Karviná vysoká nezaměstnanost?</a:t>
            </a:r>
          </a:p>
          <a:p>
            <a:pPr lvl="1"/>
            <a:r>
              <a:rPr lang="cs-CZ" sz="1200" dirty="0" smtClean="0"/>
              <a:t>proč je v okrese Hodonín vysoká nezaměstnanost?</a:t>
            </a:r>
          </a:p>
          <a:p>
            <a:pPr lvl="1"/>
            <a:endParaRPr lang="cs-CZ" sz="1200" dirty="0" smtClean="0"/>
          </a:p>
          <a:p>
            <a:pPr lvl="1"/>
            <a:r>
              <a:rPr lang="cs-CZ" sz="1200" dirty="0" smtClean="0"/>
              <a:t>jaké jsou možné příčiny rozvinutého cestovního ruchu v okrese Karlovy Vary?</a:t>
            </a:r>
          </a:p>
          <a:p>
            <a:pPr lvl="1"/>
            <a:r>
              <a:rPr lang="cs-CZ" sz="1200" dirty="0" smtClean="0"/>
              <a:t>jako jsou možné příčiny rozvinutého cestovního ruchu v okrese Břeclav?</a:t>
            </a:r>
          </a:p>
        </p:txBody>
      </p:sp>
      <p:pic>
        <p:nvPicPr>
          <p:cNvPr id="22531" name="Picture 2" descr="Farmer wondering what to produce, based on various physical and human fac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650" y="549275"/>
            <a:ext cx="32083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www.intechopen.com/source/html/40521/media/imag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509" y="4208052"/>
            <a:ext cx="3482479" cy="26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5426891" cy="6566995"/>
          </a:xfrm>
        </p:spPr>
      </p:pic>
    </p:spTree>
    <p:extLst>
      <p:ext uri="{BB962C8B-B14F-4D97-AF65-F5344CB8AC3E}">
        <p14:creationId xmlns:p14="http://schemas.microsoft.com/office/powerpoint/2010/main" val="29930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5467" y="-1113071"/>
            <a:ext cx="5012356" cy="9055938"/>
          </a:xfrm>
        </p:spPr>
      </p:pic>
    </p:spTree>
    <p:extLst>
      <p:ext uri="{BB962C8B-B14F-4D97-AF65-F5344CB8AC3E}">
        <p14:creationId xmlns:p14="http://schemas.microsoft.com/office/powerpoint/2010/main" val="78045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4820" y="-610603"/>
            <a:ext cx="6015223" cy="8621822"/>
          </a:xfrm>
        </p:spPr>
      </p:pic>
    </p:spTree>
    <p:extLst>
      <p:ext uri="{BB962C8B-B14F-4D97-AF65-F5344CB8AC3E}">
        <p14:creationId xmlns:p14="http://schemas.microsoft.com/office/powerpoint/2010/main" val="345697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/>
              <a:t>Cvičení 5:</a:t>
            </a:r>
            <a:endParaRPr lang="cs-CZ" sz="3600" dirty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smtClean="0"/>
              <a:t>odevzdat do </a:t>
            </a:r>
            <a:r>
              <a:rPr lang="cs-CZ" sz="1800" dirty="0" err="1" smtClean="0"/>
              <a:t>odevzdávárny</a:t>
            </a:r>
            <a:r>
              <a:rPr lang="cs-CZ" sz="1800" dirty="0" smtClean="0"/>
              <a:t> do 10.4.2014 (včetně) – stačí jeden z dvojice</a:t>
            </a:r>
          </a:p>
          <a:p>
            <a:pPr eaLnBrk="1" hangingPunct="1"/>
            <a:endParaRPr lang="cs-CZ" sz="1800" dirty="0" smtClean="0"/>
          </a:p>
          <a:p>
            <a:pPr eaLnBrk="1" hangingPunct="1"/>
            <a:r>
              <a:rPr lang="cs-CZ" sz="1800" dirty="0" smtClean="0"/>
              <a:t>prezentace na příští týden (3.4.2014)</a:t>
            </a:r>
          </a:p>
          <a:p>
            <a:pPr lvl="1" eaLnBrk="1" hangingPunct="1"/>
            <a:r>
              <a:rPr lang="cs-CZ" sz="1600" dirty="0" smtClean="0">
                <a:solidFill>
                  <a:srgbClr val="292934"/>
                </a:solidFill>
              </a:rPr>
              <a:t>prezentující</a:t>
            </a:r>
            <a:r>
              <a:rPr lang="cs-CZ" sz="1600" dirty="0" smtClean="0">
                <a:solidFill>
                  <a:srgbClr val="292934"/>
                </a:solidFill>
              </a:rPr>
              <a:t>: Dvořáčková – Hubáčková</a:t>
            </a:r>
            <a:r>
              <a:rPr lang="cs-CZ" sz="1600" dirty="0">
                <a:solidFill>
                  <a:srgbClr val="292934"/>
                </a:solidFill>
              </a:rPr>
              <a:t> </a:t>
            </a:r>
            <a:r>
              <a:rPr lang="cs-CZ" sz="1600" dirty="0" smtClean="0">
                <a:solidFill>
                  <a:srgbClr val="292934"/>
                </a:solidFill>
              </a:rPr>
              <a:t>–</a:t>
            </a:r>
            <a:r>
              <a:rPr lang="cs-CZ" sz="1600" dirty="0" smtClean="0">
                <a:solidFill>
                  <a:srgbClr val="292934"/>
                </a:solidFill>
              </a:rPr>
              <a:t> Stuchlý, Daňová – Janeček, Kucharčík – Šulc</a:t>
            </a:r>
          </a:p>
          <a:p>
            <a:pPr lvl="1" eaLnBrk="1" hangingPunct="1"/>
            <a:r>
              <a:rPr lang="cs-CZ" sz="1600" dirty="0">
                <a:solidFill>
                  <a:srgbClr val="292934"/>
                </a:solidFill>
              </a:rPr>
              <a:t>n</a:t>
            </a:r>
            <a:r>
              <a:rPr lang="cs-CZ" sz="1600" dirty="0" smtClean="0">
                <a:solidFill>
                  <a:srgbClr val="292934"/>
                </a:solidFill>
              </a:rPr>
              <a:t>áhradníci: Čejka - Holek </a:t>
            </a:r>
            <a:endParaRPr lang="cs-CZ" sz="1600" dirty="0" smtClean="0">
              <a:solidFill>
                <a:srgbClr val="292934"/>
              </a:solidFill>
            </a:endParaRPr>
          </a:p>
          <a:p>
            <a:pPr lvl="1" eaLnBrk="1" hangingPunct="1"/>
            <a:endParaRPr lang="cs-CZ" sz="1600" dirty="0" smtClean="0">
              <a:solidFill>
                <a:srgbClr val="292934"/>
              </a:solidFill>
            </a:endParaRPr>
          </a:p>
          <a:p>
            <a:pPr eaLnBrk="1" hangingPunct="1"/>
            <a:r>
              <a:rPr lang="cs-CZ" sz="1800" dirty="0" smtClean="0">
                <a:solidFill>
                  <a:srgbClr val="292934"/>
                </a:solidFill>
              </a:rPr>
              <a:t>příští cvičení vede Tomáš </a:t>
            </a:r>
            <a:r>
              <a:rPr lang="cs-CZ" sz="1800" dirty="0" err="1" smtClean="0">
                <a:solidFill>
                  <a:srgbClr val="292934"/>
                </a:solidFill>
              </a:rPr>
              <a:t>Švik</a:t>
            </a:r>
            <a:r>
              <a:rPr lang="cs-CZ" sz="1800" dirty="0" smtClean="0">
                <a:solidFill>
                  <a:srgbClr val="292934"/>
                </a:solidFill>
              </a:rPr>
              <a:t> – maily směřovat, prosím, na něj</a:t>
            </a:r>
          </a:p>
          <a:p>
            <a:pPr lvl="1" eaLnBrk="1" hangingPunct="1"/>
            <a:endParaRPr lang="cs-CZ" sz="1600" dirty="0" smtClean="0">
              <a:solidFill>
                <a:srgbClr val="292934"/>
              </a:solidFill>
            </a:endParaRPr>
          </a:p>
          <a:p>
            <a:pPr eaLnBrk="1" hangingPunct="1"/>
            <a:r>
              <a:rPr lang="cs-CZ" sz="1800" dirty="0" smtClean="0">
                <a:solidFill>
                  <a:srgbClr val="292934"/>
                </a:solidFill>
              </a:rPr>
              <a:t>prezentace vkládat do </a:t>
            </a:r>
            <a:r>
              <a:rPr lang="cs-CZ" sz="1800" dirty="0" err="1" smtClean="0">
                <a:solidFill>
                  <a:srgbClr val="292934"/>
                </a:solidFill>
              </a:rPr>
              <a:t>ISu</a:t>
            </a:r>
            <a:r>
              <a:rPr lang="cs-CZ" sz="1800" dirty="0" smtClean="0">
                <a:solidFill>
                  <a:srgbClr val="292934"/>
                </a:solidFill>
              </a:rPr>
              <a:t>: </a:t>
            </a:r>
            <a:r>
              <a:rPr lang="cs-CZ" sz="1200" dirty="0" smtClean="0">
                <a:hlinkClick r:id="rId3"/>
              </a:rPr>
              <a:t>https://is.muni.cz/auth/el/1431/jaro2014/Z0147/ode/46634211/ode_46634238/</a:t>
            </a:r>
            <a:endParaRPr lang="cs-CZ" sz="1200" dirty="0" smtClean="0"/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cs-CZ" smtClean="0"/>
          </a:p>
          <a:p>
            <a:pPr marL="0" indent="0" algn="ctr" eaLnBrk="1" hangingPunct="1">
              <a:buFont typeface="Arial" charset="0"/>
              <a:buNone/>
            </a:pPr>
            <a:endParaRPr lang="cs-CZ" smtClean="0"/>
          </a:p>
          <a:p>
            <a:pPr marL="0" indent="0" algn="ctr" eaLnBrk="1" hangingPunct="1">
              <a:buFont typeface="Arial" charset="0"/>
              <a:buNone/>
            </a:pPr>
            <a:endParaRPr lang="cs-CZ" smtClean="0"/>
          </a:p>
          <a:p>
            <a:pPr marL="0" indent="0" algn="ctr" eaLnBrk="1" hangingPunct="1">
              <a:buFont typeface="Arial" charset="0"/>
              <a:buNone/>
            </a:pPr>
            <a:r>
              <a:rPr lang="cs-CZ" smtClean="0"/>
              <a:t>Otázky?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smtClean="0"/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dirty="0" smtClean="0"/>
              <a:t>Cvičení 4: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dirty="0" smtClean="0"/>
              <a:t>Fyzicko-geografická charakteristika:</a:t>
            </a:r>
          </a:p>
          <a:p>
            <a:pPr lvl="1" eaLnBrk="1" hangingPunct="1"/>
            <a:r>
              <a:rPr lang="cs-CZ" dirty="0" smtClean="0"/>
              <a:t>velmi pěkné texty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většina map – velmi pěkná</a:t>
            </a:r>
          </a:p>
          <a:p>
            <a:pPr lvl="2" eaLnBrk="1" hangingPunct="1"/>
            <a:r>
              <a:rPr lang="cs-CZ" dirty="0"/>
              <a:t>d</a:t>
            </a:r>
            <a:r>
              <a:rPr lang="cs-CZ" dirty="0" smtClean="0"/>
              <a:t>alo by se ještě vylepšit:</a:t>
            </a:r>
          </a:p>
          <a:p>
            <a:pPr lvl="3" eaLnBrk="1" hangingPunct="1"/>
            <a:r>
              <a:rPr lang="cs-CZ" dirty="0" smtClean="0"/>
              <a:t>ořezání </a:t>
            </a:r>
            <a:r>
              <a:rPr lang="cs-CZ" dirty="0" smtClean="0"/>
              <a:t>kolem hranice okresu</a:t>
            </a:r>
          </a:p>
          <a:p>
            <a:pPr marL="1279525" lvl="4" indent="-228600" eaLnBrk="1" hangingPunct="1">
              <a:buFont typeface="+mj-lt"/>
              <a:buAutoNum type="arabicPeriod"/>
            </a:pPr>
            <a:r>
              <a:rPr lang="cs-CZ" dirty="0" smtClean="0"/>
              <a:t>vektor převést do </a:t>
            </a:r>
            <a:r>
              <a:rPr lang="cs-CZ" dirty="0" smtClean="0"/>
              <a:t>rastru</a:t>
            </a:r>
          </a:p>
          <a:p>
            <a:pPr marL="1279525" lvl="4" indent="-228600" eaLnBrk="1" hangingPunct="1">
              <a:buFont typeface="+mj-lt"/>
              <a:buAutoNum type="arabicPeriod"/>
            </a:pPr>
            <a:r>
              <a:rPr lang="cs-CZ" dirty="0" err="1" smtClean="0"/>
              <a:t>georeferencování</a:t>
            </a:r>
            <a:r>
              <a:rPr lang="cs-CZ" dirty="0" smtClean="0"/>
              <a:t> - </a:t>
            </a:r>
            <a:r>
              <a:rPr lang="cs-CZ" sz="1200" dirty="0" smtClean="0">
                <a:hlinkClick r:id="rId2"/>
              </a:rPr>
              <a:t>http://gis.fzp.ujep.cz/gis1/Video/Cviceni6_B.avi</a:t>
            </a:r>
            <a:endParaRPr lang="cs-CZ" dirty="0" smtClean="0"/>
          </a:p>
          <a:p>
            <a:pPr marL="1279525" lvl="4" indent="-228600" eaLnBrk="1" hangingPunct="1">
              <a:buFont typeface="+mj-lt"/>
              <a:buAutoNum type="arabicPeriod"/>
            </a:pPr>
            <a:r>
              <a:rPr lang="cs-CZ" dirty="0"/>
              <a:t>data management – </a:t>
            </a:r>
            <a:r>
              <a:rPr lang="cs-CZ" dirty="0" err="1"/>
              <a:t>clip</a:t>
            </a:r>
            <a:r>
              <a:rPr lang="cs-CZ" dirty="0"/>
              <a:t> </a:t>
            </a:r>
            <a:r>
              <a:rPr lang="cs-CZ" dirty="0" err="1"/>
              <a:t>raster</a:t>
            </a:r>
            <a:r>
              <a:rPr lang="cs-CZ" dirty="0"/>
              <a:t>  - </a:t>
            </a: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www.youtube.com/watch?v=ufE9t6bO5Y8</a:t>
            </a:r>
            <a:endParaRPr lang="cs-CZ" sz="1200" dirty="0"/>
          </a:p>
          <a:p>
            <a:pPr marL="1279525" lvl="4" indent="-228600" eaLnBrk="1" hangingPunct="1">
              <a:buFont typeface="+mj-lt"/>
              <a:buAutoNum type="arabicPeriod"/>
            </a:pPr>
            <a:endParaRPr lang="cs-CZ" sz="1200" dirty="0" smtClean="0"/>
          </a:p>
          <a:p>
            <a:pPr lvl="4" eaLnBrk="1" hangingPunct="1"/>
            <a:endParaRPr lang="cs-CZ" sz="1050" dirty="0" smtClean="0"/>
          </a:p>
          <a:p>
            <a:pPr lvl="1" eaLnBrk="1" hangingPunct="1"/>
            <a:r>
              <a:rPr lang="cs-CZ" sz="1800" dirty="0" smtClean="0"/>
              <a:t>co </a:t>
            </a:r>
            <a:r>
              <a:rPr lang="cs-CZ" sz="1800" dirty="0" smtClean="0"/>
              <a:t>je v legendě – je v mapě a naopak!</a:t>
            </a:r>
          </a:p>
          <a:p>
            <a:pPr lvl="1" eaLnBrk="1" hangingPunct="1"/>
            <a:endParaRPr lang="cs-CZ" sz="1800" dirty="0" smtClean="0"/>
          </a:p>
          <a:p>
            <a:pPr lvl="1" eaLnBrk="1" hangingPunct="1"/>
            <a:r>
              <a:rPr lang="cs-CZ" sz="1800" dirty="0" smtClean="0"/>
              <a:t>pokud citujeme doslovně, nikdy ne celé odstavce!</a:t>
            </a:r>
            <a:endParaRPr lang="cs-CZ" sz="1800" dirty="0" smtClean="0"/>
          </a:p>
          <a:p>
            <a:pPr lvl="1" eaLnBrk="1" hangingPunct="1"/>
            <a:endParaRPr lang="cs-CZ" sz="1600" dirty="0" smtClean="0"/>
          </a:p>
          <a:p>
            <a:pPr lvl="1" eaLnBrk="1" hangingPunct="1"/>
            <a:endParaRPr lang="cs-CZ" sz="1600" dirty="0" smtClean="0"/>
          </a:p>
          <a:p>
            <a:pPr lvl="2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eaLnBrk="1" hangingPunct="1">
              <a:defRPr/>
            </a:pPr>
            <a:r>
              <a:rPr lang="cs-CZ" sz="3100" dirty="0" smtClean="0"/>
              <a:t>Cvičení 5</a:t>
            </a:r>
            <a:r>
              <a:rPr lang="cs-CZ" sz="3100" dirty="0"/>
              <a:t>: 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err="1" smtClean="0"/>
              <a:t>Socio</a:t>
            </a:r>
            <a:r>
              <a:rPr lang="cs-CZ" sz="3100" dirty="0" smtClean="0"/>
              <a:t>-ekonomická </a:t>
            </a:r>
            <a:r>
              <a:rPr lang="cs-CZ" sz="3100" dirty="0"/>
              <a:t>charakteristika regionu (okresu</a:t>
            </a:r>
            <a:r>
              <a:rPr lang="cs-CZ" sz="3100" dirty="0" smtClean="0"/>
              <a:t>)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 sz="1100">
                <a:latin typeface="Calibri" pitchFamily="34" charset="0"/>
              </a:rPr>
              <a:t> </a:t>
            </a:r>
            <a:endParaRPr lang="cs-CZ" sz="600"/>
          </a:p>
          <a:p>
            <a:pPr eaLnBrk="0" hangingPunct="0"/>
            <a:endParaRPr lang="cs-CZ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/>
              <a:t/>
            </a:r>
            <a:br>
              <a:rPr lang="cs-CZ"/>
            </a:br>
            <a:endParaRPr lang="cs-CZ"/>
          </a:p>
          <a:p>
            <a:pPr eaLnBrk="0" hangingPunc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84850"/>
          </a:xfrm>
        </p:spPr>
        <p:txBody>
          <a:bodyPr/>
          <a:lstStyle/>
          <a:p>
            <a:pPr marL="182563" lvl="2">
              <a:buSzPct val="85000"/>
            </a:pPr>
            <a:r>
              <a:rPr lang="cs-CZ" sz="2000" b="1" u="sng" dirty="0" smtClean="0"/>
              <a:t>hospodářství regionu, průmysl, zemědělství</a:t>
            </a:r>
          </a:p>
          <a:p>
            <a:pPr marL="457200" lvl="3">
              <a:buSzPct val="85000"/>
            </a:pPr>
            <a:r>
              <a:rPr lang="cs-CZ" b="1" u="sng" dirty="0" smtClean="0"/>
              <a:t>průmysl</a:t>
            </a:r>
            <a:r>
              <a:rPr lang="cs-CZ" b="1" dirty="0" smtClean="0"/>
              <a:t>:</a:t>
            </a:r>
          </a:p>
          <a:p>
            <a:pPr marL="182563" lvl="2"/>
            <a:r>
              <a:rPr lang="cs-CZ" sz="1600" dirty="0" smtClean="0"/>
              <a:t>odvětvová struktura okresu</a:t>
            </a:r>
          </a:p>
          <a:p>
            <a:pPr marL="182563" lvl="2"/>
            <a:r>
              <a:rPr lang="cs-CZ" sz="1600" dirty="0" smtClean="0"/>
              <a:t>největší podniky a firmy</a:t>
            </a:r>
          </a:p>
          <a:p>
            <a:pPr marL="457200" lvl="3"/>
            <a:r>
              <a:rPr lang="cs-CZ" sz="1400" dirty="0" smtClean="0">
                <a:hlinkClick r:id="rId2"/>
              </a:rPr>
              <a:t>http://www.hbi.cz/</a:t>
            </a:r>
            <a:r>
              <a:rPr lang="cs-CZ" sz="1400" dirty="0" smtClean="0"/>
              <a:t> </a:t>
            </a:r>
          </a:p>
          <a:p>
            <a:pPr lvl="4"/>
            <a:r>
              <a:rPr lang="cs-CZ" sz="1200" dirty="0" smtClean="0"/>
              <a:t>licence zakoupená pouze pro EURODATA (RNDr. </a:t>
            </a:r>
            <a:r>
              <a:rPr lang="cs-CZ" sz="1200" dirty="0" err="1" smtClean="0"/>
              <a:t>Ph.D</a:t>
            </a:r>
            <a:r>
              <a:rPr lang="cs-CZ" sz="1200" dirty="0" smtClean="0"/>
              <a:t> Zdeněk </a:t>
            </a:r>
            <a:r>
              <a:rPr lang="cs-CZ" sz="1200" dirty="0" err="1" smtClean="0"/>
              <a:t>Szczyrba</a:t>
            </a:r>
            <a:r>
              <a:rPr lang="cs-CZ" sz="1200" dirty="0" smtClean="0"/>
              <a:t>, přihlašovací jméno c73742, heslo c69188)</a:t>
            </a:r>
          </a:p>
          <a:p>
            <a:pPr marL="182563" lvl="2"/>
            <a:r>
              <a:rPr lang="cs-CZ" sz="1600" dirty="0" smtClean="0"/>
              <a:t>přítomnost a činnost nadnárodních společnosti – přímé zahraniční investice</a:t>
            </a:r>
          </a:p>
          <a:p>
            <a:pPr marL="457200" lvl="3"/>
            <a:r>
              <a:rPr lang="cs-CZ" sz="1400" dirty="0" smtClean="0">
                <a:hlinkClick r:id="rId3"/>
              </a:rPr>
              <a:t>http://www.cnb.cz/cs/statistika/platebni_bilance_stat/publikace_pb/pzi/index.html</a:t>
            </a:r>
            <a:endParaRPr lang="cs-CZ" sz="1400" dirty="0" smtClean="0"/>
          </a:p>
          <a:p>
            <a:pPr lvl="4"/>
            <a:r>
              <a:rPr lang="cs-CZ" sz="1200" dirty="0" smtClean="0"/>
              <a:t>tabulka Regiony-T, srovnání za dva roky, např. 2001 a 2011</a:t>
            </a:r>
          </a:p>
          <a:p>
            <a:pPr lvl="1"/>
            <a:endParaRPr lang="cs-CZ" sz="1600" b="1" u="sng" dirty="0" smtClean="0"/>
          </a:p>
          <a:p>
            <a:pPr lvl="1"/>
            <a:r>
              <a:rPr lang="cs-CZ" sz="1600" b="1" u="sng" dirty="0" smtClean="0"/>
              <a:t>zemědělství:</a:t>
            </a:r>
          </a:p>
          <a:p>
            <a:pPr marL="182563" lvl="2"/>
            <a:r>
              <a:rPr lang="cs-CZ" sz="1600" dirty="0" smtClean="0"/>
              <a:t>tabulka: celková výměra okresu, podíl zemědělské a nezemědělské půdy (případně další dělení – pokud je pro okres specifické – např. podíl vinic, chmelnic, lesní, vodní plochy)</a:t>
            </a:r>
          </a:p>
          <a:p>
            <a:pPr marL="457200" lvl="3"/>
            <a:r>
              <a:rPr lang="cs-CZ" sz="1400" dirty="0" smtClean="0">
                <a:hlinkClick r:id="rId4"/>
              </a:rPr>
              <a:t>http://www.risy.cz/cs/krajske-ris/stredocesky-kraj/okresy/zivotni-prostredi/</a:t>
            </a:r>
            <a:endParaRPr lang="cs-CZ" sz="1400" dirty="0" smtClean="0"/>
          </a:p>
          <a:p>
            <a:pPr marL="457200" lvl="3"/>
            <a:r>
              <a:rPr lang="cs-CZ" sz="1400" dirty="0" smtClean="0"/>
              <a:t>možné srovnání za vybrané roky, např. 1995 a 2012, dochází k odlesňování? zatravňování? zvyšování zastavěné plochy na úkor orné půdy – </a:t>
            </a:r>
            <a:r>
              <a:rPr lang="cs-CZ" sz="1400" dirty="0" err="1" smtClean="0"/>
              <a:t>suburbanizace</a:t>
            </a:r>
            <a:r>
              <a:rPr lang="cs-CZ" sz="1400" dirty="0" smtClean="0"/>
              <a:t>?</a:t>
            </a:r>
          </a:p>
          <a:p>
            <a:pPr marL="457200" lvl="3"/>
            <a:r>
              <a:rPr lang="cs-CZ" sz="1400" dirty="0" smtClean="0"/>
              <a:t>hlavní zemědělské produkty</a:t>
            </a:r>
          </a:p>
          <a:p>
            <a:pPr marL="457200" lvl="3"/>
            <a:r>
              <a:rPr lang="cs-CZ" sz="1400" dirty="0" smtClean="0"/>
              <a:t>místní produkční specifika</a:t>
            </a:r>
          </a:p>
          <a:p>
            <a:pPr marL="457200" lvl="3"/>
            <a:r>
              <a:rPr lang="cs-CZ" sz="1400" dirty="0" smtClean="0"/>
              <a:t>největší zemědělské podniky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pPr marL="182563" lvl="2">
              <a:buSzPct val="85000"/>
              <a:defRPr/>
            </a:pPr>
            <a:r>
              <a:rPr lang="cs-CZ" sz="1600" b="1" u="sng" dirty="0" smtClean="0"/>
              <a:t>doprava</a:t>
            </a:r>
            <a:r>
              <a:rPr lang="cs-CZ" sz="1600" dirty="0" smtClean="0"/>
              <a:t> </a:t>
            </a:r>
            <a:r>
              <a:rPr lang="cs-CZ" sz="1600" dirty="0"/>
              <a:t>– dopravní síť, přítomnost významných dopravních uzlů, významné komunikace apod</a:t>
            </a:r>
            <a:r>
              <a:rPr lang="cs-CZ" sz="1600" dirty="0" smtClean="0"/>
              <a:t>.,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jaká je dopravní dostupnost? Lze okres charakterizovat jako tranzitní region nebo spíše okrajovou oblast?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tabulka: délka (v km) dálnic, rychlostních komunikací, silnic I. a II. třídy za váš okres, kraj a ČR, v absolutním i relativním vyjádření – komentář</a:t>
            </a:r>
          </a:p>
          <a:p>
            <a:pPr marL="639763" lvl="4">
              <a:buSzPct val="85000"/>
              <a:defRPr/>
            </a:pP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www.czso.cz/csu/2013edicniplan.nsf/krajkapitola/641011-13-r_2013-17</a:t>
            </a:r>
            <a:endParaRPr lang="cs-CZ" sz="1200" dirty="0" smtClean="0"/>
          </a:p>
          <a:p>
            <a:pPr marL="823913" lvl="5">
              <a:buSzPct val="85000"/>
              <a:defRPr/>
            </a:pPr>
            <a:r>
              <a:rPr lang="cs-CZ" sz="1200" dirty="0" smtClean="0"/>
              <a:t>tabulky 17-2, 17-101</a:t>
            </a:r>
          </a:p>
          <a:p>
            <a:pPr marL="639763" lvl="4">
              <a:buSzPct val="85000"/>
              <a:defRPr/>
            </a:pPr>
            <a:r>
              <a:rPr lang="cs-CZ" dirty="0" smtClean="0"/>
              <a:t>hustota sítě – vliv georeliéfu? CHKO? ….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železniční síť – koridory mezinárodního významu, TEN (Tratě evropského železničního systému), jednokolejné / dvojkolejné tratě, elektrifikace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letiště: mezinárodní, vnitrostátní, </a:t>
            </a:r>
            <a:r>
              <a:rPr lang="cs-CZ" sz="1400" dirty="0" err="1" smtClean="0"/>
              <a:t>nízkonákladovky</a:t>
            </a:r>
            <a:r>
              <a:rPr lang="cs-CZ" sz="1400" dirty="0" smtClean="0"/>
              <a:t>? Vliv letišť na rozvoj cestovního ruchu?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IDS – existuje v okrese IDS? Výhody/nevýhody?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cyklotrasy – evropského významu (</a:t>
            </a:r>
            <a:r>
              <a:rPr lang="cs-CZ" sz="1400" dirty="0" err="1" smtClean="0"/>
              <a:t>Eurovelo</a:t>
            </a:r>
            <a:r>
              <a:rPr lang="cs-CZ" sz="1400" dirty="0" smtClean="0"/>
              <a:t> 4, 9, 13) – vliv na rozvoj cestovního ruchu?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hraniční přechody – význam v minulosti, využití dnes – </a:t>
            </a:r>
            <a:r>
              <a:rPr lang="cs-CZ" sz="1400" dirty="0" err="1" smtClean="0"/>
              <a:t>brownfileds</a:t>
            </a:r>
            <a:r>
              <a:rPr lang="cs-CZ" sz="1400" dirty="0" smtClean="0"/>
              <a:t>?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mýtné brány – zvýšení hustoty dopravy v postižených obcích v důsledku objížděk mýtných bran? 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potrubní doprava – ropovody Družba, IKL (Ingolstadt) – vliv na průmysl? </a:t>
            </a:r>
          </a:p>
          <a:p>
            <a:pPr marL="457201" lvl="3">
              <a:buSzPct val="85000"/>
              <a:defRPr/>
            </a:pPr>
            <a:r>
              <a:rPr lang="cs-CZ" sz="1400" dirty="0" smtClean="0"/>
              <a:t>plánovaná výstavba - vliv na rozvoj průmyslu? (př. Brno – Amazon)</a:t>
            </a:r>
            <a:endParaRPr lang="cs-CZ" sz="1400" dirty="0"/>
          </a:p>
          <a:p>
            <a:pPr marL="503238" lvl="4" indent="0">
              <a:buSzPct val="85000"/>
              <a:buFont typeface="Arial" charset="0"/>
              <a:buNone/>
              <a:defRPr/>
            </a:pPr>
            <a:endParaRPr lang="cs-CZ" sz="1200" dirty="0"/>
          </a:p>
          <a:p>
            <a:pPr marL="457201" lvl="3">
              <a:buSzPct val="85000"/>
              <a:defRPr/>
            </a:pPr>
            <a:r>
              <a:rPr lang="cs-CZ" dirty="0" smtClean="0"/>
              <a:t>mapa</a:t>
            </a:r>
            <a:r>
              <a:rPr lang="cs-CZ" dirty="0"/>
              <a:t>: silniční a železniční síť </a:t>
            </a:r>
            <a:r>
              <a:rPr lang="cs-CZ" dirty="0" smtClean="0"/>
              <a:t>okresu</a:t>
            </a:r>
          </a:p>
          <a:p>
            <a:pPr marL="639763" lvl="4">
              <a:buSzPct val="85000"/>
              <a:defRPr/>
            </a:pPr>
            <a:r>
              <a:rPr lang="cs-CZ" sz="1200" dirty="0" smtClean="0"/>
              <a:t>nezapomeňte na základní kartografické prvky!</a:t>
            </a:r>
            <a:endParaRPr lang="cs-CZ" sz="1200" dirty="0"/>
          </a:p>
          <a:p>
            <a:pPr marL="457201" lvl="3">
              <a:buSzPct val="85000"/>
              <a:defRPr/>
            </a:pPr>
            <a:endParaRPr lang="cs-CZ" sz="1400" dirty="0" smtClean="0"/>
          </a:p>
          <a:p>
            <a:pPr marL="457201" lvl="3">
              <a:buSzPct val="85000"/>
              <a:defRPr/>
            </a:pPr>
            <a:r>
              <a:rPr lang="cs-CZ" sz="1100" dirty="0"/>
              <a:t>možné další zdroje: </a:t>
            </a:r>
          </a:p>
          <a:p>
            <a:pPr marL="639763" lvl="4">
              <a:buSzPct val="85000"/>
              <a:defRPr/>
            </a:pPr>
            <a:r>
              <a:rPr lang="cs-CZ" sz="1050" dirty="0">
                <a:hlinkClick r:id="rId3"/>
              </a:rPr>
              <a:t>http://www.rsd.cz/doc/Silnicni-a-dalnicni-sit/silnice-a-dalnice-v-ceske-republice-2013</a:t>
            </a:r>
          </a:p>
          <a:p>
            <a:pPr marL="639763" lvl="4">
              <a:buSzPct val="85000"/>
              <a:defRPr/>
            </a:pPr>
            <a:r>
              <a:rPr lang="cs-CZ" sz="1050" dirty="0">
                <a:hlinkClick r:id="rId3"/>
              </a:rPr>
              <a:t>http://www.mdcr.cz/cs/Statistika_dopravy/</a:t>
            </a:r>
            <a:endParaRPr lang="cs-CZ" sz="1050" dirty="0"/>
          </a:p>
          <a:p>
            <a:pPr marL="639763" lvl="4">
              <a:buSzPct val="85000"/>
              <a:defRPr/>
            </a:pPr>
            <a:r>
              <a:rPr lang="cs-CZ" sz="1050" dirty="0">
                <a:hlinkClick r:id="rId4"/>
              </a:rPr>
              <a:t>https://www.sydos.cz/cs/rocenky.htm</a:t>
            </a:r>
            <a:endParaRPr lang="cs-CZ" sz="1050" dirty="0"/>
          </a:p>
          <a:p>
            <a:pPr marL="457201" lvl="3">
              <a:buSzPct val="85000"/>
              <a:defRPr/>
            </a:pPr>
            <a:endParaRPr lang="cs-CZ" dirty="0" smtClean="0"/>
          </a:p>
          <a:p>
            <a:pPr marL="457201" lvl="3">
              <a:buSzPct val="85000"/>
              <a:defRPr/>
            </a:pPr>
            <a:endParaRPr lang="cs-CZ" dirty="0" smtClean="0"/>
          </a:p>
          <a:p>
            <a:pPr marL="457201" lvl="3">
              <a:buSzPct val="85000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56287"/>
          </a:xfrm>
        </p:spPr>
        <p:txBody>
          <a:bodyPr/>
          <a:lstStyle/>
          <a:p>
            <a:pPr marL="182563" lvl="2">
              <a:buSzPct val="85000"/>
              <a:defRPr/>
            </a:pPr>
            <a:r>
              <a:rPr lang="cs-CZ" b="1" u="sng" dirty="0"/>
              <a:t>cestovní ruch </a:t>
            </a:r>
            <a:r>
              <a:rPr lang="cs-CZ" dirty="0"/>
              <a:t>– nejvýznamnější aktivity a střediska, nejvýznamnější lokalizační faktory a předpoklady CR (přírodní a kulturně-historické</a:t>
            </a:r>
            <a:r>
              <a:rPr lang="cs-CZ" dirty="0" smtClean="0"/>
              <a:t>)</a:t>
            </a:r>
          </a:p>
          <a:p>
            <a:pPr marL="457201" lvl="3">
              <a:buSzPct val="85000"/>
              <a:defRPr/>
            </a:pPr>
            <a:r>
              <a:rPr lang="cs-CZ" dirty="0" smtClean="0"/>
              <a:t>přírodní zajímavosti, </a:t>
            </a:r>
            <a:r>
              <a:rPr lang="cs-CZ" dirty="0"/>
              <a:t>stupně ochrany přírodních území atd</a:t>
            </a:r>
            <a:r>
              <a:rPr lang="cs-CZ" dirty="0" smtClean="0"/>
              <a:t>.</a:t>
            </a:r>
            <a:endParaRPr lang="cs-CZ" dirty="0"/>
          </a:p>
          <a:p>
            <a:pPr marL="457201" lvl="3">
              <a:buSzPct val="85000"/>
              <a:defRPr/>
            </a:pPr>
            <a:r>
              <a:rPr lang="cs-CZ" dirty="0" smtClean="0"/>
              <a:t>historické a kulturní památky?</a:t>
            </a:r>
          </a:p>
          <a:p>
            <a:pPr marL="639763" lvl="4">
              <a:buSzPct val="85000"/>
              <a:defRPr/>
            </a:pPr>
            <a:r>
              <a:rPr lang="cs-CZ" dirty="0" smtClean="0"/>
              <a:t>lidová architektura, církevní památky, městská a vesnická plošně chráněná území, festivalová kultura</a:t>
            </a:r>
          </a:p>
          <a:p>
            <a:pPr marL="639763" lvl="4">
              <a:buSzPct val="85000"/>
              <a:defRPr/>
            </a:pPr>
            <a:r>
              <a:rPr lang="cs-CZ" dirty="0" smtClean="0"/>
              <a:t>sezónnost cestovního ruchu</a:t>
            </a:r>
          </a:p>
          <a:p>
            <a:pPr marL="457201" lvl="3">
              <a:buSzPct val="85000"/>
              <a:defRPr/>
            </a:pPr>
            <a:endParaRPr lang="cs-CZ" dirty="0"/>
          </a:p>
          <a:p>
            <a:pPr marL="457201" lvl="3">
              <a:buSzPct val="85000"/>
              <a:defRPr/>
            </a:pPr>
            <a:r>
              <a:rPr lang="cs-CZ" dirty="0" smtClean="0"/>
              <a:t>možné zdroje:</a:t>
            </a:r>
          </a:p>
          <a:p>
            <a:pPr lvl="2">
              <a:defRPr/>
            </a:pPr>
            <a:r>
              <a:rPr lang="cs-CZ" sz="1400" dirty="0" smtClean="0">
                <a:hlinkClick r:id="rId2"/>
              </a:rPr>
              <a:t>http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www.czso.cz/csu/2013edicniplan.nsf/krajkapitola/641011-13-r_2013-16</a:t>
            </a:r>
            <a:endParaRPr lang="cs-CZ" sz="1400" dirty="0" smtClean="0"/>
          </a:p>
          <a:p>
            <a:pPr lvl="1">
              <a:defRPr/>
            </a:pPr>
            <a:endParaRPr lang="cs-CZ" dirty="0" smtClean="0"/>
          </a:p>
          <a:p>
            <a:pPr marL="182563" lvl="2">
              <a:buSzPct val="85000"/>
              <a:defRPr/>
            </a:pPr>
            <a:r>
              <a:rPr lang="cs-CZ" b="1" u="sng" dirty="0"/>
              <a:t>sídla</a:t>
            </a:r>
            <a:r>
              <a:rPr lang="cs-CZ" dirty="0"/>
              <a:t> – největší/nejvýznamnější města, počty </a:t>
            </a:r>
            <a:r>
              <a:rPr lang="cs-CZ" dirty="0" smtClean="0"/>
              <a:t>obyvatel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075613" cy="5113337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z</a:t>
            </a:r>
            <a:r>
              <a:rPr lang="cs-CZ" sz="1800" dirty="0" smtClean="0"/>
              <a:t>ískané </a:t>
            </a:r>
            <a:r>
              <a:rPr lang="cs-CZ" sz="1800" dirty="0"/>
              <a:t>informace </a:t>
            </a:r>
            <a:r>
              <a:rPr lang="cs-CZ" sz="1800" u="sng" dirty="0" smtClean="0">
                <a:solidFill>
                  <a:srgbClr val="C00000"/>
                </a:solidFill>
              </a:rPr>
              <a:t>interpretujte ve vzájemných souvislostech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dirty="0" smtClean="0"/>
              <a:t>(také</a:t>
            </a:r>
            <a:r>
              <a:rPr lang="cs-CZ" sz="1800" dirty="0"/>
              <a:t>) v návaznosti na fyzicko-geografickou charakteristiku regionu. </a:t>
            </a:r>
            <a:endParaRPr lang="cs-CZ" sz="1800" dirty="0" smtClean="0"/>
          </a:p>
          <a:p>
            <a:pPr marL="274637" lvl="1" indent="0">
              <a:buFont typeface="Arial" charset="0"/>
              <a:buNone/>
              <a:defRPr/>
            </a:pPr>
            <a:r>
              <a:rPr lang="cs-CZ" sz="1400" dirty="0" smtClean="0"/>
              <a:t>Kupříkladu</a:t>
            </a:r>
            <a:r>
              <a:rPr lang="cs-CZ" sz="1400" dirty="0"/>
              <a:t>:</a:t>
            </a:r>
          </a:p>
          <a:p>
            <a:pPr lvl="1">
              <a:defRPr/>
            </a:pPr>
            <a:r>
              <a:rPr lang="cs-CZ" sz="1400" dirty="0" smtClean="0"/>
              <a:t>jak </a:t>
            </a:r>
            <a:r>
              <a:rPr lang="cs-CZ" sz="1400" dirty="0"/>
              <a:t>souvisí klima, půdy nebo reliéf regionu s charakterem zdejší zemědělské produkce, </a:t>
            </a:r>
          </a:p>
          <a:p>
            <a:pPr lvl="1">
              <a:defRPr/>
            </a:pPr>
            <a:r>
              <a:rPr lang="cs-CZ" sz="1400" dirty="0" smtClean="0"/>
              <a:t>jak </a:t>
            </a:r>
            <a:r>
              <a:rPr lang="cs-CZ" sz="1400" dirty="0"/>
              <a:t>reliéf území ovlivňuje dopravní síť, resp. vedení komunikací,</a:t>
            </a:r>
          </a:p>
          <a:p>
            <a:pPr lvl="1">
              <a:defRPr/>
            </a:pPr>
            <a:r>
              <a:rPr lang="cs-CZ" sz="1400" dirty="0" smtClean="0"/>
              <a:t>je </a:t>
            </a:r>
            <a:r>
              <a:rPr lang="cs-CZ" sz="1400" dirty="0"/>
              <a:t>některé ze sídel na území okresu významným centrem CR (pokud ano, tak proč</a:t>
            </a:r>
            <a:r>
              <a:rPr lang="cs-CZ" sz="1400" dirty="0" smtClean="0"/>
              <a:t>?)</a:t>
            </a:r>
          </a:p>
          <a:p>
            <a:pPr lvl="1">
              <a:defRPr/>
            </a:pPr>
            <a:r>
              <a:rPr lang="cs-CZ" sz="1400" dirty="0" smtClean="0"/>
              <a:t>…</a:t>
            </a:r>
          </a:p>
          <a:p>
            <a:pPr lvl="1">
              <a:defRPr/>
            </a:pPr>
            <a:r>
              <a:rPr lang="cs-CZ" sz="1400" dirty="0" smtClean="0"/>
              <a:t>…</a:t>
            </a:r>
          </a:p>
          <a:p>
            <a:pPr lvl="1">
              <a:defRPr/>
            </a:pPr>
            <a:r>
              <a:rPr lang="cs-CZ" sz="1400" dirty="0" smtClean="0"/>
              <a:t>…</a:t>
            </a:r>
          </a:p>
          <a:p>
            <a:pPr lvl="1">
              <a:defRPr/>
            </a:pPr>
            <a:r>
              <a:rPr lang="cs-CZ" sz="1400" dirty="0" smtClean="0"/>
              <a:t>jak souvisí </a:t>
            </a:r>
            <a:r>
              <a:rPr lang="cs-CZ" sz="1400" u="sng" dirty="0" smtClean="0">
                <a:solidFill>
                  <a:srgbClr val="C00000"/>
                </a:solidFill>
              </a:rPr>
              <a:t>vše se vším</a:t>
            </a:r>
          </a:p>
          <a:p>
            <a:pPr lvl="1">
              <a:defRPr/>
            </a:pPr>
            <a:endParaRPr lang="cs-CZ" sz="1400" dirty="0" smtClean="0"/>
          </a:p>
          <a:p>
            <a:pPr>
              <a:defRPr/>
            </a:pPr>
            <a:r>
              <a:rPr lang="cs-CZ" sz="1800" dirty="0" smtClean="0"/>
              <a:t>nejde o to vyrobit výčet, ale zamyslet se a pokusit se interpretovat, </a:t>
            </a:r>
            <a:r>
              <a:rPr lang="cs-CZ" sz="1800" dirty="0" smtClean="0">
                <a:solidFill>
                  <a:srgbClr val="C00000"/>
                </a:solidFill>
              </a:rPr>
              <a:t>proč tomu tak je!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Farmer wondering what to produce, based on various physical and human fac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8450"/>
            <a:ext cx="5567363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ovéPole 5"/>
          <p:cNvSpPr txBox="1">
            <a:spLocks noChangeArrowheads="1"/>
          </p:cNvSpPr>
          <p:nvPr/>
        </p:nvSpPr>
        <p:spPr bwMode="auto">
          <a:xfrm>
            <a:off x="1692275" y="6548438"/>
            <a:ext cx="68405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/>
              <a:t>http://www.bbc.co.uk/bitesize/standard/geography/farming/farming_system/revision/2/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http://www.intechopen.com/source/html/40521/media/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58" y="611229"/>
            <a:ext cx="7775575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3"/>
          <p:cNvSpPr txBox="1">
            <a:spLocks noChangeArrowheads="1"/>
          </p:cNvSpPr>
          <p:nvPr/>
        </p:nvSpPr>
        <p:spPr bwMode="auto">
          <a:xfrm>
            <a:off x="684213" y="6461125"/>
            <a:ext cx="799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/>
              <a:t>http://www.intechopen.com/books/application-of-geographic-information-systems/multi-scale-gis-data-driven-method-for-early-assessment-of-wetlands-impacted-by-transportation-corri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řehlednos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1428</TotalTime>
  <Words>718</Words>
  <Application>Microsoft Office PowerPoint</Application>
  <PresentationFormat>Předvádění na obrazovce (4:3)</PresentationFormat>
  <Paragraphs>123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Přehlednost</vt:lpstr>
      <vt:lpstr>Základy regionální geografie</vt:lpstr>
      <vt:lpstr>Cvičení 4: </vt:lpstr>
      <vt:lpstr>Cvičení 5:  Socio-ekonomická charakteristika regionu (okresu)</vt:lpstr>
      <vt:lpstr>Prezentace aplikace PowerPoint</vt:lpstr>
      <vt:lpstr>Prezentace aplikace PowerPoint</vt:lpstr>
      <vt:lpstr>Prezentace aplikace PowerPoint</vt:lpstr>
      <vt:lpstr>!</vt:lpstr>
      <vt:lpstr>Prezentace aplikace PowerPoint</vt:lpstr>
      <vt:lpstr>Prezentace aplikace PowerPoint</vt:lpstr>
      <vt:lpstr>Vzájemné souvislosti</vt:lpstr>
      <vt:lpstr>Prezentace aplikace PowerPoint</vt:lpstr>
      <vt:lpstr>Prezentace aplikace PowerPoint</vt:lpstr>
      <vt:lpstr>Prezentace aplikace PowerPoint</vt:lpstr>
      <vt:lpstr>Cvičení 5: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Lesova, Pavlina</dc:creator>
  <cp:lastModifiedBy>EsetaCZ EsetaCZ</cp:lastModifiedBy>
  <cp:revision>94</cp:revision>
  <cp:lastPrinted>2014-02-27T04:59:10Z</cp:lastPrinted>
  <dcterms:created xsi:type="dcterms:W3CDTF">2014-02-21T05:03:39Z</dcterms:created>
  <dcterms:modified xsi:type="dcterms:W3CDTF">2014-03-29T07:09:07Z</dcterms:modified>
</cp:coreProperties>
</file>