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3" r:id="rId2"/>
    <p:sldId id="276" r:id="rId3"/>
    <p:sldId id="293" r:id="rId4"/>
    <p:sldId id="294" r:id="rId5"/>
    <p:sldId id="295" r:id="rId6"/>
    <p:sldId id="296" r:id="rId7"/>
    <p:sldId id="268" r:id="rId8"/>
    <p:sldId id="269" r:id="rId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392849-168A-4DCB-9425-46C8871F796D}" type="doc">
      <dgm:prSet loTypeId="urn:microsoft.com/office/officeart/2005/8/layout/default#1" loCatId="list" qsTypeId="urn:microsoft.com/office/officeart/2005/8/quickstyle/simple1#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8714817-50CA-440A-B674-83742FD5769F}">
      <dgm:prSet phldrT="[Text]"/>
      <dgm:spPr/>
      <dgm:t>
        <a:bodyPr/>
        <a:lstStyle/>
        <a:p>
          <a:r>
            <a:rPr lang="cs-CZ" dirty="0" smtClean="0"/>
            <a:t>Mediální </a:t>
          </a:r>
          <a:r>
            <a:rPr lang="cs-CZ" dirty="0" smtClean="0"/>
            <a:t>obraz?</a:t>
          </a:r>
          <a:endParaRPr lang="cs-CZ" dirty="0"/>
        </a:p>
      </dgm:t>
    </dgm:pt>
    <dgm:pt modelId="{532787E5-D5CD-4C1C-A92D-AA899459D305}" type="parTrans" cxnId="{DA836DFA-A702-4443-93CA-C66DAADFEFC4}">
      <dgm:prSet/>
      <dgm:spPr/>
      <dgm:t>
        <a:bodyPr/>
        <a:lstStyle/>
        <a:p>
          <a:endParaRPr lang="cs-CZ"/>
        </a:p>
      </dgm:t>
    </dgm:pt>
    <dgm:pt modelId="{4AA057DA-EE83-4F6C-B1F8-9AC56BB8D672}" type="sibTrans" cxnId="{DA836DFA-A702-4443-93CA-C66DAADFEFC4}">
      <dgm:prSet/>
      <dgm:spPr/>
      <dgm:t>
        <a:bodyPr/>
        <a:lstStyle/>
        <a:p>
          <a:endParaRPr lang="cs-CZ"/>
        </a:p>
      </dgm:t>
    </dgm:pt>
    <dgm:pt modelId="{1BBAD655-E9FA-4382-80CA-C65DA7B3AF49}" type="pres">
      <dgm:prSet presAssocID="{0A392849-168A-4DCB-9425-46C8871F79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2AB00C4-F3A5-4612-97D2-1DCECD5D9936}" type="pres">
      <dgm:prSet presAssocID="{A8714817-50CA-440A-B674-83742FD5769F}" presName="node" presStyleLbl="node1" presStyleIdx="0" presStyleCnt="1" custLinFactNeighborX="892" custLinFactNeighborY="65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F374DB3-C6AA-4720-8956-8DD2FC6565EA}" type="presOf" srcId="{0A392849-168A-4DCB-9425-46C8871F796D}" destId="{1BBAD655-E9FA-4382-80CA-C65DA7B3AF49}" srcOrd="0" destOrd="0" presId="urn:microsoft.com/office/officeart/2005/8/layout/default#1"/>
    <dgm:cxn modelId="{DA836DFA-A702-4443-93CA-C66DAADFEFC4}" srcId="{0A392849-168A-4DCB-9425-46C8871F796D}" destId="{A8714817-50CA-440A-B674-83742FD5769F}" srcOrd="0" destOrd="0" parTransId="{532787E5-D5CD-4C1C-A92D-AA899459D305}" sibTransId="{4AA057DA-EE83-4F6C-B1F8-9AC56BB8D672}"/>
    <dgm:cxn modelId="{92F077B9-1356-4768-B8E4-C2818B3972EB}" type="presOf" srcId="{A8714817-50CA-440A-B674-83742FD5769F}" destId="{E2AB00C4-F3A5-4612-97D2-1DCECD5D9936}" srcOrd="0" destOrd="0" presId="urn:microsoft.com/office/officeart/2005/8/layout/default#1"/>
    <dgm:cxn modelId="{94D0BD36-703A-499A-9494-40EE912AD7FC}" type="presParOf" srcId="{1BBAD655-E9FA-4382-80CA-C65DA7B3AF49}" destId="{E2AB00C4-F3A5-4612-97D2-1DCECD5D9936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392849-168A-4DCB-9425-46C8871F796D}" type="doc">
      <dgm:prSet loTypeId="urn:microsoft.com/office/officeart/2005/8/layout/default#2" loCatId="list" qsTypeId="urn:microsoft.com/office/officeart/2005/8/quickstyle/simple1#2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8714817-50CA-440A-B674-83742FD5769F}">
      <dgm:prSet phldrT="[Text]"/>
      <dgm:spPr/>
      <dgm:t>
        <a:bodyPr/>
        <a:lstStyle/>
        <a:p>
          <a:r>
            <a:rPr lang="cs-CZ" dirty="0" smtClean="0"/>
            <a:t>Skutečný </a:t>
          </a:r>
          <a:r>
            <a:rPr lang="cs-CZ" dirty="0" smtClean="0"/>
            <a:t>obraz?</a:t>
          </a:r>
          <a:endParaRPr lang="cs-CZ" dirty="0"/>
        </a:p>
      </dgm:t>
    </dgm:pt>
    <dgm:pt modelId="{532787E5-D5CD-4C1C-A92D-AA899459D305}" type="parTrans" cxnId="{DA836DFA-A702-4443-93CA-C66DAADFEFC4}">
      <dgm:prSet/>
      <dgm:spPr/>
      <dgm:t>
        <a:bodyPr/>
        <a:lstStyle/>
        <a:p>
          <a:endParaRPr lang="cs-CZ"/>
        </a:p>
      </dgm:t>
    </dgm:pt>
    <dgm:pt modelId="{4AA057DA-EE83-4F6C-B1F8-9AC56BB8D672}" type="sibTrans" cxnId="{DA836DFA-A702-4443-93CA-C66DAADFEFC4}">
      <dgm:prSet/>
      <dgm:spPr/>
      <dgm:t>
        <a:bodyPr/>
        <a:lstStyle/>
        <a:p>
          <a:endParaRPr lang="cs-CZ"/>
        </a:p>
      </dgm:t>
    </dgm:pt>
    <dgm:pt modelId="{1BBAD655-E9FA-4382-80CA-C65DA7B3AF49}" type="pres">
      <dgm:prSet presAssocID="{0A392849-168A-4DCB-9425-46C8871F79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2AB00C4-F3A5-4612-97D2-1DCECD5D9936}" type="pres">
      <dgm:prSet presAssocID="{A8714817-50CA-440A-B674-83742FD5769F}" presName="node" presStyleLbl="node1" presStyleIdx="0" presStyleCnt="1" custLinFactNeighborX="27859" custLinFactNeighborY="101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A836DFA-A702-4443-93CA-C66DAADFEFC4}" srcId="{0A392849-168A-4DCB-9425-46C8871F796D}" destId="{A8714817-50CA-440A-B674-83742FD5769F}" srcOrd="0" destOrd="0" parTransId="{532787E5-D5CD-4C1C-A92D-AA899459D305}" sibTransId="{4AA057DA-EE83-4F6C-B1F8-9AC56BB8D672}"/>
    <dgm:cxn modelId="{875B2ADB-DEEA-480A-B9E3-B718B480FB6C}" type="presOf" srcId="{A8714817-50CA-440A-B674-83742FD5769F}" destId="{E2AB00C4-F3A5-4612-97D2-1DCECD5D9936}" srcOrd="0" destOrd="0" presId="urn:microsoft.com/office/officeart/2005/8/layout/default#2"/>
    <dgm:cxn modelId="{8511FB56-BBDF-4525-BFF9-0095D1530EB2}" type="presOf" srcId="{0A392849-168A-4DCB-9425-46C8871F796D}" destId="{1BBAD655-E9FA-4382-80CA-C65DA7B3AF49}" srcOrd="0" destOrd="0" presId="urn:microsoft.com/office/officeart/2005/8/layout/default#2"/>
    <dgm:cxn modelId="{FA0F2AA9-D975-4390-AFA8-5852D1843C03}" type="presParOf" srcId="{1BBAD655-E9FA-4382-80CA-C65DA7B3AF49}" destId="{E2AB00C4-F3A5-4612-97D2-1DCECD5D9936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AB00C4-F3A5-4612-97D2-1DCECD5D9936}">
      <dsp:nvSpPr>
        <dsp:cNvPr id="0" name=""/>
        <dsp:cNvSpPr/>
      </dsp:nvSpPr>
      <dsp:spPr>
        <a:xfrm>
          <a:off x="0" y="204997"/>
          <a:ext cx="1214800" cy="7288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Mediální </a:t>
          </a:r>
          <a:r>
            <a:rPr lang="cs-CZ" sz="2100" kern="1200" dirty="0" smtClean="0"/>
            <a:t>obraz?</a:t>
          </a:r>
          <a:endParaRPr lang="cs-CZ" sz="2100" kern="1200" dirty="0"/>
        </a:p>
      </dsp:txBody>
      <dsp:txXfrm>
        <a:off x="0" y="204997"/>
        <a:ext cx="1214800" cy="728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AB00C4-F3A5-4612-97D2-1DCECD5D9936}">
      <dsp:nvSpPr>
        <dsp:cNvPr id="0" name=""/>
        <dsp:cNvSpPr/>
      </dsp:nvSpPr>
      <dsp:spPr>
        <a:xfrm>
          <a:off x="0" y="231375"/>
          <a:ext cx="1214800" cy="7288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Skutečný </a:t>
          </a:r>
          <a:r>
            <a:rPr lang="cs-CZ" sz="2000" kern="1200" dirty="0" smtClean="0"/>
            <a:t>obraz?</a:t>
          </a:r>
          <a:endParaRPr lang="cs-CZ" sz="2000" kern="1200" dirty="0"/>
        </a:p>
      </dsp:txBody>
      <dsp:txXfrm>
        <a:off x="0" y="231375"/>
        <a:ext cx="1214800" cy="728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D968F1-F570-41A7-9C91-82246242E319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6277B0-6186-46BF-9EA7-8D62DF7388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007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862D0-1622-43D3-BB35-4B53C685E30C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46C04-283A-4554-BCAB-400950FA0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F6B80-9DFF-4A9B-A967-0037B878B499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FEE86-DE6E-4905-97DD-48E9520A33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CB34-7916-4845-B765-07C8E8160D0B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CE358-51E3-4FC6-A4D7-9DCBD92FDD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EA6D1-6122-4FFB-87A6-7084E699CEB3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2BC8B-3554-4F76-B9C8-0225601794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DCA57-2BDD-48B8-ABC1-040FAA02E946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6D51C-CBA4-4311-9338-ECB76892EB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1C4B1-D532-4817-B808-770764610322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522F1-0656-4F1F-93AB-C1FD6DCF25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27A57-90AC-4BBA-9463-851155545F5C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D1371-DD94-4466-A7D3-3BEDEDB754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8C803-9D8E-4BAF-BA8E-BA3AE1018DBA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D25D8-5CCE-4D28-8A3F-B7DB84F262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89C1F-A921-4FA2-BE59-EC9D185BA08A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0CB9F-4A80-4822-828E-367C25B1D0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76F7B-B8B8-40FE-93EF-63AC7CB0DF23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4A730-8BE2-4774-A0FC-8839048D3D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BE33A-6E65-412F-B318-AE14D785BE65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007F0-EBF4-44E8-ACF5-6A469293B4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03B82CB-3C8E-4DCD-BC36-6305C97B3FCD}" type="datetimeFigureOut">
              <a:rPr lang="cs-CZ"/>
              <a:pPr>
                <a:defRPr/>
              </a:pPr>
              <a:t>19. 4. 2014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E8AC6F7-A81E-4545-A62C-C95554A641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74" r:id="rId5"/>
    <p:sldLayoutId id="2147483667" r:id="rId6"/>
    <p:sldLayoutId id="2147483668" r:id="rId7"/>
    <p:sldLayoutId id="2147483675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18" Type="http://schemas.microsoft.com/office/2007/relationships/diagramDrawing" Target="../diagrams/drawing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diagramColors" Target="../diagrams/colors2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2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Relationship Id="rId1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1431/jaro2014/Z0147/ode/46634211/ode_46634238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Základy regionální geografie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Cvičení 8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Pavlína </a:t>
            </a:r>
            <a:r>
              <a:rPr lang="cs-CZ" sz="1400" dirty="0" err="1" smtClean="0"/>
              <a:t>Lesová</a:t>
            </a:r>
            <a:r>
              <a:rPr lang="cs-CZ" sz="1400" dirty="0" smtClean="0"/>
              <a:t>, Brno 2014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3100" dirty="0" smtClean="0"/>
              <a:t>Cvičení 8: </a:t>
            </a:r>
            <a:br>
              <a:rPr lang="cs-CZ" sz="3100" dirty="0" smtClean="0"/>
            </a:br>
            <a:r>
              <a:rPr lang="cs-CZ" sz="3100" dirty="0" smtClean="0"/>
              <a:t>Mediální a kulturní obraz okresu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200" smtClean="0"/>
              <a:t>V rámci tohoto cvičení se pokuste vytvořit jednoduchý „mediální“ a „kulturní“ obraz území vašeho okresu. Zadání je specifikováno pouze rámcově. Způsob a postup jeho zpracování by se měl opírat především o vlastní tvořivost a invenci autorů. </a:t>
            </a:r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400" smtClean="0"/>
          </a:p>
          <a:p>
            <a:pPr eaLnBrk="1" hangingPunct="1"/>
            <a:endParaRPr lang="cs-CZ" smtClean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100">
                <a:latin typeface="Calibri" pitchFamily="34" charset="0"/>
              </a:rPr>
              <a:t> 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/>
            </a:r>
            <a:br>
              <a:rPr lang="cs-CZ"/>
            </a:br>
            <a:endParaRPr lang="cs-CZ"/>
          </a:p>
          <a:p>
            <a:pPr eaLnBrk="0" hangingPunct="0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856287"/>
          </a:xfrm>
        </p:spPr>
        <p:txBody>
          <a:bodyPr/>
          <a:lstStyle/>
          <a:p>
            <a:r>
              <a:rPr lang="cs-CZ" sz="1200" dirty="0" smtClean="0"/>
              <a:t>U mediálního obrazu – zaměřte se na média s celorepublikovým a větším prostorovým dosahem (tzn. celá ČR, Evropa, svět – deníky, cestovatelské servery, zájmová sdružení atd.). </a:t>
            </a:r>
          </a:p>
          <a:p>
            <a:endParaRPr lang="cs-CZ" sz="1200" dirty="0" smtClean="0"/>
          </a:p>
          <a:p>
            <a:r>
              <a:rPr lang="cs-CZ" sz="1200" dirty="0" smtClean="0"/>
              <a:t>Vyhledávejte informace týkající se území vašeho okresu (tedy i jeho částí - obcí, měst, chráněných území, významných zaměstnavatelů apod.). </a:t>
            </a:r>
          </a:p>
          <a:p>
            <a:endParaRPr lang="cs-CZ" sz="1200" dirty="0" smtClean="0"/>
          </a:p>
          <a:p>
            <a:r>
              <a:rPr lang="cs-CZ" sz="1200" dirty="0" smtClean="0"/>
              <a:t>Na základě získaných informací se pokuste vytvořit a popsat takový obraz území okresu, jaký by si o něm člověk mohl vytvořit, pokud bude mít k dispozici pouze médii zprostředkované informace. </a:t>
            </a:r>
          </a:p>
          <a:p>
            <a:endParaRPr lang="cs-CZ" sz="1200" dirty="0" smtClean="0"/>
          </a:p>
          <a:p>
            <a:r>
              <a:rPr lang="cs-CZ" sz="1200" dirty="0" smtClean="0"/>
              <a:t>Takto vytvořený obraz vlastními slovy dále komentujte, a to zejména v tom smyslu, jestli a do jaké míry je podle vás zkreslený.</a:t>
            </a: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2890736"/>
              </p:ext>
            </p:extLst>
          </p:nvPr>
        </p:nvGraphicFramePr>
        <p:xfrm>
          <a:off x="5733465" y="4169553"/>
          <a:ext cx="1214800" cy="104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411" name="Obrázek 4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79613" y="4922838"/>
            <a:ext cx="19907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Obrázek 5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9088" y="3017838"/>
            <a:ext cx="1398587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Obrázek 6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6075" y="4005263"/>
            <a:ext cx="20097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Obrázek 7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19088" y="5513388"/>
            <a:ext cx="17986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Obrázek 8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513013" y="4210050"/>
            <a:ext cx="1762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Obrázek 9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16038" y="3475038"/>
            <a:ext cx="19907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Obrázek 10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19088" y="4702175"/>
            <a:ext cx="12652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Šipka doprava 13"/>
          <p:cNvSpPr/>
          <p:nvPr/>
        </p:nvSpPr>
        <p:spPr>
          <a:xfrm>
            <a:off x="4463916" y="4322334"/>
            <a:ext cx="1080120" cy="89628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2626924425"/>
              </p:ext>
            </p:extLst>
          </p:nvPr>
        </p:nvGraphicFramePr>
        <p:xfrm>
          <a:off x="7472000" y="4174660"/>
          <a:ext cx="1214800" cy="104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7422" name="TextovéPole 14"/>
          <p:cNvSpPr txBox="1">
            <a:spLocks noChangeArrowheads="1"/>
          </p:cNvSpPr>
          <p:nvPr/>
        </p:nvSpPr>
        <p:spPr bwMode="auto">
          <a:xfrm>
            <a:off x="7019925" y="4702175"/>
            <a:ext cx="5048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vs</a:t>
            </a:r>
            <a:r>
              <a:rPr lang="cs-CZ" sz="60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919662"/>
          </a:xfrm>
        </p:spPr>
        <p:txBody>
          <a:bodyPr/>
          <a:lstStyle/>
          <a:p>
            <a:r>
              <a:rPr lang="cs-CZ" sz="1600" smtClean="0"/>
              <a:t>příklad: stejné události prezentované na různých portálech</a:t>
            </a:r>
          </a:p>
        </p:txBody>
      </p:sp>
      <p:pic>
        <p:nvPicPr>
          <p:cNvPr id="18434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5600" y="2124075"/>
            <a:ext cx="19907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Obráze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4038600"/>
            <a:ext cx="54578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Obrázek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56188" y="2074863"/>
            <a:ext cx="10953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ovéPole 6"/>
          <p:cNvSpPr txBox="1">
            <a:spLocks noChangeArrowheads="1"/>
          </p:cNvSpPr>
          <p:nvPr/>
        </p:nvSpPr>
        <p:spPr bwMode="auto">
          <a:xfrm>
            <a:off x="2987675" y="3627438"/>
            <a:ext cx="2232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cs-CZ" sz="1400"/>
              <a:t>politická cenzura?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U kulturního obrazu – částečně můžete vycházet z informací získaných v předcházející části cvičení. Doplňte ale i další zdroje – např. literaturu, písně nebo obrazy související s územím okresu, média s regionálním rozsahem, uveřejněné rozhovory s místními obyvateli a osobnostmi apod. Cílem je vytvoření „obrazu“ místní kultury a jejich (případných) odlišností v rámci území okresu – např. místní folklor, zvyklosti, kulturní události. Pokuste se zamyslet, jak tyto a další faktory souvisí s regionální identitou obyvatel.    </a:t>
            </a: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 smtClean="0"/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dirty="0" smtClean="0"/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  <p:pic>
        <p:nvPicPr>
          <p:cNvPr id="19459" name="Picture 2" descr="http://www.zsbrezova.cz/ZsBrezova/media/skola/trida%202/neutral/folklor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573463"/>
            <a:ext cx="2087562" cy="220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smtClean="0"/>
              <a:t>Na závěr komentujte:</a:t>
            </a:r>
          </a:p>
          <a:p>
            <a:pPr lvl="1"/>
            <a:r>
              <a:rPr lang="cs-CZ" sz="1200" smtClean="0"/>
              <a:t>Váš vlastní metodický postup zpracování a důvody tohoto postupu. </a:t>
            </a:r>
          </a:p>
          <a:p>
            <a:pPr lvl="1"/>
            <a:r>
              <a:rPr lang="cs-CZ" sz="1200" smtClean="0"/>
              <a:t>Postupovali byste příště stejným způsobem, nebo jinak? Zdůvodněte proč.</a:t>
            </a:r>
          </a:p>
          <a:p>
            <a:pPr lvl="1"/>
            <a:r>
              <a:rPr lang="cs-CZ" sz="1200" smtClean="0"/>
              <a:t>Jak by podle vás bylo možné postup zkoumání obrazu území dále „vylepšit“- např. pokud byste měli více času, finančních zdrojů apod.?</a:t>
            </a:r>
          </a:p>
          <a:p>
            <a:pPr lvl="1"/>
            <a:r>
              <a:rPr lang="cs-CZ" sz="1200" smtClean="0"/>
              <a:t>Je podle vás okres vhodným prostorovým rámcem pro zkoumání obrazu území? Pokud ne, jaký jiný prostorový rámec (nebo i zcela jiné řešení) byste navrhovali? 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Cvičení 8:</a:t>
            </a:r>
            <a:endParaRPr lang="cs-CZ" sz="3600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smtClean="0"/>
              <a:t>rozsah: 2-3 A4 </a:t>
            </a:r>
          </a:p>
          <a:p>
            <a:pPr eaLnBrk="1" hangingPunct="1"/>
            <a:endParaRPr lang="cs-CZ" sz="1800" smtClean="0"/>
          </a:p>
          <a:p>
            <a:pPr eaLnBrk="1" hangingPunct="1"/>
            <a:r>
              <a:rPr lang="cs-CZ" sz="1800" smtClean="0"/>
              <a:t>odevzdat do odevzdávárny do 23.4.2014 (včetně) – stačí jeden z dvojice</a:t>
            </a:r>
          </a:p>
          <a:p>
            <a:pPr eaLnBrk="1" hangingPunct="1"/>
            <a:endParaRPr lang="cs-CZ" sz="1800" smtClean="0"/>
          </a:p>
          <a:p>
            <a:pPr eaLnBrk="1" hangingPunct="1"/>
            <a:r>
              <a:rPr lang="cs-CZ" sz="1800" smtClean="0"/>
              <a:t>prezentace na příští týden (24.4.2014)</a:t>
            </a:r>
          </a:p>
          <a:p>
            <a:pPr lvl="1" eaLnBrk="1" hangingPunct="1"/>
            <a:r>
              <a:rPr lang="cs-CZ" sz="1600" smtClean="0">
                <a:solidFill>
                  <a:srgbClr val="292934"/>
                </a:solidFill>
              </a:rPr>
              <a:t>prezentující: Kevický – Čekan, Umlauf - Stehno</a:t>
            </a:r>
          </a:p>
          <a:p>
            <a:pPr lvl="1" eaLnBrk="1" hangingPunct="1"/>
            <a:endParaRPr lang="cs-CZ" sz="1600" smtClean="0">
              <a:solidFill>
                <a:srgbClr val="292934"/>
              </a:solidFill>
            </a:endParaRPr>
          </a:p>
          <a:p>
            <a:pPr eaLnBrk="1" hangingPunct="1"/>
            <a:r>
              <a:rPr lang="cs-CZ" sz="1800" smtClean="0">
                <a:solidFill>
                  <a:srgbClr val="292934"/>
                </a:solidFill>
              </a:rPr>
              <a:t>prezentace vkládat do ISu: </a:t>
            </a:r>
            <a:r>
              <a:rPr lang="cs-CZ" sz="1200" smtClean="0">
                <a:hlinkClick r:id="rId3"/>
              </a:rPr>
              <a:t>https://is.muni.cz/auth/el/1431/jaro2014/Z0147/ode/46634211/ode_46634238/</a:t>
            </a:r>
            <a:endParaRPr lang="cs-CZ" sz="1200" smtClean="0"/>
          </a:p>
          <a:p>
            <a:pPr lvl="1"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cs-CZ" smtClean="0"/>
          </a:p>
          <a:p>
            <a:pPr marL="0" indent="0" algn="ctr" eaLnBrk="1" hangingPunct="1">
              <a:buFont typeface="Arial" charset="0"/>
              <a:buNone/>
            </a:pPr>
            <a:endParaRPr lang="cs-CZ" smtClean="0"/>
          </a:p>
          <a:p>
            <a:pPr marL="0" indent="0" algn="ctr" eaLnBrk="1" hangingPunct="1">
              <a:buFont typeface="Arial" charset="0"/>
              <a:buNone/>
            </a:pPr>
            <a:endParaRPr lang="cs-CZ" smtClean="0"/>
          </a:p>
          <a:p>
            <a:pPr marL="0" indent="0" algn="ctr" eaLnBrk="1" hangingPunct="1">
              <a:buFont typeface="Arial" charset="0"/>
              <a:buNone/>
            </a:pPr>
            <a:r>
              <a:rPr lang="cs-CZ" smtClean="0"/>
              <a:t>Otázky?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cs-CZ" smtClean="0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řehlednost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1659</TotalTime>
  <Words>182</Words>
  <Application>Microsoft Office PowerPoint</Application>
  <PresentationFormat>Předvádění na obrazovce (4:3)</PresentationFormat>
  <Paragraphs>52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Přehlednost</vt:lpstr>
      <vt:lpstr>Základy regionální geografie</vt:lpstr>
      <vt:lpstr>Cvičení 8:  Mediální a kulturní obraz okresu</vt:lpstr>
      <vt:lpstr>Prezentace aplikace PowerPoint</vt:lpstr>
      <vt:lpstr>Prezentace aplikace PowerPoint</vt:lpstr>
      <vt:lpstr>Prezentace aplikace PowerPoint</vt:lpstr>
      <vt:lpstr>Prezentace aplikace PowerPoint</vt:lpstr>
      <vt:lpstr>Cvičení 8: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Lesova, Pavlina</dc:creator>
  <cp:lastModifiedBy>EsetaCZ EsetaCZ</cp:lastModifiedBy>
  <cp:revision>116</cp:revision>
  <cp:lastPrinted>2014-02-27T04:59:10Z</cp:lastPrinted>
  <dcterms:created xsi:type="dcterms:W3CDTF">2014-02-21T05:03:39Z</dcterms:created>
  <dcterms:modified xsi:type="dcterms:W3CDTF">2014-04-19T14:31:50Z</dcterms:modified>
</cp:coreProperties>
</file>