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3" r:id="rId2"/>
    <p:sldId id="276" r:id="rId3"/>
    <p:sldId id="302" r:id="rId4"/>
    <p:sldId id="298" r:id="rId5"/>
    <p:sldId id="301" r:id="rId6"/>
    <p:sldId id="303" r:id="rId7"/>
    <p:sldId id="305" r:id="rId8"/>
    <p:sldId id="299" r:id="rId9"/>
    <p:sldId id="304" r:id="rId10"/>
    <p:sldId id="300" r:id="rId11"/>
    <p:sldId id="295" r:id="rId12"/>
    <p:sldId id="296" r:id="rId13"/>
    <p:sldId id="268" r:id="rId14"/>
    <p:sldId id="269" r:id="rId1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E56BF7-3B84-42F2-B93B-9999DEDD5D02}" type="doc">
      <dgm:prSet loTypeId="urn:microsoft.com/office/officeart/2005/8/layout/cycle5" loCatId="cycle" qsTypeId="urn:microsoft.com/office/officeart/2005/8/quickstyle/simple1#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F8639E81-7511-4CC9-9A70-ACEC562F8DC0}">
      <dgm:prSet phldrT="[Text]"/>
      <dgm:spPr/>
      <dgm:t>
        <a:bodyPr/>
        <a:lstStyle/>
        <a:p>
          <a:r>
            <a:rPr lang="cs-CZ" dirty="0" smtClean="0"/>
            <a:t>Trutnov</a:t>
          </a:r>
          <a:endParaRPr lang="cs-CZ" dirty="0"/>
        </a:p>
      </dgm:t>
    </dgm:pt>
    <dgm:pt modelId="{92C6BEF1-FF8C-47E0-A415-E3622AB4C871}" type="parTrans" cxnId="{25EA996D-7B33-4D6A-A9E2-F649A3C9D082}">
      <dgm:prSet/>
      <dgm:spPr/>
      <dgm:t>
        <a:bodyPr/>
        <a:lstStyle/>
        <a:p>
          <a:endParaRPr lang="cs-CZ"/>
        </a:p>
      </dgm:t>
    </dgm:pt>
    <dgm:pt modelId="{09127F61-6E01-42DF-BC45-F3DD8F5A932A}" type="sibTrans" cxnId="{25EA996D-7B33-4D6A-A9E2-F649A3C9D082}">
      <dgm:prSet/>
      <dgm:spPr/>
      <dgm:t>
        <a:bodyPr/>
        <a:lstStyle/>
        <a:p>
          <a:endParaRPr lang="cs-CZ"/>
        </a:p>
      </dgm:t>
    </dgm:pt>
    <dgm:pt modelId="{1FB06EAC-D3A6-4645-98C5-725528BA40C3}">
      <dgm:prSet phldrT="[Text]"/>
      <dgm:spPr/>
      <dgm:t>
        <a:bodyPr/>
        <a:lstStyle/>
        <a:p>
          <a:r>
            <a:rPr lang="cs-CZ" dirty="0" smtClean="0"/>
            <a:t>Prachatice</a:t>
          </a:r>
          <a:endParaRPr lang="cs-CZ" dirty="0"/>
        </a:p>
      </dgm:t>
    </dgm:pt>
    <dgm:pt modelId="{2384F816-71DD-4910-948C-E11FACA9B641}" type="parTrans" cxnId="{6771C929-2050-4D69-9165-87A657FB8FF0}">
      <dgm:prSet/>
      <dgm:spPr/>
      <dgm:t>
        <a:bodyPr/>
        <a:lstStyle/>
        <a:p>
          <a:endParaRPr lang="cs-CZ"/>
        </a:p>
      </dgm:t>
    </dgm:pt>
    <dgm:pt modelId="{0488B14E-0AC9-4B10-A2AB-CAE522690850}" type="sibTrans" cxnId="{6771C929-2050-4D69-9165-87A657FB8FF0}">
      <dgm:prSet/>
      <dgm:spPr/>
      <dgm:t>
        <a:bodyPr/>
        <a:lstStyle/>
        <a:p>
          <a:endParaRPr lang="cs-CZ"/>
        </a:p>
      </dgm:t>
    </dgm:pt>
    <dgm:pt modelId="{28693041-B3AF-46DD-8F8E-1754AA3A31D6}">
      <dgm:prSet phldrT="[Text]"/>
      <dgm:spPr/>
      <dgm:t>
        <a:bodyPr/>
        <a:lstStyle/>
        <a:p>
          <a:r>
            <a:rPr lang="cs-CZ" dirty="0" smtClean="0"/>
            <a:t>Semily</a:t>
          </a:r>
          <a:endParaRPr lang="cs-CZ" dirty="0"/>
        </a:p>
      </dgm:t>
    </dgm:pt>
    <dgm:pt modelId="{DF2553CD-F616-46E7-AA34-BAFC58DAF973}" type="parTrans" cxnId="{44432069-159D-44ED-856F-F833C6313E4C}">
      <dgm:prSet/>
      <dgm:spPr/>
      <dgm:t>
        <a:bodyPr/>
        <a:lstStyle/>
        <a:p>
          <a:endParaRPr lang="cs-CZ"/>
        </a:p>
      </dgm:t>
    </dgm:pt>
    <dgm:pt modelId="{B2B3D1A7-A114-447C-A0DF-147C3FB36934}" type="sibTrans" cxnId="{44432069-159D-44ED-856F-F833C6313E4C}">
      <dgm:prSet/>
      <dgm:spPr/>
      <dgm:t>
        <a:bodyPr/>
        <a:lstStyle/>
        <a:p>
          <a:endParaRPr lang="cs-CZ"/>
        </a:p>
      </dgm:t>
    </dgm:pt>
    <dgm:pt modelId="{74A2165D-EEA8-4FB7-8108-E91628E2F1F6}">
      <dgm:prSet phldrT="[Text]"/>
      <dgm:spPr/>
      <dgm:t>
        <a:bodyPr/>
        <a:lstStyle/>
        <a:p>
          <a:r>
            <a:rPr lang="cs-CZ" dirty="0" smtClean="0"/>
            <a:t>Tachov</a:t>
          </a:r>
          <a:endParaRPr lang="cs-CZ" dirty="0"/>
        </a:p>
      </dgm:t>
    </dgm:pt>
    <dgm:pt modelId="{6749DE1E-1AAA-440F-ABD0-E9BB3BD140B8}" type="parTrans" cxnId="{16284B36-3B86-4D62-A5CC-BFECFA007126}">
      <dgm:prSet/>
      <dgm:spPr/>
      <dgm:t>
        <a:bodyPr/>
        <a:lstStyle/>
        <a:p>
          <a:endParaRPr lang="cs-CZ"/>
        </a:p>
      </dgm:t>
    </dgm:pt>
    <dgm:pt modelId="{83A71923-5355-4779-9F22-F72F30786162}" type="sibTrans" cxnId="{16284B36-3B86-4D62-A5CC-BFECFA007126}">
      <dgm:prSet/>
      <dgm:spPr/>
      <dgm:t>
        <a:bodyPr/>
        <a:lstStyle/>
        <a:p>
          <a:endParaRPr lang="cs-CZ"/>
        </a:p>
      </dgm:t>
    </dgm:pt>
    <dgm:pt modelId="{5C46D526-C867-4403-BC20-2E04E6F1A634}">
      <dgm:prSet phldrT="[Text]"/>
      <dgm:spPr/>
      <dgm:t>
        <a:bodyPr/>
        <a:lstStyle/>
        <a:p>
          <a:r>
            <a:rPr lang="cs-CZ" dirty="0" smtClean="0"/>
            <a:t>Sokolov</a:t>
          </a:r>
          <a:endParaRPr lang="cs-CZ" dirty="0"/>
        </a:p>
      </dgm:t>
    </dgm:pt>
    <dgm:pt modelId="{E2964DF0-BC03-40CD-B178-D6265B1A650B}" type="parTrans" cxnId="{D2CE84F0-3378-450E-9D89-DAC8C2F0A649}">
      <dgm:prSet/>
      <dgm:spPr/>
      <dgm:t>
        <a:bodyPr/>
        <a:lstStyle/>
        <a:p>
          <a:endParaRPr lang="cs-CZ"/>
        </a:p>
      </dgm:t>
    </dgm:pt>
    <dgm:pt modelId="{D48948EF-5A3F-4CF3-9644-89FAE3BB8196}" type="sibTrans" cxnId="{D2CE84F0-3378-450E-9D89-DAC8C2F0A649}">
      <dgm:prSet/>
      <dgm:spPr/>
      <dgm:t>
        <a:bodyPr/>
        <a:lstStyle/>
        <a:p>
          <a:endParaRPr lang="cs-CZ"/>
        </a:p>
      </dgm:t>
    </dgm:pt>
    <dgm:pt modelId="{63E75A24-9878-4CE1-AB58-5D24551E4BF0}">
      <dgm:prSet/>
      <dgm:spPr/>
      <dgm:t>
        <a:bodyPr/>
        <a:lstStyle/>
        <a:p>
          <a:r>
            <a:rPr lang="cs-CZ" dirty="0" smtClean="0"/>
            <a:t>Teplice</a:t>
          </a:r>
          <a:endParaRPr lang="cs-CZ" dirty="0"/>
        </a:p>
      </dgm:t>
    </dgm:pt>
    <dgm:pt modelId="{EC80DCB6-15FF-4CC3-A2A9-3574E08F360A}" type="parTrans" cxnId="{C3C69EA6-3CE1-4542-A7EC-35FABB47B58F}">
      <dgm:prSet/>
      <dgm:spPr/>
      <dgm:t>
        <a:bodyPr/>
        <a:lstStyle/>
        <a:p>
          <a:endParaRPr lang="cs-CZ"/>
        </a:p>
      </dgm:t>
    </dgm:pt>
    <dgm:pt modelId="{38BA5530-87EB-465C-967F-CEBD83B066B2}" type="sibTrans" cxnId="{C3C69EA6-3CE1-4542-A7EC-35FABB47B58F}">
      <dgm:prSet/>
      <dgm:spPr/>
      <dgm:t>
        <a:bodyPr/>
        <a:lstStyle/>
        <a:p>
          <a:endParaRPr lang="cs-CZ"/>
        </a:p>
      </dgm:t>
    </dgm:pt>
    <dgm:pt modelId="{8900B1E8-A98F-40EE-B24F-531A34F8F33B}">
      <dgm:prSet/>
      <dgm:spPr/>
      <dgm:t>
        <a:bodyPr/>
        <a:lstStyle/>
        <a:p>
          <a:r>
            <a:rPr lang="cs-CZ" dirty="0" smtClean="0"/>
            <a:t>Šumperk</a:t>
          </a:r>
          <a:endParaRPr lang="cs-CZ" dirty="0"/>
        </a:p>
      </dgm:t>
    </dgm:pt>
    <dgm:pt modelId="{6ADAE042-36B6-4462-AC98-F3CBF8F2050F}" type="parTrans" cxnId="{3770561C-BED4-4823-AC02-AC63ACD2E24A}">
      <dgm:prSet/>
      <dgm:spPr/>
      <dgm:t>
        <a:bodyPr/>
        <a:lstStyle/>
        <a:p>
          <a:endParaRPr lang="cs-CZ"/>
        </a:p>
      </dgm:t>
    </dgm:pt>
    <dgm:pt modelId="{F468C94E-D5B1-4135-94F8-A058C723DB39}" type="sibTrans" cxnId="{3770561C-BED4-4823-AC02-AC63ACD2E24A}">
      <dgm:prSet/>
      <dgm:spPr/>
      <dgm:t>
        <a:bodyPr/>
        <a:lstStyle/>
        <a:p>
          <a:endParaRPr lang="cs-CZ"/>
        </a:p>
      </dgm:t>
    </dgm:pt>
    <dgm:pt modelId="{CDE23CF3-4CE1-4B62-A8A0-80DFAE516A23}">
      <dgm:prSet/>
      <dgm:spPr/>
      <dgm:t>
        <a:bodyPr/>
        <a:lstStyle/>
        <a:p>
          <a:r>
            <a:rPr lang="cs-CZ" dirty="0" smtClean="0"/>
            <a:t>Rokycany</a:t>
          </a:r>
          <a:endParaRPr lang="cs-CZ" dirty="0"/>
        </a:p>
      </dgm:t>
    </dgm:pt>
    <dgm:pt modelId="{6A12C334-E1AA-46BE-9788-1C7F742E5EF2}" type="parTrans" cxnId="{7D33E0E0-D4EF-4B46-8984-496D5F1B6D49}">
      <dgm:prSet/>
      <dgm:spPr/>
      <dgm:t>
        <a:bodyPr/>
        <a:lstStyle/>
        <a:p>
          <a:endParaRPr lang="cs-CZ"/>
        </a:p>
      </dgm:t>
    </dgm:pt>
    <dgm:pt modelId="{5276781C-869E-4AA6-ACDB-43F2A6570ABF}" type="sibTrans" cxnId="{7D33E0E0-D4EF-4B46-8984-496D5F1B6D49}">
      <dgm:prSet/>
      <dgm:spPr/>
      <dgm:t>
        <a:bodyPr/>
        <a:lstStyle/>
        <a:p>
          <a:endParaRPr lang="cs-CZ"/>
        </a:p>
      </dgm:t>
    </dgm:pt>
    <dgm:pt modelId="{4B23D7B9-B069-4E77-A3F7-AB98ECDFDA35}" type="pres">
      <dgm:prSet presAssocID="{C3E56BF7-3B84-42F2-B93B-9999DEDD5D0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4724FEB-22D9-409E-8FFB-EF593AC34772}" type="pres">
      <dgm:prSet presAssocID="{F8639E81-7511-4CC9-9A70-ACEC562F8DC0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0D723C-62E1-47D2-AAAC-233473D726C4}" type="pres">
      <dgm:prSet presAssocID="{F8639E81-7511-4CC9-9A70-ACEC562F8DC0}" presName="spNode" presStyleCnt="0"/>
      <dgm:spPr/>
    </dgm:pt>
    <dgm:pt modelId="{0D85B746-9E7C-4B40-9164-D330C2C89D5F}" type="pres">
      <dgm:prSet presAssocID="{09127F61-6E01-42DF-BC45-F3DD8F5A932A}" presName="sibTrans" presStyleLbl="sibTrans1D1" presStyleIdx="0" presStyleCnt="8"/>
      <dgm:spPr/>
      <dgm:t>
        <a:bodyPr/>
        <a:lstStyle/>
        <a:p>
          <a:endParaRPr lang="cs-CZ"/>
        </a:p>
      </dgm:t>
    </dgm:pt>
    <dgm:pt modelId="{37CECA58-C81E-46B7-A3CE-400FD16CD141}" type="pres">
      <dgm:prSet presAssocID="{63E75A24-9878-4CE1-AB58-5D24551E4BF0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FE3BF3-9515-456A-A323-81CC824FD4A1}" type="pres">
      <dgm:prSet presAssocID="{63E75A24-9878-4CE1-AB58-5D24551E4BF0}" presName="spNode" presStyleCnt="0"/>
      <dgm:spPr/>
    </dgm:pt>
    <dgm:pt modelId="{53D32E01-800D-46A3-B38D-7B2951A9B38A}" type="pres">
      <dgm:prSet presAssocID="{38BA5530-87EB-465C-967F-CEBD83B066B2}" presName="sibTrans" presStyleLbl="sibTrans1D1" presStyleIdx="1" presStyleCnt="8"/>
      <dgm:spPr/>
      <dgm:t>
        <a:bodyPr/>
        <a:lstStyle/>
        <a:p>
          <a:endParaRPr lang="cs-CZ"/>
        </a:p>
      </dgm:t>
    </dgm:pt>
    <dgm:pt modelId="{A820C11D-D35D-4513-8F7A-A16C50C5C72B}" type="pres">
      <dgm:prSet presAssocID="{8900B1E8-A98F-40EE-B24F-531A34F8F33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4BFE75-793C-434A-8308-363311C9E754}" type="pres">
      <dgm:prSet presAssocID="{8900B1E8-A98F-40EE-B24F-531A34F8F33B}" presName="spNode" presStyleCnt="0"/>
      <dgm:spPr/>
    </dgm:pt>
    <dgm:pt modelId="{E37D9D1C-4705-4146-8BFC-F0A4B000BFC0}" type="pres">
      <dgm:prSet presAssocID="{F468C94E-D5B1-4135-94F8-A058C723DB39}" presName="sibTrans" presStyleLbl="sibTrans1D1" presStyleIdx="2" presStyleCnt="8"/>
      <dgm:spPr/>
      <dgm:t>
        <a:bodyPr/>
        <a:lstStyle/>
        <a:p>
          <a:endParaRPr lang="cs-CZ"/>
        </a:p>
      </dgm:t>
    </dgm:pt>
    <dgm:pt modelId="{94704949-995B-43E8-B8C1-4EFFD6C688D4}" type="pres">
      <dgm:prSet presAssocID="{1FB06EAC-D3A6-4645-98C5-725528BA40C3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38CB5F-9FE6-48E2-A4E6-FF74D8B36023}" type="pres">
      <dgm:prSet presAssocID="{1FB06EAC-D3A6-4645-98C5-725528BA40C3}" presName="spNode" presStyleCnt="0"/>
      <dgm:spPr/>
    </dgm:pt>
    <dgm:pt modelId="{304BAF31-7365-45BF-8777-49C7FB5A60BC}" type="pres">
      <dgm:prSet presAssocID="{0488B14E-0AC9-4B10-A2AB-CAE522690850}" presName="sibTrans" presStyleLbl="sibTrans1D1" presStyleIdx="3" presStyleCnt="8"/>
      <dgm:spPr/>
      <dgm:t>
        <a:bodyPr/>
        <a:lstStyle/>
        <a:p>
          <a:endParaRPr lang="cs-CZ"/>
        </a:p>
      </dgm:t>
    </dgm:pt>
    <dgm:pt modelId="{BBD78DEB-7190-4E8F-9281-AA9CF88DE361}" type="pres">
      <dgm:prSet presAssocID="{28693041-B3AF-46DD-8F8E-1754AA3A31D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88C799-684F-4EA3-9FA0-9C48D56B6B1D}" type="pres">
      <dgm:prSet presAssocID="{28693041-B3AF-46DD-8F8E-1754AA3A31D6}" presName="spNode" presStyleCnt="0"/>
      <dgm:spPr/>
    </dgm:pt>
    <dgm:pt modelId="{28A60FAC-09D9-4BBE-8F5B-D64032BE4186}" type="pres">
      <dgm:prSet presAssocID="{B2B3D1A7-A114-447C-A0DF-147C3FB36934}" presName="sibTrans" presStyleLbl="sibTrans1D1" presStyleIdx="4" presStyleCnt="8"/>
      <dgm:spPr/>
      <dgm:t>
        <a:bodyPr/>
        <a:lstStyle/>
        <a:p>
          <a:endParaRPr lang="cs-CZ"/>
        </a:p>
      </dgm:t>
    </dgm:pt>
    <dgm:pt modelId="{BB7753F4-EAB6-4C67-AAC9-E7202595630D}" type="pres">
      <dgm:prSet presAssocID="{74A2165D-EEA8-4FB7-8108-E91628E2F1F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D3DFCE-1B71-4D6F-B5F9-A517E8A119FF}" type="pres">
      <dgm:prSet presAssocID="{74A2165D-EEA8-4FB7-8108-E91628E2F1F6}" presName="spNode" presStyleCnt="0"/>
      <dgm:spPr/>
    </dgm:pt>
    <dgm:pt modelId="{BF1E3A63-94CB-49CA-9C5E-667D21AF5149}" type="pres">
      <dgm:prSet presAssocID="{83A71923-5355-4779-9F22-F72F30786162}" presName="sibTrans" presStyleLbl="sibTrans1D1" presStyleIdx="5" presStyleCnt="8"/>
      <dgm:spPr/>
      <dgm:t>
        <a:bodyPr/>
        <a:lstStyle/>
        <a:p>
          <a:endParaRPr lang="cs-CZ"/>
        </a:p>
      </dgm:t>
    </dgm:pt>
    <dgm:pt modelId="{E22A13EF-247F-47B0-B6E3-8F8E23278125}" type="pres">
      <dgm:prSet presAssocID="{5C46D526-C867-4403-BC20-2E04E6F1A634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29C11D-1DD3-4ED1-92A2-CB0147028B69}" type="pres">
      <dgm:prSet presAssocID="{5C46D526-C867-4403-BC20-2E04E6F1A634}" presName="spNode" presStyleCnt="0"/>
      <dgm:spPr/>
    </dgm:pt>
    <dgm:pt modelId="{D533EECE-BE29-402C-A78C-7C36127ADC65}" type="pres">
      <dgm:prSet presAssocID="{D48948EF-5A3F-4CF3-9644-89FAE3BB8196}" presName="sibTrans" presStyleLbl="sibTrans1D1" presStyleIdx="6" presStyleCnt="8"/>
      <dgm:spPr/>
      <dgm:t>
        <a:bodyPr/>
        <a:lstStyle/>
        <a:p>
          <a:endParaRPr lang="cs-CZ"/>
        </a:p>
      </dgm:t>
    </dgm:pt>
    <dgm:pt modelId="{526CF9AF-F0DE-4CBC-8DD5-EA64BFB3F82E}" type="pres">
      <dgm:prSet presAssocID="{CDE23CF3-4CE1-4B62-A8A0-80DFAE516A23}" presName="node" presStyleLbl="node1" presStyleIdx="7" presStyleCnt="8">
        <dgm:presLayoutVars>
          <dgm:bulletEnabled val="1"/>
        </dgm:presLayoutVars>
      </dgm:prSet>
      <dgm:spPr/>
    </dgm:pt>
    <dgm:pt modelId="{BC6A505E-8809-4485-BE2E-625D42126D9B}" type="pres">
      <dgm:prSet presAssocID="{CDE23CF3-4CE1-4B62-A8A0-80DFAE516A23}" presName="spNode" presStyleCnt="0"/>
      <dgm:spPr/>
    </dgm:pt>
    <dgm:pt modelId="{2F105D49-F818-4582-B5A8-2B43D39D80AD}" type="pres">
      <dgm:prSet presAssocID="{5276781C-869E-4AA6-ACDB-43F2A6570ABF}" presName="sibTrans" presStyleLbl="sibTrans1D1" presStyleIdx="7" presStyleCnt="8"/>
      <dgm:spPr/>
    </dgm:pt>
  </dgm:ptLst>
  <dgm:cxnLst>
    <dgm:cxn modelId="{43CF30B3-E27E-4E6D-8267-5C61451F861A}" type="presOf" srcId="{B2B3D1A7-A114-447C-A0DF-147C3FB36934}" destId="{28A60FAC-09D9-4BBE-8F5B-D64032BE4186}" srcOrd="0" destOrd="0" presId="urn:microsoft.com/office/officeart/2005/8/layout/cycle5"/>
    <dgm:cxn modelId="{7D33E0E0-D4EF-4B46-8984-496D5F1B6D49}" srcId="{C3E56BF7-3B84-42F2-B93B-9999DEDD5D02}" destId="{CDE23CF3-4CE1-4B62-A8A0-80DFAE516A23}" srcOrd="7" destOrd="0" parTransId="{6A12C334-E1AA-46BE-9788-1C7F742E5EF2}" sibTransId="{5276781C-869E-4AA6-ACDB-43F2A6570ABF}"/>
    <dgm:cxn modelId="{3770561C-BED4-4823-AC02-AC63ACD2E24A}" srcId="{C3E56BF7-3B84-42F2-B93B-9999DEDD5D02}" destId="{8900B1E8-A98F-40EE-B24F-531A34F8F33B}" srcOrd="2" destOrd="0" parTransId="{6ADAE042-36B6-4462-AC98-F3CBF8F2050F}" sibTransId="{F468C94E-D5B1-4135-94F8-A058C723DB39}"/>
    <dgm:cxn modelId="{E5E8121B-A1E0-432C-A23A-90A7F45557E1}" type="presOf" srcId="{8900B1E8-A98F-40EE-B24F-531A34F8F33B}" destId="{A820C11D-D35D-4513-8F7A-A16C50C5C72B}" srcOrd="0" destOrd="0" presId="urn:microsoft.com/office/officeart/2005/8/layout/cycle5"/>
    <dgm:cxn modelId="{D89462E0-1C2E-4BAE-8572-17E81541C8ED}" type="presOf" srcId="{5C46D526-C867-4403-BC20-2E04E6F1A634}" destId="{E22A13EF-247F-47B0-B6E3-8F8E23278125}" srcOrd="0" destOrd="0" presId="urn:microsoft.com/office/officeart/2005/8/layout/cycle5"/>
    <dgm:cxn modelId="{6771C929-2050-4D69-9165-87A657FB8FF0}" srcId="{C3E56BF7-3B84-42F2-B93B-9999DEDD5D02}" destId="{1FB06EAC-D3A6-4645-98C5-725528BA40C3}" srcOrd="3" destOrd="0" parTransId="{2384F816-71DD-4910-948C-E11FACA9B641}" sibTransId="{0488B14E-0AC9-4B10-A2AB-CAE522690850}"/>
    <dgm:cxn modelId="{44432069-159D-44ED-856F-F833C6313E4C}" srcId="{C3E56BF7-3B84-42F2-B93B-9999DEDD5D02}" destId="{28693041-B3AF-46DD-8F8E-1754AA3A31D6}" srcOrd="4" destOrd="0" parTransId="{DF2553CD-F616-46E7-AA34-BAFC58DAF973}" sibTransId="{B2B3D1A7-A114-447C-A0DF-147C3FB36934}"/>
    <dgm:cxn modelId="{25EA996D-7B33-4D6A-A9E2-F649A3C9D082}" srcId="{C3E56BF7-3B84-42F2-B93B-9999DEDD5D02}" destId="{F8639E81-7511-4CC9-9A70-ACEC562F8DC0}" srcOrd="0" destOrd="0" parTransId="{92C6BEF1-FF8C-47E0-A415-E3622AB4C871}" sibTransId="{09127F61-6E01-42DF-BC45-F3DD8F5A932A}"/>
    <dgm:cxn modelId="{C29C203D-DADD-428E-9256-E28D725DF7B4}" type="presOf" srcId="{38BA5530-87EB-465C-967F-CEBD83B066B2}" destId="{53D32E01-800D-46A3-B38D-7B2951A9B38A}" srcOrd="0" destOrd="0" presId="urn:microsoft.com/office/officeart/2005/8/layout/cycle5"/>
    <dgm:cxn modelId="{3225131D-9950-41B7-B116-28ADCAC00DB1}" type="presOf" srcId="{83A71923-5355-4779-9F22-F72F30786162}" destId="{BF1E3A63-94CB-49CA-9C5E-667D21AF5149}" srcOrd="0" destOrd="0" presId="urn:microsoft.com/office/officeart/2005/8/layout/cycle5"/>
    <dgm:cxn modelId="{4B6CD21B-1A36-4DFB-B1AE-766C4D36AAB2}" type="presOf" srcId="{28693041-B3AF-46DD-8F8E-1754AA3A31D6}" destId="{BBD78DEB-7190-4E8F-9281-AA9CF88DE361}" srcOrd="0" destOrd="0" presId="urn:microsoft.com/office/officeart/2005/8/layout/cycle5"/>
    <dgm:cxn modelId="{A9650094-4547-4CDB-8FE9-FA315067B07D}" type="presOf" srcId="{CDE23CF3-4CE1-4B62-A8A0-80DFAE516A23}" destId="{526CF9AF-F0DE-4CBC-8DD5-EA64BFB3F82E}" srcOrd="0" destOrd="0" presId="urn:microsoft.com/office/officeart/2005/8/layout/cycle5"/>
    <dgm:cxn modelId="{A75A6D9E-C824-4B29-A0EF-85F5F0888D10}" type="presOf" srcId="{0488B14E-0AC9-4B10-A2AB-CAE522690850}" destId="{304BAF31-7365-45BF-8777-49C7FB5A60BC}" srcOrd="0" destOrd="0" presId="urn:microsoft.com/office/officeart/2005/8/layout/cycle5"/>
    <dgm:cxn modelId="{8BEF55EF-B7A2-40F4-9D56-845540C01C3F}" type="presOf" srcId="{F8639E81-7511-4CC9-9A70-ACEC562F8DC0}" destId="{04724FEB-22D9-409E-8FFB-EF593AC34772}" srcOrd="0" destOrd="0" presId="urn:microsoft.com/office/officeart/2005/8/layout/cycle5"/>
    <dgm:cxn modelId="{D2CE84F0-3378-450E-9D89-DAC8C2F0A649}" srcId="{C3E56BF7-3B84-42F2-B93B-9999DEDD5D02}" destId="{5C46D526-C867-4403-BC20-2E04E6F1A634}" srcOrd="6" destOrd="0" parTransId="{E2964DF0-BC03-40CD-B178-D6265B1A650B}" sibTransId="{D48948EF-5A3F-4CF3-9644-89FAE3BB8196}"/>
    <dgm:cxn modelId="{D1A58AEB-2DF1-4A13-9D8F-9284F92C4FC5}" type="presOf" srcId="{C3E56BF7-3B84-42F2-B93B-9999DEDD5D02}" destId="{4B23D7B9-B069-4E77-A3F7-AB98ECDFDA35}" srcOrd="0" destOrd="0" presId="urn:microsoft.com/office/officeart/2005/8/layout/cycle5"/>
    <dgm:cxn modelId="{71D3AE47-D5B6-457F-BC33-10E56C15EA0E}" type="presOf" srcId="{F468C94E-D5B1-4135-94F8-A058C723DB39}" destId="{E37D9D1C-4705-4146-8BFC-F0A4B000BFC0}" srcOrd="0" destOrd="0" presId="urn:microsoft.com/office/officeart/2005/8/layout/cycle5"/>
    <dgm:cxn modelId="{6A6CB802-7985-4713-B4D6-B5ADCF6E1EED}" type="presOf" srcId="{1FB06EAC-D3A6-4645-98C5-725528BA40C3}" destId="{94704949-995B-43E8-B8C1-4EFFD6C688D4}" srcOrd="0" destOrd="0" presId="urn:microsoft.com/office/officeart/2005/8/layout/cycle5"/>
    <dgm:cxn modelId="{C3C69EA6-3CE1-4542-A7EC-35FABB47B58F}" srcId="{C3E56BF7-3B84-42F2-B93B-9999DEDD5D02}" destId="{63E75A24-9878-4CE1-AB58-5D24551E4BF0}" srcOrd="1" destOrd="0" parTransId="{EC80DCB6-15FF-4CC3-A2A9-3574E08F360A}" sibTransId="{38BA5530-87EB-465C-967F-CEBD83B066B2}"/>
    <dgm:cxn modelId="{688D2AAB-E88C-4CB6-8678-589529B4F49C}" type="presOf" srcId="{09127F61-6E01-42DF-BC45-F3DD8F5A932A}" destId="{0D85B746-9E7C-4B40-9164-D330C2C89D5F}" srcOrd="0" destOrd="0" presId="urn:microsoft.com/office/officeart/2005/8/layout/cycle5"/>
    <dgm:cxn modelId="{3EFC6017-A439-4005-B4D5-2DE916A1256E}" type="presOf" srcId="{63E75A24-9878-4CE1-AB58-5D24551E4BF0}" destId="{37CECA58-C81E-46B7-A3CE-400FD16CD141}" srcOrd="0" destOrd="0" presId="urn:microsoft.com/office/officeart/2005/8/layout/cycle5"/>
    <dgm:cxn modelId="{16284B36-3B86-4D62-A5CC-BFECFA007126}" srcId="{C3E56BF7-3B84-42F2-B93B-9999DEDD5D02}" destId="{74A2165D-EEA8-4FB7-8108-E91628E2F1F6}" srcOrd="5" destOrd="0" parTransId="{6749DE1E-1AAA-440F-ABD0-E9BB3BD140B8}" sibTransId="{83A71923-5355-4779-9F22-F72F30786162}"/>
    <dgm:cxn modelId="{02F51362-72A7-4A87-BB2E-562C18A0F2A3}" type="presOf" srcId="{74A2165D-EEA8-4FB7-8108-E91628E2F1F6}" destId="{BB7753F4-EAB6-4C67-AAC9-E7202595630D}" srcOrd="0" destOrd="0" presId="urn:microsoft.com/office/officeart/2005/8/layout/cycle5"/>
    <dgm:cxn modelId="{2438B216-B571-4777-B888-79F51DB82661}" type="presOf" srcId="{5276781C-869E-4AA6-ACDB-43F2A6570ABF}" destId="{2F105D49-F818-4582-B5A8-2B43D39D80AD}" srcOrd="0" destOrd="0" presId="urn:microsoft.com/office/officeart/2005/8/layout/cycle5"/>
    <dgm:cxn modelId="{FAE85D27-6B99-40E3-AAF4-12EAD041C749}" type="presOf" srcId="{D48948EF-5A3F-4CF3-9644-89FAE3BB8196}" destId="{D533EECE-BE29-402C-A78C-7C36127ADC65}" srcOrd="0" destOrd="0" presId="urn:microsoft.com/office/officeart/2005/8/layout/cycle5"/>
    <dgm:cxn modelId="{1BF6762A-B539-469E-8D98-D9B272786C2D}" type="presParOf" srcId="{4B23D7B9-B069-4E77-A3F7-AB98ECDFDA35}" destId="{04724FEB-22D9-409E-8FFB-EF593AC34772}" srcOrd="0" destOrd="0" presId="urn:microsoft.com/office/officeart/2005/8/layout/cycle5"/>
    <dgm:cxn modelId="{2FB2313E-7889-4ABD-A9D1-087C55193F90}" type="presParOf" srcId="{4B23D7B9-B069-4E77-A3F7-AB98ECDFDA35}" destId="{AE0D723C-62E1-47D2-AAAC-233473D726C4}" srcOrd="1" destOrd="0" presId="urn:microsoft.com/office/officeart/2005/8/layout/cycle5"/>
    <dgm:cxn modelId="{7410AF4C-F484-426E-B75B-C66D6D10F388}" type="presParOf" srcId="{4B23D7B9-B069-4E77-A3F7-AB98ECDFDA35}" destId="{0D85B746-9E7C-4B40-9164-D330C2C89D5F}" srcOrd="2" destOrd="0" presId="urn:microsoft.com/office/officeart/2005/8/layout/cycle5"/>
    <dgm:cxn modelId="{AD97FA04-57AB-4F65-BCF9-FB885178322A}" type="presParOf" srcId="{4B23D7B9-B069-4E77-A3F7-AB98ECDFDA35}" destId="{37CECA58-C81E-46B7-A3CE-400FD16CD141}" srcOrd="3" destOrd="0" presId="urn:microsoft.com/office/officeart/2005/8/layout/cycle5"/>
    <dgm:cxn modelId="{36531005-0D99-4D12-A8CD-8C170FB1352E}" type="presParOf" srcId="{4B23D7B9-B069-4E77-A3F7-AB98ECDFDA35}" destId="{45FE3BF3-9515-456A-A323-81CC824FD4A1}" srcOrd="4" destOrd="0" presId="urn:microsoft.com/office/officeart/2005/8/layout/cycle5"/>
    <dgm:cxn modelId="{FBC3D112-52C1-4C88-B734-03D1EE04B159}" type="presParOf" srcId="{4B23D7B9-B069-4E77-A3F7-AB98ECDFDA35}" destId="{53D32E01-800D-46A3-B38D-7B2951A9B38A}" srcOrd="5" destOrd="0" presId="urn:microsoft.com/office/officeart/2005/8/layout/cycle5"/>
    <dgm:cxn modelId="{4F4D5345-4EAE-43BA-B8AD-C56C6A509D93}" type="presParOf" srcId="{4B23D7B9-B069-4E77-A3F7-AB98ECDFDA35}" destId="{A820C11D-D35D-4513-8F7A-A16C50C5C72B}" srcOrd="6" destOrd="0" presId="urn:microsoft.com/office/officeart/2005/8/layout/cycle5"/>
    <dgm:cxn modelId="{308522C2-20B3-4568-9298-ECFBDCEBB982}" type="presParOf" srcId="{4B23D7B9-B069-4E77-A3F7-AB98ECDFDA35}" destId="{2A4BFE75-793C-434A-8308-363311C9E754}" srcOrd="7" destOrd="0" presId="urn:microsoft.com/office/officeart/2005/8/layout/cycle5"/>
    <dgm:cxn modelId="{4839B700-2D52-4C1A-8F1E-C6F2B65BB0A9}" type="presParOf" srcId="{4B23D7B9-B069-4E77-A3F7-AB98ECDFDA35}" destId="{E37D9D1C-4705-4146-8BFC-F0A4B000BFC0}" srcOrd="8" destOrd="0" presId="urn:microsoft.com/office/officeart/2005/8/layout/cycle5"/>
    <dgm:cxn modelId="{994D84CF-3427-4A5D-89E6-F06563C31090}" type="presParOf" srcId="{4B23D7B9-B069-4E77-A3F7-AB98ECDFDA35}" destId="{94704949-995B-43E8-B8C1-4EFFD6C688D4}" srcOrd="9" destOrd="0" presId="urn:microsoft.com/office/officeart/2005/8/layout/cycle5"/>
    <dgm:cxn modelId="{05D610DE-AF31-4E10-90E1-518A745D8DB2}" type="presParOf" srcId="{4B23D7B9-B069-4E77-A3F7-AB98ECDFDA35}" destId="{A738CB5F-9FE6-48E2-A4E6-FF74D8B36023}" srcOrd="10" destOrd="0" presId="urn:microsoft.com/office/officeart/2005/8/layout/cycle5"/>
    <dgm:cxn modelId="{DB81F3DB-3FF1-418F-9088-B034B7F506C1}" type="presParOf" srcId="{4B23D7B9-B069-4E77-A3F7-AB98ECDFDA35}" destId="{304BAF31-7365-45BF-8777-49C7FB5A60BC}" srcOrd="11" destOrd="0" presId="urn:microsoft.com/office/officeart/2005/8/layout/cycle5"/>
    <dgm:cxn modelId="{1631D6F0-BED3-4793-8095-D6626C32C437}" type="presParOf" srcId="{4B23D7B9-B069-4E77-A3F7-AB98ECDFDA35}" destId="{BBD78DEB-7190-4E8F-9281-AA9CF88DE361}" srcOrd="12" destOrd="0" presId="urn:microsoft.com/office/officeart/2005/8/layout/cycle5"/>
    <dgm:cxn modelId="{5CCF5147-1E54-4402-A57C-BC963DF79D14}" type="presParOf" srcId="{4B23D7B9-B069-4E77-A3F7-AB98ECDFDA35}" destId="{7B88C799-684F-4EA3-9FA0-9C48D56B6B1D}" srcOrd="13" destOrd="0" presId="urn:microsoft.com/office/officeart/2005/8/layout/cycle5"/>
    <dgm:cxn modelId="{08CFCC94-D0F2-4EDC-AD3F-54914BF061F7}" type="presParOf" srcId="{4B23D7B9-B069-4E77-A3F7-AB98ECDFDA35}" destId="{28A60FAC-09D9-4BBE-8F5B-D64032BE4186}" srcOrd="14" destOrd="0" presId="urn:microsoft.com/office/officeart/2005/8/layout/cycle5"/>
    <dgm:cxn modelId="{6F3714A3-B6CB-4271-B7DE-29433A13EF68}" type="presParOf" srcId="{4B23D7B9-B069-4E77-A3F7-AB98ECDFDA35}" destId="{BB7753F4-EAB6-4C67-AAC9-E7202595630D}" srcOrd="15" destOrd="0" presId="urn:microsoft.com/office/officeart/2005/8/layout/cycle5"/>
    <dgm:cxn modelId="{B60F4F0A-BE38-43EA-BAC2-CAED8C7E24AB}" type="presParOf" srcId="{4B23D7B9-B069-4E77-A3F7-AB98ECDFDA35}" destId="{6ED3DFCE-1B71-4D6F-B5F9-A517E8A119FF}" srcOrd="16" destOrd="0" presId="urn:microsoft.com/office/officeart/2005/8/layout/cycle5"/>
    <dgm:cxn modelId="{24457F0C-A81C-4EC9-9F1C-18B734F2A798}" type="presParOf" srcId="{4B23D7B9-B069-4E77-A3F7-AB98ECDFDA35}" destId="{BF1E3A63-94CB-49CA-9C5E-667D21AF5149}" srcOrd="17" destOrd="0" presId="urn:microsoft.com/office/officeart/2005/8/layout/cycle5"/>
    <dgm:cxn modelId="{884CAC2A-7477-4F41-8D59-5DB936C864FC}" type="presParOf" srcId="{4B23D7B9-B069-4E77-A3F7-AB98ECDFDA35}" destId="{E22A13EF-247F-47B0-B6E3-8F8E23278125}" srcOrd="18" destOrd="0" presId="urn:microsoft.com/office/officeart/2005/8/layout/cycle5"/>
    <dgm:cxn modelId="{A0007620-BD24-4FC7-A612-EEF40EFB0B84}" type="presParOf" srcId="{4B23D7B9-B069-4E77-A3F7-AB98ECDFDA35}" destId="{2729C11D-1DD3-4ED1-92A2-CB0147028B69}" srcOrd="19" destOrd="0" presId="urn:microsoft.com/office/officeart/2005/8/layout/cycle5"/>
    <dgm:cxn modelId="{E4D121EB-A01F-4A35-9F52-387E3EDD0AF5}" type="presParOf" srcId="{4B23D7B9-B069-4E77-A3F7-AB98ECDFDA35}" destId="{D533EECE-BE29-402C-A78C-7C36127ADC65}" srcOrd="20" destOrd="0" presId="urn:microsoft.com/office/officeart/2005/8/layout/cycle5"/>
    <dgm:cxn modelId="{65646882-8476-4F0E-8790-07BAF1FAD64E}" type="presParOf" srcId="{4B23D7B9-B069-4E77-A3F7-AB98ECDFDA35}" destId="{526CF9AF-F0DE-4CBC-8DD5-EA64BFB3F82E}" srcOrd="21" destOrd="0" presId="urn:microsoft.com/office/officeart/2005/8/layout/cycle5"/>
    <dgm:cxn modelId="{9F65A127-AC4F-4B4E-A543-57ABA8B0261D}" type="presParOf" srcId="{4B23D7B9-B069-4E77-A3F7-AB98ECDFDA35}" destId="{BC6A505E-8809-4485-BE2E-625D42126D9B}" srcOrd="22" destOrd="0" presId="urn:microsoft.com/office/officeart/2005/8/layout/cycle5"/>
    <dgm:cxn modelId="{B684BE43-4929-479A-A7D5-F412EE588FBB}" type="presParOf" srcId="{4B23D7B9-B069-4E77-A3F7-AB98ECDFDA35}" destId="{2F105D49-F818-4582-B5A8-2B43D39D80AD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24FEB-22D9-409E-8FFB-EF593AC34772}">
      <dsp:nvSpPr>
        <dsp:cNvPr id="0" name=""/>
        <dsp:cNvSpPr/>
      </dsp:nvSpPr>
      <dsp:spPr>
        <a:xfrm>
          <a:off x="2094455" y="2091"/>
          <a:ext cx="923657" cy="60037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Trutnov</a:t>
          </a:r>
          <a:endParaRPr lang="cs-CZ" sz="1200" kern="1200" dirty="0"/>
        </a:p>
      </dsp:txBody>
      <dsp:txXfrm>
        <a:off x="2123763" y="31399"/>
        <a:ext cx="865041" cy="541761"/>
      </dsp:txXfrm>
    </dsp:sp>
    <dsp:sp modelId="{0D85B746-9E7C-4B40-9164-D330C2C89D5F}">
      <dsp:nvSpPr>
        <dsp:cNvPr id="0" name=""/>
        <dsp:cNvSpPr/>
      </dsp:nvSpPr>
      <dsp:spPr>
        <a:xfrm>
          <a:off x="470468" y="302280"/>
          <a:ext cx="4171631" cy="4171631"/>
        </a:xfrm>
        <a:custGeom>
          <a:avLst/>
          <a:gdLst/>
          <a:ahLst/>
          <a:cxnLst/>
          <a:rect l="0" t="0" r="0" b="0"/>
          <a:pathLst>
            <a:path>
              <a:moveTo>
                <a:pt x="2680031" y="86432"/>
              </a:moveTo>
              <a:arcTo wR="2085815" hR="2085815" stAng="17193115" swAng="681890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ECA58-C81E-46B7-A3CE-400FD16CD141}">
      <dsp:nvSpPr>
        <dsp:cNvPr id="0" name=""/>
        <dsp:cNvSpPr/>
      </dsp:nvSpPr>
      <dsp:spPr>
        <a:xfrm>
          <a:off x="3569349" y="613012"/>
          <a:ext cx="923657" cy="60037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Teplice</a:t>
          </a:r>
          <a:endParaRPr lang="cs-CZ" sz="1200" kern="1200" dirty="0"/>
        </a:p>
      </dsp:txBody>
      <dsp:txXfrm>
        <a:off x="3598657" y="642320"/>
        <a:ext cx="865041" cy="541761"/>
      </dsp:txXfrm>
    </dsp:sp>
    <dsp:sp modelId="{53D32E01-800D-46A3-B38D-7B2951A9B38A}">
      <dsp:nvSpPr>
        <dsp:cNvPr id="0" name=""/>
        <dsp:cNvSpPr/>
      </dsp:nvSpPr>
      <dsp:spPr>
        <a:xfrm>
          <a:off x="470468" y="302280"/>
          <a:ext cx="4171631" cy="4171631"/>
        </a:xfrm>
        <a:custGeom>
          <a:avLst/>
          <a:gdLst/>
          <a:ahLst/>
          <a:cxnLst/>
          <a:rect l="0" t="0" r="0" b="0"/>
          <a:pathLst>
            <a:path>
              <a:moveTo>
                <a:pt x="3907977" y="1070752"/>
              </a:moveTo>
              <a:arcTo wR="2085815" hR="2085815" stAng="19852759" swAng="941408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20C11D-D35D-4513-8F7A-A16C50C5C72B}">
      <dsp:nvSpPr>
        <dsp:cNvPr id="0" name=""/>
        <dsp:cNvSpPr/>
      </dsp:nvSpPr>
      <dsp:spPr>
        <a:xfrm>
          <a:off x="4180271" y="2087907"/>
          <a:ext cx="923657" cy="60037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Šumperk</a:t>
          </a:r>
          <a:endParaRPr lang="cs-CZ" sz="1200" kern="1200" dirty="0"/>
        </a:p>
      </dsp:txBody>
      <dsp:txXfrm>
        <a:off x="4209579" y="2117215"/>
        <a:ext cx="865041" cy="541761"/>
      </dsp:txXfrm>
    </dsp:sp>
    <dsp:sp modelId="{E37D9D1C-4705-4146-8BFC-F0A4B000BFC0}">
      <dsp:nvSpPr>
        <dsp:cNvPr id="0" name=""/>
        <dsp:cNvSpPr/>
      </dsp:nvSpPr>
      <dsp:spPr>
        <a:xfrm>
          <a:off x="470468" y="302280"/>
          <a:ext cx="4171631" cy="4171631"/>
        </a:xfrm>
        <a:custGeom>
          <a:avLst/>
          <a:gdLst/>
          <a:ahLst/>
          <a:cxnLst/>
          <a:rect l="0" t="0" r="0" b="0"/>
          <a:pathLst>
            <a:path>
              <a:moveTo>
                <a:pt x="4114589" y="2570281"/>
              </a:moveTo>
              <a:arcTo wR="2085815" hR="2085815" stAng="805833" swAng="941408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704949-995B-43E8-B8C1-4EFFD6C688D4}">
      <dsp:nvSpPr>
        <dsp:cNvPr id="0" name=""/>
        <dsp:cNvSpPr/>
      </dsp:nvSpPr>
      <dsp:spPr>
        <a:xfrm>
          <a:off x="3569349" y="3562801"/>
          <a:ext cx="923657" cy="60037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Prachatice</a:t>
          </a:r>
          <a:endParaRPr lang="cs-CZ" sz="1200" kern="1200" dirty="0"/>
        </a:p>
      </dsp:txBody>
      <dsp:txXfrm>
        <a:off x="3598657" y="3592109"/>
        <a:ext cx="865041" cy="541761"/>
      </dsp:txXfrm>
    </dsp:sp>
    <dsp:sp modelId="{304BAF31-7365-45BF-8777-49C7FB5A60BC}">
      <dsp:nvSpPr>
        <dsp:cNvPr id="0" name=""/>
        <dsp:cNvSpPr/>
      </dsp:nvSpPr>
      <dsp:spPr>
        <a:xfrm>
          <a:off x="470468" y="302280"/>
          <a:ext cx="4171631" cy="4171631"/>
        </a:xfrm>
        <a:custGeom>
          <a:avLst/>
          <a:gdLst/>
          <a:ahLst/>
          <a:cxnLst/>
          <a:rect l="0" t="0" r="0" b="0"/>
          <a:pathLst>
            <a:path>
              <a:moveTo>
                <a:pt x="3062370" y="3928902"/>
              </a:moveTo>
              <a:arcTo wR="2085815" hR="2085815" stAng="3724995" swAng="681890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78DEB-7190-4E8F-9281-AA9CF88DE361}">
      <dsp:nvSpPr>
        <dsp:cNvPr id="0" name=""/>
        <dsp:cNvSpPr/>
      </dsp:nvSpPr>
      <dsp:spPr>
        <a:xfrm>
          <a:off x="2094455" y="4173723"/>
          <a:ext cx="923657" cy="60037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Semily</a:t>
          </a:r>
          <a:endParaRPr lang="cs-CZ" sz="1200" kern="1200" dirty="0"/>
        </a:p>
      </dsp:txBody>
      <dsp:txXfrm>
        <a:off x="2123763" y="4203031"/>
        <a:ext cx="865041" cy="541761"/>
      </dsp:txXfrm>
    </dsp:sp>
    <dsp:sp modelId="{28A60FAC-09D9-4BBE-8F5B-D64032BE4186}">
      <dsp:nvSpPr>
        <dsp:cNvPr id="0" name=""/>
        <dsp:cNvSpPr/>
      </dsp:nvSpPr>
      <dsp:spPr>
        <a:xfrm>
          <a:off x="470468" y="302280"/>
          <a:ext cx="4171631" cy="4171631"/>
        </a:xfrm>
        <a:custGeom>
          <a:avLst/>
          <a:gdLst/>
          <a:ahLst/>
          <a:cxnLst/>
          <a:rect l="0" t="0" r="0" b="0"/>
          <a:pathLst>
            <a:path>
              <a:moveTo>
                <a:pt x="1491600" y="4085199"/>
              </a:moveTo>
              <a:arcTo wR="2085815" hR="2085815" stAng="6393115" swAng="681890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7753F4-EAB6-4C67-AAC9-E7202595630D}">
      <dsp:nvSpPr>
        <dsp:cNvPr id="0" name=""/>
        <dsp:cNvSpPr/>
      </dsp:nvSpPr>
      <dsp:spPr>
        <a:xfrm>
          <a:off x="619560" y="3562801"/>
          <a:ext cx="923657" cy="60037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Tachov</a:t>
          </a:r>
          <a:endParaRPr lang="cs-CZ" sz="1200" kern="1200" dirty="0"/>
        </a:p>
      </dsp:txBody>
      <dsp:txXfrm>
        <a:off x="648868" y="3592109"/>
        <a:ext cx="865041" cy="541761"/>
      </dsp:txXfrm>
    </dsp:sp>
    <dsp:sp modelId="{BF1E3A63-94CB-49CA-9C5E-667D21AF5149}">
      <dsp:nvSpPr>
        <dsp:cNvPr id="0" name=""/>
        <dsp:cNvSpPr/>
      </dsp:nvSpPr>
      <dsp:spPr>
        <a:xfrm>
          <a:off x="470468" y="302280"/>
          <a:ext cx="4171631" cy="4171631"/>
        </a:xfrm>
        <a:custGeom>
          <a:avLst/>
          <a:gdLst/>
          <a:ahLst/>
          <a:cxnLst/>
          <a:rect l="0" t="0" r="0" b="0"/>
          <a:pathLst>
            <a:path>
              <a:moveTo>
                <a:pt x="263654" y="3100879"/>
              </a:moveTo>
              <a:arcTo wR="2085815" hR="2085815" stAng="9052759" swAng="941408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A13EF-247F-47B0-B6E3-8F8E23278125}">
      <dsp:nvSpPr>
        <dsp:cNvPr id="0" name=""/>
        <dsp:cNvSpPr/>
      </dsp:nvSpPr>
      <dsp:spPr>
        <a:xfrm>
          <a:off x="8639" y="2087907"/>
          <a:ext cx="923657" cy="60037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Sokolov</a:t>
          </a:r>
          <a:endParaRPr lang="cs-CZ" sz="1200" kern="1200" dirty="0"/>
        </a:p>
      </dsp:txBody>
      <dsp:txXfrm>
        <a:off x="37947" y="2117215"/>
        <a:ext cx="865041" cy="541761"/>
      </dsp:txXfrm>
    </dsp:sp>
    <dsp:sp modelId="{D533EECE-BE29-402C-A78C-7C36127ADC65}">
      <dsp:nvSpPr>
        <dsp:cNvPr id="0" name=""/>
        <dsp:cNvSpPr/>
      </dsp:nvSpPr>
      <dsp:spPr>
        <a:xfrm>
          <a:off x="470468" y="302280"/>
          <a:ext cx="4171631" cy="4171631"/>
        </a:xfrm>
        <a:custGeom>
          <a:avLst/>
          <a:gdLst/>
          <a:ahLst/>
          <a:cxnLst/>
          <a:rect l="0" t="0" r="0" b="0"/>
          <a:pathLst>
            <a:path>
              <a:moveTo>
                <a:pt x="57042" y="1601350"/>
              </a:moveTo>
              <a:arcTo wR="2085815" hR="2085815" stAng="11605833" swAng="941408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CF9AF-F0DE-4CBC-8DD5-EA64BFB3F82E}">
      <dsp:nvSpPr>
        <dsp:cNvPr id="0" name=""/>
        <dsp:cNvSpPr/>
      </dsp:nvSpPr>
      <dsp:spPr>
        <a:xfrm>
          <a:off x="619560" y="613012"/>
          <a:ext cx="923657" cy="60037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Rokycany</a:t>
          </a:r>
          <a:endParaRPr lang="cs-CZ" sz="1200" kern="1200" dirty="0"/>
        </a:p>
      </dsp:txBody>
      <dsp:txXfrm>
        <a:off x="648868" y="642320"/>
        <a:ext cx="865041" cy="541761"/>
      </dsp:txXfrm>
    </dsp:sp>
    <dsp:sp modelId="{2F105D49-F818-4582-B5A8-2B43D39D80AD}">
      <dsp:nvSpPr>
        <dsp:cNvPr id="0" name=""/>
        <dsp:cNvSpPr/>
      </dsp:nvSpPr>
      <dsp:spPr>
        <a:xfrm>
          <a:off x="470468" y="302280"/>
          <a:ext cx="4171631" cy="4171631"/>
        </a:xfrm>
        <a:custGeom>
          <a:avLst/>
          <a:gdLst/>
          <a:ahLst/>
          <a:cxnLst/>
          <a:rect l="0" t="0" r="0" b="0"/>
          <a:pathLst>
            <a:path>
              <a:moveTo>
                <a:pt x="1109261" y="242729"/>
              </a:moveTo>
              <a:arcTo wR="2085815" hR="2085815" stAng="14524995" swAng="681890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1CCB131-49FC-4157-A069-A580FBD36983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5DE8D0-3CD3-4727-B4B2-2E78B5D716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91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94FF5-5F1B-424B-B793-1E69DEE3A3F3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995C-BFE7-4061-8282-19DD045EDA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3849A-8E7D-470D-9C84-76574250EA03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6C1E7-6DF6-4C4F-8F7E-5413643A4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F51BE-762E-43ED-A1E9-FF6B535A8C27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45AFD-9A4C-4E62-AD4C-BEDC39F556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7BFAB-C7CD-4465-BE90-2905FA3DF2F6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7F4AF-1CFA-4760-817C-D161E67EA8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0BB38-B955-481F-811D-0DF3C5BFAEB1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CEBE7-D96E-4D32-B4C4-A2B9EB7041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3FDD3-4B25-4D5D-B894-04FB5D3B176B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E0D92-5BE7-4EBC-BB5A-3BBA99F775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5CA0A-D6AF-4AF8-B99C-52AD85483839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B71A3-2C43-4653-AA24-AC854174D0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16027-5806-4C0D-B85A-EEBB9C84E128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0C3FD-8500-4EA6-93BF-62803036A8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183BA-DAD0-4FD2-82F1-D3F1D32705FF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7AC46-68DA-4C8B-B3FF-8890E3D600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D53DB-FC9B-404C-800F-D4BA2E9AC540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DC1A3-B9A6-4BA7-844F-598B7F8AF3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5FC6C-7485-4739-BF2B-9A9614313DFA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A0F1E-28B9-44A4-8F51-B4B9969D08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4F3A115-CA42-4F5E-BCB1-A99E83801766}" type="datetimeFigureOut">
              <a:rPr lang="cs-CZ"/>
              <a:pPr>
                <a:defRPr/>
              </a:pPr>
              <a:t>25. 4. 2014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374A52F-2301-4C57-82E2-A84BFB1155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67" r:id="rId9"/>
    <p:sldLayoutId id="2147483666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so.cz/csu/2011edicniplan.nsf/krajkapitola/711011-11-r_2011-0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1431/jaro2014/Z0147/ode/46634211/ode_46634238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mpsv.cz/sz/stat/nz" TargetMode="External"/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so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Základy regionální geografie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Cvičení 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Pavlína </a:t>
            </a:r>
            <a:r>
              <a:rPr lang="cs-CZ" sz="1400" dirty="0" err="1" smtClean="0"/>
              <a:t>Lesová</a:t>
            </a:r>
            <a:r>
              <a:rPr lang="cs-CZ" sz="1400" dirty="0" smtClean="0"/>
              <a:t>, Brno 2014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eaLnBrk="1" hangingPunct="1">
              <a:defRPr/>
            </a:pPr>
            <a:r>
              <a:rPr lang="cs-CZ" sz="3100" dirty="0" smtClean="0"/>
              <a:t>Cvičení </a:t>
            </a:r>
            <a:r>
              <a:rPr lang="cs-CZ" sz="3100" dirty="0"/>
              <a:t>6</a:t>
            </a:r>
            <a:r>
              <a:rPr lang="cs-CZ" sz="3100" dirty="0" smtClean="0"/>
              <a:t>: </a:t>
            </a:r>
            <a:br>
              <a:rPr lang="cs-CZ" sz="3100" dirty="0" smtClean="0"/>
            </a:br>
            <a:r>
              <a:rPr lang="cs-CZ" sz="3100" dirty="0" smtClean="0"/>
              <a:t>poznámky</a:t>
            </a:r>
            <a:endParaRPr lang="cs-CZ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200" dirty="0" smtClean="0"/>
              <a:t>- tabulky:  </a:t>
            </a:r>
          </a:p>
          <a:p>
            <a:pPr lvl="1"/>
            <a:r>
              <a:rPr lang="cs-CZ" sz="1200" dirty="0" smtClean="0"/>
              <a:t>popis – co, kde, kdy (případně způsob výpočtu – velmi vhodné), nutné uvést </a:t>
            </a:r>
            <a:r>
              <a:rPr lang="cs-CZ" sz="1200" u="sng" dirty="0" smtClean="0"/>
              <a:t>přesný zdroj</a:t>
            </a:r>
          </a:p>
          <a:p>
            <a:pPr lvl="1"/>
            <a:endParaRPr lang="cs-CZ" dirty="0" smtClean="0"/>
          </a:p>
          <a:p>
            <a:pPr lvl="1"/>
            <a:r>
              <a:rPr lang="cs-CZ" sz="1200" dirty="0" smtClean="0"/>
              <a:t>Např. Tab. 1: Počet dokončených bytů v okrese XYZ v letech 2007 – 2012</a:t>
            </a:r>
          </a:p>
          <a:p>
            <a:pPr lvl="1"/>
            <a:r>
              <a:rPr lang="cs-CZ" sz="1200" dirty="0" smtClean="0"/>
              <a:t>Zdroj: </a:t>
            </a:r>
            <a:r>
              <a:rPr lang="cs-CZ" sz="1000" dirty="0" smtClean="0">
                <a:hlinkClick r:id="rId2"/>
              </a:rPr>
              <a:t>http://www.czso.cz/csu/2011edicniplan.nsf/krajkapitola/711011-11-r_2011-04</a:t>
            </a:r>
            <a:r>
              <a:rPr lang="cs-CZ" sz="1000" dirty="0" smtClean="0"/>
              <a:t> tabulka 4-10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200" dirty="0" smtClean="0"/>
              <a:t>Do seznamu literatury uvést</a:t>
            </a:r>
            <a:r>
              <a:rPr lang="cs-CZ" sz="1200" dirty="0" smtClean="0"/>
              <a:t>: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1000" i="1" dirty="0" smtClean="0"/>
              <a:t>Statistická </a:t>
            </a:r>
            <a:r>
              <a:rPr lang="cs-CZ" sz="1000" i="1" dirty="0" smtClean="0"/>
              <a:t>ročenka Olomouckého kraje 2011 - 4. OBYVATELSTVO | ČSÚ v Olomouci</a:t>
            </a:r>
            <a:r>
              <a:rPr lang="cs-CZ" sz="1000" dirty="0" smtClean="0"/>
              <a:t>[online]. [cit. 2014-04-24]. Dostupné z: </a:t>
            </a:r>
            <a:r>
              <a:rPr lang="cs-CZ" sz="1000" dirty="0" err="1" smtClean="0"/>
              <a:t>view-source:http</a:t>
            </a:r>
            <a:r>
              <a:rPr lang="cs-CZ" sz="1000" dirty="0" smtClean="0"/>
              <a:t>://www.czso.cz/csu/2011edicniplan.nsf/krajkapitola/711011-11-r_2011-04</a:t>
            </a:r>
          </a:p>
          <a:p>
            <a:pPr lvl="1"/>
            <a:endParaRPr lang="cs-CZ" sz="10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400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100">
                <a:latin typeface="Calibri" pitchFamily="34" charset="0"/>
              </a:rPr>
              <a:t> 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/>
            </a:r>
            <a:br>
              <a:rPr lang="cs-CZ"/>
            </a:br>
            <a:endParaRPr lang="cs-CZ"/>
          </a:p>
          <a:p>
            <a:pPr eaLnBrk="0" hangingPunct="0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Cvičení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sz="1400" dirty="0" err="1"/>
              <a:t>Cílem</a:t>
            </a:r>
            <a:r>
              <a:rPr lang="sk-SK" sz="1400" dirty="0"/>
              <a:t> cvičení je </a:t>
            </a:r>
            <a:r>
              <a:rPr lang="cs-CZ" sz="1400" dirty="0"/>
              <a:t>srovnání (komparace) dvou regionů (okresů). </a:t>
            </a: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Na základě cvičení jiné skupiny proveďte srovnání dvou okresů z hlediska všech ukazatelů a charakteristik zjišťovaných v rámci předcházejících cvičení. </a:t>
            </a: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 smtClean="0"/>
              <a:t>Kromě </a:t>
            </a:r>
            <a:r>
              <a:rPr lang="cs-CZ" sz="1400" dirty="0"/>
              <a:t>jiného jde o srovnání z hlediska nejvýraznějších rozdílů nebo naopak podobností, ale také vlastní komentář (např. kde a proč je situace „lepší“ nebo „horší“). </a:t>
            </a: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 smtClean="0"/>
              <a:t>Struktura </a:t>
            </a:r>
            <a:r>
              <a:rPr lang="cs-CZ" sz="1400" dirty="0"/>
              <a:t>práce a její přesný obsah a rozsah je v tomto případě spíše volbou studentů. Měla by obsahovat textovou část, tabulky, grafy, obrázky atd. </a:t>
            </a:r>
          </a:p>
          <a:p>
            <a:pPr>
              <a:defRPr/>
            </a:pP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dirty="0" smtClean="0"/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Cvičení 9: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477435"/>
              </p:ext>
            </p:extLst>
          </p:nvPr>
        </p:nvGraphicFramePr>
        <p:xfrm>
          <a:off x="3779912" y="1700808"/>
          <a:ext cx="5112568" cy="4776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5" name="TextovéPole 4"/>
          <p:cNvSpPr txBox="1">
            <a:spLocks noChangeArrowheads="1"/>
          </p:cNvSpPr>
          <p:nvPr/>
        </p:nvSpPr>
        <p:spPr bwMode="auto">
          <a:xfrm>
            <a:off x="684213" y="1773238"/>
            <a:ext cx="331152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cs-CZ" sz="1400" dirty="0"/>
              <a:t>komparace okresů po směru šipky!</a:t>
            </a:r>
          </a:p>
          <a:p>
            <a:pPr marL="285750" indent="-285750">
              <a:buFont typeface="Arial" charset="0"/>
              <a:buChar char="•"/>
            </a:pPr>
            <a:r>
              <a:rPr lang="cs-CZ" sz="1400" dirty="0"/>
              <a:t>např. skupina Trutnov bude porovnávat svůj okres s okresem Teplice</a:t>
            </a:r>
          </a:p>
          <a:p>
            <a:pPr marL="285750" indent="-285750">
              <a:buFont typeface="Arial" charset="0"/>
              <a:buChar char="•"/>
            </a:pPr>
            <a:endParaRPr lang="cs-CZ" sz="1400" dirty="0"/>
          </a:p>
          <a:p>
            <a:pPr marL="285750" indent="-285750">
              <a:buFont typeface="Arial" charset="0"/>
              <a:buChar char="•"/>
            </a:pPr>
            <a:r>
              <a:rPr lang="cs-CZ" sz="1400" dirty="0"/>
              <a:t>skupina Teplice porovnává se Šumperkem</a:t>
            </a:r>
          </a:p>
          <a:p>
            <a:pPr marL="285750" indent="-285750">
              <a:buFont typeface="Arial" charset="0"/>
              <a:buChar char="•"/>
            </a:pPr>
            <a:r>
              <a:rPr lang="cs-CZ" sz="1400" dirty="0"/>
              <a:t>atd.</a:t>
            </a:r>
          </a:p>
          <a:p>
            <a:pPr marL="285750" indent="-285750">
              <a:buFont typeface="Arial" charset="0"/>
              <a:buChar char="•"/>
            </a:pPr>
            <a:endParaRPr lang="cs-CZ" sz="1400" dirty="0"/>
          </a:p>
          <a:p>
            <a:endParaRPr lang="cs-CZ" sz="1400" dirty="0"/>
          </a:p>
          <a:p>
            <a:pPr marL="285750" indent="-285750">
              <a:buFont typeface="Arial" charset="0"/>
              <a:buChar char="•"/>
            </a:pP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Cvičení 9:</a:t>
            </a:r>
            <a:endParaRPr lang="cs-CZ" sz="3600" dirty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dirty="0"/>
              <a:t>c</a:t>
            </a:r>
            <a:r>
              <a:rPr lang="cs-CZ" sz="1600" dirty="0" smtClean="0"/>
              <a:t>vičení 9 odevzdat </a:t>
            </a:r>
            <a:r>
              <a:rPr lang="cs-CZ" sz="1600" dirty="0" smtClean="0"/>
              <a:t>do </a:t>
            </a:r>
            <a:r>
              <a:rPr lang="cs-CZ" sz="1600" dirty="0" err="1" smtClean="0"/>
              <a:t>odevzdávárny</a:t>
            </a:r>
            <a:r>
              <a:rPr lang="cs-CZ" sz="1600" dirty="0" smtClean="0"/>
              <a:t> do 8.5.2014 (včetně) – stačí jeden z dvojice</a:t>
            </a:r>
          </a:p>
          <a:p>
            <a:pPr eaLnBrk="1" hangingPunct="1"/>
            <a:r>
              <a:rPr lang="cs-CZ" sz="1600" dirty="0" smtClean="0"/>
              <a:t>opravená cvičení 6 odevzdat do 1.5.2014</a:t>
            </a:r>
          </a:p>
          <a:p>
            <a:pPr eaLnBrk="1" hangingPunct="1"/>
            <a:endParaRPr lang="cs-CZ" sz="1600" dirty="0" smtClean="0"/>
          </a:p>
          <a:p>
            <a:pPr eaLnBrk="1" hangingPunct="1"/>
            <a:r>
              <a:rPr lang="cs-CZ" sz="1600" dirty="0" smtClean="0"/>
              <a:t>prezentace (15.5.2014)</a:t>
            </a:r>
          </a:p>
          <a:p>
            <a:pPr lvl="1" eaLnBrk="1" hangingPunct="1"/>
            <a:r>
              <a:rPr lang="cs-CZ" sz="1400" dirty="0">
                <a:solidFill>
                  <a:srgbClr val="292934"/>
                </a:solidFill>
              </a:rPr>
              <a:t>p</a:t>
            </a:r>
            <a:r>
              <a:rPr lang="cs-CZ" sz="1400" dirty="0" smtClean="0">
                <a:solidFill>
                  <a:srgbClr val="292934"/>
                </a:solidFill>
              </a:rPr>
              <a:t>rezentující: ještě pošlu mail, ale předběžně: Kucharčík</a:t>
            </a:r>
            <a:r>
              <a:rPr lang="cs-CZ" sz="1400" dirty="0" smtClean="0">
                <a:solidFill>
                  <a:srgbClr val="292934"/>
                </a:solidFill>
              </a:rPr>
              <a:t>, Krček, Holek, Daňová</a:t>
            </a:r>
          </a:p>
          <a:p>
            <a:pPr lvl="1" eaLnBrk="1" hangingPunct="1"/>
            <a:endParaRPr lang="cs-CZ" sz="1100" dirty="0" smtClean="0">
              <a:solidFill>
                <a:srgbClr val="292934"/>
              </a:solidFill>
            </a:endParaRPr>
          </a:p>
          <a:p>
            <a:pPr eaLnBrk="1" hangingPunct="1"/>
            <a:r>
              <a:rPr lang="cs-CZ" sz="1400" dirty="0" smtClean="0">
                <a:solidFill>
                  <a:srgbClr val="292934"/>
                </a:solidFill>
              </a:rPr>
              <a:t>poslední hodina 22.5.2014</a:t>
            </a:r>
          </a:p>
          <a:p>
            <a:pPr lvl="1" eaLnBrk="1" hangingPunct="1"/>
            <a:r>
              <a:rPr lang="cs-CZ" sz="1400" dirty="0">
                <a:solidFill>
                  <a:srgbClr val="292934"/>
                </a:solidFill>
              </a:rPr>
              <a:t>p</a:t>
            </a:r>
            <a:r>
              <a:rPr lang="cs-CZ" sz="1400" dirty="0" smtClean="0">
                <a:solidFill>
                  <a:srgbClr val="292934"/>
                </a:solidFill>
              </a:rPr>
              <a:t>rezentace: Dvořáčková </a:t>
            </a:r>
            <a:r>
              <a:rPr lang="cs-CZ" sz="1400" dirty="0" smtClean="0">
                <a:solidFill>
                  <a:srgbClr val="292934"/>
                </a:solidFill>
              </a:rPr>
              <a:t>– Hubáčková – Stuchlý, </a:t>
            </a:r>
          </a:p>
          <a:p>
            <a:pPr eaLnBrk="1" hangingPunct="1"/>
            <a:endParaRPr lang="cs-CZ" sz="2000" dirty="0" smtClean="0">
              <a:solidFill>
                <a:srgbClr val="292934"/>
              </a:solidFill>
            </a:endParaRPr>
          </a:p>
          <a:p>
            <a:pPr eaLnBrk="1" hangingPunct="1"/>
            <a:r>
              <a:rPr lang="cs-CZ" sz="1600" dirty="0" smtClean="0">
                <a:solidFill>
                  <a:srgbClr val="292934"/>
                </a:solidFill>
              </a:rPr>
              <a:t>prezentace vkládat do </a:t>
            </a:r>
            <a:r>
              <a:rPr lang="cs-CZ" sz="1600" dirty="0" err="1" smtClean="0">
                <a:solidFill>
                  <a:srgbClr val="292934"/>
                </a:solidFill>
              </a:rPr>
              <a:t>ISu</a:t>
            </a:r>
            <a:r>
              <a:rPr lang="cs-CZ" sz="1600" dirty="0" smtClean="0">
                <a:solidFill>
                  <a:srgbClr val="292934"/>
                </a:solidFill>
              </a:rPr>
              <a:t>: </a:t>
            </a:r>
            <a:r>
              <a:rPr lang="cs-CZ" sz="1100" dirty="0" smtClean="0">
                <a:hlinkClick r:id="rId3"/>
              </a:rPr>
              <a:t>https://is.muni.cz/auth/el/1431/jaro2014/Z0147/ode/46634211/ode_46634238/</a:t>
            </a:r>
            <a:endParaRPr lang="cs-CZ" sz="1100" dirty="0" smtClean="0"/>
          </a:p>
          <a:p>
            <a:pPr lvl="1"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cs-CZ" smtClean="0"/>
          </a:p>
          <a:p>
            <a:pPr marL="0" indent="0" algn="ctr" eaLnBrk="1" hangingPunct="1">
              <a:buFont typeface="Arial" charset="0"/>
              <a:buNone/>
            </a:pPr>
            <a:endParaRPr lang="cs-CZ" smtClean="0"/>
          </a:p>
          <a:p>
            <a:pPr marL="0" indent="0" algn="ctr" eaLnBrk="1" hangingPunct="1">
              <a:buFont typeface="Arial" charset="0"/>
              <a:buNone/>
            </a:pPr>
            <a:endParaRPr lang="cs-CZ" smtClean="0"/>
          </a:p>
          <a:p>
            <a:pPr marL="0" indent="0" algn="ctr" eaLnBrk="1" hangingPunct="1">
              <a:buFont typeface="Arial" charset="0"/>
              <a:buNone/>
            </a:pPr>
            <a:r>
              <a:rPr lang="cs-CZ" smtClean="0"/>
              <a:t>Otázky?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cs-CZ" smtClean="0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eaLnBrk="1" hangingPunct="1">
              <a:defRPr/>
            </a:pPr>
            <a:r>
              <a:rPr lang="cs-CZ" sz="3100" dirty="0" smtClean="0"/>
              <a:t>Cvičení </a:t>
            </a:r>
            <a:r>
              <a:rPr lang="cs-CZ" sz="3100" dirty="0"/>
              <a:t>6</a:t>
            </a:r>
            <a:r>
              <a:rPr lang="cs-CZ" sz="3100" dirty="0" smtClean="0"/>
              <a:t>: </a:t>
            </a:r>
            <a:br>
              <a:rPr lang="cs-CZ" sz="3100" dirty="0" smtClean="0"/>
            </a:br>
            <a:r>
              <a:rPr lang="cs-CZ" sz="3100" dirty="0" smtClean="0"/>
              <a:t>poznámky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095750" cy="4876800"/>
          </a:xfrm>
        </p:spPr>
        <p:txBody>
          <a:bodyPr/>
          <a:lstStyle/>
          <a:p>
            <a:r>
              <a:rPr lang="cs-CZ" sz="1200" dirty="0" smtClean="0"/>
              <a:t>grafy</a:t>
            </a:r>
            <a:r>
              <a:rPr lang="cs-CZ" sz="1200" dirty="0" smtClean="0"/>
              <a:t>: náležitosti grafu – </a:t>
            </a:r>
            <a:r>
              <a:rPr lang="cs-CZ" sz="1200" b="1" dirty="0" smtClean="0"/>
              <a:t>CO, KDE, KDY</a:t>
            </a:r>
          </a:p>
          <a:p>
            <a:r>
              <a:rPr lang="cs-CZ" sz="1200" dirty="0" smtClean="0"/>
              <a:t>křivka musí začínat od počátku osy, graf nesmí mít žádná „hluchá období“ (pololetí 2006 a pololetí 2012?, roky 2007 a 2012?), grafům nastavit minimální a maximální hodnoty (př. Trutnov: 0 – 1000 jsou v grafu nepodstatné)</a:t>
            </a:r>
            <a:endParaRPr lang="cs-CZ" sz="1200" dirty="0" smtClean="0"/>
          </a:p>
          <a:p>
            <a:pPr lvl="1"/>
            <a:endParaRPr lang="cs-CZ" sz="8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400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100">
                <a:latin typeface="Calibri" pitchFamily="34" charset="0"/>
              </a:rPr>
              <a:t> 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/>
            </a:r>
            <a:br>
              <a:rPr lang="cs-CZ"/>
            </a:br>
            <a:endParaRPr lang="cs-CZ"/>
          </a:p>
          <a:p>
            <a:pPr eaLnBrk="0" hangingPunct="0"/>
            <a:endParaRPr lang="cs-CZ"/>
          </a:p>
        </p:txBody>
      </p:sp>
      <p:pic>
        <p:nvPicPr>
          <p:cNvPr id="16390" name="Obrázek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2950" y="692150"/>
            <a:ext cx="43053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861" y="2996952"/>
            <a:ext cx="3995737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72597" y="4329658"/>
            <a:ext cx="4611757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9062" y="956332"/>
            <a:ext cx="3779813" cy="320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Obrázek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49" y="4509120"/>
            <a:ext cx="621982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Obrázek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68874" y="938821"/>
            <a:ext cx="4435573" cy="322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eaLnBrk="1" hangingPunct="1">
              <a:defRPr/>
            </a:pPr>
            <a:r>
              <a:rPr lang="cs-CZ" sz="3100" dirty="0" smtClean="0"/>
              <a:t>Cvičení </a:t>
            </a:r>
            <a:r>
              <a:rPr lang="cs-CZ" sz="3100" dirty="0"/>
              <a:t>6</a:t>
            </a:r>
            <a:r>
              <a:rPr lang="cs-CZ" sz="3100" dirty="0" smtClean="0"/>
              <a:t>: </a:t>
            </a:r>
            <a:br>
              <a:rPr lang="cs-CZ" sz="3100" dirty="0" smtClean="0"/>
            </a:br>
            <a:r>
              <a:rPr lang="cs-CZ" sz="3100" dirty="0" smtClean="0"/>
              <a:t>poznámky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200" dirty="0" smtClean="0"/>
              <a:t>- ukazatele: nutno v textu důsledně dodržovat, zda-</a:t>
            </a:r>
            <a:r>
              <a:rPr lang="cs-CZ" sz="1200" dirty="0" err="1" smtClean="0"/>
              <a:t>li</a:t>
            </a:r>
            <a:r>
              <a:rPr lang="cs-CZ" sz="1200" dirty="0" smtClean="0"/>
              <a:t> mluvím např. o registrované míře nezaměstnanosti nebo o obecné míře nezaměstnanosti apod.</a:t>
            </a:r>
          </a:p>
          <a:p>
            <a:pPr>
              <a:defRPr/>
            </a:pPr>
            <a:endParaRPr lang="cs-CZ" sz="1200" dirty="0" smtClean="0"/>
          </a:p>
          <a:p>
            <a:pPr>
              <a:defRPr/>
            </a:pPr>
            <a:endParaRPr lang="cs-CZ" sz="1200" dirty="0" smtClean="0"/>
          </a:p>
          <a:p>
            <a:pPr lvl="1">
              <a:defRPr/>
            </a:pPr>
            <a:r>
              <a:rPr lang="cs-CZ" sz="1200" dirty="0" err="1" smtClean="0">
                <a:solidFill>
                  <a:srgbClr val="FF0000"/>
                </a:solidFill>
              </a:rPr>
              <a:t>Přírozený</a:t>
            </a:r>
            <a:r>
              <a:rPr lang="cs-CZ" sz="1200" dirty="0" smtClean="0">
                <a:solidFill>
                  <a:srgbClr val="FF0000"/>
                </a:solidFill>
              </a:rPr>
              <a:t> přírůstek </a:t>
            </a:r>
            <a:r>
              <a:rPr lang="cs-CZ" sz="1200" dirty="0" smtClean="0"/>
              <a:t>= narození - zemřelí</a:t>
            </a:r>
          </a:p>
          <a:p>
            <a:pPr lvl="1">
              <a:defRPr/>
            </a:pPr>
            <a:r>
              <a:rPr lang="cs-CZ" sz="1200" dirty="0" smtClean="0"/>
              <a:t>                             X</a:t>
            </a:r>
            <a:endParaRPr lang="cs-CZ" sz="1200" dirty="0"/>
          </a:p>
          <a:p>
            <a:pPr lvl="1">
              <a:defRPr/>
            </a:pPr>
            <a:r>
              <a:rPr lang="cs-CZ" sz="1200" dirty="0" smtClean="0">
                <a:solidFill>
                  <a:srgbClr val="FF0000"/>
                </a:solidFill>
              </a:rPr>
              <a:t>Hrubá míra přirozeného přírůstku </a:t>
            </a:r>
            <a:r>
              <a:rPr lang="cs-CZ" sz="1200" dirty="0" smtClean="0"/>
              <a:t>= ((narození – zemřelí) / střední stav obyvatel) * 1000</a:t>
            </a:r>
          </a:p>
          <a:p>
            <a:pPr lvl="1">
              <a:defRPr/>
            </a:pPr>
            <a:endParaRPr lang="cs-CZ" sz="1200" dirty="0" smtClean="0"/>
          </a:p>
          <a:p>
            <a:pPr lvl="1">
              <a:defRPr/>
            </a:pPr>
            <a:endParaRPr lang="cs-CZ" sz="1200" dirty="0" smtClean="0"/>
          </a:p>
          <a:p>
            <a:pPr lvl="1">
              <a:defRPr/>
            </a:pPr>
            <a:endParaRPr lang="cs-CZ" sz="1200" dirty="0"/>
          </a:p>
          <a:p>
            <a:pPr lvl="1">
              <a:defRPr/>
            </a:pPr>
            <a:r>
              <a:rPr lang="cs-CZ" sz="1200" dirty="0" smtClean="0">
                <a:solidFill>
                  <a:srgbClr val="FF0000"/>
                </a:solidFill>
              </a:rPr>
              <a:t>Migrační saldo („čistá migrace“) </a:t>
            </a:r>
            <a:r>
              <a:rPr lang="cs-CZ" sz="1200" dirty="0" smtClean="0"/>
              <a:t>= přistěhovalí – vystěhovalí</a:t>
            </a:r>
          </a:p>
          <a:p>
            <a:pPr lvl="1">
              <a:defRPr/>
            </a:pPr>
            <a:r>
              <a:rPr lang="cs-CZ" sz="1200" dirty="0" smtClean="0"/>
              <a:t>                             X</a:t>
            </a:r>
            <a:endParaRPr lang="cs-CZ" sz="1200" dirty="0"/>
          </a:p>
          <a:p>
            <a:pPr lvl="1">
              <a:defRPr/>
            </a:pPr>
            <a:r>
              <a:rPr lang="cs-CZ" sz="1200" dirty="0" smtClean="0">
                <a:solidFill>
                  <a:srgbClr val="FF0000"/>
                </a:solidFill>
              </a:rPr>
              <a:t>Hrubá míra migračního salda </a:t>
            </a:r>
            <a:r>
              <a:rPr lang="cs-CZ" sz="1200" dirty="0" smtClean="0"/>
              <a:t>= ((přistěhovalí – vystěhovalí)) / střední stav obyvatel) * 1000</a:t>
            </a:r>
          </a:p>
          <a:p>
            <a:pPr lvl="1">
              <a:defRPr/>
            </a:pPr>
            <a:endParaRPr lang="cs-CZ" sz="1200" dirty="0" smtClean="0"/>
          </a:p>
          <a:p>
            <a:pPr lvl="1">
              <a:defRPr/>
            </a:pPr>
            <a:endParaRPr lang="cs-CZ" sz="1200" dirty="0" smtClean="0"/>
          </a:p>
          <a:p>
            <a:pPr lvl="1">
              <a:defRPr/>
            </a:pPr>
            <a:endParaRPr lang="cs-CZ" sz="1200" dirty="0"/>
          </a:p>
          <a:p>
            <a:pPr lvl="1">
              <a:defRPr/>
            </a:pPr>
            <a:r>
              <a:rPr lang="cs-CZ" sz="1200" dirty="0" smtClean="0">
                <a:solidFill>
                  <a:srgbClr val="FF0000"/>
                </a:solidFill>
              </a:rPr>
              <a:t>Střední stav obyvatel</a:t>
            </a:r>
            <a:r>
              <a:rPr lang="cs-CZ" sz="1200" dirty="0" smtClean="0"/>
              <a:t>…. </a:t>
            </a:r>
            <a:r>
              <a:rPr lang="cs-CZ" sz="1200" dirty="0"/>
              <a:t>p</a:t>
            </a:r>
            <a:r>
              <a:rPr lang="cs-CZ" sz="1200" dirty="0" smtClean="0"/>
              <a:t>očet obyvatel k 30.6.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1200" dirty="0" smtClean="0"/>
          </a:p>
          <a:p>
            <a:pPr eaLnBrk="1" hangingPunct="1">
              <a:defRPr/>
            </a:pPr>
            <a:endParaRPr lang="cs-CZ" sz="1400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100">
                <a:latin typeface="Calibri" pitchFamily="34" charset="0"/>
              </a:rPr>
              <a:t> 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/>
            </a:r>
            <a:br>
              <a:rPr lang="cs-CZ"/>
            </a:br>
            <a:endParaRPr lang="cs-CZ"/>
          </a:p>
          <a:p>
            <a:pPr eaLnBrk="0" hangingPunct="0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68288"/>
            <a:ext cx="8229600" cy="498942"/>
          </a:xfrm>
        </p:spPr>
        <p:txBody>
          <a:bodyPr>
            <a:normAutofit fontScale="90000"/>
          </a:bodyPr>
          <a:lstStyle/>
          <a:p>
            <a:pPr lvl="1" eaLnBrk="1" hangingPunct="1">
              <a:defRPr/>
            </a:pPr>
            <a:r>
              <a:rPr lang="cs-CZ" sz="3100" dirty="0" smtClean="0"/>
              <a:t>Cvičení </a:t>
            </a:r>
            <a:r>
              <a:rPr lang="cs-CZ" sz="3100" dirty="0"/>
              <a:t>6</a:t>
            </a:r>
            <a:r>
              <a:rPr lang="cs-CZ" sz="3100" dirty="0" smtClean="0"/>
              <a:t>: poznámky </a:t>
            </a:r>
            <a:endParaRPr lang="cs-CZ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032342"/>
            <a:ext cx="8291264" cy="5444658"/>
          </a:xfrm>
        </p:spPr>
        <p:txBody>
          <a:bodyPr/>
          <a:lstStyle/>
          <a:p>
            <a:r>
              <a:rPr lang="cs-CZ" sz="1600" dirty="0" smtClean="0"/>
              <a:t>- ukazatele </a:t>
            </a:r>
            <a:r>
              <a:rPr lang="cs-CZ" sz="1600" dirty="0" smtClean="0"/>
              <a:t>nezaměstnanosti</a:t>
            </a:r>
            <a:r>
              <a:rPr lang="cs-CZ" sz="1600" dirty="0" smtClean="0"/>
              <a:t>!!! </a:t>
            </a:r>
            <a:r>
              <a:rPr lang="cs-CZ" sz="1400" dirty="0" smtClean="0"/>
              <a:t>Nutno vždy přesně uvádět, o kterou nezaměstnanost se jedná.</a:t>
            </a:r>
            <a:endParaRPr lang="cs-CZ" sz="1400" dirty="0" smtClean="0"/>
          </a:p>
          <a:p>
            <a:pPr lvl="1"/>
            <a:r>
              <a:rPr lang="cs-CZ" sz="1600" b="1" dirty="0" smtClean="0"/>
              <a:t>Registrovaná míra nezaměstnanosti </a:t>
            </a:r>
            <a:r>
              <a:rPr lang="cs-CZ" sz="1600" dirty="0" smtClean="0"/>
              <a:t>(červená křivka)</a:t>
            </a:r>
          </a:p>
          <a:p>
            <a:pPr lvl="2"/>
            <a:r>
              <a:rPr lang="cs-CZ" sz="1200" dirty="0" smtClean="0"/>
              <a:t>Na portále MPSV (Ministerstvo práce a sociálních věcí) </a:t>
            </a:r>
            <a:r>
              <a:rPr lang="cs-CZ" sz="1200" dirty="0" smtClean="0">
                <a:hlinkClick r:id="rId2" invalidUrl="http:///"/>
              </a:rPr>
              <a:t>http://</a:t>
            </a:r>
            <a:r>
              <a:rPr lang="cs-CZ" sz="1200" dirty="0" smtClean="0">
                <a:hlinkClick r:id="rId3"/>
              </a:rPr>
              <a:t>portal.mpsv.cz/sz/stat/nz</a:t>
            </a:r>
            <a:endParaRPr lang="cs-CZ" sz="1200" dirty="0" smtClean="0"/>
          </a:p>
          <a:p>
            <a:pPr lvl="2"/>
            <a:r>
              <a:rPr lang="cs-CZ" sz="1200" dirty="0" smtClean="0"/>
              <a:t>Výkazy za každý měsíc až do úrovně okresů</a:t>
            </a:r>
          </a:p>
          <a:p>
            <a:pPr lvl="2"/>
            <a:r>
              <a:rPr lang="cs-CZ" sz="1200" dirty="0" smtClean="0"/>
              <a:t>Sledováno a </a:t>
            </a:r>
            <a:r>
              <a:rPr lang="cs-CZ" sz="1200" dirty="0" err="1" smtClean="0"/>
              <a:t>zvěřejnováno</a:t>
            </a:r>
            <a:r>
              <a:rPr lang="cs-CZ" sz="1200" dirty="0" smtClean="0"/>
              <a:t> na portále do října 2012, od října 2012 do ledna 2013 paralelně s podílem nezaměstnaných osob, od ledna 2013 se již </a:t>
            </a:r>
            <a:r>
              <a:rPr lang="cs-CZ" sz="1200" dirty="0" err="1" smtClean="0"/>
              <a:t>nezjištuje</a:t>
            </a:r>
            <a:r>
              <a:rPr lang="cs-CZ" sz="1200" dirty="0" smtClean="0"/>
              <a:t> a je </a:t>
            </a:r>
            <a:r>
              <a:rPr lang="cs-CZ" sz="1200" dirty="0" smtClean="0"/>
              <a:t>nahrazena </a:t>
            </a:r>
            <a:r>
              <a:rPr lang="cs-CZ" sz="1200" dirty="0" smtClean="0"/>
              <a:t>podílem nezaměstnaných osob</a:t>
            </a:r>
          </a:p>
          <a:p>
            <a:pPr lvl="2"/>
            <a:r>
              <a:rPr lang="cs-CZ" sz="1200" dirty="0" smtClean="0"/>
              <a:t>Výhoda – je sledována měsíčně až do úrovně okresů</a:t>
            </a:r>
          </a:p>
          <a:p>
            <a:pPr lvl="2"/>
            <a:r>
              <a:rPr lang="cs-CZ" sz="1200" dirty="0" smtClean="0"/>
              <a:t>Nevýhoda – nepřesnost </a:t>
            </a:r>
            <a:r>
              <a:rPr lang="cs-CZ" sz="1200" dirty="0" smtClean="0"/>
              <a:t>(ne každý, kdo je nezaměstnaný, je zapsán na pracáku a ne každý, kdo je zapsán na pracáku, nepracuje (neboť často pracuje načerno).</a:t>
            </a:r>
            <a:endParaRPr lang="cs-CZ" sz="1200" dirty="0" smtClean="0"/>
          </a:p>
          <a:p>
            <a:pPr lvl="1"/>
            <a:endParaRPr lang="cs-CZ" sz="1600" dirty="0" smtClean="0"/>
          </a:p>
          <a:p>
            <a:pPr lvl="1"/>
            <a:r>
              <a:rPr lang="cs-CZ" sz="1600" b="1" dirty="0" smtClean="0"/>
              <a:t>Obecná míra nezaměstnanosti </a:t>
            </a:r>
            <a:r>
              <a:rPr lang="cs-CZ" sz="1600" dirty="0" smtClean="0"/>
              <a:t>(modrá křivka)</a:t>
            </a:r>
          </a:p>
          <a:p>
            <a:pPr lvl="2"/>
            <a:r>
              <a:rPr lang="cs-CZ" sz="1200" dirty="0" smtClean="0"/>
              <a:t>Na portále ČSU (Český statistický úřad), probíhá tzv. Výběrové šetření pracovních sil (VŠPS), tzn. jen výběrový vzorek </a:t>
            </a:r>
            <a:r>
              <a:rPr lang="cs-CZ" sz="1200" dirty="0" smtClean="0"/>
              <a:t>populace (0,6 % bytových domácností)</a:t>
            </a:r>
          </a:p>
          <a:p>
            <a:pPr lvl="2"/>
            <a:r>
              <a:rPr lang="cs-CZ" sz="1200" dirty="0" smtClean="0"/>
              <a:t>Výkazy </a:t>
            </a:r>
            <a:r>
              <a:rPr lang="cs-CZ" sz="1200" dirty="0" smtClean="0"/>
              <a:t>čtvrtletně </a:t>
            </a:r>
            <a:r>
              <a:rPr lang="cs-CZ" sz="1200" dirty="0" smtClean="0"/>
              <a:t>a jen do úrovně krajů </a:t>
            </a:r>
            <a:endParaRPr lang="cs-CZ" sz="1200" dirty="0" smtClean="0"/>
          </a:p>
          <a:p>
            <a:pPr lvl="2"/>
            <a:r>
              <a:rPr lang="cs-CZ" sz="1200" dirty="0" smtClean="0"/>
              <a:t>Výhoda – lze srovnávat se statistikami </a:t>
            </a:r>
            <a:r>
              <a:rPr lang="cs-CZ" sz="1200" dirty="0" smtClean="0"/>
              <a:t>EU (proto byla zavedena)</a:t>
            </a:r>
            <a:endParaRPr lang="cs-CZ" sz="1200" dirty="0" smtClean="0"/>
          </a:p>
          <a:p>
            <a:pPr lvl="2"/>
            <a:r>
              <a:rPr lang="cs-CZ" sz="1200" dirty="0" smtClean="0"/>
              <a:t>Nevýhoda – </a:t>
            </a:r>
            <a:r>
              <a:rPr lang="cs-CZ" sz="1200" dirty="0" smtClean="0"/>
              <a:t>nepřesnost (je to jen výběrový vzorek), </a:t>
            </a:r>
            <a:r>
              <a:rPr lang="cs-CZ" sz="1200" dirty="0" smtClean="0"/>
              <a:t>je jen do úrovně krajů, je jen čtvrtletně</a:t>
            </a:r>
          </a:p>
          <a:p>
            <a:pPr lvl="1"/>
            <a:endParaRPr lang="cs-CZ" sz="1600" dirty="0" smtClean="0"/>
          </a:p>
          <a:p>
            <a:pPr lvl="1"/>
            <a:r>
              <a:rPr lang="cs-CZ" sz="1600" b="1" dirty="0" smtClean="0"/>
              <a:t>Podíl nezaměstnaných osob </a:t>
            </a:r>
            <a:r>
              <a:rPr lang="cs-CZ" sz="1600" dirty="0" smtClean="0"/>
              <a:t>(někde mezi červenou a modrou)</a:t>
            </a:r>
          </a:p>
          <a:p>
            <a:pPr lvl="2"/>
            <a:r>
              <a:rPr lang="cs-CZ" sz="1200" dirty="0" smtClean="0"/>
              <a:t>tento ukazatel nahradil od ledna 2013 ukazatel registrované míry nezaměstnanosti</a:t>
            </a:r>
          </a:p>
          <a:p>
            <a:pPr lvl="2"/>
            <a:r>
              <a:rPr lang="cs-CZ" sz="1200" dirty="0" smtClean="0"/>
              <a:t>Od ledna 2013 se zveřejnuje na portále MPSV (Ministerstvo práce a sociálních věcí) </a:t>
            </a:r>
            <a:r>
              <a:rPr lang="cs-CZ" sz="1200" dirty="0" smtClean="0">
                <a:hlinkClick r:id="rId3"/>
              </a:rPr>
              <a:t>http://portal.mpsv.cz/sz/stat/nz</a:t>
            </a:r>
            <a:endParaRPr lang="cs-CZ" sz="1200" dirty="0" smtClean="0"/>
          </a:p>
          <a:p>
            <a:pPr lvl="2"/>
            <a:r>
              <a:rPr lang="cs-CZ" sz="1200" dirty="0" smtClean="0"/>
              <a:t>Výkazy za každý měsíc až do úrovně okresů</a:t>
            </a:r>
          </a:p>
          <a:p>
            <a:pPr lvl="2"/>
            <a:r>
              <a:rPr lang="cs-CZ" sz="1200" dirty="0" smtClean="0"/>
              <a:t>Výhoda – lze zpětně dopočítat i před rok 2013</a:t>
            </a:r>
          </a:p>
          <a:p>
            <a:pPr lvl="1"/>
            <a:endParaRPr lang="cs-CZ" sz="8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400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100">
                <a:latin typeface="Calibri" pitchFamily="34" charset="0"/>
              </a:rPr>
              <a:t> 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/>
            </a:r>
            <a:br>
              <a:rPr lang="cs-CZ"/>
            </a:br>
            <a:endParaRPr lang="cs-CZ"/>
          </a:p>
          <a:p>
            <a:pPr eaLnBrk="0" hangingPunct="0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40567" y="5733256"/>
            <a:ext cx="1793791" cy="105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34" y="764704"/>
            <a:ext cx="9069675" cy="5356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9150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831976"/>
          </a:xfrm>
        </p:spPr>
        <p:txBody>
          <a:bodyPr/>
          <a:lstStyle/>
          <a:p>
            <a:pPr algn="ctr"/>
            <a:r>
              <a:rPr lang="cs-CZ" sz="1800" dirty="0" smtClean="0"/>
              <a:t>Ale která nezaměstnanost? </a:t>
            </a:r>
            <a:endParaRPr lang="cs-CZ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89"/>
          <a:stretch/>
        </p:blipFill>
        <p:spPr bwMode="auto">
          <a:xfrm>
            <a:off x="539552" y="1052736"/>
            <a:ext cx="8124825" cy="184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9187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eaLnBrk="1" hangingPunct="1">
              <a:defRPr/>
            </a:pPr>
            <a:r>
              <a:rPr lang="cs-CZ" sz="3100" dirty="0" smtClean="0"/>
              <a:t>Cvičení </a:t>
            </a:r>
            <a:r>
              <a:rPr lang="cs-CZ" sz="3100" dirty="0"/>
              <a:t>6</a:t>
            </a:r>
            <a:r>
              <a:rPr lang="cs-CZ" sz="3100" dirty="0" smtClean="0"/>
              <a:t>: </a:t>
            </a:r>
            <a:br>
              <a:rPr lang="cs-CZ" sz="3100" dirty="0" smtClean="0"/>
            </a:br>
            <a:r>
              <a:rPr lang="cs-CZ" sz="3100" dirty="0" smtClean="0"/>
              <a:t>poznámky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Počet obyvatel na jednoho lékaře</a:t>
            </a:r>
          </a:p>
          <a:p>
            <a:pPr lvl="1"/>
            <a:r>
              <a:rPr lang="cs-CZ" sz="1050" dirty="0"/>
              <a:t>s</a:t>
            </a:r>
            <a:r>
              <a:rPr lang="cs-CZ" sz="1050" dirty="0" smtClean="0"/>
              <a:t>koro všichni chybně</a:t>
            </a:r>
            <a:endParaRPr lang="cs-CZ" sz="1050" dirty="0" smtClean="0">
              <a:hlinkClick r:id="rId2"/>
            </a:endParaRPr>
          </a:p>
          <a:p>
            <a:pPr lvl="1"/>
            <a:r>
              <a:rPr lang="cs-CZ" sz="1050" dirty="0" smtClean="0">
                <a:hlinkClick r:id="rId2"/>
              </a:rPr>
              <a:t>www.czso.cz</a:t>
            </a:r>
            <a:r>
              <a:rPr lang="cs-CZ" sz="1050" dirty="0" smtClean="0"/>
              <a:t> Statistická ročenka, kapitola Zdravotnictví(většinou kapitola 21)</a:t>
            </a:r>
            <a:endParaRPr lang="cs-CZ" sz="1050" dirty="0" smtClean="0"/>
          </a:p>
          <a:p>
            <a:pPr lvl="1"/>
            <a:r>
              <a:rPr lang="cs-CZ" sz="1050" dirty="0" smtClean="0"/>
              <a:t>Jaký jiný zdroj?</a:t>
            </a:r>
          </a:p>
          <a:p>
            <a:pPr lvl="1"/>
            <a:endParaRPr lang="cs-CZ" sz="1050" dirty="0" smtClean="0"/>
          </a:p>
          <a:p>
            <a:r>
              <a:rPr lang="cs-CZ" sz="1600" dirty="0" smtClean="0"/>
              <a:t>Důchody</a:t>
            </a:r>
          </a:p>
          <a:p>
            <a:pPr lvl="1"/>
            <a:r>
              <a:rPr lang="cs-CZ" sz="1050" dirty="0" smtClean="0"/>
              <a:t>ok</a:t>
            </a:r>
          </a:p>
          <a:p>
            <a:pPr lvl="1"/>
            <a:endParaRPr lang="cs-CZ" sz="1050" dirty="0" smtClean="0"/>
          </a:p>
          <a:p>
            <a:r>
              <a:rPr lang="cs-CZ" sz="1600" dirty="0" smtClean="0"/>
              <a:t>Měrné emise</a:t>
            </a:r>
          </a:p>
          <a:p>
            <a:pPr lvl="1"/>
            <a:r>
              <a:rPr lang="cs-CZ" sz="1050" dirty="0" smtClean="0"/>
              <a:t>ok - správná čísla</a:t>
            </a:r>
          </a:p>
          <a:p>
            <a:pPr lvl="1"/>
            <a:r>
              <a:rPr lang="cs-CZ" sz="1050" dirty="0" smtClean="0"/>
              <a:t>pozor na </a:t>
            </a:r>
            <a:r>
              <a:rPr lang="cs-CZ" sz="1050" dirty="0" smtClean="0"/>
              <a:t>zápis sloučenin SO</a:t>
            </a:r>
            <a:r>
              <a:rPr lang="cs-CZ" sz="1050" baseline="30000" dirty="0" smtClean="0"/>
              <a:t>2</a:t>
            </a:r>
            <a:r>
              <a:rPr lang="cs-CZ" sz="1050" dirty="0" smtClean="0"/>
              <a:t>, Nox</a:t>
            </a:r>
            <a:endParaRPr lang="cs-CZ" sz="1050" dirty="0" smtClean="0"/>
          </a:p>
          <a:p>
            <a:pPr lvl="1"/>
            <a:endParaRPr lang="cs-CZ" sz="1050" dirty="0" smtClean="0"/>
          </a:p>
          <a:p>
            <a:r>
              <a:rPr lang="cs-CZ" sz="1600" dirty="0" smtClean="0"/>
              <a:t>Počet dokončených bytů</a:t>
            </a:r>
          </a:p>
          <a:p>
            <a:pPr lvl="1"/>
            <a:r>
              <a:rPr lang="cs-CZ" sz="1050" dirty="0" smtClean="0">
                <a:hlinkClick r:id="rId2"/>
              </a:rPr>
              <a:t>www.czso.cz</a:t>
            </a:r>
            <a:endParaRPr lang="cs-CZ" sz="1050" dirty="0" smtClean="0"/>
          </a:p>
          <a:p>
            <a:pPr lvl="1"/>
            <a:r>
              <a:rPr lang="cs-CZ" sz="1050" dirty="0" smtClean="0"/>
              <a:t>Statistická </a:t>
            </a:r>
            <a:r>
              <a:rPr lang="cs-CZ" sz="1050" dirty="0" smtClean="0"/>
              <a:t>ročenka, kapitola Stavebnictví, Bytová výstavba (většinou kapitola 15)</a:t>
            </a:r>
            <a:endParaRPr lang="cs-CZ" sz="1050" dirty="0" smtClean="0"/>
          </a:p>
          <a:p>
            <a:pPr lvl="1"/>
            <a:endParaRPr lang="cs-CZ" sz="1050" dirty="0" smtClean="0"/>
          </a:p>
          <a:p>
            <a:r>
              <a:rPr lang="cs-CZ" sz="1600" dirty="0" smtClean="0"/>
              <a:t>Kriminalita</a:t>
            </a:r>
          </a:p>
          <a:p>
            <a:pPr lvl="1"/>
            <a:r>
              <a:rPr lang="cs-CZ" sz="1050" dirty="0" smtClean="0"/>
              <a:t>Ok</a:t>
            </a:r>
          </a:p>
          <a:p>
            <a:pPr lvl="1"/>
            <a:endParaRPr lang="cs-CZ" sz="1000" dirty="0" smtClean="0"/>
          </a:p>
          <a:p>
            <a:endParaRPr lang="cs-CZ" sz="1400" dirty="0" smtClean="0"/>
          </a:p>
          <a:p>
            <a:endParaRPr lang="cs-CZ" sz="800" dirty="0" smtClean="0"/>
          </a:p>
          <a:p>
            <a:endParaRPr lang="cs-CZ" sz="8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400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100">
                <a:latin typeface="Calibri" pitchFamily="34" charset="0"/>
              </a:rPr>
              <a:t> 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/>
            </a:r>
            <a:br>
              <a:rPr lang="cs-CZ"/>
            </a:br>
            <a:endParaRPr lang="cs-CZ"/>
          </a:p>
          <a:p>
            <a:pPr eaLnBrk="0" hangingPunct="0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4" y="63716"/>
            <a:ext cx="4428594" cy="405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ál 3"/>
          <p:cNvSpPr/>
          <p:nvPr/>
        </p:nvSpPr>
        <p:spPr>
          <a:xfrm>
            <a:off x="2032217" y="1916832"/>
            <a:ext cx="1747695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" name="Ovál 5"/>
          <p:cNvSpPr/>
          <p:nvPr/>
        </p:nvSpPr>
        <p:spPr>
          <a:xfrm>
            <a:off x="2964752" y="3579504"/>
            <a:ext cx="744235" cy="3806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2"/>
          <a:stretch/>
        </p:blipFill>
        <p:spPr bwMode="auto">
          <a:xfrm>
            <a:off x="3563888" y="3769827"/>
            <a:ext cx="3384376" cy="288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764704"/>
            <a:ext cx="2229002" cy="506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8561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řehlednost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1913</TotalTime>
  <Words>731</Words>
  <Application>Microsoft Office PowerPoint</Application>
  <PresentationFormat>Předvádění na obrazovce (4:3)</PresentationFormat>
  <Paragraphs>148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Přehlednost</vt:lpstr>
      <vt:lpstr>Základy regionální geografie</vt:lpstr>
      <vt:lpstr>Cvičení 6:  poznámky</vt:lpstr>
      <vt:lpstr>Prezentace aplikace PowerPoint</vt:lpstr>
      <vt:lpstr>Cvičení 6:  poznámky</vt:lpstr>
      <vt:lpstr>Cvičení 6: poznámky </vt:lpstr>
      <vt:lpstr>Prezentace aplikace PowerPoint</vt:lpstr>
      <vt:lpstr>Prezentace aplikace PowerPoint</vt:lpstr>
      <vt:lpstr>Cvičení 6:  poznámky</vt:lpstr>
      <vt:lpstr>Prezentace aplikace PowerPoint</vt:lpstr>
      <vt:lpstr>Cvičení 6:  poznámky</vt:lpstr>
      <vt:lpstr>Cvičení 9</vt:lpstr>
      <vt:lpstr>Cvičení 9:</vt:lpstr>
      <vt:lpstr>Cvičení 9: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Lesova, Pavlina</dc:creator>
  <cp:lastModifiedBy>EsetaCZ EsetaCZ</cp:lastModifiedBy>
  <cp:revision>142</cp:revision>
  <cp:lastPrinted>2014-02-27T04:59:10Z</cp:lastPrinted>
  <dcterms:created xsi:type="dcterms:W3CDTF">2014-02-21T05:03:39Z</dcterms:created>
  <dcterms:modified xsi:type="dcterms:W3CDTF">2014-04-25T16:13:13Z</dcterms:modified>
</cp:coreProperties>
</file>